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60" r:id="rId2"/>
  </p:sldMasterIdLst>
  <p:notesMasterIdLst>
    <p:notesMasterId r:id="rId11"/>
  </p:notesMasterIdLst>
  <p:handoutMasterIdLst>
    <p:handoutMasterId r:id="rId12"/>
  </p:handoutMasterIdLst>
  <p:sldIdLst>
    <p:sldId id="2147376951" r:id="rId3"/>
    <p:sldId id="2147376950" r:id="rId4"/>
    <p:sldId id="2147376949" r:id="rId5"/>
    <p:sldId id="2147376948" r:id="rId6"/>
    <p:sldId id="2147376947" r:id="rId7"/>
    <p:sldId id="2147376375" r:id="rId8"/>
    <p:sldId id="2147376781" r:id="rId9"/>
    <p:sldId id="2147376373"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is Month" id="{E019923B-7511-490E-9A5F-58DCE1E29C76}">
          <p14:sldIdLst>
            <p14:sldId id="2147376951"/>
          </p14:sldIdLst>
        </p14:section>
        <p14:section name="July 2025" id="{0FDED1F8-D56F-4B56-AFCC-5B3F59B3E771}">
          <p14:sldIdLst>
            <p14:sldId id="2147376950"/>
          </p14:sldIdLst>
        </p14:section>
        <p14:section name="May/June 2025" id="{2ACB7EC1-F7D0-4292-B70B-99D5450BEB05}">
          <p14:sldIdLst>
            <p14:sldId id="2147376949"/>
          </p14:sldIdLst>
        </p14:section>
        <p14:section name="April 2025" id="{DBCF5311-1E38-403A-A61C-BE51C689B23E}">
          <p14:sldIdLst>
            <p14:sldId id="2147376948"/>
          </p14:sldIdLst>
        </p14:section>
        <p14:section name="March 2025" id="{D7881281-B669-4BC8-935C-F909E2A19148}">
          <p14:sldIdLst>
            <p14:sldId id="2147376947"/>
          </p14:sldIdLst>
        </p14:section>
        <p14:section name="January/Febuary 2025" id="{A791EB70-FA84-406E-A36F-9A7A29223D37}">
          <p14:sldIdLst>
            <p14:sldId id="2147376375"/>
          </p14:sldIdLst>
        </p14:section>
        <p14:section name="December 2024" id="{1C3E6064-3C32-450E-996C-1B8E57289C1E}">
          <p14:sldIdLst>
            <p14:sldId id="2147376781"/>
          </p14:sldIdLst>
        </p14:section>
        <p14:section name="September 2024" id="{502AC2CC-CBB8-47DD-8EE4-1AD853BA24F2}">
          <p14:sldIdLst>
            <p14:sldId id="2147376373"/>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9370" autoAdjust="0"/>
  </p:normalViewPr>
  <p:slideViewPr>
    <p:cSldViewPr snapToGrid="0" showGuides="1">
      <p:cViewPr varScale="1">
        <p:scale>
          <a:sx n="51" d="100"/>
          <a:sy n="51" d="100"/>
        </p:scale>
        <p:origin x="1180" y="44"/>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 supported</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Sheet1!$B$2:$B$4</c:f>
              <c:numCache>
                <c:formatCode>0%</c:formatCode>
                <c:ptCount val="2"/>
                <c:pt idx="0">
                  <c:v>0.57652436535792995</c:v>
                </c:pt>
                <c:pt idx="1">
                  <c:v>0.62092965448670134</c:v>
                </c:pt>
              </c:numCache>
              <c:extLst/>
            </c:numRef>
          </c:val>
          <c:extLst>
            <c:ext xmlns:c16="http://schemas.microsoft.com/office/drawing/2014/chart" uri="{C3380CC4-5D6E-409C-BE32-E72D297353CC}">
              <c16:uniqueId val="{00000000-CDEE-4566-81E4-A8804F97327A}"/>
            </c:ext>
          </c:extLst>
        </c:ser>
        <c:ser>
          <c:idx val="1"/>
          <c:order val="1"/>
          <c:tx>
            <c:strRef>
              <c:f>Sheet1!$C$1</c:f>
              <c:strCache>
                <c:ptCount val="1"/>
                <c:pt idx="0">
                  <c:v>Ad free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Sheet1!$C$2:$C$4</c:f>
              <c:numCache>
                <c:formatCode>0%</c:formatCode>
                <c:ptCount val="2"/>
                <c:pt idx="0">
                  <c:v>0.42347563464207005</c:v>
                </c:pt>
                <c:pt idx="1">
                  <c:v>0.37907034551329866</c:v>
                </c:pt>
              </c:numCache>
              <c:extLst/>
            </c:numRef>
          </c:val>
          <c:extLst>
            <c:ext xmlns:c16="http://schemas.microsoft.com/office/drawing/2014/chart" uri="{C3380CC4-5D6E-409C-BE32-E72D297353CC}">
              <c16:uniqueId val="{00000001-CDEE-4566-81E4-A8804F97327A}"/>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76030735"/>
        <c:axId val="376033135"/>
      </c:barChart>
      <c:catAx>
        <c:axId val="3760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scaling>
        <c:delete val="1"/>
        <c:axPos val="l"/>
        <c:numFmt formatCode="0%" sourceLinked="1"/>
        <c:majorTickMark val="none"/>
        <c:minorTickMark val="none"/>
        <c:tickLblPos val="nextTo"/>
        <c:crossAx val="3760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 supported</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Sheet1!$B$2:$B$4</c:f>
              <c:numCache>
                <c:formatCode>0%</c:formatCode>
                <c:ptCount val="2"/>
                <c:pt idx="0">
                  <c:v>0.39078156312625245</c:v>
                </c:pt>
                <c:pt idx="1">
                  <c:v>0.48650079407093688</c:v>
                </c:pt>
              </c:numCache>
              <c:extLst/>
            </c:numRef>
          </c:val>
          <c:extLst>
            <c:ext xmlns:c16="http://schemas.microsoft.com/office/drawing/2014/chart" uri="{C3380CC4-5D6E-409C-BE32-E72D297353CC}">
              <c16:uniqueId val="{00000000-D9ED-4065-9ED4-A5921988F19B}"/>
            </c:ext>
          </c:extLst>
        </c:ser>
        <c:ser>
          <c:idx val="1"/>
          <c:order val="1"/>
          <c:tx>
            <c:strRef>
              <c:f>Sheet1!$C$1</c:f>
              <c:strCache>
                <c:ptCount val="1"/>
                <c:pt idx="0">
                  <c:v>Ad free</c:v>
                </c:pt>
              </c:strCache>
            </c:strRef>
          </c:tx>
          <c:spPr>
            <a:solidFill>
              <a:schemeClr val="accent2"/>
            </a:solidFill>
            <a:ln>
              <a:no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2-5596-4BD5-9468-A7A1072DD1C8}"/>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5596-4BD5-9468-A7A1072DD1C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Sheet1!$C$2:$C$4</c:f>
              <c:numCache>
                <c:formatCode>0%</c:formatCode>
                <c:ptCount val="2"/>
                <c:pt idx="0">
                  <c:v>0.60921843687374755</c:v>
                </c:pt>
                <c:pt idx="1">
                  <c:v>0.51349920592906306</c:v>
                </c:pt>
              </c:numCache>
              <c:extLst/>
            </c:numRef>
          </c:val>
          <c:extLst>
            <c:ext xmlns:c16="http://schemas.microsoft.com/office/drawing/2014/chart" uri="{C3380CC4-5D6E-409C-BE32-E72D297353CC}">
              <c16:uniqueId val="{00000001-D9ED-4065-9ED4-A5921988F19B}"/>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76030735"/>
        <c:axId val="376033135"/>
      </c:barChart>
      <c:catAx>
        <c:axId val="3760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scaling>
        <c:delete val="1"/>
        <c:axPos val="l"/>
        <c:numFmt formatCode="0%" sourceLinked="1"/>
        <c:majorTickMark val="none"/>
        <c:minorTickMark val="none"/>
        <c:tickLblPos val="nextTo"/>
        <c:crossAx val="3760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0597326510493"/>
          <c:y val="9.8488839271905687E-2"/>
          <c:w val="0.87679402673489504"/>
          <c:h val="0.64002720051241269"/>
        </c:manualLayout>
      </c:layout>
      <c:barChart>
        <c:barDir val="col"/>
        <c:grouping val="percentStacked"/>
        <c:varyColors val="0"/>
        <c:ser>
          <c:idx val="9"/>
          <c:order val="0"/>
          <c:tx>
            <c:strRef>
              <c:f>Sheet1!$A$11</c:f>
              <c:strCache>
                <c:ptCount val="1"/>
                <c:pt idx="0">
                  <c:v>Linear TV</c:v>
                </c:pt>
              </c:strCache>
            </c:strRef>
          </c:tx>
          <c:spPr>
            <a:solidFill>
              <a:srgbClr val="E3061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Sheet1!$B$11:$H$11</c:f>
              <c:numCache>
                <c:formatCode>0%</c:formatCode>
                <c:ptCount val="7"/>
                <c:pt idx="0">
                  <c:v>0.55500000000000005</c:v>
                </c:pt>
                <c:pt idx="1">
                  <c:v>0.56799999999999995</c:v>
                </c:pt>
                <c:pt idx="2">
                  <c:v>0.44900000000000001</c:v>
                </c:pt>
                <c:pt idx="3">
                  <c:v>0.59399999999999997</c:v>
                </c:pt>
                <c:pt idx="4">
                  <c:v>0.59599999999999997</c:v>
                </c:pt>
                <c:pt idx="5">
                  <c:v>0.48299999999999998</c:v>
                </c:pt>
                <c:pt idx="6">
                  <c:v>0.54600000000000004</c:v>
                </c:pt>
              </c:numCache>
              <c:extLst/>
            </c:numRef>
          </c:val>
          <c:extLst>
            <c:ext xmlns:c16="http://schemas.microsoft.com/office/drawing/2014/chart" uri="{C3380CC4-5D6E-409C-BE32-E72D297353CC}">
              <c16:uniqueId val="{00000000-9F62-45A7-8DA7-712BDD890A32}"/>
            </c:ext>
          </c:extLst>
        </c:ser>
        <c:ser>
          <c:idx val="8"/>
          <c:order val="1"/>
          <c:tx>
            <c:strRef>
              <c:f>Sheet1!$A$10</c:f>
              <c:strCache>
                <c:ptCount val="1"/>
                <c:pt idx="0">
                  <c:v>BVOD</c:v>
                </c:pt>
              </c:strCache>
            </c:strRef>
          </c:tx>
          <c:spPr>
            <a:solidFill>
              <a:srgbClr val="EE720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Sheet1!$B$10:$H$10</c:f>
              <c:numCache>
                <c:formatCode>0%</c:formatCode>
                <c:ptCount val="7"/>
                <c:pt idx="0">
                  <c:v>8.6999999999999994E-2</c:v>
                </c:pt>
                <c:pt idx="1">
                  <c:v>4.7E-2</c:v>
                </c:pt>
                <c:pt idx="2">
                  <c:v>0.158</c:v>
                </c:pt>
                <c:pt idx="3">
                  <c:v>5.1999999999999998E-2</c:v>
                </c:pt>
                <c:pt idx="4">
                  <c:v>5.1999999999999998E-2</c:v>
                </c:pt>
                <c:pt idx="5">
                  <c:v>8.4000000000000005E-2</c:v>
                </c:pt>
                <c:pt idx="6">
                  <c:v>0.13600000000000001</c:v>
                </c:pt>
              </c:numCache>
              <c:extLst/>
            </c:numRef>
          </c:val>
          <c:extLst>
            <c:ext xmlns:c16="http://schemas.microsoft.com/office/drawing/2014/chart" uri="{C3380CC4-5D6E-409C-BE32-E72D297353CC}">
              <c16:uniqueId val="{00000001-9F62-45A7-8DA7-712BDD890A32}"/>
            </c:ext>
          </c:extLst>
        </c:ser>
        <c:ser>
          <c:idx val="7"/>
          <c:order val="2"/>
          <c:tx>
            <c:strRef>
              <c:f>Sheet1!$A$9</c:f>
              <c:strCache>
                <c:ptCount val="1"/>
                <c:pt idx="0">
                  <c:v>Generic PPC</c:v>
                </c:pt>
              </c:strCache>
            </c:strRef>
          </c:tx>
          <c:spPr>
            <a:solidFill>
              <a:srgbClr val="09BDB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Sheet1!$B$9:$H$9</c:f>
              <c:numCache>
                <c:formatCode>0%</c:formatCode>
                <c:ptCount val="7"/>
                <c:pt idx="0">
                  <c:v>0.11700000000000001</c:v>
                </c:pt>
                <c:pt idx="1">
                  <c:v>0.17599999999999999</c:v>
                </c:pt>
                <c:pt idx="2">
                  <c:v>0.247</c:v>
                </c:pt>
                <c:pt idx="3">
                  <c:v>2.4E-2</c:v>
                </c:pt>
                <c:pt idx="4">
                  <c:v>0.17199999999999999</c:v>
                </c:pt>
                <c:pt idx="5">
                  <c:v>0.20599999999999999</c:v>
                </c:pt>
                <c:pt idx="6">
                  <c:v>0.121</c:v>
                </c:pt>
              </c:numCache>
              <c:extLst/>
            </c:numRef>
          </c:val>
          <c:extLst>
            <c:ext xmlns:c16="http://schemas.microsoft.com/office/drawing/2014/chart" uri="{C3380CC4-5D6E-409C-BE32-E72D297353CC}">
              <c16:uniqueId val="{00000002-9F62-45A7-8DA7-712BDD890A32}"/>
            </c:ext>
          </c:extLst>
        </c:ser>
        <c:ser>
          <c:idx val="6"/>
          <c:order val="3"/>
          <c:tx>
            <c:strRef>
              <c:f>Sheet1!$A$8</c:f>
              <c:strCache>
                <c:ptCount val="1"/>
                <c:pt idx="0">
                  <c:v>Online Video</c:v>
                </c:pt>
              </c:strCache>
            </c:strRef>
          </c:tx>
          <c:spPr>
            <a:solidFill>
              <a:srgbClr val="766ACE"/>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Sheet1!$B$8:$H$8</c:f>
              <c:numCache>
                <c:formatCode>0%</c:formatCode>
                <c:ptCount val="7"/>
                <c:pt idx="0">
                  <c:v>6.5000000000000002E-2</c:v>
                </c:pt>
                <c:pt idx="1">
                  <c:v>2.7E-2</c:v>
                </c:pt>
                <c:pt idx="2">
                  <c:v>3.2000000000000001E-2</c:v>
                </c:pt>
                <c:pt idx="3">
                  <c:v>7.0000000000000007E-2</c:v>
                </c:pt>
                <c:pt idx="4">
                  <c:v>4.8000000000000001E-2</c:v>
                </c:pt>
                <c:pt idx="5">
                  <c:v>7.3999999999999996E-2</c:v>
                </c:pt>
                <c:pt idx="6">
                  <c:v>7.9000000000000001E-2</c:v>
                </c:pt>
              </c:numCache>
              <c:extLst/>
            </c:numRef>
          </c:val>
          <c:extLst>
            <c:ext xmlns:c16="http://schemas.microsoft.com/office/drawing/2014/chart" uri="{C3380CC4-5D6E-409C-BE32-E72D297353CC}">
              <c16:uniqueId val="{00000003-9F62-45A7-8DA7-712BDD890A32}"/>
            </c:ext>
          </c:extLst>
        </c:ser>
        <c:ser>
          <c:idx val="5"/>
          <c:order val="4"/>
          <c:tx>
            <c:strRef>
              <c:f>Sheet1!$A$7</c:f>
              <c:strCache>
                <c:ptCount val="1"/>
                <c:pt idx="0">
                  <c:v>Print</c:v>
                </c:pt>
              </c:strCache>
            </c:strRef>
          </c:tx>
          <c:spPr>
            <a:solidFill>
              <a:srgbClr val="372D87"/>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Sheet1!$B$7:$H$7</c:f>
              <c:numCache>
                <c:formatCode>0%</c:formatCode>
                <c:ptCount val="7"/>
                <c:pt idx="0">
                  <c:v>8.8999999999999996E-2</c:v>
                </c:pt>
                <c:pt idx="1">
                  <c:v>8.3000000000000004E-2</c:v>
                </c:pt>
                <c:pt idx="2">
                  <c:v>5.3999999999999999E-2</c:v>
                </c:pt>
                <c:pt idx="3">
                  <c:v>8.9999999999999993E-3</c:v>
                </c:pt>
                <c:pt idx="4">
                  <c:v>7.0999999999999994E-2</c:v>
                </c:pt>
                <c:pt idx="5">
                  <c:v>7.4999999999999997E-2</c:v>
                </c:pt>
                <c:pt idx="6">
                  <c:v>4.4999999999999998E-2</c:v>
                </c:pt>
              </c:numCache>
              <c:extLst/>
            </c:numRef>
          </c:val>
          <c:extLst>
            <c:ext xmlns:c16="http://schemas.microsoft.com/office/drawing/2014/chart" uri="{C3380CC4-5D6E-409C-BE32-E72D297353CC}">
              <c16:uniqueId val="{00000004-9F62-45A7-8DA7-712BDD890A32}"/>
            </c:ext>
          </c:extLst>
        </c:ser>
        <c:ser>
          <c:idx val="0"/>
          <c:order val="5"/>
          <c:tx>
            <c:strRef>
              <c:f>Sheet1!$A$2</c:f>
              <c:strCache>
                <c:ptCount val="1"/>
                <c:pt idx="0">
                  <c:v>Cinema</c:v>
                </c:pt>
              </c:strCache>
            </c:strRef>
          </c:tx>
          <c:spPr>
            <a:solidFill>
              <a:srgbClr val="FFCC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50CB-49E3-BA52-A57A7150DA4C}"/>
                </c:ext>
              </c:extLst>
            </c:dLbl>
            <c:dLbl>
              <c:idx val="1"/>
              <c:delete val="1"/>
              <c:extLst>
                <c:ext xmlns:c15="http://schemas.microsoft.com/office/drawing/2012/chart" uri="{CE6537A1-D6FC-4f65-9D91-7224C49458BB}"/>
                <c:ext xmlns:c16="http://schemas.microsoft.com/office/drawing/2014/chart" uri="{C3380CC4-5D6E-409C-BE32-E72D297353CC}">
                  <c16:uniqueId val="{00000003-50CB-49E3-BA52-A57A7150DA4C}"/>
                </c:ext>
              </c:extLst>
            </c:dLbl>
            <c:dLbl>
              <c:idx val="2"/>
              <c:delete val="1"/>
              <c:extLst>
                <c:ext xmlns:c15="http://schemas.microsoft.com/office/drawing/2012/chart" uri="{CE6537A1-D6FC-4f65-9D91-7224C49458BB}"/>
                <c:ext xmlns:c16="http://schemas.microsoft.com/office/drawing/2014/chart" uri="{C3380CC4-5D6E-409C-BE32-E72D297353CC}">
                  <c16:uniqueId val="{00000001-50CB-49E3-BA52-A57A7150DA4C}"/>
                </c:ext>
              </c:extLst>
            </c:dLbl>
            <c:dLbl>
              <c:idx val="4"/>
              <c:delete val="1"/>
              <c:extLst>
                <c:ext xmlns:c15="http://schemas.microsoft.com/office/drawing/2012/chart" uri="{CE6537A1-D6FC-4f65-9D91-7224C49458BB}"/>
                <c:ext xmlns:c16="http://schemas.microsoft.com/office/drawing/2014/chart" uri="{C3380CC4-5D6E-409C-BE32-E72D297353CC}">
                  <c16:uniqueId val="{00000005-50CB-49E3-BA52-A57A7150DA4C}"/>
                </c:ext>
              </c:extLst>
            </c:dLbl>
            <c:dLbl>
              <c:idx val="6"/>
              <c:delete val="1"/>
              <c:extLst>
                <c:ext xmlns:c15="http://schemas.microsoft.com/office/drawing/2012/chart" uri="{CE6537A1-D6FC-4f65-9D91-7224C49458BB}"/>
                <c:ext xmlns:c16="http://schemas.microsoft.com/office/drawing/2014/chart" uri="{C3380CC4-5D6E-409C-BE32-E72D297353CC}">
                  <c16:uniqueId val="{00000007-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Sheet1!$B$2:$H$2</c:f>
              <c:numCache>
                <c:formatCode>0%</c:formatCode>
                <c:ptCount val="7"/>
                <c:pt idx="0">
                  <c:v>8.9999999999999993E-3</c:v>
                </c:pt>
                <c:pt idx="1">
                  <c:v>2.1000000000000001E-2</c:v>
                </c:pt>
                <c:pt idx="2">
                  <c:v>2E-3</c:v>
                </c:pt>
                <c:pt idx="3">
                  <c:v>7.8E-2</c:v>
                </c:pt>
                <c:pt idx="4">
                  <c:v>7.0000000000000001E-3</c:v>
                </c:pt>
                <c:pt idx="5">
                  <c:v>1.4999999999999999E-2</c:v>
                </c:pt>
                <c:pt idx="6">
                  <c:v>7.0000000000000001E-3</c:v>
                </c:pt>
              </c:numCache>
              <c:extLst/>
            </c:numRef>
          </c:val>
          <c:extLst>
            <c:ext xmlns:c16="http://schemas.microsoft.com/office/drawing/2014/chart" uri="{C3380CC4-5D6E-409C-BE32-E72D297353CC}">
              <c16:uniqueId val="{00000005-9F62-45A7-8DA7-712BDD890A32}"/>
            </c:ext>
          </c:extLst>
        </c:ser>
        <c:ser>
          <c:idx val="4"/>
          <c:order val="6"/>
          <c:tx>
            <c:strRef>
              <c:f>Sheet1!$A$6</c:f>
              <c:strCache>
                <c:ptCount val="1"/>
                <c:pt idx="0">
                  <c:v>Audio</c:v>
                </c:pt>
              </c:strCache>
            </c:strRef>
          </c:tx>
          <c:spPr>
            <a:solidFill>
              <a:srgbClr val="BCCF0F"/>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Sheet1!$B$6:$H$6</c:f>
              <c:numCache>
                <c:formatCode>0%</c:formatCode>
                <c:ptCount val="7"/>
                <c:pt idx="0">
                  <c:v>2.7E-2</c:v>
                </c:pt>
                <c:pt idx="1">
                  <c:v>3.5999999999999997E-2</c:v>
                </c:pt>
                <c:pt idx="2">
                  <c:v>1.4E-2</c:v>
                </c:pt>
                <c:pt idx="3">
                  <c:v>6.2E-2</c:v>
                </c:pt>
                <c:pt idx="4">
                  <c:v>2.3E-2</c:v>
                </c:pt>
                <c:pt idx="5">
                  <c:v>1.7999999999999999E-2</c:v>
                </c:pt>
                <c:pt idx="6">
                  <c:v>1.7000000000000001E-2</c:v>
                </c:pt>
              </c:numCache>
              <c:extLst/>
            </c:numRef>
          </c:val>
          <c:extLst>
            <c:ext xmlns:c16="http://schemas.microsoft.com/office/drawing/2014/chart" uri="{C3380CC4-5D6E-409C-BE32-E72D297353CC}">
              <c16:uniqueId val="{00000006-9F62-45A7-8DA7-712BDD890A32}"/>
            </c:ext>
          </c:extLst>
        </c:ser>
        <c:ser>
          <c:idx val="2"/>
          <c:order val="7"/>
          <c:tx>
            <c:strRef>
              <c:f>Sheet1!$A$4</c:f>
              <c:strCache>
                <c:ptCount val="1"/>
                <c:pt idx="0">
                  <c:v>Paid Social</c:v>
                </c:pt>
              </c:strCache>
            </c:strRef>
          </c:tx>
          <c:spPr>
            <a:solidFill>
              <a:srgbClr val="0069B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50CB-49E3-BA52-A57A7150DA4C}"/>
                </c:ext>
              </c:extLst>
            </c:dLbl>
            <c:dLbl>
              <c:idx val="1"/>
              <c:delete val="1"/>
              <c:extLst>
                <c:ext xmlns:c15="http://schemas.microsoft.com/office/drawing/2012/chart" uri="{CE6537A1-D6FC-4f65-9D91-7224C49458BB}"/>
                <c:ext xmlns:c16="http://schemas.microsoft.com/office/drawing/2014/chart" uri="{C3380CC4-5D6E-409C-BE32-E72D297353CC}">
                  <c16:uniqueId val="{0000000C-50CB-49E3-BA52-A57A7150DA4C}"/>
                </c:ext>
              </c:extLst>
            </c:dLbl>
            <c:dLbl>
              <c:idx val="4"/>
              <c:delete val="1"/>
              <c:extLst>
                <c:ext xmlns:c15="http://schemas.microsoft.com/office/drawing/2012/chart" uri="{CE6537A1-D6FC-4f65-9D91-7224C49458BB}"/>
                <c:ext xmlns:c16="http://schemas.microsoft.com/office/drawing/2014/chart" uri="{C3380CC4-5D6E-409C-BE32-E72D297353CC}">
                  <c16:uniqueId val="{0000000A-50CB-49E3-BA52-A57A7150DA4C}"/>
                </c:ext>
              </c:extLst>
            </c:dLbl>
            <c:dLbl>
              <c:idx val="6"/>
              <c:delete val="1"/>
              <c:extLst>
                <c:ext xmlns:c15="http://schemas.microsoft.com/office/drawing/2012/chart" uri="{CE6537A1-D6FC-4f65-9D91-7224C49458BB}"/>
                <c:ext xmlns:c16="http://schemas.microsoft.com/office/drawing/2014/chart" uri="{C3380CC4-5D6E-409C-BE32-E72D297353CC}">
                  <c16:uniqueId val="{00000008-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Sheet1!$B$4:$H$4</c:f>
              <c:numCache>
                <c:formatCode>0%</c:formatCode>
                <c:ptCount val="7"/>
                <c:pt idx="0">
                  <c:v>0.03</c:v>
                </c:pt>
                <c:pt idx="1">
                  <c:v>2.3E-2</c:v>
                </c:pt>
                <c:pt idx="2">
                  <c:v>3.5000000000000003E-2</c:v>
                </c:pt>
                <c:pt idx="3">
                  <c:v>9.6000000000000002E-2</c:v>
                </c:pt>
                <c:pt idx="4">
                  <c:v>2.4E-2</c:v>
                </c:pt>
                <c:pt idx="5">
                  <c:v>3.5000000000000003E-2</c:v>
                </c:pt>
                <c:pt idx="6">
                  <c:v>3.5000000000000003E-2</c:v>
                </c:pt>
              </c:numCache>
              <c:extLst/>
            </c:numRef>
          </c:val>
          <c:extLst>
            <c:ext xmlns:c16="http://schemas.microsoft.com/office/drawing/2014/chart" uri="{C3380CC4-5D6E-409C-BE32-E72D297353CC}">
              <c16:uniqueId val="{00000007-9F62-45A7-8DA7-712BDD890A32}"/>
            </c:ext>
          </c:extLst>
        </c:ser>
        <c:ser>
          <c:idx val="1"/>
          <c:order val="8"/>
          <c:tx>
            <c:strRef>
              <c:f>Sheet1!$A$3</c:f>
              <c:strCache>
                <c:ptCount val="1"/>
                <c:pt idx="0">
                  <c:v>Online Display</c:v>
                </c:pt>
              </c:strCache>
            </c:strRef>
          </c:tx>
          <c:spPr>
            <a:solidFill>
              <a:srgbClr val="9CCD9A"/>
            </a:solidFill>
            <a:ln>
              <a:noFill/>
            </a:ln>
            <a:effectLst/>
          </c:spPr>
          <c:invertIfNegative val="0"/>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Sheet1!$B$3:$H$3</c:f>
              <c:numCache>
                <c:formatCode>0%</c:formatCode>
                <c:ptCount val="7"/>
                <c:pt idx="0">
                  <c:v>8.9999999999999993E-3</c:v>
                </c:pt>
                <c:pt idx="1">
                  <c:v>7.0000000000000001E-3</c:v>
                </c:pt>
                <c:pt idx="2">
                  <c:v>2E-3</c:v>
                </c:pt>
                <c:pt idx="3">
                  <c:v>5.0000000000000001E-3</c:v>
                </c:pt>
                <c:pt idx="4">
                  <c:v>3.0000000000000001E-3</c:v>
                </c:pt>
                <c:pt idx="5">
                  <c:v>5.0000000000000001E-3</c:v>
                </c:pt>
                <c:pt idx="6">
                  <c:v>1.0999999999999999E-2</c:v>
                </c:pt>
              </c:numCache>
              <c:extLst/>
            </c:numRef>
          </c:val>
          <c:extLst>
            <c:ext xmlns:c16="http://schemas.microsoft.com/office/drawing/2014/chart" uri="{C3380CC4-5D6E-409C-BE32-E72D297353CC}">
              <c16:uniqueId val="{0000000A-9F62-45A7-8DA7-712BDD890A32}"/>
            </c:ext>
          </c:extLst>
        </c:ser>
        <c:ser>
          <c:idx val="3"/>
          <c:order val="9"/>
          <c:tx>
            <c:strRef>
              <c:f>Sheet1!$A$5</c:f>
              <c:strCache>
                <c:ptCount val="1"/>
                <c:pt idx="0">
                  <c:v>Out of Home</c:v>
                </c:pt>
              </c:strCache>
            </c:strRef>
          </c:tx>
          <c:spPr>
            <a:solidFill>
              <a:srgbClr val="BD09A7"/>
            </a:solidFill>
            <a:ln>
              <a:noFill/>
            </a:ln>
            <a:effectLst/>
          </c:spPr>
          <c:invertIfNegative val="0"/>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Sheet1!$B$5:$H$5</c:f>
              <c:numCache>
                <c:formatCode>0%</c:formatCode>
                <c:ptCount val="7"/>
                <c:pt idx="0">
                  <c:v>1.2E-2</c:v>
                </c:pt>
                <c:pt idx="1">
                  <c:v>1.0999999999999999E-2</c:v>
                </c:pt>
                <c:pt idx="2">
                  <c:v>8.0000000000000002E-3</c:v>
                </c:pt>
                <c:pt idx="3">
                  <c:v>1.0999999999999999E-2</c:v>
                </c:pt>
                <c:pt idx="4">
                  <c:v>5.0000000000000001E-3</c:v>
                </c:pt>
                <c:pt idx="5">
                  <c:v>4.0000000000000001E-3</c:v>
                </c:pt>
                <c:pt idx="6">
                  <c:v>2E-3</c:v>
                </c:pt>
              </c:numCache>
              <c:extLst/>
            </c:numRef>
          </c:val>
          <c:extLst>
            <c:ext xmlns:c16="http://schemas.microsoft.com/office/drawing/2014/chart" uri="{C3380CC4-5D6E-409C-BE32-E72D297353CC}">
              <c16:uniqueId val="{0000000C-9F62-45A7-8DA7-712BDD890A32}"/>
            </c:ext>
          </c:extLst>
        </c:ser>
        <c:dLbls>
          <c:showLegendKey val="0"/>
          <c:showVal val="0"/>
          <c:showCatName val="0"/>
          <c:showSerName val="0"/>
          <c:showPercent val="0"/>
          <c:showBubbleSize val="0"/>
        </c:dLbls>
        <c:gapWidth val="34"/>
        <c:overlap val="100"/>
        <c:axId val="1195537455"/>
        <c:axId val="1195532879"/>
      </c:barChart>
      <c:catAx>
        <c:axId val="119553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5532879"/>
        <c:crosses val="autoZero"/>
        <c:auto val="1"/>
        <c:lblAlgn val="ctr"/>
        <c:lblOffset val="100"/>
        <c:tickLblSkip val="1"/>
        <c:noMultiLvlLbl val="0"/>
      </c:catAx>
      <c:valAx>
        <c:axId val="119553287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Share of Media Spend, %</a:t>
                </a:r>
              </a:p>
            </c:rich>
          </c:tx>
          <c:layout>
            <c:manualLayout>
              <c:xMode val="edge"/>
              <c:yMode val="edge"/>
              <c:x val="5.7569082026838816E-2"/>
              <c:y val="0.1746134402489660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5537455"/>
        <c:crosses val="autoZero"/>
        <c:crossBetween val="between"/>
      </c:valAx>
      <c:spPr>
        <a:noFill/>
        <a:ln>
          <a:noFill/>
        </a:ln>
        <a:effectLst/>
      </c:spPr>
    </c:plotArea>
    <c:legend>
      <c:legendPos val="b"/>
      <c:layout>
        <c:manualLayout>
          <c:xMode val="edge"/>
          <c:yMode val="edge"/>
          <c:x val="6.402352726737616E-2"/>
          <c:y val="0.79652809070248953"/>
          <c:w val="0.88834855585924455"/>
          <c:h val="0.117832252186328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6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07/08/2025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07/08/2025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news-and-opinion/opinion/the-cost-of-dull-media-key-findings-every-advertiser-should-know"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inkbox.tv/news-and-opinion/events/trends-in-tv-202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inkbox.tv/research/reports/the-value-of-tv-a-behavioural-science-perspectiv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ystem1group.com/compound-creativity-system1-ip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inkbox.tv/training-and-tools/media-mix-navigator/media-mix-navigato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The Cost of Dull Media, a new report from Professor Karen Nelson-Field launched at Cannes, with contributions by Adam Morgan and Peter Field, reveals the staggering waste of attention and money on ‘dull’ media formats.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Analysing 190 campaigns across 12 countries and 60 ad formats, the work measured attentive reach, active attention and time-in-view. Campaigns were categorised based on attention volume into four 'dullness' quartiles: non-dull, moderately dull, very dull, and extremely dull.</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'Non-dull' campaigns achieved the highest attentive reach, with TV, cinema, radio and premium video environments consistently </a:t>
            </a:r>
            <a:r>
              <a:rPr lang="en-US" sz="1200" kern="1200" dirty="0">
                <a:solidFill>
                  <a:schemeClr val="tx1"/>
                </a:solidFill>
                <a:effectLst/>
                <a:latin typeface="+mn-lt"/>
                <a:ea typeface="+mn-ea"/>
                <a:cs typeface="+mn-cs"/>
              </a:rPr>
              <a:t>falling into this category as high attention formats</a:t>
            </a:r>
            <a:r>
              <a:rPr lang="en-GB" sz="1200" kern="1200" dirty="0">
                <a:solidFill>
                  <a:schemeClr val="tx1"/>
                </a:solidFill>
                <a:effectLst/>
                <a:latin typeface="+mn-lt"/>
                <a:ea typeface="+mn-ea"/>
                <a:cs typeface="+mn-cs"/>
              </a:rPr>
              <a:t>. The attention gap is dramatic: while 'extremely dull' formats deliver just one second of active attention on average, 'non-dull' formats provide 13.5 seconds - over 13x more time for a brand to land its message.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matters because previous Amplified research demonstrates ads need at least 2.5 seconds of active attention for memory formation.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Despite this evidence, the industry continues pouring resources into low-attention (dull) environments. The report estimates a staggering $287 billion is spent globally on media formats that fail to capture meaningful attention. </a:t>
            </a:r>
            <a:r>
              <a:rPr lang="en-US" sz="1200" kern="1200" dirty="0">
                <a:solidFill>
                  <a:schemeClr val="tx1"/>
                </a:solidFill>
                <a:effectLst/>
                <a:latin typeface="+mn-lt"/>
                <a:ea typeface="+mn-ea"/>
                <a:cs typeface="+mn-cs"/>
              </a:rPr>
              <a:t>It would take an extra $189-billion in low attention media spend to match the effectiveness of non-dull media like TV.</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the report puts it: "Cheap media isn't cheap if nobody's watching."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more information, read: </a:t>
            </a:r>
            <a:r>
              <a:rPr lang="en-GB" sz="1200" u="sng" kern="1200" dirty="0">
                <a:solidFill>
                  <a:schemeClr val="tx1"/>
                </a:solidFill>
                <a:effectLst/>
                <a:latin typeface="+mn-lt"/>
                <a:ea typeface="+mn-ea"/>
                <a:cs typeface="+mn-cs"/>
                <a:hlinkClick r:id="rId3"/>
              </a:rPr>
              <a:t>https://www.thinkbox.tv/news-and-opinion/opinion/the-cost-of-dull-media-key-findings-every-advertiser-should-know</a:t>
            </a:r>
            <a:endParaRPr lang="en-GB" sz="1200" kern="1200" dirty="0">
              <a:solidFill>
                <a:schemeClr val="tx1"/>
              </a:solidFill>
              <a:effectLst/>
              <a:latin typeface="+mn-lt"/>
              <a:ea typeface="+mn-ea"/>
              <a:cs typeface="+mn-cs"/>
            </a:endParaRPr>
          </a:p>
          <a:p>
            <a:endParaRPr lang="en-US" b="0" dirty="0"/>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1</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pPr>
              <a:buNone/>
            </a:pPr>
            <a:r>
              <a:rPr lang="en-US" b="1" dirty="0"/>
              <a:t>As your business grows, the ROI from a more balanced mix gets better</a:t>
            </a:r>
            <a:endParaRPr lang="en-US" dirty="0"/>
          </a:p>
          <a:p>
            <a:pPr>
              <a:buNone/>
            </a:pPr>
            <a:endParaRPr lang="en-US" dirty="0"/>
          </a:p>
          <a:p>
            <a:r>
              <a:rPr lang="en-US" sz="1200" kern="1200" dirty="0">
                <a:solidFill>
                  <a:schemeClr val="tx1"/>
                </a:solidFill>
                <a:effectLst/>
                <a:latin typeface="+mn-lt"/>
                <a:ea typeface="+mn-ea"/>
                <a:cs typeface="+mn-cs"/>
              </a:rPr>
              <a:t>Analysis of the IPA ARC database by Magic Numbers reveals that while a performance-heavy media mix drives the best returns in the early stages of growth, the picture changes as businesses scale.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month’s Chart of the Month shows that as businesses mature, a more balanced mix of brand and performance channels begins to outperform a solely performance-driven strategy, delivering a higher ROI.</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suggests that larger businesses may be missing out on significant value by underinvesting in reach-driven channels and richer creative formats.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Download the chart to explore the full analysis.</a:t>
            </a: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2</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r>
              <a:rPr lang="en-US" b="1" dirty="0"/>
              <a:t>When TV is on air, digital channel performance is uplifted by 13.7%</a:t>
            </a:r>
          </a:p>
          <a:p>
            <a:r>
              <a:rPr lang="en-US" b="0" dirty="0"/>
              <a:t>One of TV advertising’s most underestimated strengths is its halo effect — the way it boosts the performance of other media channels. While often misattributed, this cross-channel impact is both real and measurable. </a:t>
            </a:r>
          </a:p>
          <a:p>
            <a:r>
              <a:rPr lang="en-US" b="0" dirty="0"/>
              <a:t> </a:t>
            </a:r>
          </a:p>
          <a:p>
            <a:r>
              <a:rPr lang="en-US" b="0" dirty="0"/>
              <a:t>According to GroupM analysis in ‘Why the Eff would you cut TV?’ presented at Thinkbox Trends in TV 2025, digital response channels see a clear uplift when TV is live. The study </a:t>
            </a:r>
            <a:r>
              <a:rPr lang="en-US" b="0" dirty="0" err="1"/>
              <a:t>analysed</a:t>
            </a:r>
            <a:r>
              <a:rPr lang="en-US" b="0" dirty="0"/>
              <a:t> the performance of TV, brand PPC, generic PPC </a:t>
            </a:r>
            <a:r>
              <a:rPr lang="en-US" b="0"/>
              <a:t>and social </a:t>
            </a:r>
            <a:r>
              <a:rPr lang="en-US" b="0" dirty="0"/>
              <a:t>across 14 brands, which included 1,489 weeks, and £283m total performance media spend. </a:t>
            </a:r>
          </a:p>
          <a:p>
            <a:r>
              <a:rPr lang="en-US" b="0" dirty="0"/>
              <a:t> </a:t>
            </a:r>
          </a:p>
          <a:p>
            <a:r>
              <a:rPr lang="en-US" b="0" dirty="0"/>
              <a:t>Analysis found that on average, the performance of lower-funnel response channels improves by 13.7% when TV is part of the media mix.</a:t>
            </a:r>
          </a:p>
          <a:p>
            <a:r>
              <a:rPr lang="en-US" b="0" dirty="0"/>
              <a:t> </a:t>
            </a:r>
          </a:p>
          <a:p>
            <a:r>
              <a:rPr lang="en-US" b="0" dirty="0"/>
              <a:t>More specifically, brand PPC, generic PPC and social saw an average uplift of 12.2%, 13.1% and 15.4% respectively in tracked performance when significant weights of TV were on air.  This shows how TV makes digital channels work harder.</a:t>
            </a:r>
          </a:p>
          <a:p>
            <a:r>
              <a:rPr lang="en-US" b="0" dirty="0"/>
              <a:t> </a:t>
            </a:r>
          </a:p>
          <a:p>
            <a:r>
              <a:rPr lang="en-US" b="0" dirty="0"/>
              <a:t>For a deeper dive on the consequences of taking TV out of the plan, watch ‘Why the Eff would you cut TV?’ on demand.</a:t>
            </a:r>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3</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context within which you see something impacts how you receive, process and remember things.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concept was explored by Thinkbox in ‘Context Effects’, which investigated the nuances of in-home advertising exposure and what contextual factors contribute to create the best (and the worst) occasions for effective advertising. More recently, ‘Unlocking the Power of Premium ‘ conducted by Vevo, Channel 4 and Flood, delved into the value of advertising around premium content. </a:t>
            </a:r>
          </a:p>
          <a:p>
            <a:pPr marL="45720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Analysis found that ads placed in a premium environment were three times more likely to be perceived positively. This is in comparison to non-premium environments where ads are five times more likely to be perceived negatively.</a:t>
            </a:r>
          </a:p>
          <a:p>
            <a:pPr marL="45720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highlights the opportunity for brands, as ads benefit from a superior viewing environment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which not only enhances ad perception but also creates a ‘halo effect’ for the brand. Premium content is closely associated with positive ad receptivity, making it a powerful context for advertising.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more insights on the importance of context, explore Context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098AE3-61CE-4295-BC32-959C8A11CE33}" type="slidenum">
              <a:rPr lang="en-GB" smtClean="0"/>
              <a:t>4</a:t>
            </a:fld>
            <a:endParaRPr lang="en-GB"/>
          </a:p>
        </p:txBody>
      </p:sp>
    </p:spTree>
    <p:extLst>
      <p:ext uri="{BB962C8B-B14F-4D97-AF65-F5344CB8AC3E}">
        <p14:creationId xmlns:p14="http://schemas.microsoft.com/office/powerpoint/2010/main" val="4034664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highlights the rise in viewing of ad-supported quality content.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shown at Trends in TV 2025, data from Barb reveals that the share of viewing to ad-supported content has grown from 58% to 62% for adults. Notably, this growth is even more significant among younger audiences, increasing from 38% to 59%. This is specifically in reference to TV set viewing, supported by analysis from Context Effects that showcased the importance of the TV set (and subsequently the environment) in its ability to drive ad recall.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trend comes as SVOD services introduce ad-supported tiers, such as the likes of Netflix and Amazon Prime Video, presenting new opportunities for advertisers as the growth of ad-supported content continues to rise.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more insights, watch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Trends in TV 2025</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now available on demand.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9CACF-CA70-446E-A87E-F1B38C1B6C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15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features in Richard Shotton’s recent ‘The Value of TV: A Behavioural Science Perspective’. It shows how reaching people during positive moments increases the likelihood of an ad being noticed.</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chart is from a study by Fred Bronner, a professor of advertising at the University of Amsterdam. Bronner asked 1,287 participants to flick through a newspaper and then answer questions about the ads they remembered.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data was then split by reader’s mood, with results showing that those who were happy recalled 52% of ads, whereas those who were unhappy noticed just 35%. Additionally, stress levels were also important as relaxed participants noticed 54% of ads whereas those who were stressed remembered just 36%.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shows…well, it’s pretty obvious what it shows, but we’ll spell it out anyway: there’s huge potential in targeting consumers’ moods.</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on the behavioural science perspective of the value of TV, download the report here: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https://www.thinkbox.tv/research/reports/the-value-of-tv-a-behavioural-science-perspective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848545-9D67-4EE8-B117-CD2B17B79223}" type="slidenum">
              <a:rPr lang="en-GB" smtClean="0"/>
              <a:t>6</a:t>
            </a:fld>
            <a:endParaRPr lang="en-GB"/>
          </a:p>
        </p:txBody>
      </p:sp>
    </p:spTree>
    <p:extLst>
      <p:ext uri="{BB962C8B-B14F-4D97-AF65-F5344CB8AC3E}">
        <p14:creationId xmlns:p14="http://schemas.microsoft.com/office/powerpoint/2010/main" val="195842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00" dirty="0">
                <a:effectLst/>
                <a:latin typeface="Aptos" panose="020B0004020202020204" pitchFamily="34" charset="0"/>
                <a:ea typeface="Aptos" panose="020B0004020202020204" pitchFamily="34" charset="0"/>
                <a:cs typeface="Times New Roman" panose="02020603050405020304" pitchFamily="18" charset="0"/>
              </a:rPr>
              <a:t>Creatively consistent brands report more very large business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show the impact of creative consistency on business effects.</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Showcased at the IPA Effectiveness Conference, System 1, in partnership with the IPA, explored how consistency leads to higher creative quality, stronger brands and greater profits. The study analysed 56 brands across digital and TV for 13 different creative consistency features – e.g. Consistent Positioning, Agency Tenure, Consistent Tone of Voice, Soundtrack Commitment, Fluent Device Tenure.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comparing the most to the least consistent brands, analysis found that a higher proportion of consistent brands reported large business effects. More specifically, 55% of the top consistent brands saw an effect on sales value gain, in comparison to 45% for the bottom 20%. This trend was also seen in market share gain, and profit gain where the difference is double.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data shows how creative consistency is essential for business growth.</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information on Compound Creativity and insights on creative consistency, download the research here: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https://system1group.com/compound-creativity-system1-ipa</a:t>
            </a:r>
            <a:r>
              <a:rPr lang="en-GB" sz="1800" dirty="0">
                <a:effectLst/>
                <a:latin typeface="Aptos" panose="020B0004020202020204" pitchFamily="34" charset="0"/>
                <a:ea typeface="Aptos" panose="020B0004020202020204" pitchFamily="34" charset="0"/>
                <a:cs typeface="Aptos" panose="020B00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1329B9E4-A68D-4D2F-830C-2230187E4ABA}" type="slidenum">
              <a:rPr lang="en-GB" smtClean="0"/>
              <a:t>7</a:t>
            </a:fld>
            <a:endParaRPr lang="en-GB"/>
          </a:p>
        </p:txBody>
      </p:sp>
    </p:spTree>
    <p:extLst>
      <p:ext uri="{BB962C8B-B14F-4D97-AF65-F5344CB8AC3E}">
        <p14:creationId xmlns:p14="http://schemas.microsoft.com/office/powerpoint/2010/main" val="213329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Optimal ad mix varies dramatically by product sector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shows how there are big variances in the optimal media mix between different product sectors.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 is based on data from the ‘Media Mix Navigator’, which lets brands easily explore the impact on revenue and profit that different budget levels have on budget allocation across channels.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Media Mix Navigator tool has been engineered by EssenceMediacom and is powered by the blockbuster Profit Ability 2 databank, which takes in £1.8 billion of media spend across 141 brands during 2021-23. The brands included were carefully chosen to represent as many business types as possible. Each brand commissioned and paid for their own econometric analysis; the databank aggregated this existing data.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Media Mix Navigator enables analysis bespoke to a brand’s specific situation and attitude to risk. For this analysis, we have used an ‘average’ brand position.</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chart shows how the optimal media mix differs by category, and there are some interesting variances. For example, looking specifically at Generic PPC, the investment allocation is particularly high for sectors such as Finance, Travel and Automotive. This is explained by the fact that these sectors often deal with higher priced items which are usually ‘considered purchases – ones where consumers are likely to conduct online research before making a purchase decision. Similarly, Print is an important channel for Automotive and Travel, both of which benefit from extensive specialist titles that provide the opportunity to reach key audiences.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one consistent factor throughout all the scenarios is that Linear TV is the largest single channel, although the extent to which it is the largest channel can vary greatly – e.g. higher in Retail, FMCG and Automotive but lower in Finance.</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visit: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https://www.thinkbox.tv/training-and-tools/media-mix-navigator/media-mix-navigator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Category input details: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All – Brand size (£m): 10,000, Annual Media Spend (£m): 50</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Automotive - Brand size (£m): 2,600, Annual Media Spend (£m): 17</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Finance - Brand size (£m): 10,000, Annual Media Spend (£m): 20</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FMCG - Brand size (£m): 60, Annual Media Spend (£m): 6</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Retail - Brand size (£m): 9,000, Annual Media Spend (£m): 25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Travel - Brand size (£m): 5,200, Annual Media Spend (£m): 19</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Telecoms - Brand size (£m): 7,000, Annual Media Spend (£m): 45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Output: Revenue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The brand size for each product category has been calculated by taking 20% of the maximum brand size whilst the annual media spend is an estimate of the average spend for that category.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522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07/08/2025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46727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462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455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036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07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905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240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6810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804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934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54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863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302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186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857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2995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3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58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110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07/08/2025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100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848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5228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0795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80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7599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569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472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9947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472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3388998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07/08/2025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07/08/2025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3284983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‘Cheap media isn’t cheap if nobody’s watching’</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The Cost of Dull Media, Amplified, 2025</a:t>
            </a:r>
            <a:endParaRPr lang="en-GB" dirty="0"/>
          </a:p>
        </p:txBody>
      </p:sp>
      <p:pic>
        <p:nvPicPr>
          <p:cNvPr id="3" name="Picture 2">
            <a:extLst>
              <a:ext uri="{FF2B5EF4-FFF2-40B4-BE49-F238E27FC236}">
                <a16:creationId xmlns:a16="http://schemas.microsoft.com/office/drawing/2014/main" id="{41BF5D0B-55F3-353E-21A7-E56F4405D7AB}"/>
              </a:ext>
            </a:extLst>
          </p:cNvPr>
          <p:cNvPicPr>
            <a:picLocks noChangeAspect="1"/>
          </p:cNvPicPr>
          <p:nvPr/>
        </p:nvPicPr>
        <p:blipFill>
          <a:blip r:embed="rId3"/>
          <a:srcRect l="1266"/>
          <a:stretch>
            <a:fillRect/>
          </a:stretch>
        </p:blipFill>
        <p:spPr>
          <a:xfrm>
            <a:off x="249113" y="983385"/>
            <a:ext cx="3668866" cy="2779418"/>
          </a:xfrm>
          <a:prstGeom prst="rect">
            <a:avLst/>
          </a:prstGeom>
          <a:effectLst>
            <a:outerShdw blurRad="101600" dist="38100" dir="2700000" algn="tl" rotWithShape="0">
              <a:prstClr val="black">
                <a:alpha val="40000"/>
              </a:prstClr>
            </a:outerShdw>
          </a:effectLst>
        </p:spPr>
      </p:pic>
      <p:pic>
        <p:nvPicPr>
          <p:cNvPr id="7" name="Picture 6">
            <a:extLst>
              <a:ext uri="{FF2B5EF4-FFF2-40B4-BE49-F238E27FC236}">
                <a16:creationId xmlns:a16="http://schemas.microsoft.com/office/drawing/2014/main" id="{3F816886-9856-6A4B-AC90-033497B473A8}"/>
              </a:ext>
            </a:extLst>
          </p:cNvPr>
          <p:cNvPicPr>
            <a:picLocks noChangeAspect="1"/>
          </p:cNvPicPr>
          <p:nvPr/>
        </p:nvPicPr>
        <p:blipFill>
          <a:blip r:embed="rId4"/>
          <a:stretch>
            <a:fillRect/>
          </a:stretch>
        </p:blipFill>
        <p:spPr>
          <a:xfrm>
            <a:off x="249113" y="4027359"/>
            <a:ext cx="3668866" cy="1185050"/>
          </a:xfrm>
          <a:prstGeom prst="rect">
            <a:avLst/>
          </a:prstGeom>
        </p:spPr>
      </p:pic>
      <p:pic>
        <p:nvPicPr>
          <p:cNvPr id="9" name="Picture 8">
            <a:extLst>
              <a:ext uri="{FF2B5EF4-FFF2-40B4-BE49-F238E27FC236}">
                <a16:creationId xmlns:a16="http://schemas.microsoft.com/office/drawing/2014/main" id="{3F708736-DA36-00BF-E278-225ADD6ECB3D}"/>
              </a:ext>
            </a:extLst>
          </p:cNvPr>
          <p:cNvPicPr>
            <a:picLocks noChangeAspect="1"/>
          </p:cNvPicPr>
          <p:nvPr/>
        </p:nvPicPr>
        <p:blipFill>
          <a:blip r:embed="rId5"/>
          <a:stretch>
            <a:fillRect/>
          </a:stretch>
        </p:blipFill>
        <p:spPr>
          <a:xfrm>
            <a:off x="4112922" y="983385"/>
            <a:ext cx="3787821" cy="2779416"/>
          </a:xfrm>
          <a:prstGeom prst="rect">
            <a:avLst/>
          </a:prstGeom>
          <a:effectLst>
            <a:outerShdw blurRad="1016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C7748BC7-4E33-E5EF-87AA-E5BD2BB1B183}"/>
              </a:ext>
            </a:extLst>
          </p:cNvPr>
          <p:cNvPicPr>
            <a:picLocks noChangeAspect="1"/>
          </p:cNvPicPr>
          <p:nvPr/>
        </p:nvPicPr>
        <p:blipFill>
          <a:blip r:embed="rId6"/>
          <a:stretch>
            <a:fillRect/>
          </a:stretch>
        </p:blipFill>
        <p:spPr>
          <a:xfrm>
            <a:off x="4112922" y="4027359"/>
            <a:ext cx="3744430" cy="1184400"/>
          </a:xfrm>
          <a:prstGeom prst="rect">
            <a:avLst/>
          </a:prstGeom>
        </p:spPr>
      </p:pic>
      <p:pic>
        <p:nvPicPr>
          <p:cNvPr id="15" name="Picture 14">
            <a:extLst>
              <a:ext uri="{FF2B5EF4-FFF2-40B4-BE49-F238E27FC236}">
                <a16:creationId xmlns:a16="http://schemas.microsoft.com/office/drawing/2014/main" id="{8F72838C-256D-34B5-735F-BDD1E5FE6B6D}"/>
              </a:ext>
            </a:extLst>
          </p:cNvPr>
          <p:cNvPicPr>
            <a:picLocks noChangeAspect="1"/>
          </p:cNvPicPr>
          <p:nvPr/>
        </p:nvPicPr>
        <p:blipFill>
          <a:blip r:embed="rId7"/>
          <a:stretch>
            <a:fillRect/>
          </a:stretch>
        </p:blipFill>
        <p:spPr>
          <a:xfrm>
            <a:off x="8067916" y="983385"/>
            <a:ext cx="3862059" cy="2779416"/>
          </a:xfrm>
          <a:prstGeom prst="rect">
            <a:avLst/>
          </a:prstGeom>
          <a:effectLst>
            <a:outerShdw blurRad="1016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EC772A48-5046-940B-47A2-D28B2E4F0234}"/>
              </a:ext>
            </a:extLst>
          </p:cNvPr>
          <p:cNvPicPr>
            <a:picLocks noChangeAspect="1"/>
          </p:cNvPicPr>
          <p:nvPr/>
        </p:nvPicPr>
        <p:blipFill>
          <a:blip r:embed="rId8"/>
          <a:stretch>
            <a:fillRect/>
          </a:stretch>
        </p:blipFill>
        <p:spPr>
          <a:xfrm>
            <a:off x="8067915" y="4027360"/>
            <a:ext cx="3862059" cy="1185050"/>
          </a:xfrm>
          <a:prstGeom prst="rect">
            <a:avLst/>
          </a:prstGeom>
        </p:spPr>
      </p:pic>
      <p:pic>
        <p:nvPicPr>
          <p:cNvPr id="19" name="Picture 18">
            <a:extLst>
              <a:ext uri="{FF2B5EF4-FFF2-40B4-BE49-F238E27FC236}">
                <a16:creationId xmlns:a16="http://schemas.microsoft.com/office/drawing/2014/main" id="{779EB94F-751D-B413-F164-21A52398E58F}"/>
              </a:ext>
            </a:extLst>
          </p:cNvPr>
          <p:cNvPicPr>
            <a:picLocks noChangeAspect="1"/>
          </p:cNvPicPr>
          <p:nvPr/>
        </p:nvPicPr>
        <p:blipFill>
          <a:blip r:embed="rId9"/>
          <a:stretch>
            <a:fillRect/>
          </a:stretch>
        </p:blipFill>
        <p:spPr>
          <a:xfrm>
            <a:off x="10139182" y="5338176"/>
            <a:ext cx="1790792" cy="520727"/>
          </a:xfrm>
          <a:prstGeom prst="rect">
            <a:avLst/>
          </a:prstGeom>
        </p:spPr>
      </p:pic>
    </p:spTree>
    <p:extLst>
      <p:ext uri="{BB962C8B-B14F-4D97-AF65-F5344CB8AC3E}">
        <p14:creationId xmlns:p14="http://schemas.microsoft.com/office/powerpoint/2010/main" val="273644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As your business grows, the ROI from a more balanced mix gets better</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Incremental ROI from Magic Numbers, </a:t>
            </a:r>
            <a:r>
              <a:rPr lang="en-US" dirty="0" err="1"/>
              <a:t>Circana</a:t>
            </a:r>
            <a:r>
              <a:rPr lang="en-US" dirty="0"/>
              <a:t>, D2D. VCCP, OMG, </a:t>
            </a:r>
            <a:r>
              <a:rPr lang="en-US" dirty="0" err="1"/>
              <a:t>Ekimetrics</a:t>
            </a:r>
            <a:r>
              <a:rPr lang="en-US" dirty="0"/>
              <a:t> via IPA ARC</a:t>
            </a:r>
            <a:endParaRPr lang="en-GB" dirty="0"/>
          </a:p>
        </p:txBody>
      </p:sp>
      <p:pic>
        <p:nvPicPr>
          <p:cNvPr id="1026" name="Picture 2" descr="3 charts showing how the marketing strategy should evolve as the business grows. See description for more information.">
            <a:extLst>
              <a:ext uri="{FF2B5EF4-FFF2-40B4-BE49-F238E27FC236}">
                <a16:creationId xmlns:a16="http://schemas.microsoft.com/office/drawing/2014/main" id="{3997412F-8BFA-053D-2747-82D7B65163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59" b="8979"/>
          <a:stretch/>
        </p:blipFill>
        <p:spPr bwMode="auto">
          <a:xfrm>
            <a:off x="1851567" y="1518285"/>
            <a:ext cx="8380914" cy="3556635"/>
          </a:xfrm>
          <a:prstGeom prst="rect">
            <a:avLst/>
          </a:prstGeom>
          <a:noFill/>
          <a:effectLst>
            <a:outerShdw blurRad="2286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8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When TV is on air, digital channel performance is uplifted by 13.7%</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Why the Eff would you cut TV? GroupM, 2025</a:t>
            </a:r>
            <a:endParaRPr lang="en-GB" dirty="0"/>
          </a:p>
        </p:txBody>
      </p:sp>
      <p:pic>
        <p:nvPicPr>
          <p:cNvPr id="3" name="Picture 2">
            <a:extLst>
              <a:ext uri="{FF2B5EF4-FFF2-40B4-BE49-F238E27FC236}">
                <a16:creationId xmlns:a16="http://schemas.microsoft.com/office/drawing/2014/main" id="{8A7A6B6C-A2D3-A9F5-9E89-8BBFB51ECB6F}"/>
              </a:ext>
            </a:extLst>
          </p:cNvPr>
          <p:cNvPicPr>
            <a:picLocks noChangeAspect="1"/>
          </p:cNvPicPr>
          <p:nvPr/>
        </p:nvPicPr>
        <p:blipFill>
          <a:blip r:embed="rId3"/>
          <a:stretch>
            <a:fillRect/>
          </a:stretch>
        </p:blipFill>
        <p:spPr>
          <a:xfrm>
            <a:off x="1776110" y="1565569"/>
            <a:ext cx="8639779" cy="3437975"/>
          </a:xfrm>
          <a:prstGeom prst="rect">
            <a:avLst/>
          </a:prstGeom>
          <a:effectLst>
            <a:outerShdw blurRad="228600" dist="63500" dir="2700000" sx="101000" sy="101000" algn="ctr" rotWithShape="0">
              <a:srgbClr val="000000">
                <a:alpha val="40000"/>
              </a:srgbClr>
            </a:outerShdw>
          </a:effectLst>
        </p:spPr>
      </p:pic>
    </p:spTree>
    <p:extLst>
      <p:ext uri="{BB962C8B-B14F-4D97-AF65-F5344CB8AC3E}">
        <p14:creationId xmlns:p14="http://schemas.microsoft.com/office/powerpoint/2010/main" val="130227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F64C5B-B9EB-C046-24F8-9FBD3BBB9941}"/>
              </a:ext>
            </a:extLst>
          </p:cNvPr>
          <p:cNvSpPr>
            <a:spLocks noGrp="1"/>
          </p:cNvSpPr>
          <p:nvPr>
            <p:ph type="title"/>
          </p:nvPr>
        </p:nvSpPr>
        <p:spPr/>
        <p:txBody>
          <a:bodyPr/>
          <a:lstStyle/>
          <a:p>
            <a:r>
              <a:rPr lang="en-GB" dirty="0"/>
              <a:t>Ads benefit from a premium environment </a:t>
            </a:r>
          </a:p>
        </p:txBody>
      </p:sp>
      <p:sp>
        <p:nvSpPr>
          <p:cNvPr id="6" name="Text Placeholder 5">
            <a:extLst>
              <a:ext uri="{FF2B5EF4-FFF2-40B4-BE49-F238E27FC236}">
                <a16:creationId xmlns:a16="http://schemas.microsoft.com/office/drawing/2014/main" id="{1CF6CDFF-0951-81BF-A60B-566DDCA41BF7}"/>
              </a:ext>
            </a:extLst>
          </p:cNvPr>
          <p:cNvSpPr>
            <a:spLocks noGrp="1"/>
          </p:cNvSpPr>
          <p:nvPr>
            <p:ph type="body" sz="quarter" idx="15"/>
          </p:nvPr>
        </p:nvSpPr>
        <p:spPr/>
        <p:txBody>
          <a:bodyPr/>
          <a:lstStyle/>
          <a:p>
            <a:r>
              <a:rPr lang="en-US" dirty="0"/>
              <a:t>Source: Unlocking The Power of Premium, Vevo, Channel 4, Flood, 2025</a:t>
            </a:r>
          </a:p>
          <a:p>
            <a:endParaRPr lang="en-GB" dirty="0"/>
          </a:p>
        </p:txBody>
      </p:sp>
      <p:pic>
        <p:nvPicPr>
          <p:cNvPr id="1026" name="Picture 2">
            <a:extLst>
              <a:ext uri="{FF2B5EF4-FFF2-40B4-BE49-F238E27FC236}">
                <a16:creationId xmlns:a16="http://schemas.microsoft.com/office/drawing/2014/main" id="{76597FBE-B393-16CE-8143-02B9D1F6F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672" y="1271591"/>
            <a:ext cx="6566704" cy="3693771"/>
          </a:xfrm>
          <a:prstGeom prst="rect">
            <a:avLst/>
          </a:prstGeom>
          <a:noFill/>
          <a:effectLst>
            <a:outerShdw blurRad="228600" dist="635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214E-CDE0-1F71-FDC8-85FA377BB25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5386739-360C-060D-0254-73D7381345EC}"/>
              </a:ext>
            </a:extLst>
          </p:cNvPr>
          <p:cNvSpPr>
            <a:spLocks noGrp="1"/>
          </p:cNvSpPr>
          <p:nvPr>
            <p:ph type="title"/>
          </p:nvPr>
        </p:nvSpPr>
        <p:spPr>
          <a:xfrm>
            <a:off x="371475" y="359944"/>
            <a:ext cx="11341099" cy="1021181"/>
          </a:xfrm>
        </p:spPr>
        <p:txBody>
          <a:bodyPr/>
          <a:lstStyle/>
          <a:p>
            <a:r>
              <a:rPr lang="en-GB" dirty="0"/>
              <a:t>Viewing to ad-supported quality content grows</a:t>
            </a:r>
          </a:p>
        </p:txBody>
      </p:sp>
      <p:sp>
        <p:nvSpPr>
          <p:cNvPr id="3" name="Text Placeholder 2">
            <a:extLst>
              <a:ext uri="{FF2B5EF4-FFF2-40B4-BE49-F238E27FC236}">
                <a16:creationId xmlns:a16="http://schemas.microsoft.com/office/drawing/2014/main" id="{F798D71F-1003-69B7-D0D0-F9FA7D796495}"/>
              </a:ext>
            </a:extLst>
          </p:cNvPr>
          <p:cNvSpPr>
            <a:spLocks noGrp="1"/>
          </p:cNvSpPr>
          <p:nvPr>
            <p:ph type="body" sz="quarter" idx="15"/>
          </p:nvPr>
        </p:nvSpPr>
        <p:spPr>
          <a:xfrm>
            <a:off x="377758" y="5365115"/>
            <a:ext cx="5718242" cy="304800"/>
          </a:xfrm>
        </p:spPr>
        <p:txBody>
          <a:bodyPr/>
          <a:lstStyle/>
          <a:p>
            <a:r>
              <a:rPr lang="en-GB"/>
              <a:t>Source: Barb – TV set viewing </a:t>
            </a:r>
          </a:p>
        </p:txBody>
      </p:sp>
      <p:sp>
        <p:nvSpPr>
          <p:cNvPr id="9" name="TextBox 8">
            <a:extLst>
              <a:ext uri="{FF2B5EF4-FFF2-40B4-BE49-F238E27FC236}">
                <a16:creationId xmlns:a16="http://schemas.microsoft.com/office/drawing/2014/main" id="{5F7C7EED-1B12-71FA-D180-FDBEDC23660C}"/>
              </a:ext>
            </a:extLst>
          </p:cNvPr>
          <p:cNvSpPr txBox="1"/>
          <p:nvPr/>
        </p:nvSpPr>
        <p:spPr>
          <a:xfrm>
            <a:off x="2596144" y="1570926"/>
            <a:ext cx="11356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All Adults</a:t>
            </a:r>
          </a:p>
        </p:txBody>
      </p:sp>
      <p:graphicFrame>
        <p:nvGraphicFramePr>
          <p:cNvPr id="8" name="Chart 7">
            <a:extLst>
              <a:ext uri="{FF2B5EF4-FFF2-40B4-BE49-F238E27FC236}">
                <a16:creationId xmlns:a16="http://schemas.microsoft.com/office/drawing/2014/main" id="{86A772A0-E76D-2542-8AA3-6CD9E634BA69}"/>
              </a:ext>
            </a:extLst>
          </p:cNvPr>
          <p:cNvGraphicFramePr/>
          <p:nvPr/>
        </p:nvGraphicFramePr>
        <p:xfrm>
          <a:off x="647557" y="1909481"/>
          <a:ext cx="5032807" cy="345563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CDE25E5-79E6-DF42-F07D-6CF1BBEAA5CF}"/>
              </a:ext>
            </a:extLst>
          </p:cNvPr>
          <p:cNvSpPr txBox="1"/>
          <p:nvPr/>
        </p:nvSpPr>
        <p:spPr>
          <a:xfrm>
            <a:off x="8329580" y="1611005"/>
            <a:ext cx="139692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 Adults</a:t>
            </a:r>
          </a:p>
        </p:txBody>
      </p:sp>
      <p:graphicFrame>
        <p:nvGraphicFramePr>
          <p:cNvPr id="6" name="Chart 5">
            <a:extLst>
              <a:ext uri="{FF2B5EF4-FFF2-40B4-BE49-F238E27FC236}">
                <a16:creationId xmlns:a16="http://schemas.microsoft.com/office/drawing/2014/main" id="{26866398-025D-E1BC-4940-554942B86CEA}"/>
              </a:ext>
            </a:extLst>
          </p:cNvPr>
          <p:cNvGraphicFramePr/>
          <p:nvPr/>
        </p:nvGraphicFramePr>
        <p:xfrm>
          <a:off x="6511638" y="1909481"/>
          <a:ext cx="5032807" cy="3455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49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947E-A57E-775D-E08C-3B3B40F608BF}"/>
              </a:ext>
            </a:extLst>
          </p:cNvPr>
          <p:cNvSpPr>
            <a:spLocks noGrp="1"/>
          </p:cNvSpPr>
          <p:nvPr>
            <p:ph type="title"/>
          </p:nvPr>
        </p:nvSpPr>
        <p:spPr>
          <a:xfrm>
            <a:off x="371475" y="359944"/>
            <a:ext cx="11820525" cy="1021181"/>
          </a:xfrm>
        </p:spPr>
        <p:txBody>
          <a:bodyPr>
            <a:normAutofit/>
          </a:bodyPr>
          <a:lstStyle/>
          <a:p>
            <a:r>
              <a:rPr lang="en-US" sz="2700" dirty="0"/>
              <a:t>Ads are more noticed when people are relaxed and/or in a good mood</a:t>
            </a:r>
            <a:endParaRPr lang="en-GB" sz="2700" dirty="0"/>
          </a:p>
        </p:txBody>
      </p:sp>
      <p:sp>
        <p:nvSpPr>
          <p:cNvPr id="3" name="Text Placeholder 2">
            <a:extLst>
              <a:ext uri="{FF2B5EF4-FFF2-40B4-BE49-F238E27FC236}">
                <a16:creationId xmlns:a16="http://schemas.microsoft.com/office/drawing/2014/main" id="{3CE57FF5-4CF4-5E46-F402-B003C343BD88}"/>
              </a:ext>
            </a:extLst>
          </p:cNvPr>
          <p:cNvSpPr>
            <a:spLocks noGrp="1"/>
          </p:cNvSpPr>
          <p:nvPr>
            <p:ph type="body" sz="quarter" idx="15"/>
          </p:nvPr>
        </p:nvSpPr>
        <p:spPr/>
        <p:txBody>
          <a:bodyPr/>
          <a:lstStyle/>
          <a:p>
            <a:r>
              <a:rPr lang="en-US" dirty="0"/>
              <a:t>Source: Bronner (2007), reported by Richard Shotton (The Value of TV: A </a:t>
            </a:r>
            <a:r>
              <a:rPr lang="en-US" dirty="0" err="1"/>
              <a:t>Behavioural</a:t>
            </a:r>
            <a:r>
              <a:rPr lang="en-US" dirty="0"/>
              <a:t> Science Perspective, 2024)</a:t>
            </a:r>
          </a:p>
        </p:txBody>
      </p:sp>
      <p:pic>
        <p:nvPicPr>
          <p:cNvPr id="7" name="Picture 6">
            <a:extLst>
              <a:ext uri="{FF2B5EF4-FFF2-40B4-BE49-F238E27FC236}">
                <a16:creationId xmlns:a16="http://schemas.microsoft.com/office/drawing/2014/main" id="{D2813912-63C3-7DFA-EFDF-D5EB9115E6DB}"/>
              </a:ext>
            </a:extLst>
          </p:cNvPr>
          <p:cNvPicPr>
            <a:picLocks noChangeAspect="1"/>
          </p:cNvPicPr>
          <p:nvPr/>
        </p:nvPicPr>
        <p:blipFill>
          <a:blip r:embed="rId3"/>
          <a:stretch>
            <a:fillRect/>
          </a:stretch>
        </p:blipFill>
        <p:spPr>
          <a:xfrm>
            <a:off x="2331304" y="1273629"/>
            <a:ext cx="7705325" cy="3433565"/>
          </a:xfrm>
          <a:prstGeom prst="rect">
            <a:avLst/>
          </a:prstGeom>
          <a:effectLst>
            <a:outerShdw blurRad="266700" dist="38100" dir="2700000" algn="ctr" rotWithShape="0">
              <a:srgbClr val="000000">
                <a:alpha val="40000"/>
              </a:srgbClr>
            </a:outerShdw>
          </a:effectLst>
        </p:spPr>
      </p:pic>
      <p:cxnSp>
        <p:nvCxnSpPr>
          <p:cNvPr id="5" name="Straight Connector 4">
            <a:extLst>
              <a:ext uri="{FF2B5EF4-FFF2-40B4-BE49-F238E27FC236}">
                <a16:creationId xmlns:a16="http://schemas.microsoft.com/office/drawing/2014/main" id="{D00CD377-FAF9-0B48-D425-C291C15AC4EF}"/>
              </a:ext>
            </a:extLst>
          </p:cNvPr>
          <p:cNvCxnSpPr/>
          <p:nvPr/>
        </p:nvCxnSpPr>
        <p:spPr>
          <a:xfrm flipV="1">
            <a:off x="6618514" y="1959429"/>
            <a:ext cx="0" cy="2525485"/>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3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CB4F-5A81-F1F6-BB47-46DFC93E8D42}"/>
              </a:ext>
            </a:extLst>
          </p:cNvPr>
          <p:cNvSpPr>
            <a:spLocks noGrp="1"/>
          </p:cNvSpPr>
          <p:nvPr>
            <p:ph type="title"/>
          </p:nvPr>
        </p:nvSpPr>
        <p:spPr/>
        <p:txBody>
          <a:bodyPr/>
          <a:lstStyle/>
          <a:p>
            <a:r>
              <a:rPr lang="en-GB" dirty="0"/>
              <a:t>Creatively consistent brands report more very large business effects</a:t>
            </a:r>
          </a:p>
        </p:txBody>
      </p:sp>
      <p:sp>
        <p:nvSpPr>
          <p:cNvPr id="3" name="Text Placeholder 2">
            <a:extLst>
              <a:ext uri="{FF2B5EF4-FFF2-40B4-BE49-F238E27FC236}">
                <a16:creationId xmlns:a16="http://schemas.microsoft.com/office/drawing/2014/main" id="{81232060-D5C1-A37D-4B6C-1463177DDA31}"/>
              </a:ext>
            </a:extLst>
          </p:cNvPr>
          <p:cNvSpPr>
            <a:spLocks noGrp="1"/>
          </p:cNvSpPr>
          <p:nvPr>
            <p:ph type="body" sz="quarter" idx="15"/>
          </p:nvPr>
        </p:nvSpPr>
        <p:spPr/>
        <p:txBody>
          <a:bodyPr/>
          <a:lstStyle/>
          <a:p>
            <a:r>
              <a:rPr lang="en-GB" dirty="0"/>
              <a:t>Source: System 1 / IPA, The Magic of Compound Creativity, 56 brands across 44 categories analysed between 2018 and 2024 for 13 different Creative Consistency Features, split into thirds. comparing the most to the least consistent brands. 4,164 TV ads with £3.3bil media spend. Matched with IPA awards cases.</a:t>
            </a:r>
          </a:p>
        </p:txBody>
      </p:sp>
      <p:pic>
        <p:nvPicPr>
          <p:cNvPr id="5" name="Picture 4">
            <a:extLst>
              <a:ext uri="{FF2B5EF4-FFF2-40B4-BE49-F238E27FC236}">
                <a16:creationId xmlns:a16="http://schemas.microsoft.com/office/drawing/2014/main" id="{08F24B53-A6B2-AC55-74D3-492B6302437B}"/>
              </a:ext>
            </a:extLst>
          </p:cNvPr>
          <p:cNvPicPr>
            <a:picLocks noChangeAspect="1"/>
          </p:cNvPicPr>
          <p:nvPr/>
        </p:nvPicPr>
        <p:blipFill>
          <a:blip r:embed="rId3"/>
          <a:srcRect l="6735" r="2296" b="12590"/>
          <a:stretch/>
        </p:blipFill>
        <p:spPr>
          <a:xfrm>
            <a:off x="2855152" y="1381125"/>
            <a:ext cx="6373744" cy="3426593"/>
          </a:xfrm>
          <a:prstGeom prst="rect">
            <a:avLst/>
          </a:prstGeom>
          <a:effectLst>
            <a:outerShdw blurRad="317500" dist="38100" dir="2700000" algn="ctr" rotWithShape="0">
              <a:srgbClr val="000000">
                <a:alpha val="40000"/>
              </a:srgbClr>
            </a:outerShdw>
          </a:effectLst>
        </p:spPr>
      </p:pic>
    </p:spTree>
    <p:extLst>
      <p:ext uri="{BB962C8B-B14F-4D97-AF65-F5344CB8AC3E}">
        <p14:creationId xmlns:p14="http://schemas.microsoft.com/office/powerpoint/2010/main" val="12959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E3E0778-7458-9664-DDE9-C8C4374FC994}"/>
              </a:ext>
            </a:extLst>
          </p:cNvPr>
          <p:cNvGraphicFramePr/>
          <p:nvPr/>
        </p:nvGraphicFramePr>
        <p:xfrm>
          <a:off x="-264369" y="918678"/>
          <a:ext cx="11817437" cy="490888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AA4879A3-3454-47DF-F616-D5774431B361}"/>
              </a:ext>
            </a:extLst>
          </p:cNvPr>
          <p:cNvSpPr>
            <a:spLocks noGrp="1"/>
          </p:cNvSpPr>
          <p:nvPr>
            <p:ph type="title"/>
          </p:nvPr>
        </p:nvSpPr>
        <p:spPr/>
        <p:txBody>
          <a:bodyPr>
            <a:normAutofit/>
          </a:bodyPr>
          <a:lstStyle/>
          <a:p>
            <a:r>
              <a:rPr lang="en-US" sz="2800" dirty="0"/>
              <a:t>Optimal ad mix varies dramatically by product sector</a:t>
            </a:r>
          </a:p>
        </p:txBody>
      </p:sp>
      <p:sp>
        <p:nvSpPr>
          <p:cNvPr id="6" name="Text Placeholder 5">
            <a:extLst>
              <a:ext uri="{FF2B5EF4-FFF2-40B4-BE49-F238E27FC236}">
                <a16:creationId xmlns:a16="http://schemas.microsoft.com/office/drawing/2014/main" id="{AB9C85FD-5E3D-E521-EC16-908E44BA0070}"/>
              </a:ext>
            </a:extLst>
          </p:cNvPr>
          <p:cNvSpPr>
            <a:spLocks noGrp="1"/>
          </p:cNvSpPr>
          <p:nvPr>
            <p:ph type="body" sz="quarter" idx="15"/>
          </p:nvPr>
        </p:nvSpPr>
        <p:spPr/>
        <p:txBody>
          <a:bodyPr/>
          <a:lstStyle/>
          <a:p>
            <a:pPr>
              <a:spcBef>
                <a:spcPts val="0"/>
              </a:spcBef>
            </a:pPr>
            <a:r>
              <a:rPr lang="en-GB" dirty="0"/>
              <a:t>Source: Media Mix Navigator, 2024.</a:t>
            </a:r>
            <a:r>
              <a:rPr lang="en-US" dirty="0"/>
              <a:t> </a:t>
            </a:r>
            <a:r>
              <a:rPr lang="en-GB" dirty="0"/>
              <a:t>Based on a mass market brand, 11-20% online sales (finance 71-80%), high risk, further details for each category is included in the notes </a:t>
            </a:r>
          </a:p>
        </p:txBody>
      </p:sp>
      <p:cxnSp>
        <p:nvCxnSpPr>
          <p:cNvPr id="3" name="Straight Connector 2">
            <a:extLst>
              <a:ext uri="{FF2B5EF4-FFF2-40B4-BE49-F238E27FC236}">
                <a16:creationId xmlns:a16="http://schemas.microsoft.com/office/drawing/2014/main" id="{7F993C82-C78C-EA89-E9B6-A31CBA46BB60}"/>
              </a:ext>
            </a:extLst>
          </p:cNvPr>
          <p:cNvCxnSpPr/>
          <p:nvPr/>
        </p:nvCxnSpPr>
        <p:spPr>
          <a:xfrm>
            <a:off x="2656526" y="1135336"/>
            <a:ext cx="0" cy="3408219"/>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3797EF2-A115-3826-1636-A920F4243C3E}"/>
              </a:ext>
            </a:extLst>
          </p:cNvPr>
          <p:cNvSpPr txBox="1"/>
          <p:nvPr/>
        </p:nvSpPr>
        <p:spPr>
          <a:xfrm>
            <a:off x="5220070" y="967261"/>
            <a:ext cx="155363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Optimal media mix</a:t>
            </a:r>
          </a:p>
        </p:txBody>
      </p:sp>
    </p:spTree>
    <p:extLst>
      <p:ext uri="{BB962C8B-B14F-4D97-AF65-F5344CB8AC3E}">
        <p14:creationId xmlns:p14="http://schemas.microsoft.com/office/powerpoint/2010/main" val="262317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ThinkboxPowerPointTemplate</Template>
  <TotalTime>0</TotalTime>
  <Words>2147</Words>
  <Application>Microsoft Office PowerPoint</Application>
  <PresentationFormat>Widescreen</PresentationFormat>
  <Paragraphs>122</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Aptos</vt:lpstr>
      <vt:lpstr>Arial</vt:lpstr>
      <vt:lpstr>Calibri</vt:lpstr>
      <vt:lpstr>Thinkbox</vt:lpstr>
      <vt:lpstr>1_Thinkbox</vt:lpstr>
      <vt:lpstr>‘Cheap media isn’t cheap if nobody’s watching’</vt:lpstr>
      <vt:lpstr>As your business grows, the ROI from a more balanced mix gets better</vt:lpstr>
      <vt:lpstr>When TV is on air, digital channel performance is uplifted by 13.7%</vt:lpstr>
      <vt:lpstr>Ads benefit from a premium environment </vt:lpstr>
      <vt:lpstr>Viewing to ad-supported quality content grows</vt:lpstr>
      <vt:lpstr>Ads are more noticed when people are relaxed and/or in a good mood</vt:lpstr>
      <vt:lpstr>Creatively consistent brands report more very large business effects</vt:lpstr>
      <vt:lpstr>Optimal ad mix varies dramatically by product sector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57</cp:revision>
  <dcterms:created xsi:type="dcterms:W3CDTF">2022-12-21T11:21:32Z</dcterms:created>
  <dcterms:modified xsi:type="dcterms:W3CDTF">2025-08-07T09:46:14Z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