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8" r:id="rId2"/>
    <p:sldId id="11410" r:id="rId3"/>
    <p:sldId id="2147376232" r:id="rId4"/>
    <p:sldId id="11419" r:id="rId5"/>
    <p:sldId id="263" r:id="rId6"/>
    <p:sldId id="264" r:id="rId7"/>
    <p:sldId id="256" r:id="rId8"/>
    <p:sldId id="257" r:id="rId9"/>
    <p:sldId id="265" r:id="rId10"/>
    <p:sldId id="283" r:id="rId11"/>
    <p:sldId id="266" r:id="rId12"/>
    <p:sldId id="267" r:id="rId13"/>
    <p:sldId id="274" r:id="rId14"/>
    <p:sldId id="2147376334" r:id="rId15"/>
    <p:sldId id="2147376335" r:id="rId16"/>
    <p:sldId id="2147376351" r:id="rId17"/>
    <p:sldId id="2147376350" r:id="rId18"/>
    <p:sldId id="273" r:id="rId19"/>
  </p:sldIdLst>
  <p:sldSz cx="12192000" cy="6858000"/>
  <p:notesSz cx="6797675" cy="9926638"/>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6077" autoAdjust="0"/>
  </p:normalViewPr>
  <p:slideViewPr>
    <p:cSldViewPr snapToGrid="0">
      <p:cViewPr varScale="1">
        <p:scale>
          <a:sx n="95" d="100"/>
          <a:sy n="95" d="100"/>
        </p:scale>
        <p:origin x="222" y="84"/>
      </p:cViewPr>
      <p:guideLst/>
    </p:cSldViewPr>
  </p:slideViewPr>
  <p:notesTextViewPr>
    <p:cViewPr>
      <p:scale>
        <a:sx n="1" d="1"/>
        <a:sy n="1" d="1"/>
      </p:scale>
      <p:origin x="0" y="0"/>
    </p:cViewPr>
  </p:notesTextViewPr>
  <p:sorterViewPr>
    <p:cViewPr varScale="1">
      <p:scale>
        <a:sx n="100" d="100"/>
        <a:sy n="100" d="100"/>
      </p:scale>
      <p:origin x="0" y="-7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798136163487836"/>
          <c:y val="5.604869490250243E-2"/>
          <c:w val="0.52910273414981457"/>
          <c:h val="0.8155203175951613"/>
        </c:manualLayout>
      </c:layout>
      <c:barChart>
        <c:barDir val="col"/>
        <c:grouping val="percentStacked"/>
        <c:varyColors val="0"/>
        <c:ser>
          <c:idx val="0"/>
          <c:order val="0"/>
          <c:tx>
            <c:strRef>
              <c:f>Sheet1!$A$2</c:f>
              <c:strCache>
                <c:ptCount val="1"/>
                <c:pt idx="0">
                  <c:v>10" and under</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2023</c:v>
                </c:pt>
              </c:strCache>
            </c:strRef>
          </c:cat>
          <c:val>
            <c:numRef>
              <c:f>Sheet1!$B$2</c:f>
              <c:numCache>
                <c:formatCode>0%</c:formatCode>
                <c:ptCount val="1"/>
                <c:pt idx="0">
                  <c:v>0.100685489983212</c:v>
                </c:pt>
              </c:numCache>
            </c:numRef>
          </c:val>
          <c:extLst>
            <c:ext xmlns:c16="http://schemas.microsoft.com/office/drawing/2014/chart" uri="{C3380CC4-5D6E-409C-BE32-E72D297353CC}">
              <c16:uniqueId val="{00000000-BF40-4B67-98DE-BC88AA4A9D4C}"/>
            </c:ext>
          </c:extLst>
        </c:ser>
        <c:ser>
          <c:idx val="1"/>
          <c:order val="1"/>
          <c:tx>
            <c:strRef>
              <c:f>Sheet1!$A$3</c:f>
              <c:strCache>
                <c:ptCount val="1"/>
                <c:pt idx="0">
                  <c:v>15"</c:v>
                </c:pt>
              </c:strCache>
            </c:strRef>
          </c:tx>
          <c:spPr>
            <a:solidFill>
              <a:schemeClr val="accent1">
                <a:lumMod val="40000"/>
                <a:lumOff val="60000"/>
              </a:schemeClr>
            </a:solidFill>
          </c:spPr>
          <c:invertIfNegative val="0"/>
          <c:cat>
            <c:strRef>
              <c:f>Sheet1!$B$1</c:f>
              <c:strCache>
                <c:ptCount val="1"/>
                <c:pt idx="0">
                  <c:v>2023</c:v>
                </c:pt>
              </c:strCache>
            </c:strRef>
          </c:cat>
          <c:val>
            <c:numRef>
              <c:f>Sheet1!$B$3</c:f>
              <c:numCache>
                <c:formatCode>0%</c:formatCode>
                <c:ptCount val="1"/>
                <c:pt idx="0">
                  <c:v>8.3001438167619793E-4</c:v>
                </c:pt>
              </c:numCache>
            </c:numRef>
          </c:val>
          <c:extLst>
            <c:ext xmlns:c16="http://schemas.microsoft.com/office/drawing/2014/chart" uri="{C3380CC4-5D6E-409C-BE32-E72D297353CC}">
              <c16:uniqueId val="{00000001-BF40-4B67-98DE-BC88AA4A9D4C}"/>
            </c:ext>
          </c:extLst>
        </c:ser>
        <c:ser>
          <c:idx val="2"/>
          <c:order val="2"/>
          <c:tx>
            <c:strRef>
              <c:f>Sheet1!$A$4</c:f>
              <c:strCache>
                <c:ptCount val="1"/>
                <c:pt idx="0">
                  <c:v>20"</c:v>
                </c:pt>
              </c:strCache>
            </c:strRef>
          </c:tx>
          <c:spPr>
            <a:solidFill>
              <a:srgbClr val="00A5D7"/>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2023</c:v>
                </c:pt>
              </c:strCache>
            </c:strRef>
          </c:cat>
          <c:val>
            <c:numRef>
              <c:f>Sheet1!$B$4</c:f>
              <c:numCache>
                <c:formatCode>0%</c:formatCode>
                <c:ptCount val="1"/>
                <c:pt idx="0">
                  <c:v>0.28324724011192576</c:v>
                </c:pt>
              </c:numCache>
            </c:numRef>
          </c:val>
          <c:extLst>
            <c:ext xmlns:c16="http://schemas.microsoft.com/office/drawing/2014/chart" uri="{C3380CC4-5D6E-409C-BE32-E72D297353CC}">
              <c16:uniqueId val="{00000002-BF40-4B67-98DE-BC88AA4A9D4C}"/>
            </c:ext>
          </c:extLst>
        </c:ser>
        <c:ser>
          <c:idx val="3"/>
          <c:order val="3"/>
          <c:tx>
            <c:strRef>
              <c:f>Sheet1!$A$5</c:f>
              <c:strCache>
                <c:ptCount val="1"/>
                <c:pt idx="0">
                  <c:v>30"</c:v>
                </c:pt>
              </c:strCache>
            </c:strRef>
          </c:tx>
          <c:spPr>
            <a:solidFill>
              <a:schemeClr val="accent2">
                <a:lumMod val="40000"/>
                <a:lumOff val="60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2023</c:v>
                </c:pt>
              </c:strCache>
            </c:strRef>
          </c:cat>
          <c:val>
            <c:numRef>
              <c:f>Sheet1!$B$5</c:f>
              <c:numCache>
                <c:formatCode>0%</c:formatCode>
                <c:ptCount val="1"/>
                <c:pt idx="0">
                  <c:v>0.49789047351945498</c:v>
                </c:pt>
              </c:numCache>
            </c:numRef>
          </c:val>
          <c:extLst>
            <c:ext xmlns:c16="http://schemas.microsoft.com/office/drawing/2014/chart" uri="{C3380CC4-5D6E-409C-BE32-E72D297353CC}">
              <c16:uniqueId val="{00000003-BF40-4B67-98DE-BC88AA4A9D4C}"/>
            </c:ext>
          </c:extLst>
        </c:ser>
        <c:ser>
          <c:idx val="4"/>
          <c:order val="4"/>
          <c:tx>
            <c:strRef>
              <c:f>Sheet1!$A$6</c:f>
              <c:strCache>
                <c:ptCount val="1"/>
                <c:pt idx="0">
                  <c:v>35"</c:v>
                </c:pt>
              </c:strCache>
            </c:strRef>
          </c:tx>
          <c:spPr>
            <a:solidFill>
              <a:schemeClr val="accent2"/>
            </a:solidFill>
          </c:spPr>
          <c:invertIfNegative val="0"/>
          <c:cat>
            <c:strRef>
              <c:f>Sheet1!$B$1</c:f>
              <c:strCache>
                <c:ptCount val="1"/>
                <c:pt idx="0">
                  <c:v>2023</c:v>
                </c:pt>
              </c:strCache>
            </c:strRef>
          </c:cat>
          <c:val>
            <c:numRef>
              <c:f>Sheet1!$B$6</c:f>
              <c:numCache>
                <c:formatCode>0%</c:formatCode>
                <c:ptCount val="1"/>
                <c:pt idx="0">
                  <c:v>1.5710250192801681E-5</c:v>
                </c:pt>
              </c:numCache>
            </c:numRef>
          </c:val>
          <c:extLst>
            <c:ext xmlns:c16="http://schemas.microsoft.com/office/drawing/2014/chart" uri="{C3380CC4-5D6E-409C-BE32-E72D297353CC}">
              <c16:uniqueId val="{00000004-BF40-4B67-98DE-BC88AA4A9D4C}"/>
            </c:ext>
          </c:extLst>
        </c:ser>
        <c:ser>
          <c:idx val="5"/>
          <c:order val="5"/>
          <c:tx>
            <c:strRef>
              <c:f>Sheet1!$A$7</c:f>
              <c:strCache>
                <c:ptCount val="1"/>
                <c:pt idx="0">
                  <c:v>40"</c:v>
                </c:pt>
              </c:strCache>
            </c:strRef>
          </c:tx>
          <c:spPr>
            <a:solidFill>
              <a:schemeClr val="accent5"/>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2023</c:v>
                </c:pt>
              </c:strCache>
            </c:strRef>
          </c:cat>
          <c:val>
            <c:numRef>
              <c:f>Sheet1!$B$7</c:f>
              <c:numCache>
                <c:formatCode>0%</c:formatCode>
                <c:ptCount val="1"/>
                <c:pt idx="0">
                  <c:v>2.2826066220244075E-2</c:v>
                </c:pt>
              </c:numCache>
            </c:numRef>
          </c:val>
          <c:extLst>
            <c:ext xmlns:c16="http://schemas.microsoft.com/office/drawing/2014/chart" uri="{C3380CC4-5D6E-409C-BE32-E72D297353CC}">
              <c16:uniqueId val="{00000005-BF40-4B67-98DE-BC88AA4A9D4C}"/>
            </c:ext>
          </c:extLst>
        </c:ser>
        <c:ser>
          <c:idx val="6"/>
          <c:order val="6"/>
          <c:tx>
            <c:strRef>
              <c:f>Sheet1!$A$8</c:f>
              <c:strCache>
                <c:ptCount val="1"/>
                <c:pt idx="0">
                  <c:v>45"</c:v>
                </c:pt>
              </c:strCache>
            </c:strRef>
          </c:tx>
          <c:spPr>
            <a:solidFill>
              <a:schemeClr val="accent6"/>
            </a:solidFill>
          </c:spPr>
          <c:invertIfNegative val="0"/>
          <c:cat>
            <c:strRef>
              <c:f>Sheet1!$B$1</c:f>
              <c:strCache>
                <c:ptCount val="1"/>
                <c:pt idx="0">
                  <c:v>2023</c:v>
                </c:pt>
              </c:strCache>
            </c:strRef>
          </c:cat>
          <c:val>
            <c:numRef>
              <c:f>Sheet1!$B$8</c:f>
              <c:numCache>
                <c:formatCode>0%</c:formatCode>
                <c:ptCount val="1"/>
                <c:pt idx="0">
                  <c:v>5.9870007898069452E-6</c:v>
                </c:pt>
              </c:numCache>
            </c:numRef>
          </c:val>
          <c:extLst>
            <c:ext xmlns:c16="http://schemas.microsoft.com/office/drawing/2014/chart" uri="{C3380CC4-5D6E-409C-BE32-E72D297353CC}">
              <c16:uniqueId val="{00000006-BF40-4B67-98DE-BC88AA4A9D4C}"/>
            </c:ext>
          </c:extLst>
        </c:ser>
        <c:ser>
          <c:idx val="7"/>
          <c:order val="7"/>
          <c:tx>
            <c:strRef>
              <c:f>Sheet1!$A$9</c:f>
              <c:strCache>
                <c:ptCount val="1"/>
                <c:pt idx="0">
                  <c:v>50"</c:v>
                </c:pt>
              </c:strCache>
            </c:strRef>
          </c:tx>
          <c:spPr>
            <a:solidFill>
              <a:srgbClr val="FFCD00"/>
            </a:solidFill>
          </c:spPr>
          <c:invertIfNegative val="0"/>
          <c:cat>
            <c:strRef>
              <c:f>Sheet1!$B$1</c:f>
              <c:strCache>
                <c:ptCount val="1"/>
                <c:pt idx="0">
                  <c:v>2023</c:v>
                </c:pt>
              </c:strCache>
            </c:strRef>
          </c:cat>
          <c:val>
            <c:numRef>
              <c:f>Sheet1!$B$9</c:f>
              <c:numCache>
                <c:formatCode>0%</c:formatCode>
                <c:ptCount val="1"/>
                <c:pt idx="0">
                  <c:v>8.8247491340883707E-5</c:v>
                </c:pt>
              </c:numCache>
            </c:numRef>
          </c:val>
          <c:extLst>
            <c:ext xmlns:c16="http://schemas.microsoft.com/office/drawing/2014/chart" uri="{C3380CC4-5D6E-409C-BE32-E72D297353CC}">
              <c16:uniqueId val="{00000007-BF40-4B67-98DE-BC88AA4A9D4C}"/>
            </c:ext>
          </c:extLst>
        </c:ser>
        <c:ser>
          <c:idx val="8"/>
          <c:order val="8"/>
          <c:tx>
            <c:strRef>
              <c:f>Sheet1!$A$10</c:f>
              <c:strCache>
                <c:ptCount val="1"/>
                <c:pt idx="0">
                  <c:v>60"</c:v>
                </c:pt>
              </c:strCache>
            </c:strRef>
          </c:tx>
          <c:spPr>
            <a:solidFill>
              <a:schemeClr val="accent4"/>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2023</c:v>
                </c:pt>
              </c:strCache>
            </c:strRef>
          </c:cat>
          <c:val>
            <c:numRef>
              <c:f>Sheet1!$B$10</c:f>
              <c:numCache>
                <c:formatCode>0%</c:formatCode>
                <c:ptCount val="1"/>
                <c:pt idx="0">
                  <c:v>6.1375139896626907E-2</c:v>
                </c:pt>
              </c:numCache>
            </c:numRef>
          </c:val>
          <c:extLst>
            <c:ext xmlns:c16="http://schemas.microsoft.com/office/drawing/2014/chart" uri="{C3380CC4-5D6E-409C-BE32-E72D297353CC}">
              <c16:uniqueId val="{00000008-BF40-4B67-98DE-BC88AA4A9D4C}"/>
            </c:ext>
          </c:extLst>
        </c:ser>
        <c:ser>
          <c:idx val="9"/>
          <c:order val="9"/>
          <c:tx>
            <c:strRef>
              <c:f>Sheet1!$A$11</c:f>
              <c:strCache>
                <c:ptCount val="1"/>
                <c:pt idx="0">
                  <c:v>Over 60"</c:v>
                </c:pt>
              </c:strCache>
            </c:strRef>
          </c:tx>
          <c:spPr>
            <a:solidFill>
              <a:schemeClr val="accent3"/>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2023</c:v>
                </c:pt>
              </c:strCache>
            </c:strRef>
          </c:cat>
          <c:val>
            <c:numRef>
              <c:f>Sheet1!$B$11</c:f>
              <c:numCache>
                <c:formatCode>0%</c:formatCode>
                <c:ptCount val="1"/>
                <c:pt idx="0">
                  <c:v>3.3035631144536559E-2</c:v>
                </c:pt>
              </c:numCache>
            </c:numRef>
          </c:val>
          <c:extLst>
            <c:ext xmlns:c16="http://schemas.microsoft.com/office/drawing/2014/chart" uri="{C3380CC4-5D6E-409C-BE32-E72D297353CC}">
              <c16:uniqueId val="{00000009-BF40-4B67-98DE-BC88AA4A9D4C}"/>
            </c:ext>
          </c:extLst>
        </c:ser>
        <c:dLbls>
          <c:showLegendKey val="0"/>
          <c:showVal val="0"/>
          <c:showCatName val="0"/>
          <c:showSerName val="0"/>
          <c:showPercent val="0"/>
          <c:showBubbleSize val="0"/>
        </c:dLbls>
        <c:gapWidth val="141"/>
        <c:overlap val="100"/>
        <c:axId val="118234112"/>
        <c:axId val="118720384"/>
      </c:barChart>
      <c:catAx>
        <c:axId val="118234112"/>
        <c:scaling>
          <c:orientation val="minMax"/>
        </c:scaling>
        <c:delete val="0"/>
        <c:axPos val="b"/>
        <c:numFmt formatCode="General" sourceLinked="0"/>
        <c:majorTickMark val="out"/>
        <c:minorTickMark val="none"/>
        <c:tickLblPos val="nextTo"/>
        <c:crossAx val="118720384"/>
        <c:crosses val="autoZero"/>
        <c:auto val="1"/>
        <c:lblAlgn val="ctr"/>
        <c:lblOffset val="100"/>
        <c:noMultiLvlLbl val="0"/>
      </c:catAx>
      <c:valAx>
        <c:axId val="118720384"/>
        <c:scaling>
          <c:orientation val="minMax"/>
        </c:scaling>
        <c:delete val="0"/>
        <c:axPos val="l"/>
        <c:numFmt formatCode="0%" sourceLinked="1"/>
        <c:majorTickMark val="out"/>
        <c:minorTickMark val="none"/>
        <c:tickLblPos val="nextTo"/>
        <c:crossAx val="118234112"/>
        <c:crosses val="autoZero"/>
        <c:crossBetween val="between"/>
      </c:valAx>
    </c:plotArea>
    <c:legend>
      <c:legendPos val="r"/>
      <c:layout>
        <c:manualLayout>
          <c:xMode val="edge"/>
          <c:yMode val="edge"/>
          <c:x val="0.7220406004144001"/>
          <c:y val="0.11451473246332668"/>
          <c:w val="0.19514531398387538"/>
          <c:h val="0.67671320833632864"/>
        </c:manualLayout>
      </c:layout>
      <c:overlay val="0"/>
    </c:legend>
    <c:plotVisOnly val="1"/>
    <c:dispBlanksAs val="gap"/>
    <c:showDLblsOverMax val="0"/>
  </c:chart>
  <c:txPr>
    <a:bodyPr/>
    <a:lstStyle/>
    <a:p>
      <a:pPr>
        <a:defRPr sz="1200"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GB" sz="1200"/>
              <a:t>% split of TV ratings bought by spot-length</a:t>
            </a:r>
          </a:p>
        </c:rich>
      </c:tx>
      <c:layout>
        <c:manualLayout>
          <c:xMode val="edge"/>
          <c:yMode val="edge"/>
          <c:x val="0.38687422083395273"/>
          <c:y val="2.5690291636707996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10" and under</c:v>
                </c:pt>
              </c:strCache>
            </c:strRef>
          </c:tx>
          <c:spPr>
            <a:solidFill>
              <a:schemeClr val="accent1"/>
            </a:solidFill>
            <a:ln>
              <a:noFill/>
            </a:ln>
            <a:effectLst/>
          </c:spPr>
          <c:invertIfNegative val="0"/>
          <c:cat>
            <c:strRef>
              <c:f>Sheet1!$A$2:$A$16</c:f>
              <c:strCache>
                <c:ptCount val="15"/>
                <c:pt idx="0">
                  <c:v>FOOD</c:v>
                </c:pt>
                <c:pt idx="1">
                  <c:v>FINANCE</c:v>
                </c:pt>
                <c:pt idx="2">
                  <c:v>ENTERTAINMENT &amp; LEISURE</c:v>
                </c:pt>
                <c:pt idx="3">
                  <c:v>COSMETICS &amp; PC</c:v>
                </c:pt>
                <c:pt idx="4">
                  <c:v>CHARITIES</c:v>
                </c:pt>
                <c:pt idx="5">
                  <c:v>TRAVEL &amp; TRANSPORT</c:v>
                </c:pt>
                <c:pt idx="6">
                  <c:v>TELECOMS</c:v>
                </c:pt>
                <c:pt idx="7">
                  <c:v>HOUSEHOLD FMCG</c:v>
                </c:pt>
                <c:pt idx="8">
                  <c:v>AUTOMOTIVE</c:v>
                </c:pt>
                <c:pt idx="9">
                  <c:v>HOUSEHOLD EQUIP &amp; DIY</c:v>
                </c:pt>
                <c:pt idx="10">
                  <c:v>HEALTH &amp; WELLBEING</c:v>
                </c:pt>
                <c:pt idx="11">
                  <c:v>RETAIL</c:v>
                </c:pt>
                <c:pt idx="12">
                  <c:v>DRINK</c:v>
                </c:pt>
                <c:pt idx="13">
                  <c:v>ELECTRONICS</c:v>
                </c:pt>
                <c:pt idx="14">
                  <c:v>ONLINE RETAIL</c:v>
                </c:pt>
              </c:strCache>
            </c:strRef>
          </c:cat>
          <c:val>
            <c:numRef>
              <c:f>Sheet1!$B$2:$B$16</c:f>
              <c:numCache>
                <c:formatCode>General</c:formatCode>
                <c:ptCount val="15"/>
                <c:pt idx="0">
                  <c:v>12327.08</c:v>
                </c:pt>
                <c:pt idx="1">
                  <c:v>9966.43</c:v>
                </c:pt>
                <c:pt idx="2">
                  <c:v>23261.16</c:v>
                </c:pt>
                <c:pt idx="3">
                  <c:v>7586.94</c:v>
                </c:pt>
                <c:pt idx="4">
                  <c:v>1512.35</c:v>
                </c:pt>
                <c:pt idx="5">
                  <c:v>5813.01</c:v>
                </c:pt>
                <c:pt idx="6">
                  <c:v>2145.85</c:v>
                </c:pt>
                <c:pt idx="7">
                  <c:v>2684.4</c:v>
                </c:pt>
                <c:pt idx="8">
                  <c:v>2959.46</c:v>
                </c:pt>
                <c:pt idx="9">
                  <c:v>7925.88</c:v>
                </c:pt>
                <c:pt idx="10">
                  <c:v>5113.2299999999996</c:v>
                </c:pt>
                <c:pt idx="11">
                  <c:v>5046.0600000000004</c:v>
                </c:pt>
                <c:pt idx="12">
                  <c:v>2818.28</c:v>
                </c:pt>
                <c:pt idx="13">
                  <c:v>1950.5</c:v>
                </c:pt>
                <c:pt idx="14">
                  <c:v>7835.92</c:v>
                </c:pt>
              </c:numCache>
            </c:numRef>
          </c:val>
          <c:extLst>
            <c:ext xmlns:c16="http://schemas.microsoft.com/office/drawing/2014/chart" uri="{C3380CC4-5D6E-409C-BE32-E72D297353CC}">
              <c16:uniqueId val="{00000000-B6D0-429C-8FAE-66C68262FFE1}"/>
            </c:ext>
          </c:extLst>
        </c:ser>
        <c:ser>
          <c:idx val="1"/>
          <c:order val="1"/>
          <c:tx>
            <c:strRef>
              <c:f>Sheet1!$C$1</c:f>
              <c:strCache>
                <c:ptCount val="1"/>
                <c:pt idx="0">
                  <c:v>20"</c:v>
                </c:pt>
              </c:strCache>
            </c:strRef>
          </c:tx>
          <c:spPr>
            <a:solidFill>
              <a:schemeClr val="accent2"/>
            </a:solidFill>
            <a:ln>
              <a:noFill/>
            </a:ln>
            <a:effectLst/>
          </c:spPr>
          <c:invertIfNegative val="0"/>
          <c:cat>
            <c:strRef>
              <c:f>Sheet1!$A$2:$A$16</c:f>
              <c:strCache>
                <c:ptCount val="15"/>
                <c:pt idx="0">
                  <c:v>FOOD</c:v>
                </c:pt>
                <c:pt idx="1">
                  <c:v>FINANCE</c:v>
                </c:pt>
                <c:pt idx="2">
                  <c:v>ENTERTAINMENT &amp; LEISURE</c:v>
                </c:pt>
                <c:pt idx="3">
                  <c:v>COSMETICS &amp; PC</c:v>
                </c:pt>
                <c:pt idx="4">
                  <c:v>CHARITIES</c:v>
                </c:pt>
                <c:pt idx="5">
                  <c:v>TRAVEL &amp; TRANSPORT</c:v>
                </c:pt>
                <c:pt idx="6">
                  <c:v>TELECOMS</c:v>
                </c:pt>
                <c:pt idx="7">
                  <c:v>HOUSEHOLD FMCG</c:v>
                </c:pt>
                <c:pt idx="8">
                  <c:v>AUTOMOTIVE</c:v>
                </c:pt>
                <c:pt idx="9">
                  <c:v>HOUSEHOLD EQUIP &amp; DIY</c:v>
                </c:pt>
                <c:pt idx="10">
                  <c:v>HEALTH &amp; WELLBEING</c:v>
                </c:pt>
                <c:pt idx="11">
                  <c:v>RETAIL</c:v>
                </c:pt>
                <c:pt idx="12">
                  <c:v>DRINK</c:v>
                </c:pt>
                <c:pt idx="13">
                  <c:v>ELECTRONICS</c:v>
                </c:pt>
                <c:pt idx="14">
                  <c:v>ONLINE RETAIL</c:v>
                </c:pt>
              </c:strCache>
            </c:strRef>
          </c:cat>
          <c:val>
            <c:numRef>
              <c:f>Sheet1!$C$2:$C$16</c:f>
              <c:numCache>
                <c:formatCode>General</c:formatCode>
                <c:ptCount val="15"/>
                <c:pt idx="0">
                  <c:v>59411.62</c:v>
                </c:pt>
                <c:pt idx="1">
                  <c:v>10022.16</c:v>
                </c:pt>
                <c:pt idx="2">
                  <c:v>15246.29</c:v>
                </c:pt>
                <c:pt idx="3">
                  <c:v>49872.23</c:v>
                </c:pt>
                <c:pt idx="4">
                  <c:v>4125.7700000000004</c:v>
                </c:pt>
                <c:pt idx="5">
                  <c:v>14342.88</c:v>
                </c:pt>
                <c:pt idx="6">
                  <c:v>20495.490000000002</c:v>
                </c:pt>
                <c:pt idx="7">
                  <c:v>25367.99</c:v>
                </c:pt>
                <c:pt idx="8">
                  <c:v>4977.25</c:v>
                </c:pt>
                <c:pt idx="9">
                  <c:v>16597.88</c:v>
                </c:pt>
                <c:pt idx="10">
                  <c:v>15961.58</c:v>
                </c:pt>
                <c:pt idx="11">
                  <c:v>9557.77</c:v>
                </c:pt>
                <c:pt idx="12">
                  <c:v>19226.79</c:v>
                </c:pt>
                <c:pt idx="13">
                  <c:v>9536.7000000000007</c:v>
                </c:pt>
                <c:pt idx="14">
                  <c:v>8443.82</c:v>
                </c:pt>
              </c:numCache>
            </c:numRef>
          </c:val>
          <c:extLst>
            <c:ext xmlns:c16="http://schemas.microsoft.com/office/drawing/2014/chart" uri="{C3380CC4-5D6E-409C-BE32-E72D297353CC}">
              <c16:uniqueId val="{00000001-B6D0-429C-8FAE-66C68262FFE1}"/>
            </c:ext>
          </c:extLst>
        </c:ser>
        <c:ser>
          <c:idx val="2"/>
          <c:order val="2"/>
          <c:tx>
            <c:strRef>
              <c:f>Sheet1!$D$1</c:f>
              <c:strCache>
                <c:ptCount val="1"/>
                <c:pt idx="0">
                  <c:v>30"</c:v>
                </c:pt>
              </c:strCache>
            </c:strRef>
          </c:tx>
          <c:spPr>
            <a:solidFill>
              <a:srgbClr val="00A5D7"/>
            </a:solidFill>
            <a:ln>
              <a:noFill/>
            </a:ln>
            <a:effectLst/>
          </c:spPr>
          <c:invertIfNegative val="0"/>
          <c:cat>
            <c:strRef>
              <c:f>Sheet1!$A$2:$A$16</c:f>
              <c:strCache>
                <c:ptCount val="15"/>
                <c:pt idx="0">
                  <c:v>FOOD</c:v>
                </c:pt>
                <c:pt idx="1">
                  <c:v>FINANCE</c:v>
                </c:pt>
                <c:pt idx="2">
                  <c:v>ENTERTAINMENT &amp; LEISURE</c:v>
                </c:pt>
                <c:pt idx="3">
                  <c:v>COSMETICS &amp; PC</c:v>
                </c:pt>
                <c:pt idx="4">
                  <c:v>CHARITIES</c:v>
                </c:pt>
                <c:pt idx="5">
                  <c:v>TRAVEL &amp; TRANSPORT</c:v>
                </c:pt>
                <c:pt idx="6">
                  <c:v>TELECOMS</c:v>
                </c:pt>
                <c:pt idx="7">
                  <c:v>HOUSEHOLD FMCG</c:v>
                </c:pt>
                <c:pt idx="8">
                  <c:v>AUTOMOTIVE</c:v>
                </c:pt>
                <c:pt idx="9">
                  <c:v>HOUSEHOLD EQUIP &amp; DIY</c:v>
                </c:pt>
                <c:pt idx="10">
                  <c:v>HEALTH &amp; WELLBEING</c:v>
                </c:pt>
                <c:pt idx="11">
                  <c:v>RETAIL</c:v>
                </c:pt>
                <c:pt idx="12">
                  <c:v>DRINK</c:v>
                </c:pt>
                <c:pt idx="13">
                  <c:v>ELECTRONICS</c:v>
                </c:pt>
                <c:pt idx="14">
                  <c:v>ONLINE RETAIL</c:v>
                </c:pt>
              </c:strCache>
            </c:strRef>
          </c:cat>
          <c:val>
            <c:numRef>
              <c:f>Sheet1!$D$2:$D$16</c:f>
              <c:numCache>
                <c:formatCode>General</c:formatCode>
                <c:ptCount val="15"/>
                <c:pt idx="0">
                  <c:v>36202.160000000003</c:v>
                </c:pt>
                <c:pt idx="1">
                  <c:v>63862.21</c:v>
                </c:pt>
                <c:pt idx="2">
                  <c:v>58778.559999999998</c:v>
                </c:pt>
                <c:pt idx="3">
                  <c:v>32304.39</c:v>
                </c:pt>
                <c:pt idx="4">
                  <c:v>26610.75</c:v>
                </c:pt>
                <c:pt idx="5">
                  <c:v>54047.62</c:v>
                </c:pt>
                <c:pt idx="6">
                  <c:v>42657.99</c:v>
                </c:pt>
                <c:pt idx="7">
                  <c:v>37817</c:v>
                </c:pt>
                <c:pt idx="8">
                  <c:v>42489.26</c:v>
                </c:pt>
                <c:pt idx="9">
                  <c:v>19734.560000000001</c:v>
                </c:pt>
                <c:pt idx="10">
                  <c:v>21186.25</c:v>
                </c:pt>
                <c:pt idx="11">
                  <c:v>22610.65</c:v>
                </c:pt>
                <c:pt idx="12">
                  <c:v>9776.66</c:v>
                </c:pt>
                <c:pt idx="13">
                  <c:v>16605.95</c:v>
                </c:pt>
                <c:pt idx="14">
                  <c:v>11592.89</c:v>
                </c:pt>
              </c:numCache>
            </c:numRef>
          </c:val>
          <c:extLst>
            <c:ext xmlns:c16="http://schemas.microsoft.com/office/drawing/2014/chart" uri="{C3380CC4-5D6E-409C-BE32-E72D297353CC}">
              <c16:uniqueId val="{00000002-B6D0-429C-8FAE-66C68262FFE1}"/>
            </c:ext>
          </c:extLst>
        </c:ser>
        <c:ser>
          <c:idx val="3"/>
          <c:order val="3"/>
          <c:tx>
            <c:strRef>
              <c:f>Sheet1!$E$1</c:f>
              <c:strCache>
                <c:ptCount val="1"/>
                <c:pt idx="0">
                  <c:v>40"</c:v>
                </c:pt>
              </c:strCache>
            </c:strRef>
          </c:tx>
          <c:spPr>
            <a:solidFill>
              <a:schemeClr val="accent5"/>
            </a:solidFill>
            <a:ln>
              <a:noFill/>
            </a:ln>
            <a:effectLst/>
          </c:spPr>
          <c:invertIfNegative val="0"/>
          <c:cat>
            <c:strRef>
              <c:f>Sheet1!$A$2:$A$16</c:f>
              <c:strCache>
                <c:ptCount val="15"/>
                <c:pt idx="0">
                  <c:v>FOOD</c:v>
                </c:pt>
                <c:pt idx="1">
                  <c:v>FINANCE</c:v>
                </c:pt>
                <c:pt idx="2">
                  <c:v>ENTERTAINMENT &amp; LEISURE</c:v>
                </c:pt>
                <c:pt idx="3">
                  <c:v>COSMETICS &amp; PC</c:v>
                </c:pt>
                <c:pt idx="4">
                  <c:v>CHARITIES</c:v>
                </c:pt>
                <c:pt idx="5">
                  <c:v>TRAVEL &amp; TRANSPORT</c:v>
                </c:pt>
                <c:pt idx="6">
                  <c:v>TELECOMS</c:v>
                </c:pt>
                <c:pt idx="7">
                  <c:v>HOUSEHOLD FMCG</c:v>
                </c:pt>
                <c:pt idx="8">
                  <c:v>AUTOMOTIVE</c:v>
                </c:pt>
                <c:pt idx="9">
                  <c:v>HOUSEHOLD EQUIP &amp; DIY</c:v>
                </c:pt>
                <c:pt idx="10">
                  <c:v>HEALTH &amp; WELLBEING</c:v>
                </c:pt>
                <c:pt idx="11">
                  <c:v>RETAIL</c:v>
                </c:pt>
                <c:pt idx="12">
                  <c:v>DRINK</c:v>
                </c:pt>
                <c:pt idx="13">
                  <c:v>ELECTRONICS</c:v>
                </c:pt>
                <c:pt idx="14">
                  <c:v>ONLINE RETAIL</c:v>
                </c:pt>
              </c:strCache>
            </c:strRef>
          </c:cat>
          <c:val>
            <c:numRef>
              <c:f>Sheet1!$E$2:$E$16</c:f>
              <c:numCache>
                <c:formatCode>General</c:formatCode>
                <c:ptCount val="15"/>
                <c:pt idx="0">
                  <c:v>1444.76</c:v>
                </c:pt>
                <c:pt idx="1">
                  <c:v>7084.71</c:v>
                </c:pt>
                <c:pt idx="2">
                  <c:v>965.93</c:v>
                </c:pt>
                <c:pt idx="3">
                  <c:v>18.149999999999999</c:v>
                </c:pt>
                <c:pt idx="4">
                  <c:v>5897.66</c:v>
                </c:pt>
                <c:pt idx="5">
                  <c:v>1364.82</c:v>
                </c:pt>
                <c:pt idx="6">
                  <c:v>1961.36</c:v>
                </c:pt>
                <c:pt idx="7">
                  <c:v>468.92</c:v>
                </c:pt>
                <c:pt idx="8">
                  <c:v>226.29</c:v>
                </c:pt>
                <c:pt idx="9">
                  <c:v>587.69000000000005</c:v>
                </c:pt>
                <c:pt idx="10">
                  <c:v>104.64</c:v>
                </c:pt>
                <c:pt idx="11">
                  <c:v>1408.04</c:v>
                </c:pt>
                <c:pt idx="12">
                  <c:v>601.15</c:v>
                </c:pt>
                <c:pt idx="13">
                  <c:v>526.72</c:v>
                </c:pt>
                <c:pt idx="14">
                  <c:v>10.59</c:v>
                </c:pt>
              </c:numCache>
            </c:numRef>
          </c:val>
          <c:extLst>
            <c:ext xmlns:c16="http://schemas.microsoft.com/office/drawing/2014/chart" uri="{C3380CC4-5D6E-409C-BE32-E72D297353CC}">
              <c16:uniqueId val="{00000003-B6D0-429C-8FAE-66C68262FFE1}"/>
            </c:ext>
          </c:extLst>
        </c:ser>
        <c:ser>
          <c:idx val="4"/>
          <c:order val="4"/>
          <c:tx>
            <c:strRef>
              <c:f>Sheet1!$F$1</c:f>
              <c:strCache>
                <c:ptCount val="1"/>
                <c:pt idx="0">
                  <c:v>50"</c:v>
                </c:pt>
              </c:strCache>
            </c:strRef>
          </c:tx>
          <c:spPr>
            <a:solidFill>
              <a:schemeClr val="accent5">
                <a:lumMod val="50000"/>
              </a:schemeClr>
            </a:solidFill>
            <a:ln>
              <a:noFill/>
            </a:ln>
            <a:effectLst/>
          </c:spPr>
          <c:invertIfNegative val="0"/>
          <c:cat>
            <c:strRef>
              <c:f>Sheet1!$A$2:$A$16</c:f>
              <c:strCache>
                <c:ptCount val="15"/>
                <c:pt idx="0">
                  <c:v>FOOD</c:v>
                </c:pt>
                <c:pt idx="1">
                  <c:v>FINANCE</c:v>
                </c:pt>
                <c:pt idx="2">
                  <c:v>ENTERTAINMENT &amp; LEISURE</c:v>
                </c:pt>
                <c:pt idx="3">
                  <c:v>COSMETICS &amp; PC</c:v>
                </c:pt>
                <c:pt idx="4">
                  <c:v>CHARITIES</c:v>
                </c:pt>
                <c:pt idx="5">
                  <c:v>TRAVEL &amp; TRANSPORT</c:v>
                </c:pt>
                <c:pt idx="6">
                  <c:v>TELECOMS</c:v>
                </c:pt>
                <c:pt idx="7">
                  <c:v>HOUSEHOLD FMCG</c:v>
                </c:pt>
                <c:pt idx="8">
                  <c:v>AUTOMOTIVE</c:v>
                </c:pt>
                <c:pt idx="9">
                  <c:v>HOUSEHOLD EQUIP &amp; DIY</c:v>
                </c:pt>
                <c:pt idx="10">
                  <c:v>HEALTH &amp; WELLBEING</c:v>
                </c:pt>
                <c:pt idx="11">
                  <c:v>RETAIL</c:v>
                </c:pt>
                <c:pt idx="12">
                  <c:v>DRINK</c:v>
                </c:pt>
                <c:pt idx="13">
                  <c:v>ELECTRONICS</c:v>
                </c:pt>
                <c:pt idx="14">
                  <c:v>ONLINE RETAIL</c:v>
                </c:pt>
              </c:strCache>
            </c:strRef>
          </c:cat>
          <c:val>
            <c:numRef>
              <c:f>Sheet1!$F$2:$F$16</c:f>
              <c:numCache>
                <c:formatCode>General</c:formatCode>
                <c:ptCount val="15"/>
                <c:pt idx="0">
                  <c:v>0</c:v>
                </c:pt>
                <c:pt idx="1">
                  <c:v>0</c:v>
                </c:pt>
                <c:pt idx="2">
                  <c:v>5.45</c:v>
                </c:pt>
                <c:pt idx="3">
                  <c:v>0</c:v>
                </c:pt>
                <c:pt idx="4">
                  <c:v>0.37</c:v>
                </c:pt>
                <c:pt idx="5">
                  <c:v>36.549999999999997</c:v>
                </c:pt>
                <c:pt idx="6">
                  <c:v>0</c:v>
                </c:pt>
                <c:pt idx="7">
                  <c:v>0</c:v>
                </c:pt>
                <c:pt idx="8">
                  <c:v>0</c:v>
                </c:pt>
                <c:pt idx="9">
                  <c:v>0</c:v>
                </c:pt>
                <c:pt idx="10">
                  <c:v>0</c:v>
                </c:pt>
                <c:pt idx="11">
                  <c:v>0</c:v>
                </c:pt>
                <c:pt idx="12">
                  <c:v>0</c:v>
                </c:pt>
                <c:pt idx="13">
                  <c:v>36.380000000000003</c:v>
                </c:pt>
                <c:pt idx="14">
                  <c:v>0</c:v>
                </c:pt>
              </c:numCache>
            </c:numRef>
          </c:val>
          <c:extLst>
            <c:ext xmlns:c16="http://schemas.microsoft.com/office/drawing/2014/chart" uri="{C3380CC4-5D6E-409C-BE32-E72D297353CC}">
              <c16:uniqueId val="{00000007-B6D0-429C-8FAE-66C68262FFE1}"/>
            </c:ext>
          </c:extLst>
        </c:ser>
        <c:ser>
          <c:idx val="5"/>
          <c:order val="5"/>
          <c:tx>
            <c:strRef>
              <c:f>Sheet1!$G$1</c:f>
              <c:strCache>
                <c:ptCount val="1"/>
                <c:pt idx="0">
                  <c:v>60"</c:v>
                </c:pt>
              </c:strCache>
            </c:strRef>
          </c:tx>
          <c:spPr>
            <a:solidFill>
              <a:srgbClr val="FFCD00"/>
            </a:solidFill>
            <a:ln>
              <a:noFill/>
            </a:ln>
            <a:effectLst/>
          </c:spPr>
          <c:invertIfNegative val="0"/>
          <c:cat>
            <c:strRef>
              <c:f>Sheet1!$A$2:$A$16</c:f>
              <c:strCache>
                <c:ptCount val="15"/>
                <c:pt idx="0">
                  <c:v>FOOD</c:v>
                </c:pt>
                <c:pt idx="1">
                  <c:v>FINANCE</c:v>
                </c:pt>
                <c:pt idx="2">
                  <c:v>ENTERTAINMENT &amp; LEISURE</c:v>
                </c:pt>
                <c:pt idx="3">
                  <c:v>COSMETICS &amp; PC</c:v>
                </c:pt>
                <c:pt idx="4">
                  <c:v>CHARITIES</c:v>
                </c:pt>
                <c:pt idx="5">
                  <c:v>TRAVEL &amp; TRANSPORT</c:v>
                </c:pt>
                <c:pt idx="6">
                  <c:v>TELECOMS</c:v>
                </c:pt>
                <c:pt idx="7">
                  <c:v>HOUSEHOLD FMCG</c:v>
                </c:pt>
                <c:pt idx="8">
                  <c:v>AUTOMOTIVE</c:v>
                </c:pt>
                <c:pt idx="9">
                  <c:v>HOUSEHOLD EQUIP &amp; DIY</c:v>
                </c:pt>
                <c:pt idx="10">
                  <c:v>HEALTH &amp; WELLBEING</c:v>
                </c:pt>
                <c:pt idx="11">
                  <c:v>RETAIL</c:v>
                </c:pt>
                <c:pt idx="12">
                  <c:v>DRINK</c:v>
                </c:pt>
                <c:pt idx="13">
                  <c:v>ELECTRONICS</c:v>
                </c:pt>
                <c:pt idx="14">
                  <c:v>ONLINE RETAIL</c:v>
                </c:pt>
              </c:strCache>
            </c:strRef>
          </c:cat>
          <c:val>
            <c:numRef>
              <c:f>Sheet1!$G$2:$G$16</c:f>
              <c:numCache>
                <c:formatCode>General</c:formatCode>
                <c:ptCount val="15"/>
                <c:pt idx="0">
                  <c:v>4964.87</c:v>
                </c:pt>
                <c:pt idx="1">
                  <c:v>13499.58</c:v>
                </c:pt>
                <c:pt idx="2">
                  <c:v>6272.43</c:v>
                </c:pt>
                <c:pt idx="3">
                  <c:v>318.56</c:v>
                </c:pt>
                <c:pt idx="4">
                  <c:v>27602.29</c:v>
                </c:pt>
                <c:pt idx="5">
                  <c:v>2710.29</c:v>
                </c:pt>
                <c:pt idx="6">
                  <c:v>3640.74</c:v>
                </c:pt>
                <c:pt idx="7">
                  <c:v>540.15</c:v>
                </c:pt>
                <c:pt idx="8">
                  <c:v>655.51</c:v>
                </c:pt>
                <c:pt idx="9">
                  <c:v>626.98</c:v>
                </c:pt>
                <c:pt idx="10">
                  <c:v>477.04</c:v>
                </c:pt>
                <c:pt idx="11">
                  <c:v>1013.53</c:v>
                </c:pt>
                <c:pt idx="12">
                  <c:v>76.400000000000006</c:v>
                </c:pt>
                <c:pt idx="13">
                  <c:v>1133.33</c:v>
                </c:pt>
                <c:pt idx="14">
                  <c:v>1406.12</c:v>
                </c:pt>
              </c:numCache>
            </c:numRef>
          </c:val>
          <c:extLst>
            <c:ext xmlns:c16="http://schemas.microsoft.com/office/drawing/2014/chart" uri="{C3380CC4-5D6E-409C-BE32-E72D297353CC}">
              <c16:uniqueId val="{00000008-B6D0-429C-8FAE-66C68262FFE1}"/>
            </c:ext>
          </c:extLst>
        </c:ser>
        <c:ser>
          <c:idx val="6"/>
          <c:order val="6"/>
          <c:tx>
            <c:strRef>
              <c:f>Sheet1!$H$1</c:f>
              <c:strCache>
                <c:ptCount val="1"/>
                <c:pt idx="0">
                  <c:v>over 60 </c:v>
                </c:pt>
              </c:strCache>
            </c:strRef>
          </c:tx>
          <c:spPr>
            <a:solidFill>
              <a:schemeClr val="accent4"/>
            </a:solidFill>
            <a:ln>
              <a:noFill/>
            </a:ln>
            <a:effectLst/>
          </c:spPr>
          <c:invertIfNegative val="0"/>
          <c:cat>
            <c:strRef>
              <c:f>Sheet1!$A$2:$A$16</c:f>
              <c:strCache>
                <c:ptCount val="15"/>
                <c:pt idx="0">
                  <c:v>FOOD</c:v>
                </c:pt>
                <c:pt idx="1">
                  <c:v>FINANCE</c:v>
                </c:pt>
                <c:pt idx="2">
                  <c:v>ENTERTAINMENT &amp; LEISURE</c:v>
                </c:pt>
                <c:pt idx="3">
                  <c:v>COSMETICS &amp; PC</c:v>
                </c:pt>
                <c:pt idx="4">
                  <c:v>CHARITIES</c:v>
                </c:pt>
                <c:pt idx="5">
                  <c:v>TRAVEL &amp; TRANSPORT</c:v>
                </c:pt>
                <c:pt idx="6">
                  <c:v>TELECOMS</c:v>
                </c:pt>
                <c:pt idx="7">
                  <c:v>HOUSEHOLD FMCG</c:v>
                </c:pt>
                <c:pt idx="8">
                  <c:v>AUTOMOTIVE</c:v>
                </c:pt>
                <c:pt idx="9">
                  <c:v>HOUSEHOLD EQUIP &amp; DIY</c:v>
                </c:pt>
                <c:pt idx="10">
                  <c:v>HEALTH &amp; WELLBEING</c:v>
                </c:pt>
                <c:pt idx="11">
                  <c:v>RETAIL</c:v>
                </c:pt>
                <c:pt idx="12">
                  <c:v>DRINK</c:v>
                </c:pt>
                <c:pt idx="13">
                  <c:v>ELECTRONICS</c:v>
                </c:pt>
                <c:pt idx="14">
                  <c:v>ONLINE RETAIL</c:v>
                </c:pt>
              </c:strCache>
            </c:strRef>
          </c:cat>
          <c:val>
            <c:numRef>
              <c:f>Sheet1!$H$2:$H$16</c:f>
              <c:numCache>
                <c:formatCode>General</c:formatCode>
                <c:ptCount val="15"/>
                <c:pt idx="0">
                  <c:v>702.53999999999985</c:v>
                </c:pt>
                <c:pt idx="1">
                  <c:v>4220.83</c:v>
                </c:pt>
                <c:pt idx="2">
                  <c:v>1543.55</c:v>
                </c:pt>
                <c:pt idx="3">
                  <c:v>53</c:v>
                </c:pt>
                <c:pt idx="4">
                  <c:v>23278.28</c:v>
                </c:pt>
                <c:pt idx="5">
                  <c:v>126.15</c:v>
                </c:pt>
                <c:pt idx="6">
                  <c:v>0.30000000000000004</c:v>
                </c:pt>
                <c:pt idx="7">
                  <c:v>313.39</c:v>
                </c:pt>
                <c:pt idx="8">
                  <c:v>90.47</c:v>
                </c:pt>
                <c:pt idx="9">
                  <c:v>1078.53</c:v>
                </c:pt>
                <c:pt idx="10">
                  <c:v>82.11</c:v>
                </c:pt>
                <c:pt idx="11">
                  <c:v>97.8</c:v>
                </c:pt>
                <c:pt idx="12">
                  <c:v>29.75</c:v>
                </c:pt>
                <c:pt idx="13">
                  <c:v>2580.8399999999997</c:v>
                </c:pt>
                <c:pt idx="14">
                  <c:v>1224.5900000000001</c:v>
                </c:pt>
              </c:numCache>
            </c:numRef>
          </c:val>
          <c:extLst>
            <c:ext xmlns:c16="http://schemas.microsoft.com/office/drawing/2014/chart" uri="{C3380CC4-5D6E-409C-BE32-E72D297353CC}">
              <c16:uniqueId val="{00000009-B6D0-429C-8FAE-66C68262FFE1}"/>
            </c:ext>
          </c:extLst>
        </c:ser>
        <c:dLbls>
          <c:showLegendKey val="0"/>
          <c:showVal val="0"/>
          <c:showCatName val="0"/>
          <c:showSerName val="0"/>
          <c:showPercent val="0"/>
          <c:showBubbleSize val="0"/>
        </c:dLbls>
        <c:gapWidth val="30"/>
        <c:overlap val="100"/>
        <c:axId val="324251824"/>
        <c:axId val="286540592"/>
      </c:barChart>
      <c:catAx>
        <c:axId val="324251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86540592"/>
        <c:crosses val="autoZero"/>
        <c:auto val="1"/>
        <c:lblAlgn val="ctr"/>
        <c:lblOffset val="100"/>
        <c:noMultiLvlLbl val="0"/>
      </c:catAx>
      <c:valAx>
        <c:axId val="2865405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24251824"/>
        <c:crosses val="autoZero"/>
        <c:crossBetween val="between"/>
      </c:valAx>
      <c:spPr>
        <a:noFill/>
        <a:ln>
          <a:noFill/>
        </a:ln>
        <a:effectLst/>
      </c:spPr>
    </c:plotArea>
    <c:legend>
      <c:legendPos val="b"/>
      <c:layout>
        <c:manualLayout>
          <c:xMode val="edge"/>
          <c:yMode val="edge"/>
          <c:x val="0.30696274762744852"/>
          <c:y val="0.94633656594707394"/>
          <c:w val="0.41164799792850276"/>
          <c:h val="5.3663434052926021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Sheet1!$A$2</c:f>
              <c:strCache>
                <c:ptCount val="1"/>
                <c:pt idx="0">
                  <c:v>10" and under</c:v>
                </c:pt>
              </c:strCache>
            </c:strRef>
          </c:tx>
          <c:spPr>
            <a:solidFill>
              <a:srgbClr val="372D8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2023</c:v>
                </c:pt>
                <c:pt idx="1">
                  <c:v>2022</c:v>
                </c:pt>
                <c:pt idx="2">
                  <c:v>2021</c:v>
                </c:pt>
                <c:pt idx="3">
                  <c:v>2020</c:v>
                </c:pt>
                <c:pt idx="4">
                  <c:v>2019</c:v>
                </c:pt>
                <c:pt idx="5">
                  <c:v>2018</c:v>
                </c:pt>
                <c:pt idx="6">
                  <c:v>2017</c:v>
                </c:pt>
                <c:pt idx="7">
                  <c:v>2016</c:v>
                </c:pt>
                <c:pt idx="8">
                  <c:v>2015</c:v>
                </c:pt>
                <c:pt idx="9">
                  <c:v>2014</c:v>
                </c:pt>
                <c:pt idx="10">
                  <c:v>2013</c:v>
                </c:pt>
              </c:strCache>
            </c:strRef>
          </c:cat>
          <c:val>
            <c:numRef>
              <c:f>Sheet1!$B$2:$L$2</c:f>
              <c:numCache>
                <c:formatCode>0%</c:formatCode>
                <c:ptCount val="11"/>
                <c:pt idx="0">
                  <c:v>0.100685489983212</c:v>
                </c:pt>
                <c:pt idx="1">
                  <c:v>0.10995011654673906</c:v>
                </c:pt>
                <c:pt idx="2">
                  <c:v>0.11072062563577464</c:v>
                </c:pt>
                <c:pt idx="3">
                  <c:v>0.10659716922765952</c:v>
                </c:pt>
                <c:pt idx="4">
                  <c:v>0.11324343024810669</c:v>
                </c:pt>
                <c:pt idx="5">
                  <c:v>0.11292646159152389</c:v>
                </c:pt>
                <c:pt idx="6">
                  <c:v>0.10732566444147415</c:v>
                </c:pt>
                <c:pt idx="7">
                  <c:v>9.8030366967315472E-2</c:v>
                </c:pt>
                <c:pt idx="8">
                  <c:v>9.8472232629787076E-2</c:v>
                </c:pt>
                <c:pt idx="9">
                  <c:v>0.10016891532375941</c:v>
                </c:pt>
                <c:pt idx="10">
                  <c:v>9.9662266220732723E-2</c:v>
                </c:pt>
              </c:numCache>
            </c:numRef>
          </c:val>
          <c:extLst>
            <c:ext xmlns:c16="http://schemas.microsoft.com/office/drawing/2014/chart" uri="{C3380CC4-5D6E-409C-BE32-E72D297353CC}">
              <c16:uniqueId val="{00000000-77AB-4C6B-AEB1-3DFE3A459B6C}"/>
            </c:ext>
          </c:extLst>
        </c:ser>
        <c:ser>
          <c:idx val="1"/>
          <c:order val="1"/>
          <c:tx>
            <c:strRef>
              <c:f>Sheet1!$A$3</c:f>
              <c:strCache>
                <c:ptCount val="1"/>
                <c:pt idx="0">
                  <c:v>15"</c:v>
                </c:pt>
              </c:strCache>
            </c:strRef>
          </c:tx>
          <c:spPr>
            <a:solidFill>
              <a:srgbClr val="A29ADD"/>
            </a:solidFill>
            <a:ln>
              <a:noFill/>
            </a:ln>
            <a:effectLst/>
          </c:spPr>
          <c:invertIfNegative val="0"/>
          <c:cat>
            <c:strRef>
              <c:f>Sheet1!$B$1:$L$1</c:f>
              <c:strCache>
                <c:ptCount val="11"/>
                <c:pt idx="0">
                  <c:v>2023</c:v>
                </c:pt>
                <c:pt idx="1">
                  <c:v>2022</c:v>
                </c:pt>
                <c:pt idx="2">
                  <c:v>2021</c:v>
                </c:pt>
                <c:pt idx="3">
                  <c:v>2020</c:v>
                </c:pt>
                <c:pt idx="4">
                  <c:v>2019</c:v>
                </c:pt>
                <c:pt idx="5">
                  <c:v>2018</c:v>
                </c:pt>
                <c:pt idx="6">
                  <c:v>2017</c:v>
                </c:pt>
                <c:pt idx="7">
                  <c:v>2016</c:v>
                </c:pt>
                <c:pt idx="8">
                  <c:v>2015</c:v>
                </c:pt>
                <c:pt idx="9">
                  <c:v>2014</c:v>
                </c:pt>
                <c:pt idx="10">
                  <c:v>2013</c:v>
                </c:pt>
              </c:strCache>
            </c:strRef>
          </c:cat>
          <c:val>
            <c:numRef>
              <c:f>Sheet1!$B$3:$L$3</c:f>
              <c:numCache>
                <c:formatCode>0%</c:formatCode>
                <c:ptCount val="11"/>
                <c:pt idx="0">
                  <c:v>8.3001438167619793E-4</c:v>
                </c:pt>
                <c:pt idx="1">
                  <c:v>6.5231961644428922E-4</c:v>
                </c:pt>
                <c:pt idx="2">
                  <c:v>9.3568068077838032E-4</c:v>
                </c:pt>
                <c:pt idx="3">
                  <c:v>9.9402423119931212E-4</c:v>
                </c:pt>
                <c:pt idx="4">
                  <c:v>1.309769098520932E-3</c:v>
                </c:pt>
                <c:pt idx="5">
                  <c:v>8.710578391644087E-4</c:v>
                </c:pt>
                <c:pt idx="6">
                  <c:v>1.04689221182117E-3</c:v>
                </c:pt>
                <c:pt idx="7">
                  <c:v>2.1276477251525633E-3</c:v>
                </c:pt>
                <c:pt idx="8">
                  <c:v>2.0774456333556052E-3</c:v>
                </c:pt>
                <c:pt idx="9">
                  <c:v>2.2801217528046983E-3</c:v>
                </c:pt>
                <c:pt idx="10">
                  <c:v>9.2988214754731056E-4</c:v>
                </c:pt>
              </c:numCache>
            </c:numRef>
          </c:val>
          <c:extLst>
            <c:ext xmlns:c16="http://schemas.microsoft.com/office/drawing/2014/chart" uri="{C3380CC4-5D6E-409C-BE32-E72D297353CC}">
              <c16:uniqueId val="{00000001-77AB-4C6B-AEB1-3DFE3A459B6C}"/>
            </c:ext>
          </c:extLst>
        </c:ser>
        <c:ser>
          <c:idx val="2"/>
          <c:order val="2"/>
          <c:tx>
            <c:strRef>
              <c:f>Sheet1!$A$4</c:f>
              <c:strCache>
                <c:ptCount val="1"/>
                <c:pt idx="0">
                  <c:v>20"</c:v>
                </c:pt>
              </c:strCache>
            </c:strRef>
          </c:tx>
          <c:spPr>
            <a:solidFill>
              <a:srgbClr val="00A4D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2023</c:v>
                </c:pt>
                <c:pt idx="1">
                  <c:v>2022</c:v>
                </c:pt>
                <c:pt idx="2">
                  <c:v>2021</c:v>
                </c:pt>
                <c:pt idx="3">
                  <c:v>2020</c:v>
                </c:pt>
                <c:pt idx="4">
                  <c:v>2019</c:v>
                </c:pt>
                <c:pt idx="5">
                  <c:v>2018</c:v>
                </c:pt>
                <c:pt idx="6">
                  <c:v>2017</c:v>
                </c:pt>
                <c:pt idx="7">
                  <c:v>2016</c:v>
                </c:pt>
                <c:pt idx="8">
                  <c:v>2015</c:v>
                </c:pt>
                <c:pt idx="9">
                  <c:v>2014</c:v>
                </c:pt>
                <c:pt idx="10">
                  <c:v>2013</c:v>
                </c:pt>
              </c:strCache>
            </c:strRef>
          </c:cat>
          <c:val>
            <c:numRef>
              <c:f>Sheet1!$B$4:$L$4</c:f>
              <c:numCache>
                <c:formatCode>0%</c:formatCode>
                <c:ptCount val="11"/>
                <c:pt idx="0">
                  <c:v>0.28324724011192576</c:v>
                </c:pt>
                <c:pt idx="1">
                  <c:v>0.26407185571184583</c:v>
                </c:pt>
                <c:pt idx="2">
                  <c:v>0.24381336897542591</c:v>
                </c:pt>
                <c:pt idx="3">
                  <c:v>0.25790863263664793</c:v>
                </c:pt>
                <c:pt idx="4">
                  <c:v>0.24291368834144231</c:v>
                </c:pt>
                <c:pt idx="5">
                  <c:v>0.24445034855917383</c:v>
                </c:pt>
                <c:pt idx="6">
                  <c:v>0.24739335077722552</c:v>
                </c:pt>
                <c:pt idx="7">
                  <c:v>0.25143987896135989</c:v>
                </c:pt>
                <c:pt idx="8">
                  <c:v>0.23512131938068767</c:v>
                </c:pt>
                <c:pt idx="9">
                  <c:v>0.22805954332035938</c:v>
                </c:pt>
                <c:pt idx="10">
                  <c:v>0.21833869347302079</c:v>
                </c:pt>
              </c:numCache>
            </c:numRef>
          </c:val>
          <c:extLst>
            <c:ext xmlns:c16="http://schemas.microsoft.com/office/drawing/2014/chart" uri="{C3380CC4-5D6E-409C-BE32-E72D297353CC}">
              <c16:uniqueId val="{00000002-77AB-4C6B-AEB1-3DFE3A459B6C}"/>
            </c:ext>
          </c:extLst>
        </c:ser>
        <c:ser>
          <c:idx val="3"/>
          <c:order val="3"/>
          <c:tx>
            <c:strRef>
              <c:f>Sheet1!$A$5</c:f>
              <c:strCache>
                <c:ptCount val="1"/>
                <c:pt idx="0">
                  <c:v>30"</c:v>
                </c:pt>
              </c:strCache>
            </c:strRef>
          </c:tx>
          <c:spPr>
            <a:solidFill>
              <a:srgbClr val="7AC7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2023</c:v>
                </c:pt>
                <c:pt idx="1">
                  <c:v>2022</c:v>
                </c:pt>
                <c:pt idx="2">
                  <c:v>2021</c:v>
                </c:pt>
                <c:pt idx="3">
                  <c:v>2020</c:v>
                </c:pt>
                <c:pt idx="4">
                  <c:v>2019</c:v>
                </c:pt>
                <c:pt idx="5">
                  <c:v>2018</c:v>
                </c:pt>
                <c:pt idx="6">
                  <c:v>2017</c:v>
                </c:pt>
                <c:pt idx="7">
                  <c:v>2016</c:v>
                </c:pt>
                <c:pt idx="8">
                  <c:v>2015</c:v>
                </c:pt>
                <c:pt idx="9">
                  <c:v>2014</c:v>
                </c:pt>
                <c:pt idx="10">
                  <c:v>2013</c:v>
                </c:pt>
              </c:strCache>
            </c:strRef>
          </c:cat>
          <c:val>
            <c:numRef>
              <c:f>Sheet1!$B$5:$L$5</c:f>
              <c:numCache>
                <c:formatCode>0%</c:formatCode>
                <c:ptCount val="11"/>
                <c:pt idx="0">
                  <c:v>0.49789047351945498</c:v>
                </c:pt>
                <c:pt idx="1">
                  <c:v>0.50762368346792486</c:v>
                </c:pt>
                <c:pt idx="2">
                  <c:v>0.52602564659612039</c:v>
                </c:pt>
                <c:pt idx="3">
                  <c:v>0.51663457577722671</c:v>
                </c:pt>
                <c:pt idx="4">
                  <c:v>0.53780681539632635</c:v>
                </c:pt>
                <c:pt idx="5">
                  <c:v>0.52982124606858683</c:v>
                </c:pt>
                <c:pt idx="6">
                  <c:v>0.52567325814827492</c:v>
                </c:pt>
                <c:pt idx="7">
                  <c:v>0.52010856682526163</c:v>
                </c:pt>
                <c:pt idx="8">
                  <c:v>0.51802123576812253</c:v>
                </c:pt>
                <c:pt idx="9">
                  <c:v>0.51402229270285571</c:v>
                </c:pt>
                <c:pt idx="10">
                  <c:v>0.51329112896706153</c:v>
                </c:pt>
              </c:numCache>
            </c:numRef>
          </c:val>
          <c:extLst>
            <c:ext xmlns:c16="http://schemas.microsoft.com/office/drawing/2014/chart" uri="{C3380CC4-5D6E-409C-BE32-E72D297353CC}">
              <c16:uniqueId val="{00000003-77AB-4C6B-AEB1-3DFE3A459B6C}"/>
            </c:ext>
          </c:extLst>
        </c:ser>
        <c:ser>
          <c:idx val="4"/>
          <c:order val="4"/>
          <c:tx>
            <c:strRef>
              <c:f>Sheet1!$A$6</c:f>
              <c:strCache>
                <c:ptCount val="1"/>
                <c:pt idx="0">
                  <c:v>35"</c:v>
                </c:pt>
              </c:strCache>
            </c:strRef>
          </c:tx>
          <c:spPr>
            <a:solidFill>
              <a:srgbClr val="0067B3"/>
            </a:solidFill>
            <a:ln>
              <a:noFill/>
            </a:ln>
            <a:effectLst/>
          </c:spPr>
          <c:invertIfNegative val="0"/>
          <c:cat>
            <c:strRef>
              <c:f>Sheet1!$B$1:$L$1</c:f>
              <c:strCache>
                <c:ptCount val="11"/>
                <c:pt idx="0">
                  <c:v>2023</c:v>
                </c:pt>
                <c:pt idx="1">
                  <c:v>2022</c:v>
                </c:pt>
                <c:pt idx="2">
                  <c:v>2021</c:v>
                </c:pt>
                <c:pt idx="3">
                  <c:v>2020</c:v>
                </c:pt>
                <c:pt idx="4">
                  <c:v>2019</c:v>
                </c:pt>
                <c:pt idx="5">
                  <c:v>2018</c:v>
                </c:pt>
                <c:pt idx="6">
                  <c:v>2017</c:v>
                </c:pt>
                <c:pt idx="7">
                  <c:v>2016</c:v>
                </c:pt>
                <c:pt idx="8">
                  <c:v>2015</c:v>
                </c:pt>
                <c:pt idx="9">
                  <c:v>2014</c:v>
                </c:pt>
                <c:pt idx="10">
                  <c:v>2013</c:v>
                </c:pt>
              </c:strCache>
            </c:strRef>
          </c:cat>
          <c:val>
            <c:numRef>
              <c:f>Sheet1!$B$6:$L$6</c:f>
              <c:numCache>
                <c:formatCode>0%</c:formatCode>
                <c:ptCount val="11"/>
                <c:pt idx="0">
                  <c:v>1.5710250192801681E-5</c:v>
                </c:pt>
                <c:pt idx="1">
                  <c:v>4.5809136832149819E-5</c:v>
                </c:pt>
                <c:pt idx="2">
                  <c:v>2.9963828821779791E-5</c:v>
                </c:pt>
                <c:pt idx="3">
                  <c:v>6.1414134550339978E-6</c:v>
                </c:pt>
                <c:pt idx="4">
                  <c:v>1.3273449784171052E-5</c:v>
                </c:pt>
                <c:pt idx="5">
                  <c:v>1.8760936646153717E-5</c:v>
                </c:pt>
                <c:pt idx="6">
                  <c:v>2.0218123516406123E-5</c:v>
                </c:pt>
                <c:pt idx="7">
                  <c:v>2.0530916758606046E-5</c:v>
                </c:pt>
                <c:pt idx="8">
                  <c:v>2.9699931143630596E-5</c:v>
                </c:pt>
                <c:pt idx="9">
                  <c:v>2.5326154956841037E-5</c:v>
                </c:pt>
                <c:pt idx="10">
                  <c:v>4.9611825570126682E-5</c:v>
                </c:pt>
              </c:numCache>
            </c:numRef>
          </c:val>
          <c:extLst>
            <c:ext xmlns:c16="http://schemas.microsoft.com/office/drawing/2014/chart" uri="{C3380CC4-5D6E-409C-BE32-E72D297353CC}">
              <c16:uniqueId val="{00000004-77AB-4C6B-AEB1-3DFE3A459B6C}"/>
            </c:ext>
          </c:extLst>
        </c:ser>
        <c:ser>
          <c:idx val="5"/>
          <c:order val="5"/>
          <c:tx>
            <c:strRef>
              <c:f>Sheet1!$A$7</c:f>
              <c:strCache>
                <c:ptCount val="1"/>
                <c:pt idx="0">
                  <c:v>40"</c:v>
                </c:pt>
              </c:strCache>
            </c:strRef>
          </c:tx>
          <c:spPr>
            <a:solidFill>
              <a:srgbClr val="0094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2023</c:v>
                </c:pt>
                <c:pt idx="1">
                  <c:v>2022</c:v>
                </c:pt>
                <c:pt idx="2">
                  <c:v>2021</c:v>
                </c:pt>
                <c:pt idx="3">
                  <c:v>2020</c:v>
                </c:pt>
                <c:pt idx="4">
                  <c:v>2019</c:v>
                </c:pt>
                <c:pt idx="5">
                  <c:v>2018</c:v>
                </c:pt>
                <c:pt idx="6">
                  <c:v>2017</c:v>
                </c:pt>
                <c:pt idx="7">
                  <c:v>2016</c:v>
                </c:pt>
                <c:pt idx="8">
                  <c:v>2015</c:v>
                </c:pt>
                <c:pt idx="9">
                  <c:v>2014</c:v>
                </c:pt>
                <c:pt idx="10">
                  <c:v>2013</c:v>
                </c:pt>
              </c:strCache>
            </c:strRef>
          </c:cat>
          <c:val>
            <c:numRef>
              <c:f>Sheet1!$B$7:$L$7</c:f>
              <c:numCache>
                <c:formatCode>0%</c:formatCode>
                <c:ptCount val="11"/>
                <c:pt idx="0">
                  <c:v>2.2826066220244075E-2</c:v>
                </c:pt>
                <c:pt idx="1">
                  <c:v>2.3520984776645704E-2</c:v>
                </c:pt>
                <c:pt idx="2">
                  <c:v>2.038652239786105E-2</c:v>
                </c:pt>
                <c:pt idx="3">
                  <c:v>2.4359691539323946E-2</c:v>
                </c:pt>
                <c:pt idx="4">
                  <c:v>2.3387778943451679E-2</c:v>
                </c:pt>
                <c:pt idx="5">
                  <c:v>2.9957955440916808E-2</c:v>
                </c:pt>
                <c:pt idx="6">
                  <c:v>4.0106841580098494E-2</c:v>
                </c:pt>
                <c:pt idx="7">
                  <c:v>5.3773870024438231E-2</c:v>
                </c:pt>
                <c:pt idx="8">
                  <c:v>6.9140412124103642E-2</c:v>
                </c:pt>
                <c:pt idx="9">
                  <c:v>7.5102879347161922E-2</c:v>
                </c:pt>
                <c:pt idx="10">
                  <c:v>9.0120141034769355E-2</c:v>
                </c:pt>
              </c:numCache>
            </c:numRef>
          </c:val>
          <c:extLst>
            <c:ext xmlns:c16="http://schemas.microsoft.com/office/drawing/2014/chart" uri="{C3380CC4-5D6E-409C-BE32-E72D297353CC}">
              <c16:uniqueId val="{00000005-77AB-4C6B-AEB1-3DFE3A459B6C}"/>
            </c:ext>
          </c:extLst>
        </c:ser>
        <c:ser>
          <c:idx val="6"/>
          <c:order val="6"/>
          <c:tx>
            <c:strRef>
              <c:f>Sheet1!$A$8</c:f>
              <c:strCache>
                <c:ptCount val="1"/>
                <c:pt idx="0">
                  <c:v>45"</c:v>
                </c:pt>
              </c:strCache>
            </c:strRef>
          </c:tx>
          <c:spPr>
            <a:solidFill>
              <a:srgbClr val="87B923"/>
            </a:solidFill>
            <a:ln>
              <a:noFill/>
            </a:ln>
            <a:effectLst/>
          </c:spPr>
          <c:invertIfNegative val="0"/>
          <c:cat>
            <c:strRef>
              <c:f>Sheet1!$B$1:$L$1</c:f>
              <c:strCache>
                <c:ptCount val="11"/>
                <c:pt idx="0">
                  <c:v>2023</c:v>
                </c:pt>
                <c:pt idx="1">
                  <c:v>2022</c:v>
                </c:pt>
                <c:pt idx="2">
                  <c:v>2021</c:v>
                </c:pt>
                <c:pt idx="3">
                  <c:v>2020</c:v>
                </c:pt>
                <c:pt idx="4">
                  <c:v>2019</c:v>
                </c:pt>
                <c:pt idx="5">
                  <c:v>2018</c:v>
                </c:pt>
                <c:pt idx="6">
                  <c:v>2017</c:v>
                </c:pt>
                <c:pt idx="7">
                  <c:v>2016</c:v>
                </c:pt>
                <c:pt idx="8">
                  <c:v>2015</c:v>
                </c:pt>
                <c:pt idx="9">
                  <c:v>2014</c:v>
                </c:pt>
                <c:pt idx="10">
                  <c:v>2013</c:v>
                </c:pt>
              </c:strCache>
            </c:strRef>
          </c:cat>
          <c:val>
            <c:numRef>
              <c:f>Sheet1!$B$8:$L$8</c:f>
              <c:numCache>
                <c:formatCode>0%</c:formatCode>
                <c:ptCount val="11"/>
                <c:pt idx="0">
                  <c:v>5.9870007898069452E-6</c:v>
                </c:pt>
                <c:pt idx="1">
                  <c:v>4.4456312119018533E-5</c:v>
                </c:pt>
                <c:pt idx="2">
                  <c:v>7.391957633152029E-5</c:v>
                </c:pt>
                <c:pt idx="3">
                  <c:v>2.0522451964728251E-5</c:v>
                </c:pt>
                <c:pt idx="4">
                  <c:v>3.8214244118085891E-5</c:v>
                </c:pt>
                <c:pt idx="5">
                  <c:v>2.9945357446266276E-5</c:v>
                </c:pt>
                <c:pt idx="6">
                  <c:v>2.0675774499271199E-5</c:v>
                </c:pt>
                <c:pt idx="7">
                  <c:v>3.3154136321333285E-5</c:v>
                </c:pt>
                <c:pt idx="8">
                  <c:v>2.6750026196532536E-5</c:v>
                </c:pt>
                <c:pt idx="9">
                  <c:v>4.160464869223045E-4</c:v>
                </c:pt>
                <c:pt idx="10">
                  <c:v>3.1387068078601909E-4</c:v>
                </c:pt>
              </c:numCache>
            </c:numRef>
          </c:val>
          <c:extLst>
            <c:ext xmlns:c16="http://schemas.microsoft.com/office/drawing/2014/chart" uri="{C3380CC4-5D6E-409C-BE32-E72D297353CC}">
              <c16:uniqueId val="{00000006-77AB-4C6B-AEB1-3DFE3A459B6C}"/>
            </c:ext>
          </c:extLst>
        </c:ser>
        <c:ser>
          <c:idx val="7"/>
          <c:order val="7"/>
          <c:tx>
            <c:strRef>
              <c:f>Sheet1!$A$9</c:f>
              <c:strCache>
                <c:ptCount val="1"/>
                <c:pt idx="0">
                  <c:v>50"</c:v>
                </c:pt>
              </c:strCache>
            </c:strRef>
          </c:tx>
          <c:spPr>
            <a:solidFill>
              <a:srgbClr val="FFCD00"/>
            </a:solidFill>
            <a:ln>
              <a:noFill/>
            </a:ln>
            <a:effectLst/>
          </c:spPr>
          <c:invertIfNegative val="0"/>
          <c:cat>
            <c:strRef>
              <c:f>Sheet1!$B$1:$L$1</c:f>
              <c:strCache>
                <c:ptCount val="11"/>
                <c:pt idx="0">
                  <c:v>2023</c:v>
                </c:pt>
                <c:pt idx="1">
                  <c:v>2022</c:v>
                </c:pt>
                <c:pt idx="2">
                  <c:v>2021</c:v>
                </c:pt>
                <c:pt idx="3">
                  <c:v>2020</c:v>
                </c:pt>
                <c:pt idx="4">
                  <c:v>2019</c:v>
                </c:pt>
                <c:pt idx="5">
                  <c:v>2018</c:v>
                </c:pt>
                <c:pt idx="6">
                  <c:v>2017</c:v>
                </c:pt>
                <c:pt idx="7">
                  <c:v>2016</c:v>
                </c:pt>
                <c:pt idx="8">
                  <c:v>2015</c:v>
                </c:pt>
                <c:pt idx="9">
                  <c:v>2014</c:v>
                </c:pt>
                <c:pt idx="10">
                  <c:v>2013</c:v>
                </c:pt>
              </c:strCache>
            </c:strRef>
          </c:cat>
          <c:val>
            <c:numRef>
              <c:f>Sheet1!$B$9:$L$9</c:f>
              <c:numCache>
                <c:formatCode>0%</c:formatCode>
                <c:ptCount val="11"/>
                <c:pt idx="0">
                  <c:v>8.8247491340883707E-5</c:v>
                </c:pt>
                <c:pt idx="1">
                  <c:v>4.4291659111170311E-4</c:v>
                </c:pt>
                <c:pt idx="2">
                  <c:v>3.1780038688732824E-4</c:v>
                </c:pt>
                <c:pt idx="3">
                  <c:v>4.0632085362195437E-4</c:v>
                </c:pt>
                <c:pt idx="4">
                  <c:v>9.116096488456124E-4</c:v>
                </c:pt>
                <c:pt idx="5">
                  <c:v>1.5673519742915125E-3</c:v>
                </c:pt>
                <c:pt idx="6">
                  <c:v>1.5344420434715725E-3</c:v>
                </c:pt>
                <c:pt idx="7">
                  <c:v>3.7914923180861421E-3</c:v>
                </c:pt>
                <c:pt idx="8">
                  <c:v>3.3995536175726575E-3</c:v>
                </c:pt>
                <c:pt idx="9">
                  <c:v>3.8965975484247209E-3</c:v>
                </c:pt>
                <c:pt idx="10">
                  <c:v>4.1259162239157578E-3</c:v>
                </c:pt>
              </c:numCache>
            </c:numRef>
          </c:val>
          <c:extLst>
            <c:ext xmlns:c16="http://schemas.microsoft.com/office/drawing/2014/chart" uri="{C3380CC4-5D6E-409C-BE32-E72D297353CC}">
              <c16:uniqueId val="{00000007-77AB-4C6B-AEB1-3DFE3A459B6C}"/>
            </c:ext>
          </c:extLst>
        </c:ser>
        <c:ser>
          <c:idx val="8"/>
          <c:order val="8"/>
          <c:tx>
            <c:strRef>
              <c:f>Sheet1!$A$10</c:f>
              <c:strCache>
                <c:ptCount val="1"/>
                <c:pt idx="0">
                  <c:v>60"</c:v>
                </c:pt>
              </c:strCache>
            </c:strRef>
          </c:tx>
          <c:spPr>
            <a:solidFill>
              <a:srgbClr val="EB710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2023</c:v>
                </c:pt>
                <c:pt idx="1">
                  <c:v>2022</c:v>
                </c:pt>
                <c:pt idx="2">
                  <c:v>2021</c:v>
                </c:pt>
                <c:pt idx="3">
                  <c:v>2020</c:v>
                </c:pt>
                <c:pt idx="4">
                  <c:v>2019</c:v>
                </c:pt>
                <c:pt idx="5">
                  <c:v>2018</c:v>
                </c:pt>
                <c:pt idx="6">
                  <c:v>2017</c:v>
                </c:pt>
                <c:pt idx="7">
                  <c:v>2016</c:v>
                </c:pt>
                <c:pt idx="8">
                  <c:v>2015</c:v>
                </c:pt>
                <c:pt idx="9">
                  <c:v>2014</c:v>
                </c:pt>
                <c:pt idx="10">
                  <c:v>2013</c:v>
                </c:pt>
              </c:strCache>
            </c:strRef>
          </c:cat>
          <c:val>
            <c:numRef>
              <c:f>Sheet1!$B$10:$L$10</c:f>
              <c:numCache>
                <c:formatCode>0%</c:formatCode>
                <c:ptCount val="11"/>
                <c:pt idx="0">
                  <c:v>6.1375139896626907E-2</c:v>
                </c:pt>
                <c:pt idx="1">
                  <c:v>5.701542944646204E-2</c:v>
                </c:pt>
                <c:pt idx="2">
                  <c:v>6.1566582394085433E-2</c:v>
                </c:pt>
                <c:pt idx="3">
                  <c:v>6.0659896151338676E-2</c:v>
                </c:pt>
                <c:pt idx="4">
                  <c:v>5.825760892009433E-2</c:v>
                </c:pt>
                <c:pt idx="5">
                  <c:v>6.1767560738102113E-2</c:v>
                </c:pt>
                <c:pt idx="6">
                  <c:v>5.6796571087929869E-2</c:v>
                </c:pt>
                <c:pt idx="7">
                  <c:v>5.2727591804075526E-2</c:v>
                </c:pt>
                <c:pt idx="8">
                  <c:v>5.7096428012093477E-2</c:v>
                </c:pt>
                <c:pt idx="9">
                  <c:v>5.694901204429266E-2</c:v>
                </c:pt>
                <c:pt idx="10">
                  <c:v>5.2810804213266775E-2</c:v>
                </c:pt>
              </c:numCache>
            </c:numRef>
          </c:val>
          <c:extLst>
            <c:ext xmlns:c16="http://schemas.microsoft.com/office/drawing/2014/chart" uri="{C3380CC4-5D6E-409C-BE32-E72D297353CC}">
              <c16:uniqueId val="{00000008-77AB-4C6B-AEB1-3DFE3A459B6C}"/>
            </c:ext>
          </c:extLst>
        </c:ser>
        <c:ser>
          <c:idx val="9"/>
          <c:order val="9"/>
          <c:tx>
            <c:strRef>
              <c:f>Sheet1!$A$11</c:f>
              <c:strCache>
                <c:ptCount val="1"/>
                <c:pt idx="0">
                  <c:v>Over 60"</c:v>
                </c:pt>
              </c:strCache>
            </c:strRef>
          </c:tx>
          <c:spPr>
            <a:solidFill>
              <a:srgbClr val="E1051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2023</c:v>
                </c:pt>
                <c:pt idx="1">
                  <c:v>2022</c:v>
                </c:pt>
                <c:pt idx="2">
                  <c:v>2021</c:v>
                </c:pt>
                <c:pt idx="3">
                  <c:v>2020</c:v>
                </c:pt>
                <c:pt idx="4">
                  <c:v>2019</c:v>
                </c:pt>
                <c:pt idx="5">
                  <c:v>2018</c:v>
                </c:pt>
                <c:pt idx="6">
                  <c:v>2017</c:v>
                </c:pt>
                <c:pt idx="7">
                  <c:v>2016</c:v>
                </c:pt>
                <c:pt idx="8">
                  <c:v>2015</c:v>
                </c:pt>
                <c:pt idx="9">
                  <c:v>2014</c:v>
                </c:pt>
                <c:pt idx="10">
                  <c:v>2013</c:v>
                </c:pt>
              </c:strCache>
            </c:strRef>
          </c:cat>
          <c:val>
            <c:numRef>
              <c:f>Sheet1!$B$11:$L$11</c:f>
              <c:numCache>
                <c:formatCode>0%</c:formatCode>
                <c:ptCount val="11"/>
                <c:pt idx="0">
                  <c:v>3.3035631144536559E-2</c:v>
                </c:pt>
                <c:pt idx="1">
                  <c:v>3.6502450419463768E-2</c:v>
                </c:pt>
                <c:pt idx="2">
                  <c:v>3.612988952791342E-2</c:v>
                </c:pt>
                <c:pt idx="3">
                  <c:v>3.2413025717562299E-2</c:v>
                </c:pt>
                <c:pt idx="4">
                  <c:v>2.2117811709309952E-2</c:v>
                </c:pt>
                <c:pt idx="5">
                  <c:v>1.8589311494148008E-2</c:v>
                </c:pt>
                <c:pt idx="6">
                  <c:v>2.0082085811688691E-2</c:v>
                </c:pt>
                <c:pt idx="7">
                  <c:v>1.7946900321230589E-2</c:v>
                </c:pt>
                <c:pt idx="8">
                  <c:v>1.661492287693693E-2</c:v>
                </c:pt>
                <c:pt idx="9">
                  <c:v>1.9079265318462206E-2</c:v>
                </c:pt>
                <c:pt idx="10">
                  <c:v>2.0357685213329493E-2</c:v>
                </c:pt>
              </c:numCache>
            </c:numRef>
          </c:val>
          <c:extLst>
            <c:ext xmlns:c16="http://schemas.microsoft.com/office/drawing/2014/chart" uri="{C3380CC4-5D6E-409C-BE32-E72D297353CC}">
              <c16:uniqueId val="{00000009-77AB-4C6B-AEB1-3DFE3A459B6C}"/>
            </c:ext>
          </c:extLst>
        </c:ser>
        <c:dLbls>
          <c:showLegendKey val="0"/>
          <c:showVal val="0"/>
          <c:showCatName val="0"/>
          <c:showSerName val="0"/>
          <c:showPercent val="0"/>
          <c:showBubbleSize val="0"/>
        </c:dLbls>
        <c:gapWidth val="20"/>
        <c:overlap val="100"/>
        <c:axId val="55296703"/>
        <c:axId val="55300863"/>
      </c:barChart>
      <c:catAx>
        <c:axId val="552967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95000"/>
                    <a:lumOff val="5000"/>
                  </a:schemeClr>
                </a:solidFill>
                <a:latin typeface="+mn-lt"/>
                <a:ea typeface="+mn-ea"/>
                <a:cs typeface="+mn-cs"/>
              </a:defRPr>
            </a:pPr>
            <a:endParaRPr lang="en-US"/>
          </a:p>
        </c:txPr>
        <c:crossAx val="55300863"/>
        <c:crosses val="autoZero"/>
        <c:auto val="1"/>
        <c:lblAlgn val="ctr"/>
        <c:lblOffset val="100"/>
        <c:noMultiLvlLbl val="0"/>
      </c:catAx>
      <c:valAx>
        <c:axId val="5530086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95000"/>
                        <a:lumOff val="5000"/>
                      </a:schemeClr>
                    </a:solidFill>
                    <a:latin typeface="+mn-lt"/>
                    <a:ea typeface="+mn-ea"/>
                    <a:cs typeface="+mn-cs"/>
                  </a:defRPr>
                </a:pPr>
                <a:r>
                  <a:rPr lang="en-GB"/>
                  <a:t>% Impacts (R/W)</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95000"/>
                      <a:lumOff val="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95000"/>
                    <a:lumOff val="5000"/>
                  </a:schemeClr>
                </a:solidFill>
                <a:latin typeface="+mn-lt"/>
                <a:ea typeface="+mn-ea"/>
                <a:cs typeface="+mn-cs"/>
              </a:defRPr>
            </a:pPr>
            <a:endParaRPr lang="en-US"/>
          </a:p>
        </c:txPr>
        <c:crossAx val="55296703"/>
        <c:crosses val="autoZero"/>
        <c:crossBetween val="between"/>
      </c:valAx>
      <c:spPr>
        <a:noFill/>
        <a:ln>
          <a:noFill/>
        </a:ln>
        <a:effectLst/>
      </c:spPr>
    </c:plotArea>
    <c:legend>
      <c:legendPos val="b"/>
      <c:layout>
        <c:manualLayout>
          <c:xMode val="edge"/>
          <c:yMode val="edge"/>
          <c:x val="0.17945850976057648"/>
          <c:y val="0.92511582767766343"/>
          <c:w val="0.61507949508009674"/>
          <c:h val="5.5402726482034377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95000"/>
                  <a:lumOff val="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solidFill>
            <a:schemeClr val="tx1">
              <a:lumMod val="95000"/>
              <a:lumOff val="5000"/>
            </a:schemeClr>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26572355263706"/>
          <c:y val="4.3418422518596192E-2"/>
          <c:w val="0.86869665416249808"/>
          <c:h val="0.7621384333790534"/>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3-F96F-4D13-A927-5714E11AC4A7}"/>
              </c:ext>
            </c:extLst>
          </c:dPt>
          <c:cat>
            <c:strRef>
              <c:f>Sheet1!$A$2:$A$3</c:f>
              <c:strCache>
                <c:ptCount val="2"/>
                <c:pt idx="0">
                  <c:v>Short ad exposure</c:v>
                </c:pt>
                <c:pt idx="1">
                  <c:v>Long ad exposure</c:v>
                </c:pt>
              </c:strCache>
            </c:strRef>
          </c:cat>
          <c:val>
            <c:numRef>
              <c:f>Sheet1!$B$2:$B$3</c:f>
              <c:numCache>
                <c:formatCode>0%</c:formatCode>
                <c:ptCount val="2"/>
                <c:pt idx="0">
                  <c:v>0.64</c:v>
                </c:pt>
                <c:pt idx="1">
                  <c:v>0.91</c:v>
                </c:pt>
              </c:numCache>
            </c:numRef>
          </c:val>
          <c:extLst>
            <c:ext xmlns:c16="http://schemas.microsoft.com/office/drawing/2014/chart" uri="{C3380CC4-5D6E-409C-BE32-E72D297353CC}">
              <c16:uniqueId val="{00000000-F96F-4D13-A927-5714E11AC4A7}"/>
            </c:ext>
          </c:extLst>
        </c:ser>
        <c:dLbls>
          <c:showLegendKey val="0"/>
          <c:showVal val="0"/>
          <c:showCatName val="0"/>
          <c:showSerName val="0"/>
          <c:showPercent val="0"/>
          <c:showBubbleSize val="0"/>
        </c:dLbls>
        <c:gapWidth val="124"/>
        <c:overlap val="-10"/>
        <c:axId val="195721336"/>
        <c:axId val="195720024"/>
      </c:barChart>
      <c:catAx>
        <c:axId val="195721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95720024"/>
        <c:crosses val="autoZero"/>
        <c:auto val="1"/>
        <c:lblAlgn val="ctr"/>
        <c:lblOffset val="100"/>
        <c:noMultiLvlLbl val="0"/>
      </c:catAx>
      <c:valAx>
        <c:axId val="195720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cap="all" baseline="0" dirty="0">
                    <a:effectLst/>
                  </a:rPr>
                  <a:t>% of statements significantly shifted</a:t>
                </a:r>
                <a:endParaRPr lang="en-GB" sz="1200" cap="all" baseline="0" dirty="0">
                  <a:effectLst/>
                </a:endParaRPr>
              </a:p>
            </c:rich>
          </c:tx>
          <c:layout>
            <c:manualLayout>
              <c:xMode val="edge"/>
              <c:yMode val="edge"/>
              <c:x val="8.5564840691214963E-3"/>
              <c:y val="2.6293599820240706E-2"/>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95721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26572355263706"/>
          <c:y val="4.3418422518596192E-2"/>
          <c:w val="0.86869665416249808"/>
          <c:h val="0.7621384333790534"/>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0-F04E-4796-B919-3F886404EF24}"/>
              </c:ext>
            </c:extLst>
          </c:dPt>
          <c:cat>
            <c:strRef>
              <c:f>Sheet1!$A$2:$A$3</c:f>
              <c:strCache>
                <c:ptCount val="2"/>
                <c:pt idx="0">
                  <c:v>Short ad exposure</c:v>
                </c:pt>
                <c:pt idx="1">
                  <c:v>Long ad exposure</c:v>
                </c:pt>
              </c:strCache>
            </c:strRef>
          </c:cat>
          <c:val>
            <c:numRef>
              <c:f>Sheet1!$B$2:$B$3</c:f>
              <c:numCache>
                <c:formatCode>0%</c:formatCode>
                <c:ptCount val="2"/>
                <c:pt idx="0">
                  <c:v>0.36</c:v>
                </c:pt>
                <c:pt idx="1">
                  <c:v>0.64</c:v>
                </c:pt>
              </c:numCache>
            </c:numRef>
          </c:val>
          <c:extLst>
            <c:ext xmlns:c16="http://schemas.microsoft.com/office/drawing/2014/chart" uri="{C3380CC4-5D6E-409C-BE32-E72D297353CC}">
              <c16:uniqueId val="{00000000-F96F-4D13-A927-5714E11AC4A7}"/>
            </c:ext>
          </c:extLst>
        </c:ser>
        <c:dLbls>
          <c:showLegendKey val="0"/>
          <c:showVal val="0"/>
          <c:showCatName val="0"/>
          <c:showSerName val="0"/>
          <c:showPercent val="0"/>
          <c:showBubbleSize val="0"/>
        </c:dLbls>
        <c:gapWidth val="124"/>
        <c:overlap val="-10"/>
        <c:axId val="195721336"/>
        <c:axId val="195720024"/>
      </c:barChart>
      <c:catAx>
        <c:axId val="195721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95720024"/>
        <c:crosses val="autoZero"/>
        <c:auto val="1"/>
        <c:lblAlgn val="ctr"/>
        <c:lblOffset val="100"/>
        <c:noMultiLvlLbl val="0"/>
      </c:catAx>
      <c:valAx>
        <c:axId val="19572002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cap="all" baseline="0" dirty="0">
                    <a:effectLst/>
                  </a:rPr>
                  <a:t>% of statements significantly shifted</a:t>
                </a:r>
                <a:endParaRPr lang="en-GB" sz="1200" cap="all" baseline="0" dirty="0">
                  <a:effectLst/>
                </a:endParaRPr>
              </a:p>
            </c:rich>
          </c:tx>
          <c:layout>
            <c:manualLayout>
              <c:xMode val="edge"/>
              <c:yMode val="edge"/>
              <c:x val="4.4417516882825159E-3"/>
              <c:y val="0.12709147305090171"/>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95721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02258216702127"/>
          <c:y val="0.15872182212403596"/>
          <c:w val="0.80242637629824987"/>
          <c:h val="0.64396572532339968"/>
        </c:manualLayout>
      </c:layout>
      <c:barChart>
        <c:barDir val="col"/>
        <c:grouping val="clustered"/>
        <c:varyColors val="0"/>
        <c:ser>
          <c:idx val="0"/>
          <c:order val="0"/>
          <c:tx>
            <c:strRef>
              <c:f>Sheet1!$B$1</c:f>
              <c:strCache>
                <c:ptCount val="1"/>
                <c:pt idx="0">
                  <c:v>% of viewers who recalled the ad</c:v>
                </c:pt>
              </c:strCache>
            </c:strRef>
          </c:tx>
          <c:spPr>
            <a:solidFill>
              <a:schemeClr val="accent1"/>
            </a:solidFill>
            <a:ln>
              <a:noFill/>
            </a:ln>
            <a:effectLst/>
          </c:spPr>
          <c:invertIfNegative val="0"/>
          <c:cat>
            <c:strRef>
              <c:f>Sheet1!$A$2:$A$6</c:f>
              <c:strCache>
                <c:ptCount val="5"/>
                <c:pt idx="0">
                  <c:v>10"</c:v>
                </c:pt>
                <c:pt idx="1">
                  <c:v>20"</c:v>
                </c:pt>
                <c:pt idx="2">
                  <c:v>30"</c:v>
                </c:pt>
                <c:pt idx="3">
                  <c:v>40"</c:v>
                </c:pt>
                <c:pt idx="4">
                  <c:v>50"+</c:v>
                </c:pt>
              </c:strCache>
            </c:strRef>
          </c:cat>
          <c:val>
            <c:numRef>
              <c:f>Sheet1!$B$2:$B$6</c:f>
              <c:numCache>
                <c:formatCode>0%</c:formatCode>
                <c:ptCount val="5"/>
                <c:pt idx="0">
                  <c:v>0.34</c:v>
                </c:pt>
                <c:pt idx="1">
                  <c:v>0.36</c:v>
                </c:pt>
                <c:pt idx="2">
                  <c:v>0.42</c:v>
                </c:pt>
                <c:pt idx="3">
                  <c:v>0.49</c:v>
                </c:pt>
                <c:pt idx="4">
                  <c:v>0.57999999999999996</c:v>
                </c:pt>
              </c:numCache>
            </c:numRef>
          </c:val>
          <c:extLst>
            <c:ext xmlns:c16="http://schemas.microsoft.com/office/drawing/2014/chart" uri="{C3380CC4-5D6E-409C-BE32-E72D297353CC}">
              <c16:uniqueId val="{00000000-E993-45AE-9E38-CB91B089C233}"/>
            </c:ext>
          </c:extLst>
        </c:ser>
        <c:dLbls>
          <c:showLegendKey val="0"/>
          <c:showVal val="0"/>
          <c:showCatName val="0"/>
          <c:showSerName val="0"/>
          <c:showPercent val="0"/>
          <c:showBubbleSize val="0"/>
        </c:dLbls>
        <c:gapWidth val="97"/>
        <c:overlap val="-39"/>
        <c:axId val="185684600"/>
        <c:axId val="185684928"/>
      </c:barChart>
      <c:catAx>
        <c:axId val="185684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85684928"/>
        <c:crosses val="autoZero"/>
        <c:auto val="1"/>
        <c:lblAlgn val="ctr"/>
        <c:lblOffset val="100"/>
        <c:noMultiLvlLbl val="0"/>
      </c:catAx>
      <c:valAx>
        <c:axId val="185684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8568460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CDB30E5-5C24-4478-8E72-84EC96B3751C}" type="datetimeFigureOut">
              <a:rPr lang="en-GB" smtClean="0"/>
              <a:t>29/04/2024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AFDB052-C55A-41EB-9921-1FFBD2A2DF84}" type="slidenum">
              <a:rPr lang="en-GB" smtClean="0"/>
              <a:t>‹#›</a:t>
            </a:fld>
            <a:endParaRPr lang="en-GB"/>
          </a:p>
        </p:txBody>
      </p:sp>
    </p:spTree>
    <p:extLst>
      <p:ext uri="{BB962C8B-B14F-4D97-AF65-F5344CB8AC3E}">
        <p14:creationId xmlns:p14="http://schemas.microsoft.com/office/powerpoint/2010/main" val="1314357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One of the most common questions we receive on our TV planning helpdesk is ‘what is the optimal spot length for my TV ad?’.  The simple answer is that the length of an ad should be as long as it needs to be in order to effectively achieve its objective.  However, to help flesh this statement out and offer some practical guidance on how to determine the right ad length for your marketing objective, we’ve pulled this presentation together based on the wise words of Les Binet, one of the Godfathers of effectiveness. </a:t>
            </a:r>
          </a:p>
          <a:p>
            <a:r>
              <a:rPr lang="en-GB" dirty="0"/>
              <a:t>  </a:t>
            </a:r>
          </a:p>
        </p:txBody>
      </p:sp>
      <p:sp>
        <p:nvSpPr>
          <p:cNvPr id="4" name="Slide Number Placeholder 3"/>
          <p:cNvSpPr>
            <a:spLocks noGrp="1"/>
          </p:cNvSpPr>
          <p:nvPr>
            <p:ph type="sldNum" sz="quarter" idx="10"/>
          </p:nvPr>
        </p:nvSpPr>
        <p:spPr/>
        <p:txBody>
          <a:bodyPr/>
          <a:lstStyle/>
          <a:p>
            <a:fld id="{1AFDB052-C55A-41EB-9921-1FFBD2A2DF84}" type="slidenum">
              <a:rPr lang="en-GB" smtClean="0"/>
              <a:t>1</a:t>
            </a:fld>
            <a:endParaRPr lang="en-GB"/>
          </a:p>
        </p:txBody>
      </p:sp>
    </p:spTree>
    <p:extLst>
      <p:ext uri="{BB962C8B-B14F-4D97-AF65-F5344CB8AC3E}">
        <p14:creationId xmlns:p14="http://schemas.microsoft.com/office/powerpoint/2010/main" val="1666790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When a short ad is seen after a long ad, there’s a 51% uplift in explicit memory effects versus just 9% for seeing a short ad in isolation.  This is including a gap of several days between viewing the ads and testing.</a:t>
            </a:r>
          </a:p>
          <a:p>
            <a:endParaRPr lang="en-GB" dirty="0"/>
          </a:p>
          <a:p>
            <a:r>
              <a:rPr lang="en-GB" b="1" dirty="0"/>
              <a:t>Methodology</a:t>
            </a:r>
            <a:r>
              <a:rPr lang="en-GB" dirty="0"/>
              <a:t>:</a:t>
            </a:r>
          </a:p>
          <a:p>
            <a:pPr algn="l"/>
            <a:r>
              <a:rPr lang="en-GB" b="0" i="0" dirty="0">
                <a:solidFill>
                  <a:srgbClr val="323A4E"/>
                </a:solidFill>
                <a:effectLst/>
                <a:latin typeface="proxima-nova"/>
              </a:rPr>
              <a:t>Partnering with Walnut, Work Research devised the research framework. Firstly, they selected four existing creative treatments (three emotional and one rational) for brands that were unknown in the UK but sat within categories that were very familiar.  These were retail, insurance, broadband and washing detergent. </a:t>
            </a:r>
          </a:p>
          <a:p>
            <a:pPr algn="l"/>
            <a:r>
              <a:rPr lang="en-GB" b="0" i="0" dirty="0">
                <a:solidFill>
                  <a:srgbClr val="323A4E"/>
                </a:solidFill>
                <a:effectLst/>
                <a:latin typeface="proxima-nova"/>
              </a:rPr>
              <a:t>Just to be certain, a team of real-life ad agency creatives tweaked the brands, giving them new identities.  This way, none of the respondents had any previous brand history that could impact the results.</a:t>
            </a:r>
          </a:p>
          <a:p>
            <a:pPr algn="l"/>
            <a:r>
              <a:rPr lang="en-GB" b="0" i="0" dirty="0">
                <a:solidFill>
                  <a:srgbClr val="323A4E"/>
                </a:solidFill>
                <a:effectLst/>
                <a:latin typeface="proxima-nova"/>
              </a:rPr>
              <a:t>Next, the team of creatives formed a set of cut-downs for each using exactly the same processes they would for any of their clients.  These cut-downs were then vetted by several different teams to ensure that creatively, they made sense and were fair representations of the original ads.  Time-lengths were categorised as follows:</a:t>
            </a:r>
          </a:p>
          <a:p>
            <a:pPr algn="l">
              <a:buFont typeface="Arial" panose="020B0604020202020204" pitchFamily="34" charset="0"/>
              <a:buChar char="•"/>
            </a:pPr>
            <a:r>
              <a:rPr lang="en-GB" b="1" i="0" dirty="0">
                <a:solidFill>
                  <a:srgbClr val="323A4E"/>
                </a:solidFill>
                <a:effectLst/>
                <a:latin typeface="proxima-nova"/>
              </a:rPr>
              <a:t>Long:</a:t>
            </a:r>
            <a:r>
              <a:rPr lang="en-GB" b="0" i="0" dirty="0">
                <a:solidFill>
                  <a:srgbClr val="323A4E"/>
                </a:solidFill>
                <a:effectLst/>
                <a:latin typeface="proxima-nova"/>
              </a:rPr>
              <a:t> 60”</a:t>
            </a:r>
          </a:p>
          <a:p>
            <a:pPr algn="l">
              <a:buFont typeface="Arial" panose="020B0604020202020204" pitchFamily="34" charset="0"/>
              <a:buChar char="•"/>
            </a:pPr>
            <a:r>
              <a:rPr lang="en-GB" b="1" i="0" dirty="0">
                <a:solidFill>
                  <a:srgbClr val="323A4E"/>
                </a:solidFill>
                <a:effectLst/>
                <a:latin typeface="proxima-nova"/>
              </a:rPr>
              <a:t>Medium:</a:t>
            </a:r>
            <a:r>
              <a:rPr lang="en-GB" b="0" i="0" dirty="0">
                <a:solidFill>
                  <a:srgbClr val="323A4E"/>
                </a:solidFill>
                <a:effectLst/>
                <a:latin typeface="proxima-nova"/>
              </a:rPr>
              <a:t> 30”</a:t>
            </a:r>
          </a:p>
          <a:p>
            <a:pPr algn="l">
              <a:buFont typeface="Arial" panose="020B0604020202020204" pitchFamily="34" charset="0"/>
              <a:buChar char="•"/>
            </a:pPr>
            <a:r>
              <a:rPr lang="en-GB" b="1" i="0" dirty="0">
                <a:solidFill>
                  <a:srgbClr val="323A4E"/>
                </a:solidFill>
                <a:effectLst/>
                <a:latin typeface="proxima-nova"/>
              </a:rPr>
              <a:t>Short:</a:t>
            </a:r>
            <a:r>
              <a:rPr lang="en-GB" b="0" i="0" dirty="0">
                <a:solidFill>
                  <a:srgbClr val="323A4E"/>
                </a:solidFill>
                <a:effectLst/>
                <a:latin typeface="proxima-nova"/>
              </a:rPr>
              <a:t> 10”, 6” or 5”</a:t>
            </a:r>
          </a:p>
          <a:p>
            <a:pPr algn="l"/>
            <a:r>
              <a:rPr lang="en-GB" b="0" i="0" dirty="0">
                <a:solidFill>
                  <a:srgbClr val="323A4E"/>
                </a:solidFill>
                <a:effectLst/>
                <a:latin typeface="proxima-nova"/>
              </a:rPr>
              <a:t>Finally, each of the ads were taken into an online test where each iteration was shown, in amongst a reel of other ad ‘clutter’, to 200 people each.</a:t>
            </a:r>
          </a:p>
          <a:p>
            <a:pPr algn="l"/>
            <a:r>
              <a:rPr lang="en-GB" b="0" i="0" dirty="0">
                <a:solidFill>
                  <a:srgbClr val="323A4E"/>
                </a:solidFill>
                <a:effectLst/>
                <a:latin typeface="proxima-nova"/>
              </a:rPr>
              <a:t>They were tested against two factors:</a:t>
            </a:r>
          </a:p>
          <a:p>
            <a:pPr algn="l"/>
            <a:endParaRPr lang="en-GB" b="0" i="0" dirty="0">
              <a:solidFill>
                <a:srgbClr val="323A4E"/>
              </a:solidFill>
              <a:effectLst/>
              <a:latin typeface="proxima-nova"/>
            </a:endParaRPr>
          </a:p>
          <a:p>
            <a:pPr algn="l">
              <a:buFont typeface="+mj-lt"/>
              <a:buAutoNum type="arabicPeriod"/>
            </a:pPr>
            <a:r>
              <a:rPr lang="en-GB" b="0" i="0" dirty="0">
                <a:solidFill>
                  <a:srgbClr val="323A4E"/>
                </a:solidFill>
                <a:effectLst/>
                <a:latin typeface="proxima-nova"/>
              </a:rPr>
              <a:t>Explicit perception statements (to see what people thought and consciously remembered about the brands)</a:t>
            </a:r>
          </a:p>
          <a:p>
            <a:pPr algn="l">
              <a:buFont typeface="+mj-lt"/>
              <a:buAutoNum type="arabicPeriod"/>
            </a:pPr>
            <a:r>
              <a:rPr lang="en-GB" b="0" i="0" dirty="0">
                <a:solidFill>
                  <a:srgbClr val="323A4E"/>
                </a:solidFill>
                <a:effectLst/>
                <a:latin typeface="proxima-nova"/>
              </a:rPr>
              <a:t>Implicit brand perceptions tests (to understand what people felt about them or thought they just knew for themselves)</a:t>
            </a:r>
          </a:p>
          <a:p>
            <a:pPr algn="l">
              <a:buFont typeface="+mj-lt"/>
              <a:buAutoNum type="arabicPeriod"/>
            </a:pPr>
            <a:endParaRPr lang="en-GB" b="0" i="0" dirty="0">
              <a:solidFill>
                <a:srgbClr val="323A4E"/>
              </a:solidFill>
              <a:effectLst/>
              <a:latin typeface="proxima-nova"/>
            </a:endParaRPr>
          </a:p>
          <a:p>
            <a:pPr algn="l"/>
            <a:r>
              <a:rPr lang="en-GB" b="0" i="0" dirty="0">
                <a:solidFill>
                  <a:srgbClr val="323A4E"/>
                </a:solidFill>
                <a:effectLst/>
                <a:latin typeface="proxima-nova"/>
              </a:rPr>
              <a:t>The latter was tested via ‘IRT’ (Implicit Reaction Testing).  If someone truly believes or disbelieves something, their initial reaction tends to be strong and automatic.  The more doubt they have the slower the reaction time as the brain must consciously consider what is being processed and this slows the response down.</a:t>
            </a:r>
          </a:p>
          <a:p>
            <a:pPr algn="l"/>
            <a:r>
              <a:rPr lang="en-GB" b="0" i="0" dirty="0">
                <a:solidFill>
                  <a:srgbClr val="323A4E"/>
                </a:solidFill>
                <a:effectLst/>
                <a:latin typeface="proxima-nova"/>
              </a:rPr>
              <a:t>Around half of the respondents were tested again several days later.  Some saw the ad repeated (either full length or cut-down) again whilst others didn’t which gave an indication of the decay rate for the measured effects.</a:t>
            </a:r>
          </a:p>
          <a:p>
            <a:endParaRPr lang="en-GB" dirty="0"/>
          </a:p>
        </p:txBody>
      </p:sp>
      <p:sp>
        <p:nvSpPr>
          <p:cNvPr id="4" name="Slide Number Placeholder 3"/>
          <p:cNvSpPr>
            <a:spLocks noGrp="1"/>
          </p:cNvSpPr>
          <p:nvPr>
            <p:ph type="sldNum" sz="quarter" idx="5"/>
          </p:nvPr>
        </p:nvSpPr>
        <p:spPr/>
        <p:txBody>
          <a:bodyPr/>
          <a:lstStyle/>
          <a:p>
            <a:fld id="{A5A3640A-FFD2-4570-BA73-C3DE468201FC}" type="slidenum">
              <a:rPr lang="en-GB" smtClean="0"/>
              <a:t>10</a:t>
            </a:fld>
            <a:endParaRPr lang="en-GB"/>
          </a:p>
        </p:txBody>
      </p:sp>
    </p:spTree>
    <p:extLst>
      <p:ext uri="{BB962C8B-B14F-4D97-AF65-F5344CB8AC3E}">
        <p14:creationId xmlns:p14="http://schemas.microsoft.com/office/powerpoint/2010/main" val="323344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FDB052-C55A-41EB-9921-1FFBD2A2DF84}" type="slidenum">
              <a:rPr lang="en-GB" smtClean="0"/>
              <a:t>11</a:t>
            </a:fld>
            <a:endParaRPr lang="en-GB"/>
          </a:p>
        </p:txBody>
      </p:sp>
    </p:spTree>
    <p:extLst>
      <p:ext uri="{BB962C8B-B14F-4D97-AF65-F5344CB8AC3E}">
        <p14:creationId xmlns:p14="http://schemas.microsoft.com/office/powerpoint/2010/main" val="4292131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FDB052-C55A-41EB-9921-1FFBD2A2DF84}" type="slidenum">
              <a:rPr lang="en-GB" smtClean="0"/>
              <a:t>12</a:t>
            </a:fld>
            <a:endParaRPr lang="en-GB"/>
          </a:p>
        </p:txBody>
      </p:sp>
    </p:spTree>
    <p:extLst>
      <p:ext uri="{BB962C8B-B14F-4D97-AF65-F5344CB8AC3E}">
        <p14:creationId xmlns:p14="http://schemas.microsoft.com/office/powerpoint/2010/main" val="4024149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FDB052-C55A-41EB-9921-1FFBD2A2DF84}" type="slidenum">
              <a:rPr lang="en-GB" smtClean="0"/>
              <a:t>13</a:t>
            </a:fld>
            <a:endParaRPr lang="en-GB"/>
          </a:p>
        </p:txBody>
      </p:sp>
    </p:spTree>
    <p:extLst>
      <p:ext uri="{BB962C8B-B14F-4D97-AF65-F5344CB8AC3E}">
        <p14:creationId xmlns:p14="http://schemas.microsoft.com/office/powerpoint/2010/main" val="25859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Aft>
                <a:spcPts val="1000"/>
              </a:spcAft>
            </a:pPr>
            <a:r>
              <a:rPr lang="en-GB" sz="1800" dirty="0" err="1">
                <a:effectLst/>
                <a:latin typeface="Proxima Nova Rg"/>
                <a:ea typeface="Calibri" panose="020F0502020204030204" pitchFamily="34" charset="0"/>
                <a:cs typeface="Times New Roman" panose="02020603050405020304" pitchFamily="18" charset="0"/>
              </a:rPr>
              <a:t>Thinkbox’s</a:t>
            </a:r>
            <a:r>
              <a:rPr lang="en-GB" sz="1800" dirty="0">
                <a:effectLst/>
                <a:latin typeface="Proxima Nova Rg"/>
                <a:ea typeface="Calibri" panose="020F0502020204030204" pitchFamily="34" charset="0"/>
                <a:cs typeface="Times New Roman" panose="02020603050405020304" pitchFamily="18" charset="0"/>
              </a:rPr>
              <a:t> ‘Creative Drivers of Effectiveness’ study explores the factors most strongly linked to long-term memory encoding (LTME), a proven metric in driving decision making and future behaviour.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As one part of the study, research agency Neuro-Insight explored whether the duration of TV ads within their databank influenced both LTME and the emotional impact achieved.  Analysis shows that 30 seconds is the optimal time to develop a narrative and build a strong connection with your audience and therefore deliver the greatest impact.</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Ads under 30 seconds often fail to create a strong connection with the audience and develop a compelling narrative, causing the audience to be less involved emotionally and therefore less likely to store these stories into memory.  Ads over 30 seconds were still memorable, however they lose their emotional impact slightly. LTME can be driven by pace, music and developing excitement but after 30 seconds these mechanisms can start to lose their strength.</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r>
              <a:rPr lang="en-GB" sz="1800" dirty="0">
                <a:effectLst/>
                <a:latin typeface="Proxima Nova Rg"/>
                <a:ea typeface="Calibri" panose="020F0502020204030204" pitchFamily="34" charset="0"/>
                <a:cs typeface="Times New Roman" panose="02020603050405020304" pitchFamily="18" charset="0"/>
              </a:rPr>
              <a:t>For more insight into what factors to consider when it comes to creative executions, check out ‘Creative Drivers of Effectiveness’. </a:t>
            </a:r>
            <a:endParaRPr lang="en-GB" dirty="0"/>
          </a:p>
        </p:txBody>
      </p:sp>
      <p:sp>
        <p:nvSpPr>
          <p:cNvPr id="4" name="Slide Number Placeholder 3"/>
          <p:cNvSpPr>
            <a:spLocks noGrp="1"/>
          </p:cNvSpPr>
          <p:nvPr>
            <p:ph type="sldNum" sz="quarter" idx="5"/>
          </p:nvPr>
        </p:nvSpPr>
        <p:spPr/>
        <p:txBody>
          <a:bodyPr/>
          <a:lstStyle/>
          <a:p>
            <a:fld id="{3F25A247-2633-4828-95AB-4BD37EB8413B}" type="slidenum">
              <a:rPr lang="en-GB" smtClean="0"/>
              <a:t>14</a:t>
            </a:fld>
            <a:endParaRPr lang="en-GB"/>
          </a:p>
        </p:txBody>
      </p:sp>
    </p:spTree>
    <p:extLst>
      <p:ext uri="{BB962C8B-B14F-4D97-AF65-F5344CB8AC3E}">
        <p14:creationId xmlns:p14="http://schemas.microsoft.com/office/powerpoint/2010/main" val="2555649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Neuro-Insight also explored the time length at final branding.</a:t>
            </a:r>
          </a:p>
          <a:p>
            <a:endParaRPr lang="en-US"/>
          </a:p>
          <a:p>
            <a:r>
              <a:rPr lang="en-US"/>
              <a:t>Analysis showed that ads that kept branding on screen for longer (in this case 3 seconds or more), delivered stronger levels of impact, with significantly higher levels of memory, emotion and relevance. This results is due to a phenomenon known as conceptual closure. </a:t>
            </a:r>
            <a:endParaRPr lang="en-GB"/>
          </a:p>
        </p:txBody>
      </p:sp>
      <p:sp>
        <p:nvSpPr>
          <p:cNvPr id="4" name="Slide Number Placeholder 3"/>
          <p:cNvSpPr>
            <a:spLocks noGrp="1"/>
          </p:cNvSpPr>
          <p:nvPr>
            <p:ph type="sldNum" sz="quarter" idx="5"/>
          </p:nvPr>
        </p:nvSpPr>
        <p:spPr/>
        <p:txBody>
          <a:bodyPr/>
          <a:lstStyle/>
          <a:p>
            <a:fld id="{3F25A247-2633-4828-95AB-4BD37EB8413B}" type="slidenum">
              <a:rPr lang="en-GB" smtClean="0"/>
              <a:t>15</a:t>
            </a:fld>
            <a:endParaRPr lang="en-GB"/>
          </a:p>
        </p:txBody>
      </p:sp>
    </p:spTree>
    <p:extLst>
      <p:ext uri="{BB962C8B-B14F-4D97-AF65-F5344CB8AC3E}">
        <p14:creationId xmlns:p14="http://schemas.microsoft.com/office/powerpoint/2010/main" val="3278237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https://www.thinkbox.tv/research/nickable-charts/effectiveness-and-planning/tv-at-the-heart-of-effectiveness-by-peter-field</a:t>
            </a:r>
          </a:p>
          <a:p>
            <a:endParaRPr lang="en-GB" dirty="0"/>
          </a:p>
          <a:p>
            <a:r>
              <a:rPr lang="en-US" dirty="0"/>
              <a:t>2.5 seconds of attention may sound like a low bar for video advertising, but shockingly, Nelson-Field has also shown that most online ads fail to meet even the 2.5 second threshold [see chart above]. In a study of 130,000 online ad views (social and non-social) from 1,150 brands, some 85% of them failed to meet even this low threshold. This means those ad exposures were functionally incapable of building mental availability and therefore driving long-term demand growth. Of the 15% that did make the threshold, only a handful achieved what I would regard as a more healthy level of about 10 seconds or more.</a:t>
            </a:r>
            <a:endParaRPr lang="en-GB" dirty="0"/>
          </a:p>
        </p:txBody>
      </p:sp>
      <p:sp>
        <p:nvSpPr>
          <p:cNvPr id="4" name="Slide Number Placeholder 3"/>
          <p:cNvSpPr>
            <a:spLocks noGrp="1"/>
          </p:cNvSpPr>
          <p:nvPr>
            <p:ph type="sldNum" sz="quarter" idx="5"/>
          </p:nvPr>
        </p:nvSpPr>
        <p:spPr/>
        <p:txBody>
          <a:bodyPr/>
          <a:lstStyle/>
          <a:p>
            <a:fld id="{1AFDB052-C55A-41EB-9921-1FFBD2A2DF84}" type="slidenum">
              <a:rPr lang="en-GB" smtClean="0"/>
              <a:t>16</a:t>
            </a:fld>
            <a:endParaRPr lang="en-GB"/>
          </a:p>
        </p:txBody>
      </p:sp>
    </p:spTree>
    <p:extLst>
      <p:ext uri="{BB962C8B-B14F-4D97-AF65-F5344CB8AC3E}">
        <p14:creationId xmlns:p14="http://schemas.microsoft.com/office/powerpoint/2010/main" val="1434811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https://www.thinkbox.tv/research/nickable-charts/effectiveness-and-planning/tv-at-the-heart-of-effectiveness-by-peter-field</a:t>
            </a:r>
          </a:p>
          <a:p>
            <a:endParaRPr lang="en-GB" dirty="0"/>
          </a:p>
          <a:p>
            <a:r>
              <a:rPr lang="en-US" dirty="0"/>
              <a:t>But there are media where attention decay is much slower. TV is one of these, radio too, and non-skippable online video advertising. These forms of advertising perhaps begin with slightly lower levels of attention but what we start out with is more or less what we end up with [see chart above]. So here we can build mental availability amongst a large audience because a lot of them are seeing the ads right through from beginning to end, which makes a huge difference.</a:t>
            </a:r>
            <a:endParaRPr lang="en-GB" dirty="0"/>
          </a:p>
        </p:txBody>
      </p:sp>
      <p:sp>
        <p:nvSpPr>
          <p:cNvPr id="4" name="Slide Number Placeholder 3"/>
          <p:cNvSpPr>
            <a:spLocks noGrp="1"/>
          </p:cNvSpPr>
          <p:nvPr>
            <p:ph type="sldNum" sz="quarter" idx="5"/>
          </p:nvPr>
        </p:nvSpPr>
        <p:spPr/>
        <p:txBody>
          <a:bodyPr/>
          <a:lstStyle/>
          <a:p>
            <a:fld id="{DBC01CE4-3762-45B6-9736-1C63892740C8}" type="slidenum">
              <a:rPr lang="en-GB" smtClean="0"/>
              <a:t>17</a:t>
            </a:fld>
            <a:endParaRPr lang="en-GB"/>
          </a:p>
        </p:txBody>
      </p:sp>
    </p:spTree>
    <p:extLst>
      <p:ext uri="{BB962C8B-B14F-4D97-AF65-F5344CB8AC3E}">
        <p14:creationId xmlns:p14="http://schemas.microsoft.com/office/powerpoint/2010/main" val="926658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FDB052-C55A-41EB-9921-1FFBD2A2DF84}" type="slidenum">
              <a:rPr lang="en-GB" smtClean="0"/>
              <a:t>18</a:t>
            </a:fld>
            <a:endParaRPr lang="en-GB"/>
          </a:p>
        </p:txBody>
      </p:sp>
    </p:spTree>
    <p:extLst>
      <p:ext uri="{BB962C8B-B14F-4D97-AF65-F5344CB8AC3E}">
        <p14:creationId xmlns:p14="http://schemas.microsoft.com/office/powerpoint/2010/main" val="2565557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30 second ads are by far the most popular and indicate that this time-length, in general, provides that right balance between cost effectiveness and providing enough time to communicate a core brand message and create a lasting emotional effect.</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DB052-C55A-41EB-9921-1FFBD2A2DF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447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most prevalent users of longer spots is the charity sector.  This will consist of DR daytime and small channel spots, but shows the power of longer spots in delivering a more emotive impact. This emotive impact is dependent on good storytelling – something much easier to do successfully in longer ads.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DB052-C55A-41EB-9921-1FFBD2A2DF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601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4400" dirty="0"/>
              <a:t>30-second TV ads consistently account for half of all impacts</a:t>
            </a:r>
            <a:br>
              <a:rPr lang="en-GB" sz="4400" dirty="0"/>
            </a:br>
            <a:r>
              <a:rPr lang="en-GB" sz="1800" b="1"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This chart shows how the 30-second spot continues to be the most popular time length in UK ad breaks. </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The main shift since 2013 has been less use of 40 to 50-second ads on TV. The prevalence of shorter time lengths (20-second, 10-second and under) and 60-second ads has remained stable. While there has been a small increase in the use 60-second+ ads.</a:t>
            </a:r>
          </a:p>
          <a:p>
            <a:r>
              <a:rPr lang="en-GB" sz="1800" dirty="0">
                <a:effectLst/>
                <a:latin typeface="Calibri" panose="020F0502020204030204" pitchFamily="34" charset="0"/>
                <a:ea typeface="Calibri" panose="020F0502020204030204" pitchFamily="34" charset="0"/>
              </a:rPr>
              <a:t> </a:t>
            </a:r>
            <a:endParaRPr lang="en-GB" dirty="0"/>
          </a:p>
        </p:txBody>
      </p:sp>
      <p:sp>
        <p:nvSpPr>
          <p:cNvPr id="4" name="Slide Number Placeholder 3"/>
          <p:cNvSpPr>
            <a:spLocks noGrp="1"/>
          </p:cNvSpPr>
          <p:nvPr>
            <p:ph type="sldNum" sz="quarter" idx="5"/>
          </p:nvPr>
        </p:nvSpPr>
        <p:spPr/>
        <p:txBody>
          <a:bodyPr/>
          <a:lstStyle/>
          <a:p>
            <a:fld id="{BA0DFD36-33EA-4DB4-B32D-6EBE0B1D4496}" type="slidenum">
              <a:rPr lang="en-GB" smtClean="0"/>
              <a:t>4</a:t>
            </a:fld>
            <a:endParaRPr lang="en-GB"/>
          </a:p>
        </p:txBody>
      </p:sp>
    </p:spTree>
    <p:extLst>
      <p:ext uri="{BB962C8B-B14F-4D97-AF65-F5344CB8AC3E}">
        <p14:creationId xmlns:p14="http://schemas.microsoft.com/office/powerpoint/2010/main" val="9133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FDB052-C55A-41EB-9921-1FFBD2A2DF84}" type="slidenum">
              <a:rPr lang="en-GB" smtClean="0"/>
              <a:t>5</a:t>
            </a:fld>
            <a:endParaRPr lang="en-GB"/>
          </a:p>
        </p:txBody>
      </p:sp>
    </p:spTree>
    <p:extLst>
      <p:ext uri="{BB962C8B-B14F-4D97-AF65-F5344CB8AC3E}">
        <p14:creationId xmlns:p14="http://schemas.microsoft.com/office/powerpoint/2010/main" val="2763410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FDB052-C55A-41EB-9921-1FFBD2A2DF84}" type="slidenum">
              <a:rPr lang="en-GB" smtClean="0"/>
              <a:t>6</a:t>
            </a:fld>
            <a:endParaRPr lang="en-GB"/>
          </a:p>
        </p:txBody>
      </p:sp>
    </p:spTree>
    <p:extLst>
      <p:ext uri="{BB962C8B-B14F-4D97-AF65-F5344CB8AC3E}">
        <p14:creationId xmlns:p14="http://schemas.microsoft.com/office/powerpoint/2010/main" val="1378783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Longer ads delivered a 42% uplift to explicit brand statements over short ones and were therefore, unsurprisingly, better at delivering a greater volume of information.</a:t>
            </a:r>
          </a:p>
          <a:p>
            <a:endParaRPr lang="en-GB" dirty="0"/>
          </a:p>
          <a:p>
            <a:r>
              <a:rPr lang="en-GB" b="1" dirty="0"/>
              <a:t>Methodology</a:t>
            </a:r>
            <a:r>
              <a:rPr lang="en-GB" dirty="0"/>
              <a:t>:</a:t>
            </a:r>
          </a:p>
          <a:p>
            <a:pPr algn="l"/>
            <a:r>
              <a:rPr lang="en-GB" b="0" i="0" dirty="0">
                <a:solidFill>
                  <a:srgbClr val="323A4E"/>
                </a:solidFill>
                <a:effectLst/>
                <a:latin typeface="proxima-nova"/>
              </a:rPr>
              <a:t>Partnering with Walnut, Work Research devised the research framework. Firstly, they selected four existing creative treatments (three emotional and one rational) for brands that were unknown in the UK but sat within categories that were very familiar.  These were retail, insurance, broadband and washing detergent. </a:t>
            </a:r>
          </a:p>
          <a:p>
            <a:pPr algn="l"/>
            <a:r>
              <a:rPr lang="en-GB" b="0" i="0" dirty="0">
                <a:solidFill>
                  <a:srgbClr val="323A4E"/>
                </a:solidFill>
                <a:effectLst/>
                <a:latin typeface="proxima-nova"/>
              </a:rPr>
              <a:t>Just to be certain, a team of real-life ad agency creatives tweaked the brands, giving them new identities.  This way, none of the respondents had any previous brand history that could impact the results.</a:t>
            </a:r>
          </a:p>
          <a:p>
            <a:pPr algn="l"/>
            <a:r>
              <a:rPr lang="en-GB" b="0" i="0" dirty="0">
                <a:solidFill>
                  <a:srgbClr val="323A4E"/>
                </a:solidFill>
                <a:effectLst/>
                <a:latin typeface="proxima-nova"/>
              </a:rPr>
              <a:t>Next, the team of creatives formed a set of cut-downs for each using exactly the same processes they would for any of their clients.  These cut-downs were then vetted by several different teams to ensure that creatively, they made sense and were fair representations of the original ads.  Time-lengths were categorised as follows:</a:t>
            </a:r>
          </a:p>
          <a:p>
            <a:pPr algn="l">
              <a:buFont typeface="Arial" panose="020B0604020202020204" pitchFamily="34" charset="0"/>
              <a:buChar char="•"/>
            </a:pPr>
            <a:r>
              <a:rPr lang="en-GB" b="1" i="0" dirty="0">
                <a:solidFill>
                  <a:srgbClr val="323A4E"/>
                </a:solidFill>
                <a:effectLst/>
                <a:latin typeface="proxima-nova"/>
              </a:rPr>
              <a:t>Long:</a:t>
            </a:r>
            <a:r>
              <a:rPr lang="en-GB" b="0" i="0" dirty="0">
                <a:solidFill>
                  <a:srgbClr val="323A4E"/>
                </a:solidFill>
                <a:effectLst/>
                <a:latin typeface="proxima-nova"/>
              </a:rPr>
              <a:t> 60”</a:t>
            </a:r>
          </a:p>
          <a:p>
            <a:pPr algn="l">
              <a:buFont typeface="Arial" panose="020B0604020202020204" pitchFamily="34" charset="0"/>
              <a:buChar char="•"/>
            </a:pPr>
            <a:r>
              <a:rPr lang="en-GB" b="1" i="0" dirty="0">
                <a:solidFill>
                  <a:srgbClr val="323A4E"/>
                </a:solidFill>
                <a:effectLst/>
                <a:latin typeface="proxima-nova"/>
              </a:rPr>
              <a:t>Medium:</a:t>
            </a:r>
            <a:r>
              <a:rPr lang="en-GB" b="0" i="0" dirty="0">
                <a:solidFill>
                  <a:srgbClr val="323A4E"/>
                </a:solidFill>
                <a:effectLst/>
                <a:latin typeface="proxima-nova"/>
              </a:rPr>
              <a:t> 30”</a:t>
            </a:r>
          </a:p>
          <a:p>
            <a:pPr algn="l">
              <a:buFont typeface="Arial" panose="020B0604020202020204" pitchFamily="34" charset="0"/>
              <a:buChar char="•"/>
            </a:pPr>
            <a:r>
              <a:rPr lang="en-GB" b="1" i="0" dirty="0">
                <a:solidFill>
                  <a:srgbClr val="323A4E"/>
                </a:solidFill>
                <a:effectLst/>
                <a:latin typeface="proxima-nova"/>
              </a:rPr>
              <a:t>Short:</a:t>
            </a:r>
            <a:r>
              <a:rPr lang="en-GB" b="0" i="0" dirty="0">
                <a:solidFill>
                  <a:srgbClr val="323A4E"/>
                </a:solidFill>
                <a:effectLst/>
                <a:latin typeface="proxima-nova"/>
              </a:rPr>
              <a:t> 10”, 6” or 5”</a:t>
            </a:r>
          </a:p>
          <a:p>
            <a:pPr algn="l"/>
            <a:r>
              <a:rPr lang="en-GB" b="0" i="0" dirty="0">
                <a:solidFill>
                  <a:srgbClr val="323A4E"/>
                </a:solidFill>
                <a:effectLst/>
                <a:latin typeface="proxima-nova"/>
              </a:rPr>
              <a:t>Finally, each of the ads were taken into an online test where each iteration was shown, in amongst a reel of other ad ‘clutter’, to 200 people each.</a:t>
            </a:r>
          </a:p>
          <a:p>
            <a:pPr algn="l"/>
            <a:r>
              <a:rPr lang="en-GB" b="0" i="0" dirty="0">
                <a:solidFill>
                  <a:srgbClr val="323A4E"/>
                </a:solidFill>
                <a:effectLst/>
                <a:latin typeface="proxima-nova"/>
              </a:rPr>
              <a:t>They were tested against two factors:</a:t>
            </a:r>
          </a:p>
          <a:p>
            <a:pPr algn="l"/>
            <a:endParaRPr lang="en-GB" b="0" i="0" dirty="0">
              <a:solidFill>
                <a:srgbClr val="323A4E"/>
              </a:solidFill>
              <a:effectLst/>
              <a:latin typeface="proxima-nova"/>
            </a:endParaRPr>
          </a:p>
          <a:p>
            <a:pPr algn="l">
              <a:buFont typeface="+mj-lt"/>
              <a:buAutoNum type="arabicPeriod"/>
            </a:pPr>
            <a:r>
              <a:rPr lang="en-GB" b="0" i="0" dirty="0">
                <a:solidFill>
                  <a:srgbClr val="323A4E"/>
                </a:solidFill>
                <a:effectLst/>
                <a:latin typeface="proxima-nova"/>
              </a:rPr>
              <a:t>Explicit perception statements (to see what people thought and consciously remembered about the brands)</a:t>
            </a:r>
          </a:p>
          <a:p>
            <a:pPr algn="l">
              <a:buFont typeface="+mj-lt"/>
              <a:buAutoNum type="arabicPeriod"/>
            </a:pPr>
            <a:r>
              <a:rPr lang="en-GB" b="0" i="0" dirty="0">
                <a:solidFill>
                  <a:srgbClr val="323A4E"/>
                </a:solidFill>
                <a:effectLst/>
                <a:latin typeface="proxima-nova"/>
              </a:rPr>
              <a:t>Implicit brand perceptions tests (to understand what people felt about them or thought they just knew for themselves)</a:t>
            </a:r>
          </a:p>
          <a:p>
            <a:pPr algn="l">
              <a:buFont typeface="+mj-lt"/>
              <a:buAutoNum type="arabicPeriod"/>
            </a:pPr>
            <a:endParaRPr lang="en-GB" b="0" i="0" dirty="0">
              <a:solidFill>
                <a:srgbClr val="323A4E"/>
              </a:solidFill>
              <a:effectLst/>
              <a:latin typeface="proxima-nova"/>
            </a:endParaRPr>
          </a:p>
          <a:p>
            <a:pPr algn="l"/>
            <a:r>
              <a:rPr lang="en-GB" b="0" i="0" dirty="0">
                <a:solidFill>
                  <a:srgbClr val="323A4E"/>
                </a:solidFill>
                <a:effectLst/>
                <a:latin typeface="proxima-nova"/>
              </a:rPr>
              <a:t>The latter was tested via ‘IRT’ (Implicit Reaction Testing).  If someone truly believes or disbelieves something, their initial reaction tends to be strong and automatic.  The more doubt they have the slower the reaction time as the brain must consciously consider what is being processed and this slows the response down.</a:t>
            </a:r>
          </a:p>
          <a:p>
            <a:pPr algn="l"/>
            <a:r>
              <a:rPr lang="en-GB" b="0" i="0" dirty="0">
                <a:solidFill>
                  <a:srgbClr val="323A4E"/>
                </a:solidFill>
                <a:effectLst/>
                <a:latin typeface="proxima-nova"/>
              </a:rPr>
              <a:t>Around half of the respondents were tested again several days later.  Some saw the ad repeated (either full length or cut-down) again whilst others didn’t which gave an indication of the decay rate for the measured effects.</a:t>
            </a:r>
          </a:p>
          <a:p>
            <a:endParaRPr lang="en-GB" dirty="0"/>
          </a:p>
        </p:txBody>
      </p:sp>
      <p:sp>
        <p:nvSpPr>
          <p:cNvPr id="4" name="Slide Number Placeholder 3"/>
          <p:cNvSpPr>
            <a:spLocks noGrp="1"/>
          </p:cNvSpPr>
          <p:nvPr>
            <p:ph type="sldNum" sz="quarter" idx="5"/>
          </p:nvPr>
        </p:nvSpPr>
        <p:spPr/>
        <p:txBody>
          <a:bodyPr/>
          <a:lstStyle/>
          <a:p>
            <a:fld id="{A5A3640A-FFD2-4570-BA73-C3DE468201FC}" type="slidenum">
              <a:rPr lang="en-GB" smtClean="0"/>
              <a:t>7</a:t>
            </a:fld>
            <a:endParaRPr lang="en-GB"/>
          </a:p>
        </p:txBody>
      </p:sp>
    </p:spTree>
    <p:extLst>
      <p:ext uri="{BB962C8B-B14F-4D97-AF65-F5344CB8AC3E}">
        <p14:creationId xmlns:p14="http://schemas.microsoft.com/office/powerpoint/2010/main" val="2867958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Longer ads worked much harder at an implicit level, however, where they almost doubled the implicit effects over short ads.  The longer ads were evidently shifting brand feeling and sentiment more effectively, which is especially poignant when you consider that these brands were totally unknown to the respondents.</a:t>
            </a:r>
          </a:p>
          <a:p>
            <a:endParaRPr lang="en-GB" dirty="0"/>
          </a:p>
          <a:p>
            <a:r>
              <a:rPr lang="en-GB" b="1" dirty="0"/>
              <a:t>Methodology</a:t>
            </a:r>
            <a:r>
              <a:rPr lang="en-GB" dirty="0"/>
              <a:t>:</a:t>
            </a:r>
          </a:p>
          <a:p>
            <a:pPr algn="l"/>
            <a:r>
              <a:rPr lang="en-GB" b="0" i="0" dirty="0">
                <a:solidFill>
                  <a:srgbClr val="323A4E"/>
                </a:solidFill>
                <a:effectLst/>
                <a:latin typeface="proxima-nova"/>
              </a:rPr>
              <a:t>Partnering with Walnut, Work Research devised the research framework. Firstly, they selected four existing creative treatments (three emotional and one rational) for brands that were unknown in the UK but sat within categories that were very familiar.  These were retail, insurance, broadband and washing detergent. </a:t>
            </a:r>
          </a:p>
          <a:p>
            <a:pPr algn="l"/>
            <a:r>
              <a:rPr lang="en-GB" b="0" i="0" dirty="0">
                <a:solidFill>
                  <a:srgbClr val="323A4E"/>
                </a:solidFill>
                <a:effectLst/>
                <a:latin typeface="proxima-nova"/>
              </a:rPr>
              <a:t>Just to be certain, a team of real-life ad agency creatives tweaked the brands, giving them new identities.  This way, none of the respondents had any previous brand history that could impact the results.</a:t>
            </a:r>
          </a:p>
          <a:p>
            <a:pPr algn="l"/>
            <a:r>
              <a:rPr lang="en-GB" b="0" i="0" dirty="0">
                <a:solidFill>
                  <a:srgbClr val="323A4E"/>
                </a:solidFill>
                <a:effectLst/>
                <a:latin typeface="proxima-nova"/>
              </a:rPr>
              <a:t>Next, the team of creatives formed a set of cut-downs for each using exactly the same processes they would for any of their clients.  These cut-downs were then vetted by several different teams to ensure that creatively, they made sense and were fair representations of the original ads.  Time-lengths were categorised as follows:</a:t>
            </a:r>
          </a:p>
          <a:p>
            <a:pPr algn="l">
              <a:buFont typeface="Arial" panose="020B0604020202020204" pitchFamily="34" charset="0"/>
              <a:buChar char="•"/>
            </a:pPr>
            <a:r>
              <a:rPr lang="en-GB" b="1" i="0" dirty="0">
                <a:solidFill>
                  <a:srgbClr val="323A4E"/>
                </a:solidFill>
                <a:effectLst/>
                <a:latin typeface="proxima-nova"/>
              </a:rPr>
              <a:t>Long:</a:t>
            </a:r>
            <a:r>
              <a:rPr lang="en-GB" b="0" i="0" dirty="0">
                <a:solidFill>
                  <a:srgbClr val="323A4E"/>
                </a:solidFill>
                <a:effectLst/>
                <a:latin typeface="proxima-nova"/>
              </a:rPr>
              <a:t> 60”</a:t>
            </a:r>
          </a:p>
          <a:p>
            <a:pPr algn="l">
              <a:buFont typeface="Arial" panose="020B0604020202020204" pitchFamily="34" charset="0"/>
              <a:buChar char="•"/>
            </a:pPr>
            <a:r>
              <a:rPr lang="en-GB" b="1" i="0" dirty="0">
                <a:solidFill>
                  <a:srgbClr val="323A4E"/>
                </a:solidFill>
                <a:effectLst/>
                <a:latin typeface="proxima-nova"/>
              </a:rPr>
              <a:t>Medium:</a:t>
            </a:r>
            <a:r>
              <a:rPr lang="en-GB" b="0" i="0" dirty="0">
                <a:solidFill>
                  <a:srgbClr val="323A4E"/>
                </a:solidFill>
                <a:effectLst/>
                <a:latin typeface="proxima-nova"/>
              </a:rPr>
              <a:t> 30”</a:t>
            </a:r>
          </a:p>
          <a:p>
            <a:pPr algn="l">
              <a:buFont typeface="Arial" panose="020B0604020202020204" pitchFamily="34" charset="0"/>
              <a:buChar char="•"/>
            </a:pPr>
            <a:r>
              <a:rPr lang="en-GB" b="1" i="0" dirty="0">
                <a:solidFill>
                  <a:srgbClr val="323A4E"/>
                </a:solidFill>
                <a:effectLst/>
                <a:latin typeface="proxima-nova"/>
              </a:rPr>
              <a:t>Short:</a:t>
            </a:r>
            <a:r>
              <a:rPr lang="en-GB" b="0" i="0" dirty="0">
                <a:solidFill>
                  <a:srgbClr val="323A4E"/>
                </a:solidFill>
                <a:effectLst/>
                <a:latin typeface="proxima-nova"/>
              </a:rPr>
              <a:t> 10”, 6” or 5”</a:t>
            </a:r>
          </a:p>
          <a:p>
            <a:pPr algn="l"/>
            <a:r>
              <a:rPr lang="en-GB" b="0" i="0" dirty="0">
                <a:solidFill>
                  <a:srgbClr val="323A4E"/>
                </a:solidFill>
                <a:effectLst/>
                <a:latin typeface="proxima-nova"/>
              </a:rPr>
              <a:t>Finally, each of the ads were taken into an online test where each iteration was shown, in amongst a reel of other ad ‘clutter’, to 200 people each.</a:t>
            </a:r>
          </a:p>
          <a:p>
            <a:pPr algn="l"/>
            <a:r>
              <a:rPr lang="en-GB" b="0" i="0" dirty="0">
                <a:solidFill>
                  <a:srgbClr val="323A4E"/>
                </a:solidFill>
                <a:effectLst/>
                <a:latin typeface="proxima-nova"/>
              </a:rPr>
              <a:t>They were tested against two factors:</a:t>
            </a:r>
          </a:p>
          <a:p>
            <a:pPr algn="l"/>
            <a:endParaRPr lang="en-GB" b="0" i="0" dirty="0">
              <a:solidFill>
                <a:srgbClr val="323A4E"/>
              </a:solidFill>
              <a:effectLst/>
              <a:latin typeface="proxima-nova"/>
            </a:endParaRPr>
          </a:p>
          <a:p>
            <a:pPr algn="l">
              <a:buFont typeface="+mj-lt"/>
              <a:buAutoNum type="arabicPeriod"/>
            </a:pPr>
            <a:r>
              <a:rPr lang="en-GB" b="0" i="0" dirty="0">
                <a:solidFill>
                  <a:srgbClr val="323A4E"/>
                </a:solidFill>
                <a:effectLst/>
                <a:latin typeface="proxima-nova"/>
              </a:rPr>
              <a:t>Explicit perception statements (to see what people thought and consciously remembered about the brands)</a:t>
            </a:r>
          </a:p>
          <a:p>
            <a:pPr algn="l">
              <a:buFont typeface="+mj-lt"/>
              <a:buAutoNum type="arabicPeriod"/>
            </a:pPr>
            <a:r>
              <a:rPr lang="en-GB" b="0" i="0" dirty="0">
                <a:solidFill>
                  <a:srgbClr val="323A4E"/>
                </a:solidFill>
                <a:effectLst/>
                <a:latin typeface="proxima-nova"/>
              </a:rPr>
              <a:t>Implicit brand perceptions tests (to understand what people felt about them or thought they just knew for themselves)</a:t>
            </a:r>
          </a:p>
          <a:p>
            <a:pPr algn="l">
              <a:buFont typeface="+mj-lt"/>
              <a:buAutoNum type="arabicPeriod"/>
            </a:pPr>
            <a:endParaRPr lang="en-GB" b="0" i="0" dirty="0">
              <a:solidFill>
                <a:srgbClr val="323A4E"/>
              </a:solidFill>
              <a:effectLst/>
              <a:latin typeface="proxima-nova"/>
            </a:endParaRPr>
          </a:p>
          <a:p>
            <a:pPr algn="l"/>
            <a:r>
              <a:rPr lang="en-GB" b="0" i="0" dirty="0">
                <a:solidFill>
                  <a:srgbClr val="323A4E"/>
                </a:solidFill>
                <a:effectLst/>
                <a:latin typeface="proxima-nova"/>
              </a:rPr>
              <a:t>The latter was tested via ‘IRT’ (Implicit Reaction Testing).  If someone truly believes or disbelieves something, their initial reaction tends to be strong and automatic.  The more doubt they have the slower the reaction time as the brain must consciously consider what is being processed and this slows the response down.</a:t>
            </a:r>
          </a:p>
          <a:p>
            <a:pPr algn="l"/>
            <a:r>
              <a:rPr lang="en-GB" b="0" i="0" dirty="0">
                <a:solidFill>
                  <a:srgbClr val="323A4E"/>
                </a:solidFill>
                <a:effectLst/>
                <a:latin typeface="proxima-nova"/>
              </a:rPr>
              <a:t>Around half of the respondents were tested again several days later.  Some saw the ad repeated (either full length or cut-down) again whilst others didn’t which gave an indication of the decay rate for the measured effects.</a:t>
            </a:r>
          </a:p>
          <a:p>
            <a:endParaRPr lang="en-GB" dirty="0"/>
          </a:p>
        </p:txBody>
      </p:sp>
      <p:sp>
        <p:nvSpPr>
          <p:cNvPr id="4" name="Slide Number Placeholder 3"/>
          <p:cNvSpPr>
            <a:spLocks noGrp="1"/>
          </p:cNvSpPr>
          <p:nvPr>
            <p:ph type="sldNum" sz="quarter" idx="5"/>
          </p:nvPr>
        </p:nvSpPr>
        <p:spPr/>
        <p:txBody>
          <a:bodyPr/>
          <a:lstStyle/>
          <a:p>
            <a:fld id="{A5A3640A-FFD2-4570-BA73-C3DE468201FC}" type="slidenum">
              <a:rPr lang="en-GB" smtClean="0"/>
              <a:t>8</a:t>
            </a:fld>
            <a:endParaRPr lang="en-GB"/>
          </a:p>
        </p:txBody>
      </p:sp>
    </p:spTree>
    <p:extLst>
      <p:ext uri="{BB962C8B-B14F-4D97-AF65-F5344CB8AC3E}">
        <p14:creationId xmlns:p14="http://schemas.microsoft.com/office/powerpoint/2010/main" val="469191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FDB052-C55A-41EB-9921-1FFBD2A2DF84}" type="slidenum">
              <a:rPr lang="en-GB" smtClean="0"/>
              <a:t>9</a:t>
            </a:fld>
            <a:endParaRPr lang="en-GB"/>
          </a:p>
        </p:txBody>
      </p:sp>
    </p:spTree>
    <p:extLst>
      <p:ext uri="{BB962C8B-B14F-4D97-AF65-F5344CB8AC3E}">
        <p14:creationId xmlns:p14="http://schemas.microsoft.com/office/powerpoint/2010/main" val="31752967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CCBC5D4-F7EF-4208-AA85-11A003FD7AC7}"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D18135-AC34-4BD1-8278-3EBAF2244A65}"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6936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CCBC5D4-F7EF-4208-AA85-11A003FD7AC7}"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D18135-AC34-4BD1-8278-3EBAF2244A65}"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24897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CCBC5D4-F7EF-4208-AA85-11A003FD7AC7}"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D18135-AC34-4BD1-8278-3EBAF2244A65}"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40330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CCBC5D4-F7EF-4208-AA85-11A003FD7AC7}"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D18135-AC34-4BD1-8278-3EBAF2244A65}"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87922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CCBC5D4-F7EF-4208-AA85-11A003FD7AC7}"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D18135-AC34-4BD1-8278-3EBAF2244A65}"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144062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CCBC5D4-F7EF-4208-AA85-11A003FD7AC7}"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D18135-AC34-4BD1-8278-3EBAF2244A65}"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178329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CCBC5D4-F7EF-4208-AA85-11A003FD7AC7}"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D18135-AC34-4BD1-8278-3EBAF2244A65}" type="slidenum">
              <a:rPr lang="en-GB" smtClean="0"/>
              <a:t>‹#›</a:t>
            </a:fld>
            <a:endParaRPr lang="en-GB"/>
          </a:p>
        </p:txBody>
      </p:sp>
    </p:spTree>
    <p:custDataLst>
      <p:tags r:id="rId1"/>
    </p:custDataLst>
    <p:extLst>
      <p:ext uri="{BB962C8B-B14F-4D97-AF65-F5344CB8AC3E}">
        <p14:creationId xmlns:p14="http://schemas.microsoft.com/office/powerpoint/2010/main" val="738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CCBC5D4-F7EF-4208-AA85-11A003FD7AC7}"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D18135-AC34-4BD1-8278-3EBAF2244A65}" type="slidenum">
              <a:rPr lang="en-GB" smtClean="0"/>
              <a:t>‹#›</a:t>
            </a:fld>
            <a:endParaRPr lang="en-GB"/>
          </a:p>
        </p:txBody>
      </p:sp>
    </p:spTree>
    <p:custDataLst>
      <p:tags r:id="rId1"/>
    </p:custDataLst>
    <p:extLst>
      <p:ext uri="{BB962C8B-B14F-4D97-AF65-F5344CB8AC3E}">
        <p14:creationId xmlns:p14="http://schemas.microsoft.com/office/powerpoint/2010/main" val="81373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CCBC5D4-F7EF-4208-AA85-11A003FD7AC7}"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D18135-AC34-4BD1-8278-3EBAF2244A65}" type="slidenum">
              <a:rPr lang="en-GB" smtClean="0"/>
              <a:t>‹#›</a:t>
            </a:fld>
            <a:endParaRPr lang="en-GB"/>
          </a:p>
        </p:txBody>
      </p:sp>
    </p:spTree>
    <p:custDataLst>
      <p:tags r:id="rId1"/>
    </p:custDataLst>
    <p:extLst>
      <p:ext uri="{BB962C8B-B14F-4D97-AF65-F5344CB8AC3E}">
        <p14:creationId xmlns:p14="http://schemas.microsoft.com/office/powerpoint/2010/main" val="240609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CCBC5D4-F7EF-4208-AA85-11A003FD7AC7}"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D18135-AC34-4BD1-8278-3EBAF2244A65}"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5152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BC5D4-F7EF-4208-AA85-11A003FD7AC7}" type="datetimeFigureOut">
              <a:rPr lang="en-GB" smtClean="0"/>
              <a:t>29/04/2024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7D18135-AC34-4BD1-8278-3EBAF2244A65}"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414650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CCBC5D4-F7EF-4208-AA85-11A003FD7AC7}"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D18135-AC34-4BD1-8278-3EBAF2244A65}"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36272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2CCBC5D4-F7EF-4208-AA85-11A003FD7AC7}" type="datetimeFigureOut">
              <a:rPr lang="en-GB" smtClean="0"/>
              <a:t>29/04/2024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7D18135-AC34-4BD1-8278-3EBAF2244A65}" type="slidenum">
              <a:rPr lang="en-GB" smtClean="0"/>
              <a:t>‹#›</a:t>
            </a:fld>
            <a:endParaRPr lang="en-GB"/>
          </a:p>
        </p:txBody>
      </p:sp>
    </p:spTree>
    <p:custDataLst>
      <p:tags r:id="rId1"/>
    </p:custDataLst>
    <p:extLst>
      <p:ext uri="{BB962C8B-B14F-4D97-AF65-F5344CB8AC3E}">
        <p14:creationId xmlns:p14="http://schemas.microsoft.com/office/powerpoint/2010/main" val="398368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CCBC5D4-F7EF-4208-AA85-11A003FD7AC7}" type="datetimeFigureOut">
              <a:rPr lang="en-GB" smtClean="0"/>
              <a:t>29/04/2024</a:t>
            </a:fld>
            <a:endParaRPr lang="en-GB"/>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97D18135-AC34-4BD1-8278-3EBAF2244A65}" type="slidenum">
              <a:rPr lang="en-GB" smtClean="0"/>
              <a:t>‹#›</a:t>
            </a:fld>
            <a:endParaRPr lang="en-GB"/>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278717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CCBC5D4-F7EF-4208-AA85-11A003FD7AC7}"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D18135-AC34-4BD1-8278-3EBAF2244A65}"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14949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CCBC5D4-F7EF-4208-AA85-11A003FD7AC7}"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D18135-AC34-4BD1-8278-3EBAF2244A65}" type="slidenum">
              <a:rPr lang="en-GB" smtClean="0"/>
              <a:t>‹#›</a:t>
            </a:fld>
            <a:endParaRPr lang="en-GB"/>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5638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CCBC5D4-F7EF-4208-AA85-11A003FD7AC7}"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D18135-AC34-4BD1-8278-3EBAF2244A65}" type="slidenum">
              <a:rPr lang="en-GB" smtClean="0"/>
              <a:t>‹#›</a:t>
            </a:fld>
            <a:endParaRPr lang="en-GB"/>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48275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CCBC5D4-F7EF-4208-AA85-11A003FD7AC7}"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D18135-AC34-4BD1-8278-3EBAF2244A65}" type="slidenum">
              <a:rPr lang="en-GB" smtClean="0"/>
              <a:t>‹#›</a:t>
            </a:fld>
            <a:endParaRPr lang="en-GB"/>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19523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CCBC5D4-F7EF-4208-AA85-11A003FD7AC7}"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D18135-AC34-4BD1-8278-3EBAF2244A65}" type="slidenum">
              <a:rPr lang="en-GB" smtClean="0"/>
              <a:t>‹#›</a:t>
            </a:fld>
            <a:endParaRPr lang="en-GB"/>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86182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CCBC5D4-F7EF-4208-AA85-11A003FD7AC7}"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D18135-AC34-4BD1-8278-3EBAF2244A65}" type="slidenum">
              <a:rPr lang="en-GB" smtClean="0"/>
              <a:t>‹#›</a:t>
            </a:fld>
            <a:endParaRPr lang="en-GB"/>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15113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BC5D4-F7EF-4208-AA85-11A003FD7AC7}" type="datetimeFigureOut">
              <a:rPr lang="en-GB" smtClean="0"/>
              <a:t>29/04/2024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7D18135-AC34-4BD1-8278-3EBAF2244A65}"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45534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CCBC5D4-F7EF-4208-AA85-11A003FD7AC7}"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D18135-AC34-4BD1-8278-3EBAF2244A65}"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56046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CCBC5D4-F7EF-4208-AA85-11A003FD7AC7}"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D18135-AC34-4BD1-8278-3EBAF2244A65}" type="slidenum">
              <a:rPr lang="en-GB" smtClean="0"/>
              <a:t>‹#›</a:t>
            </a:fld>
            <a:endParaRPr lang="en-GB"/>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153474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CCBC5D4-F7EF-4208-AA85-11A003FD7AC7}"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D18135-AC34-4BD1-8278-3EBAF2244A65}" type="slidenum">
              <a:rPr lang="en-GB" smtClean="0"/>
              <a:t>‹#›</a:t>
            </a:fld>
            <a:endParaRPr lang="en-GB"/>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6345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CCBC5D4-F7EF-4208-AA85-11A003FD7AC7}"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D18135-AC34-4BD1-8278-3EBAF2244A65}" type="slidenum">
              <a:rPr lang="en-GB" smtClean="0"/>
              <a:t>‹#›</a:t>
            </a:fld>
            <a:endParaRPr lang="en-GB"/>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8015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CCBC5D4-F7EF-4208-AA85-11A003FD7AC7}"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D18135-AC34-4BD1-8278-3EBAF2244A65}"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55433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CCBC5D4-F7EF-4208-AA85-11A003FD7AC7}"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D18135-AC34-4BD1-8278-3EBAF2244A65}"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45822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CCBC5D4-F7EF-4208-AA85-11A003FD7AC7}"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D18135-AC34-4BD1-8278-3EBAF2244A65}"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112214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CCBC5D4-F7EF-4208-AA85-11A003FD7AC7}"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D18135-AC34-4BD1-8278-3EBAF2244A65}"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128008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CCBC5D4-F7EF-4208-AA85-11A003FD7AC7}" type="datetimeFigureOut">
              <a:rPr lang="en-GB" smtClean="0"/>
              <a:t>29/04/2024</a:t>
            </a:fld>
            <a:endParaRPr lang="en-GB"/>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97D18135-AC34-4BD1-8278-3EBAF2244A65}" type="slidenum">
              <a:rPr lang="en-GB" smtClean="0"/>
              <a:t>‹#›</a:t>
            </a:fld>
            <a:endParaRPr lang="en-GB"/>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37808029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 alarm clock on a table&#10;&#10;Description automatically generated">
            <a:extLst>
              <a:ext uri="{FF2B5EF4-FFF2-40B4-BE49-F238E27FC236}">
                <a16:creationId xmlns:a16="http://schemas.microsoft.com/office/drawing/2014/main" id="{677FC01A-538A-422B-740A-6F3F8E764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33D96700-D4DB-4446-94F3-86D843C847D3}"/>
              </a:ext>
            </a:extLst>
          </p:cNvPr>
          <p:cNvSpPr/>
          <p:nvPr/>
        </p:nvSpPr>
        <p:spPr>
          <a:xfrm>
            <a:off x="0" y="0"/>
            <a:ext cx="12192000" cy="6858000"/>
          </a:xfrm>
          <a:prstGeom prst="rect">
            <a:avLst/>
          </a:prstGeom>
          <a:gradFill flip="none" rotWithShape="1">
            <a:gsLst>
              <a:gs pos="25000">
                <a:srgbClr val="000000">
                  <a:alpha val="56000"/>
                </a:srgbClr>
              </a:gs>
              <a:gs pos="41000">
                <a:srgbClr val="000000">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Title 2">
            <a:extLst>
              <a:ext uri="{FF2B5EF4-FFF2-40B4-BE49-F238E27FC236}">
                <a16:creationId xmlns:a16="http://schemas.microsoft.com/office/drawing/2014/main" id="{B185B8EC-ED92-44D7-9277-8742B77C747D}"/>
              </a:ext>
            </a:extLst>
          </p:cNvPr>
          <p:cNvSpPr>
            <a:spLocks noGrp="1"/>
          </p:cNvSpPr>
          <p:nvPr>
            <p:ph type="ctrTitle"/>
          </p:nvPr>
        </p:nvSpPr>
        <p:spPr>
          <a:xfrm>
            <a:off x="371288" y="746594"/>
            <a:ext cx="5298141" cy="2411176"/>
          </a:xfrm>
        </p:spPr>
        <p:txBody>
          <a:bodyPr/>
          <a:lstStyle/>
          <a:p>
            <a:r>
              <a:rPr lang="en-GB" dirty="0"/>
              <a:t>TV ad time-lengths </a:t>
            </a:r>
          </a:p>
        </p:txBody>
      </p:sp>
      <p:pic>
        <p:nvPicPr>
          <p:cNvPr id="5" name="Picture 4">
            <a:extLst>
              <a:ext uri="{FF2B5EF4-FFF2-40B4-BE49-F238E27FC236}">
                <a16:creationId xmlns:a16="http://schemas.microsoft.com/office/drawing/2014/main" id="{6928F119-F825-4B8A-A269-EB95E73AA9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1676" y="5883629"/>
            <a:ext cx="1632181" cy="589780"/>
          </a:xfrm>
          <a:prstGeom prst="rect">
            <a:avLst/>
          </a:prstGeom>
        </p:spPr>
      </p:pic>
      <p:sp>
        <p:nvSpPr>
          <p:cNvPr id="2" name="TextBox 1">
            <a:extLst>
              <a:ext uri="{FF2B5EF4-FFF2-40B4-BE49-F238E27FC236}">
                <a16:creationId xmlns:a16="http://schemas.microsoft.com/office/drawing/2014/main" id="{151AD214-7662-38AD-70CC-534CEE34C3EE}"/>
              </a:ext>
            </a:extLst>
          </p:cNvPr>
          <p:cNvSpPr txBox="1"/>
          <p:nvPr/>
        </p:nvSpPr>
        <p:spPr>
          <a:xfrm rot="16200000">
            <a:off x="10486929" y="4324278"/>
            <a:ext cx="2982494" cy="246221"/>
          </a:xfrm>
          <a:prstGeom prst="rect">
            <a:avLst/>
          </a:prstGeom>
          <a:noFill/>
        </p:spPr>
        <p:txBody>
          <a:bodyPr wrap="square" rtlCol="0">
            <a:spAutoFit/>
          </a:bodyPr>
          <a:lstStyle/>
          <a:p>
            <a:r>
              <a:rPr lang="en-GB" sz="1000" dirty="0">
                <a:solidFill>
                  <a:schemeClr val="bg1"/>
                </a:solidFill>
              </a:rPr>
              <a:t>Dog’s Trust – Rob &amp; Milo</a:t>
            </a:r>
          </a:p>
        </p:txBody>
      </p:sp>
    </p:spTree>
    <p:extLst>
      <p:ext uri="{BB962C8B-B14F-4D97-AF65-F5344CB8AC3E}">
        <p14:creationId xmlns:p14="http://schemas.microsoft.com/office/powerpoint/2010/main" val="237051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FE818189-B995-4163-8F65-D6D0BD83D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188" y="3757526"/>
            <a:ext cx="1631711" cy="1322249"/>
          </a:xfrm>
          <a:prstGeom prst="rect">
            <a:avLst/>
          </a:prstGeom>
        </p:spPr>
      </p:pic>
      <p:sp>
        <p:nvSpPr>
          <p:cNvPr id="6" name="Arrow: Right 5">
            <a:extLst>
              <a:ext uri="{FF2B5EF4-FFF2-40B4-BE49-F238E27FC236}">
                <a16:creationId xmlns:a16="http://schemas.microsoft.com/office/drawing/2014/main" id="{79A0B163-6BF4-42C2-A344-1D7A12C30B94}"/>
              </a:ext>
            </a:extLst>
          </p:cNvPr>
          <p:cNvSpPr/>
          <p:nvPr/>
        </p:nvSpPr>
        <p:spPr>
          <a:xfrm>
            <a:off x="2410769" y="3921971"/>
            <a:ext cx="3413092" cy="894040"/>
          </a:xfrm>
          <a:prstGeom prst="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3-5 days</a:t>
            </a:r>
          </a:p>
        </p:txBody>
      </p:sp>
      <p:sp>
        <p:nvSpPr>
          <p:cNvPr id="11" name="TextBox 10">
            <a:extLst>
              <a:ext uri="{FF2B5EF4-FFF2-40B4-BE49-F238E27FC236}">
                <a16:creationId xmlns:a16="http://schemas.microsoft.com/office/drawing/2014/main" id="{BA538D87-EEFC-4C45-830E-180F9A09F9B6}"/>
              </a:ext>
            </a:extLst>
          </p:cNvPr>
          <p:cNvSpPr txBox="1"/>
          <p:nvPr/>
        </p:nvSpPr>
        <p:spPr>
          <a:xfrm>
            <a:off x="3967694" y="1337474"/>
            <a:ext cx="980902" cy="830997"/>
          </a:xfrm>
          <a:prstGeom prst="rect">
            <a:avLst/>
          </a:prstGeom>
          <a:noFill/>
        </p:spPr>
        <p:txBody>
          <a:bodyPr wrap="square" rtlCol="0">
            <a:spAutoFit/>
          </a:bodyPr>
          <a:lstStyle/>
          <a:p>
            <a:pPr algn="l"/>
            <a:r>
              <a:rPr lang="en-GB" sz="4800" dirty="0">
                <a:solidFill>
                  <a:schemeClr val="bg2"/>
                </a:solidFill>
              </a:rPr>
              <a:t>=</a:t>
            </a:r>
          </a:p>
        </p:txBody>
      </p:sp>
      <p:sp>
        <p:nvSpPr>
          <p:cNvPr id="17" name="TextBox 16">
            <a:extLst>
              <a:ext uri="{FF2B5EF4-FFF2-40B4-BE49-F238E27FC236}">
                <a16:creationId xmlns:a16="http://schemas.microsoft.com/office/drawing/2014/main" id="{A7C94894-9DA8-49B9-B91A-D60DE99C3882}"/>
              </a:ext>
            </a:extLst>
          </p:cNvPr>
          <p:cNvSpPr txBox="1"/>
          <p:nvPr/>
        </p:nvSpPr>
        <p:spPr>
          <a:xfrm>
            <a:off x="8390537" y="4040434"/>
            <a:ext cx="980902" cy="830997"/>
          </a:xfrm>
          <a:prstGeom prst="rect">
            <a:avLst/>
          </a:prstGeom>
          <a:noFill/>
        </p:spPr>
        <p:txBody>
          <a:bodyPr wrap="square" rtlCol="0">
            <a:spAutoFit/>
          </a:bodyPr>
          <a:lstStyle/>
          <a:p>
            <a:pPr algn="l"/>
            <a:r>
              <a:rPr lang="en-GB" sz="4800" dirty="0">
                <a:solidFill>
                  <a:schemeClr val="bg2"/>
                </a:solidFill>
              </a:rPr>
              <a:t>=</a:t>
            </a:r>
          </a:p>
        </p:txBody>
      </p:sp>
      <p:sp>
        <p:nvSpPr>
          <p:cNvPr id="18" name="Text Placeholder 7">
            <a:extLst>
              <a:ext uri="{FF2B5EF4-FFF2-40B4-BE49-F238E27FC236}">
                <a16:creationId xmlns:a16="http://schemas.microsoft.com/office/drawing/2014/main" id="{BCDDC18C-F2B9-4ABC-9D32-E551E9C2194C}"/>
              </a:ext>
            </a:extLst>
          </p:cNvPr>
          <p:cNvSpPr txBox="1">
            <a:spLocks/>
          </p:cNvSpPr>
          <p:nvPr/>
        </p:nvSpPr>
        <p:spPr>
          <a:xfrm>
            <a:off x="230899" y="5455816"/>
            <a:ext cx="11334817" cy="3048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0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Source: A Matter of Time, 2019, Work/Walnut/</a:t>
            </a:r>
            <a:r>
              <a:rPr lang="en-GB" dirty="0" err="1"/>
              <a:t>Thinkbox</a:t>
            </a:r>
            <a:r>
              <a:rPr lang="en-GB" dirty="0"/>
              <a:t>. Based on 3 brands (3 x short ad; 3 x long ad)  * Based on one test cell for one 10 second ad </a:t>
            </a:r>
          </a:p>
        </p:txBody>
      </p:sp>
      <p:sp>
        <p:nvSpPr>
          <p:cNvPr id="12" name="TextBox 11">
            <a:extLst>
              <a:ext uri="{FF2B5EF4-FFF2-40B4-BE49-F238E27FC236}">
                <a16:creationId xmlns:a16="http://schemas.microsoft.com/office/drawing/2014/main" id="{D5E66EDD-0150-4DCA-96CD-859FBD1E64A3}"/>
              </a:ext>
            </a:extLst>
          </p:cNvPr>
          <p:cNvSpPr txBox="1"/>
          <p:nvPr/>
        </p:nvSpPr>
        <p:spPr>
          <a:xfrm>
            <a:off x="4580100" y="1423191"/>
            <a:ext cx="1243761" cy="584775"/>
          </a:xfrm>
          <a:prstGeom prst="rect">
            <a:avLst/>
          </a:prstGeom>
          <a:noFill/>
        </p:spPr>
        <p:txBody>
          <a:bodyPr wrap="square" rtlCol="0">
            <a:spAutoFit/>
          </a:bodyPr>
          <a:lstStyle/>
          <a:p>
            <a:pPr algn="l"/>
            <a:r>
              <a:rPr lang="en-GB" sz="3200" dirty="0"/>
              <a:t>+28% </a:t>
            </a:r>
          </a:p>
        </p:txBody>
      </p:sp>
      <p:sp>
        <p:nvSpPr>
          <p:cNvPr id="20" name="TextBox 19">
            <a:extLst>
              <a:ext uri="{FF2B5EF4-FFF2-40B4-BE49-F238E27FC236}">
                <a16:creationId xmlns:a16="http://schemas.microsoft.com/office/drawing/2014/main" id="{D708A291-3498-44FA-A85B-8201A3319DFA}"/>
              </a:ext>
            </a:extLst>
          </p:cNvPr>
          <p:cNvSpPr txBox="1"/>
          <p:nvPr/>
        </p:nvSpPr>
        <p:spPr>
          <a:xfrm>
            <a:off x="8959864" y="4135448"/>
            <a:ext cx="1243761" cy="584775"/>
          </a:xfrm>
          <a:prstGeom prst="rect">
            <a:avLst/>
          </a:prstGeom>
          <a:noFill/>
        </p:spPr>
        <p:txBody>
          <a:bodyPr wrap="square" rtlCol="0">
            <a:spAutoFit/>
          </a:bodyPr>
          <a:lstStyle/>
          <a:p>
            <a:pPr algn="l"/>
            <a:r>
              <a:rPr lang="en-GB" sz="3200" dirty="0">
                <a:solidFill>
                  <a:schemeClr val="accent3"/>
                </a:solidFill>
              </a:rPr>
              <a:t>+51% </a:t>
            </a:r>
          </a:p>
        </p:txBody>
      </p:sp>
      <p:sp>
        <p:nvSpPr>
          <p:cNvPr id="16" name="TextBox 15">
            <a:extLst>
              <a:ext uri="{FF2B5EF4-FFF2-40B4-BE49-F238E27FC236}">
                <a16:creationId xmlns:a16="http://schemas.microsoft.com/office/drawing/2014/main" id="{E71A55AC-47D9-472A-B822-2823B08B34A8}"/>
              </a:ext>
            </a:extLst>
          </p:cNvPr>
          <p:cNvSpPr txBox="1"/>
          <p:nvPr/>
        </p:nvSpPr>
        <p:spPr>
          <a:xfrm>
            <a:off x="5898307" y="1442714"/>
            <a:ext cx="2419436" cy="584775"/>
          </a:xfrm>
          <a:prstGeom prst="rect">
            <a:avLst/>
          </a:prstGeom>
          <a:noFill/>
        </p:spPr>
        <p:txBody>
          <a:bodyPr wrap="square" rtlCol="0">
            <a:spAutoFit/>
          </a:bodyPr>
          <a:lstStyle/>
          <a:p>
            <a:pPr algn="l"/>
            <a:r>
              <a:rPr lang="en-GB" sz="1600" dirty="0">
                <a:solidFill>
                  <a:schemeClr val="bg2"/>
                </a:solidFill>
              </a:rPr>
              <a:t>Improvement in explicit brand perception</a:t>
            </a:r>
          </a:p>
        </p:txBody>
      </p:sp>
      <p:sp>
        <p:nvSpPr>
          <p:cNvPr id="22" name="Title 6">
            <a:extLst>
              <a:ext uri="{FF2B5EF4-FFF2-40B4-BE49-F238E27FC236}">
                <a16:creationId xmlns:a16="http://schemas.microsoft.com/office/drawing/2014/main" id="{D54FB074-B80B-4806-AB3D-728E31F38B5B}"/>
              </a:ext>
            </a:extLst>
          </p:cNvPr>
          <p:cNvSpPr>
            <a:spLocks noGrp="1"/>
          </p:cNvSpPr>
          <p:nvPr>
            <p:ph type="title"/>
          </p:nvPr>
        </p:nvSpPr>
        <p:spPr>
          <a:xfrm>
            <a:off x="230899" y="203112"/>
            <a:ext cx="11341099" cy="1021181"/>
          </a:xfrm>
        </p:spPr>
        <p:txBody>
          <a:bodyPr/>
          <a:lstStyle/>
          <a:p>
            <a:r>
              <a:rPr lang="en-GB" dirty="0"/>
              <a:t>Longer ads enhance memory effects</a:t>
            </a:r>
          </a:p>
        </p:txBody>
      </p:sp>
      <p:sp>
        <p:nvSpPr>
          <p:cNvPr id="23" name="TextBox 22">
            <a:extLst>
              <a:ext uri="{FF2B5EF4-FFF2-40B4-BE49-F238E27FC236}">
                <a16:creationId xmlns:a16="http://schemas.microsoft.com/office/drawing/2014/main" id="{20532894-0BCF-4165-B636-D293DE067C42}"/>
              </a:ext>
            </a:extLst>
          </p:cNvPr>
          <p:cNvSpPr txBox="1"/>
          <p:nvPr/>
        </p:nvSpPr>
        <p:spPr>
          <a:xfrm>
            <a:off x="10103800" y="4012336"/>
            <a:ext cx="1388917" cy="830997"/>
          </a:xfrm>
          <a:prstGeom prst="rect">
            <a:avLst/>
          </a:prstGeom>
          <a:noFill/>
        </p:spPr>
        <p:txBody>
          <a:bodyPr wrap="square" rtlCol="0">
            <a:spAutoFit/>
          </a:bodyPr>
          <a:lstStyle/>
          <a:p>
            <a:pPr algn="l"/>
            <a:r>
              <a:rPr lang="en-GB" sz="1600" dirty="0">
                <a:solidFill>
                  <a:schemeClr val="bg2"/>
                </a:solidFill>
              </a:rPr>
              <a:t>Improvement in explicit perception</a:t>
            </a:r>
          </a:p>
        </p:txBody>
      </p:sp>
      <p:sp>
        <p:nvSpPr>
          <p:cNvPr id="28" name="Arrow: Right 27">
            <a:extLst>
              <a:ext uri="{FF2B5EF4-FFF2-40B4-BE49-F238E27FC236}">
                <a16:creationId xmlns:a16="http://schemas.microsoft.com/office/drawing/2014/main" id="{77CF4F0C-6C6F-4C64-9CBE-C95BDFEA2644}"/>
              </a:ext>
            </a:extLst>
          </p:cNvPr>
          <p:cNvSpPr/>
          <p:nvPr/>
        </p:nvSpPr>
        <p:spPr>
          <a:xfrm>
            <a:off x="2410769" y="2578480"/>
            <a:ext cx="3413092" cy="894040"/>
          </a:xfrm>
          <a:prstGeom prst="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3-5 days</a:t>
            </a:r>
          </a:p>
        </p:txBody>
      </p:sp>
      <p:sp>
        <p:nvSpPr>
          <p:cNvPr id="30" name="TextBox 29">
            <a:extLst>
              <a:ext uri="{FF2B5EF4-FFF2-40B4-BE49-F238E27FC236}">
                <a16:creationId xmlns:a16="http://schemas.microsoft.com/office/drawing/2014/main" id="{42BA1C8B-4E54-43FD-BEDD-69906921E19D}"/>
              </a:ext>
            </a:extLst>
          </p:cNvPr>
          <p:cNvSpPr txBox="1"/>
          <p:nvPr/>
        </p:nvSpPr>
        <p:spPr>
          <a:xfrm>
            <a:off x="8421646" y="2641523"/>
            <a:ext cx="980902" cy="830997"/>
          </a:xfrm>
          <a:prstGeom prst="rect">
            <a:avLst/>
          </a:prstGeom>
          <a:noFill/>
        </p:spPr>
        <p:txBody>
          <a:bodyPr wrap="square" rtlCol="0">
            <a:spAutoFit/>
          </a:bodyPr>
          <a:lstStyle/>
          <a:p>
            <a:pPr algn="l"/>
            <a:r>
              <a:rPr lang="en-GB" sz="4800" dirty="0">
                <a:solidFill>
                  <a:schemeClr val="bg2"/>
                </a:solidFill>
              </a:rPr>
              <a:t>=</a:t>
            </a:r>
          </a:p>
        </p:txBody>
      </p:sp>
      <p:sp>
        <p:nvSpPr>
          <p:cNvPr id="31" name="TextBox 30">
            <a:extLst>
              <a:ext uri="{FF2B5EF4-FFF2-40B4-BE49-F238E27FC236}">
                <a16:creationId xmlns:a16="http://schemas.microsoft.com/office/drawing/2014/main" id="{94341C9F-8447-433E-89B7-6DC722EEDDDF}"/>
              </a:ext>
            </a:extLst>
          </p:cNvPr>
          <p:cNvSpPr txBox="1"/>
          <p:nvPr/>
        </p:nvSpPr>
        <p:spPr>
          <a:xfrm>
            <a:off x="8990973" y="2736537"/>
            <a:ext cx="1243761" cy="584775"/>
          </a:xfrm>
          <a:prstGeom prst="rect">
            <a:avLst/>
          </a:prstGeom>
          <a:noFill/>
        </p:spPr>
        <p:txBody>
          <a:bodyPr wrap="square" rtlCol="0">
            <a:spAutoFit/>
          </a:bodyPr>
          <a:lstStyle/>
          <a:p>
            <a:pPr algn="l"/>
            <a:r>
              <a:rPr lang="en-GB" sz="3200" dirty="0"/>
              <a:t>+9%* </a:t>
            </a:r>
          </a:p>
        </p:txBody>
      </p:sp>
      <p:sp>
        <p:nvSpPr>
          <p:cNvPr id="32" name="TextBox 31">
            <a:extLst>
              <a:ext uri="{FF2B5EF4-FFF2-40B4-BE49-F238E27FC236}">
                <a16:creationId xmlns:a16="http://schemas.microsoft.com/office/drawing/2014/main" id="{26F309D7-FFA1-4895-A1A3-DBD0E6073CA4}"/>
              </a:ext>
            </a:extLst>
          </p:cNvPr>
          <p:cNvSpPr txBox="1"/>
          <p:nvPr/>
        </p:nvSpPr>
        <p:spPr>
          <a:xfrm>
            <a:off x="10134909" y="2613425"/>
            <a:ext cx="1388917" cy="830997"/>
          </a:xfrm>
          <a:prstGeom prst="rect">
            <a:avLst/>
          </a:prstGeom>
          <a:noFill/>
        </p:spPr>
        <p:txBody>
          <a:bodyPr wrap="square" rtlCol="0">
            <a:spAutoFit/>
          </a:bodyPr>
          <a:lstStyle/>
          <a:p>
            <a:pPr algn="l"/>
            <a:r>
              <a:rPr lang="en-GB" sz="1600" dirty="0">
                <a:solidFill>
                  <a:schemeClr val="bg2"/>
                </a:solidFill>
              </a:rPr>
              <a:t>Improvement in explicit perception</a:t>
            </a:r>
          </a:p>
        </p:txBody>
      </p:sp>
      <p:pic>
        <p:nvPicPr>
          <p:cNvPr id="36" name="Picture 35">
            <a:extLst>
              <a:ext uri="{FF2B5EF4-FFF2-40B4-BE49-F238E27FC236}">
                <a16:creationId xmlns:a16="http://schemas.microsoft.com/office/drawing/2014/main" id="{58FFFF8E-9467-4916-8832-D387C09E40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19" y="2410515"/>
            <a:ext cx="1631711" cy="1322249"/>
          </a:xfrm>
          <a:prstGeom prst="rect">
            <a:avLst/>
          </a:prstGeom>
        </p:spPr>
      </p:pic>
      <p:pic>
        <p:nvPicPr>
          <p:cNvPr id="34" name="Picture 33">
            <a:extLst>
              <a:ext uri="{FF2B5EF4-FFF2-40B4-BE49-F238E27FC236}">
                <a16:creationId xmlns:a16="http://schemas.microsoft.com/office/drawing/2014/main" id="{10CA64DB-8B1F-43CC-88E5-5393FC629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060" y="3708536"/>
            <a:ext cx="1702341" cy="1379483"/>
          </a:xfrm>
          <a:prstGeom prst="rect">
            <a:avLst/>
          </a:prstGeom>
        </p:spPr>
      </p:pic>
      <p:pic>
        <p:nvPicPr>
          <p:cNvPr id="39" name="Picture 38">
            <a:extLst>
              <a:ext uri="{FF2B5EF4-FFF2-40B4-BE49-F238E27FC236}">
                <a16:creationId xmlns:a16="http://schemas.microsoft.com/office/drawing/2014/main" id="{402ADB88-C526-4990-9055-9A66AC946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299" y="1156280"/>
            <a:ext cx="1631711" cy="1322249"/>
          </a:xfrm>
          <a:prstGeom prst="rect">
            <a:avLst/>
          </a:prstGeom>
        </p:spPr>
      </p:pic>
      <p:pic>
        <p:nvPicPr>
          <p:cNvPr id="37" name="Picture 4" descr="Image result for survey free icon">
            <a:extLst>
              <a:ext uri="{FF2B5EF4-FFF2-40B4-BE49-F238E27FC236}">
                <a16:creationId xmlns:a16="http://schemas.microsoft.com/office/drawing/2014/main" id="{2A058E34-01E7-4F20-A3AD-C2DA38C61D2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146" b="6689"/>
          <a:stretch/>
        </p:blipFill>
        <p:spPr bwMode="auto">
          <a:xfrm>
            <a:off x="2559302" y="1177369"/>
            <a:ext cx="1076527" cy="111610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survey free icon">
            <a:extLst>
              <a:ext uri="{FF2B5EF4-FFF2-40B4-BE49-F238E27FC236}">
                <a16:creationId xmlns:a16="http://schemas.microsoft.com/office/drawing/2014/main" id="{D611DC0E-C93D-4F92-8F79-7616F6DD6E9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146" b="6689"/>
          <a:stretch/>
        </p:blipFill>
        <p:spPr bwMode="auto">
          <a:xfrm>
            <a:off x="5930143" y="2386614"/>
            <a:ext cx="1076527" cy="111610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Image result for survey free icon">
            <a:extLst>
              <a:ext uri="{FF2B5EF4-FFF2-40B4-BE49-F238E27FC236}">
                <a16:creationId xmlns:a16="http://schemas.microsoft.com/office/drawing/2014/main" id="{098DB919-7911-417D-92A7-CF9C6284EA9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146" b="6689"/>
          <a:stretch/>
        </p:blipFill>
        <p:spPr bwMode="auto">
          <a:xfrm>
            <a:off x="7137816" y="3757526"/>
            <a:ext cx="1076527" cy="1116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27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child in a cape running through a field&#10;&#10;Description automatically generated">
            <a:extLst>
              <a:ext uri="{FF2B5EF4-FFF2-40B4-BE49-F238E27FC236}">
                <a16:creationId xmlns:a16="http://schemas.microsoft.com/office/drawing/2014/main" id="{CD354526-E7A6-E9AE-D7CC-35C22F4A146F}"/>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7130" t="140" r="34398" b="-140"/>
          <a:stretch/>
        </p:blipFill>
        <p:spPr>
          <a:xfrm>
            <a:off x="6007894" y="-9730"/>
            <a:ext cx="6184106" cy="5948365"/>
          </a:xfrm>
        </p:spPr>
      </p:pic>
      <p:sp>
        <p:nvSpPr>
          <p:cNvPr id="2" name="Title 1">
            <a:extLst>
              <a:ext uri="{FF2B5EF4-FFF2-40B4-BE49-F238E27FC236}">
                <a16:creationId xmlns:a16="http://schemas.microsoft.com/office/drawing/2014/main" id="{07DB8765-A9AA-4FF4-AEF6-0065B3F6A7C2}"/>
              </a:ext>
            </a:extLst>
          </p:cNvPr>
          <p:cNvSpPr>
            <a:spLocks noGrp="1"/>
          </p:cNvSpPr>
          <p:nvPr>
            <p:ph type="title"/>
          </p:nvPr>
        </p:nvSpPr>
        <p:spPr/>
        <p:txBody>
          <a:bodyPr/>
          <a:lstStyle/>
          <a:p>
            <a:r>
              <a:rPr lang="en-GB" dirty="0"/>
              <a:t>3. Longer ads are more likely to create fame</a:t>
            </a:r>
          </a:p>
        </p:txBody>
      </p:sp>
      <p:sp>
        <p:nvSpPr>
          <p:cNvPr id="3" name="Text Placeholder 2">
            <a:extLst>
              <a:ext uri="{FF2B5EF4-FFF2-40B4-BE49-F238E27FC236}">
                <a16:creationId xmlns:a16="http://schemas.microsoft.com/office/drawing/2014/main" id="{E8353417-20E3-43F8-BB7A-4CA284F178D4}"/>
              </a:ext>
            </a:extLst>
          </p:cNvPr>
          <p:cNvSpPr>
            <a:spLocks noGrp="1"/>
          </p:cNvSpPr>
          <p:nvPr>
            <p:ph type="body" sz="quarter" idx="13"/>
          </p:nvPr>
        </p:nvSpPr>
        <p:spPr/>
        <p:txBody>
          <a:bodyPr>
            <a:normAutofit/>
          </a:bodyPr>
          <a:lstStyle/>
          <a:p>
            <a:pPr marL="285750" indent="-285750">
              <a:buFont typeface="Arial" panose="020B0604020202020204" pitchFamily="34" charset="0"/>
              <a:buChar char="─"/>
            </a:pPr>
            <a:r>
              <a:rPr lang="en-GB" dirty="0"/>
              <a:t>Millward Brown suggest that long ads are more likely to be seen as an "event“</a:t>
            </a:r>
          </a:p>
          <a:p>
            <a:pPr marL="285750" indent="-285750">
              <a:buFont typeface="Arial" panose="020B0604020202020204" pitchFamily="34" charset="0"/>
              <a:buChar char="─"/>
            </a:pPr>
            <a:r>
              <a:rPr lang="en-GB" dirty="0"/>
              <a:t>As long ads are more likely to be noticed, tell interesting stories and create a bigger emotional reaction – they are more likely to be talked about</a:t>
            </a:r>
          </a:p>
          <a:p>
            <a:pPr marL="285750" indent="-285750">
              <a:buFont typeface="Arial" panose="020B0604020202020204" pitchFamily="34" charset="0"/>
              <a:buChar char="─"/>
            </a:pPr>
            <a:r>
              <a:rPr lang="en-GB" dirty="0"/>
              <a:t>However, this is dependent on great creativity</a:t>
            </a:r>
          </a:p>
          <a:p>
            <a:endParaRPr lang="en-GB" dirty="0"/>
          </a:p>
          <a:p>
            <a:endParaRPr lang="en-GB" dirty="0"/>
          </a:p>
        </p:txBody>
      </p:sp>
      <p:sp>
        <p:nvSpPr>
          <p:cNvPr id="5" name="Text Placeholder 4">
            <a:extLst>
              <a:ext uri="{FF2B5EF4-FFF2-40B4-BE49-F238E27FC236}">
                <a16:creationId xmlns:a16="http://schemas.microsoft.com/office/drawing/2014/main" id="{792076DA-7EE6-4BC8-8162-5207EF36A367}"/>
              </a:ext>
            </a:extLst>
          </p:cNvPr>
          <p:cNvSpPr>
            <a:spLocks noGrp="1"/>
          </p:cNvSpPr>
          <p:nvPr>
            <p:ph type="body" sz="quarter" idx="15"/>
          </p:nvPr>
        </p:nvSpPr>
        <p:spPr/>
        <p:txBody>
          <a:bodyPr/>
          <a:lstStyle/>
          <a:p>
            <a:r>
              <a:rPr lang="en-GB" dirty="0"/>
              <a:t>Source: Millward Brown, 2014. Les Binet</a:t>
            </a:r>
          </a:p>
          <a:p>
            <a:endParaRPr lang="en-GB" dirty="0"/>
          </a:p>
        </p:txBody>
      </p:sp>
      <p:sp>
        <p:nvSpPr>
          <p:cNvPr id="7" name="TextBox 6">
            <a:extLst>
              <a:ext uri="{FF2B5EF4-FFF2-40B4-BE49-F238E27FC236}">
                <a16:creationId xmlns:a16="http://schemas.microsoft.com/office/drawing/2014/main" id="{C65587B0-3F46-7AED-5473-D5B41D80B272}"/>
              </a:ext>
            </a:extLst>
          </p:cNvPr>
          <p:cNvSpPr txBox="1"/>
          <p:nvPr/>
        </p:nvSpPr>
        <p:spPr>
          <a:xfrm rot="16200000">
            <a:off x="10486929" y="4324278"/>
            <a:ext cx="2982494" cy="246221"/>
          </a:xfrm>
          <a:prstGeom prst="rect">
            <a:avLst/>
          </a:prstGeom>
          <a:noFill/>
        </p:spPr>
        <p:txBody>
          <a:bodyPr wrap="square" rtlCol="0">
            <a:spAutoFit/>
          </a:bodyPr>
          <a:lstStyle/>
          <a:p>
            <a:r>
              <a:rPr lang="en-GB" sz="1000" dirty="0">
                <a:solidFill>
                  <a:schemeClr val="bg1"/>
                </a:solidFill>
              </a:rPr>
              <a:t>Visit Egypt – Beyond Expectations</a:t>
            </a:r>
          </a:p>
        </p:txBody>
      </p:sp>
    </p:spTree>
    <p:extLst>
      <p:ext uri="{BB962C8B-B14F-4D97-AF65-F5344CB8AC3E}">
        <p14:creationId xmlns:p14="http://schemas.microsoft.com/office/powerpoint/2010/main" val="172757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C002E-07B0-4466-B078-04D609D8614B}"/>
              </a:ext>
            </a:extLst>
          </p:cNvPr>
          <p:cNvSpPr>
            <a:spLocks noGrp="1"/>
          </p:cNvSpPr>
          <p:nvPr>
            <p:ph type="title"/>
          </p:nvPr>
        </p:nvSpPr>
        <p:spPr>
          <a:xfrm>
            <a:off x="371476" y="359944"/>
            <a:ext cx="8721724" cy="1021181"/>
          </a:xfrm>
        </p:spPr>
        <p:txBody>
          <a:bodyPr/>
          <a:lstStyle/>
          <a:p>
            <a:r>
              <a:rPr lang="en-GB" dirty="0"/>
              <a:t>4. There are diminishing returns, but longer ads are cheaper per second </a:t>
            </a:r>
          </a:p>
        </p:txBody>
      </p:sp>
      <p:sp>
        <p:nvSpPr>
          <p:cNvPr id="3" name="Text Placeholder 2">
            <a:extLst>
              <a:ext uri="{FF2B5EF4-FFF2-40B4-BE49-F238E27FC236}">
                <a16:creationId xmlns:a16="http://schemas.microsoft.com/office/drawing/2014/main" id="{BEA41F85-94DC-474C-8A7C-7C0D3A66D8DC}"/>
              </a:ext>
            </a:extLst>
          </p:cNvPr>
          <p:cNvSpPr>
            <a:spLocks noGrp="1"/>
          </p:cNvSpPr>
          <p:nvPr>
            <p:ph type="body" sz="quarter" idx="13"/>
          </p:nvPr>
        </p:nvSpPr>
        <p:spPr/>
        <p:txBody>
          <a:bodyPr/>
          <a:lstStyle/>
          <a:p>
            <a:pPr marL="285750" indent="-285750">
              <a:buFont typeface="Arial" panose="020B0604020202020204" pitchFamily="34" charset="0"/>
              <a:buChar char="─"/>
            </a:pPr>
            <a:r>
              <a:rPr lang="en-GB" dirty="0"/>
              <a:t>Doubling the length of the ad does not double recall (see chart)</a:t>
            </a:r>
          </a:p>
          <a:p>
            <a:pPr marL="285750" indent="-285750">
              <a:buFont typeface="Arial" panose="020B0604020202020204" pitchFamily="34" charset="0"/>
              <a:buChar char="─"/>
            </a:pPr>
            <a:r>
              <a:rPr lang="en-GB" dirty="0"/>
              <a:t>But 30” plus ads are cheaper per second than 10” or 20” ads</a:t>
            </a:r>
          </a:p>
          <a:p>
            <a:pPr marL="285750" indent="-285750">
              <a:buFont typeface="Arial" panose="020B0604020202020204" pitchFamily="34" charset="0"/>
              <a:buChar char="─"/>
            </a:pPr>
            <a:r>
              <a:rPr lang="en-GB" dirty="0"/>
              <a:t>Beyond a certain length, attention may drop</a:t>
            </a:r>
          </a:p>
          <a:p>
            <a:pPr marL="285750" indent="-285750">
              <a:buFont typeface="Arial" panose="020B0604020202020204" pitchFamily="34" charset="0"/>
              <a:buChar char="─"/>
            </a:pPr>
            <a:r>
              <a:rPr lang="en-GB" dirty="0"/>
              <a:t>The optimum length will depend on context and creative</a:t>
            </a:r>
          </a:p>
          <a:p>
            <a:endParaRPr lang="en-GB" dirty="0"/>
          </a:p>
        </p:txBody>
      </p:sp>
      <p:sp>
        <p:nvSpPr>
          <p:cNvPr id="5" name="Text Placeholder 4">
            <a:extLst>
              <a:ext uri="{FF2B5EF4-FFF2-40B4-BE49-F238E27FC236}">
                <a16:creationId xmlns:a16="http://schemas.microsoft.com/office/drawing/2014/main" id="{D465283D-E9BD-4A18-8A7B-BC3B25A9353C}"/>
              </a:ext>
            </a:extLst>
          </p:cNvPr>
          <p:cNvSpPr>
            <a:spLocks noGrp="1"/>
          </p:cNvSpPr>
          <p:nvPr>
            <p:ph type="body" sz="quarter" idx="15"/>
          </p:nvPr>
        </p:nvSpPr>
        <p:spPr>
          <a:xfrm>
            <a:off x="377758" y="5365115"/>
            <a:ext cx="4368867" cy="304800"/>
          </a:xfrm>
        </p:spPr>
        <p:txBody>
          <a:bodyPr/>
          <a:lstStyle/>
          <a:p>
            <a:r>
              <a:rPr lang="en-GB" dirty="0"/>
              <a:t>Source: billetts research, 1998. Les Binet</a:t>
            </a:r>
          </a:p>
          <a:p>
            <a:endParaRPr lang="en-GB" dirty="0"/>
          </a:p>
        </p:txBody>
      </p:sp>
      <p:graphicFrame>
        <p:nvGraphicFramePr>
          <p:cNvPr id="8" name="Chart 7">
            <a:extLst>
              <a:ext uri="{FF2B5EF4-FFF2-40B4-BE49-F238E27FC236}">
                <a16:creationId xmlns:a16="http://schemas.microsoft.com/office/drawing/2014/main" id="{46B533F5-F2CE-4C45-A5F2-600FC0FC1E15}"/>
              </a:ext>
            </a:extLst>
          </p:cNvPr>
          <p:cNvGraphicFramePr/>
          <p:nvPr>
            <p:extLst>
              <p:ext uri="{D42A27DB-BD31-4B8C-83A1-F6EECF244321}">
                <p14:modId xmlns:p14="http://schemas.microsoft.com/office/powerpoint/2010/main" val="1157021018"/>
              </p:ext>
            </p:extLst>
          </p:nvPr>
        </p:nvGraphicFramePr>
        <p:xfrm>
          <a:off x="5049838" y="1614207"/>
          <a:ext cx="6797709" cy="336820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8A281407-5849-438A-BCAB-2ACCEE05C077}"/>
              </a:ext>
            </a:extLst>
          </p:cNvPr>
          <p:cNvSpPr txBox="1"/>
          <p:nvPr/>
        </p:nvSpPr>
        <p:spPr>
          <a:xfrm rot="16200000">
            <a:off x="3772454" y="2636530"/>
            <a:ext cx="3574638" cy="261610"/>
          </a:xfrm>
          <a:prstGeom prst="rect">
            <a:avLst/>
          </a:prstGeom>
          <a:noFill/>
        </p:spPr>
        <p:txBody>
          <a:bodyPr wrap="square" rtlCol="0">
            <a:spAutoFit/>
          </a:bodyPr>
          <a:lstStyle/>
          <a:p>
            <a:pPr algn="l"/>
            <a:r>
              <a:rPr lang="en-GB" sz="1050" b="1" dirty="0"/>
              <a:t>% OF VIEWERS WHO RECALLED THE AD</a:t>
            </a:r>
          </a:p>
        </p:txBody>
      </p:sp>
      <p:sp>
        <p:nvSpPr>
          <p:cNvPr id="4" name="TextBox 3">
            <a:extLst>
              <a:ext uri="{FF2B5EF4-FFF2-40B4-BE49-F238E27FC236}">
                <a16:creationId xmlns:a16="http://schemas.microsoft.com/office/drawing/2014/main" id="{D73FDCDF-C73A-406B-9C9B-8BD16D54D4E4}"/>
              </a:ext>
            </a:extLst>
          </p:cNvPr>
          <p:cNvSpPr txBox="1"/>
          <p:nvPr/>
        </p:nvSpPr>
        <p:spPr>
          <a:xfrm>
            <a:off x="4913849" y="4713322"/>
            <a:ext cx="1398675" cy="430887"/>
          </a:xfrm>
          <a:prstGeom prst="rect">
            <a:avLst/>
          </a:prstGeom>
          <a:noFill/>
        </p:spPr>
        <p:txBody>
          <a:bodyPr wrap="square" rtlCol="0">
            <a:spAutoFit/>
          </a:bodyPr>
          <a:lstStyle/>
          <a:p>
            <a:pPr algn="l"/>
            <a:r>
              <a:rPr lang="en-GB" sz="1100" dirty="0">
                <a:solidFill>
                  <a:schemeClr val="bg2"/>
                </a:solidFill>
              </a:rPr>
              <a:t>Indexed cost relative to a 30”</a:t>
            </a:r>
          </a:p>
        </p:txBody>
      </p:sp>
      <p:sp>
        <p:nvSpPr>
          <p:cNvPr id="10" name="TextBox 9">
            <a:extLst>
              <a:ext uri="{FF2B5EF4-FFF2-40B4-BE49-F238E27FC236}">
                <a16:creationId xmlns:a16="http://schemas.microsoft.com/office/drawing/2014/main" id="{09A61B87-93C7-436E-B0D1-150DCC8B832A}"/>
              </a:ext>
            </a:extLst>
          </p:cNvPr>
          <p:cNvSpPr txBox="1"/>
          <p:nvPr/>
        </p:nvSpPr>
        <p:spPr>
          <a:xfrm>
            <a:off x="6578814" y="4793441"/>
            <a:ext cx="441288" cy="270651"/>
          </a:xfrm>
          <a:prstGeom prst="rect">
            <a:avLst/>
          </a:prstGeom>
          <a:noFill/>
        </p:spPr>
        <p:txBody>
          <a:bodyPr wrap="square" rtlCol="0">
            <a:spAutoFit/>
          </a:bodyPr>
          <a:lstStyle/>
          <a:p>
            <a:pPr algn="ctr"/>
            <a:r>
              <a:rPr lang="en-GB" sz="1100" dirty="0">
                <a:solidFill>
                  <a:schemeClr val="bg2"/>
                </a:solidFill>
              </a:rPr>
              <a:t>50</a:t>
            </a:r>
          </a:p>
        </p:txBody>
      </p:sp>
      <p:sp>
        <p:nvSpPr>
          <p:cNvPr id="11" name="TextBox 10">
            <a:extLst>
              <a:ext uri="{FF2B5EF4-FFF2-40B4-BE49-F238E27FC236}">
                <a16:creationId xmlns:a16="http://schemas.microsoft.com/office/drawing/2014/main" id="{BC8050C0-AB01-4E0D-A484-FF91D6239123}"/>
              </a:ext>
            </a:extLst>
          </p:cNvPr>
          <p:cNvSpPr txBox="1"/>
          <p:nvPr/>
        </p:nvSpPr>
        <p:spPr>
          <a:xfrm>
            <a:off x="7645614" y="4793441"/>
            <a:ext cx="441288" cy="270651"/>
          </a:xfrm>
          <a:prstGeom prst="rect">
            <a:avLst/>
          </a:prstGeom>
          <a:noFill/>
        </p:spPr>
        <p:txBody>
          <a:bodyPr wrap="square" rtlCol="0">
            <a:spAutoFit/>
          </a:bodyPr>
          <a:lstStyle/>
          <a:p>
            <a:pPr algn="ctr"/>
            <a:r>
              <a:rPr lang="en-GB" sz="1100" dirty="0">
                <a:solidFill>
                  <a:schemeClr val="bg2"/>
                </a:solidFill>
              </a:rPr>
              <a:t>85</a:t>
            </a:r>
          </a:p>
        </p:txBody>
      </p:sp>
      <p:sp>
        <p:nvSpPr>
          <p:cNvPr id="12" name="TextBox 11">
            <a:extLst>
              <a:ext uri="{FF2B5EF4-FFF2-40B4-BE49-F238E27FC236}">
                <a16:creationId xmlns:a16="http://schemas.microsoft.com/office/drawing/2014/main" id="{8CA4031D-BC58-4F42-BF57-AF6A6E3A89AE}"/>
              </a:ext>
            </a:extLst>
          </p:cNvPr>
          <p:cNvSpPr txBox="1"/>
          <p:nvPr/>
        </p:nvSpPr>
        <p:spPr>
          <a:xfrm>
            <a:off x="8730558" y="4793441"/>
            <a:ext cx="441288" cy="270651"/>
          </a:xfrm>
          <a:prstGeom prst="rect">
            <a:avLst/>
          </a:prstGeom>
          <a:noFill/>
        </p:spPr>
        <p:txBody>
          <a:bodyPr wrap="square" rtlCol="0">
            <a:spAutoFit/>
          </a:bodyPr>
          <a:lstStyle/>
          <a:p>
            <a:pPr algn="ctr"/>
            <a:r>
              <a:rPr lang="en-GB" sz="1100" dirty="0">
                <a:solidFill>
                  <a:schemeClr val="bg2"/>
                </a:solidFill>
              </a:rPr>
              <a:t>100</a:t>
            </a:r>
          </a:p>
        </p:txBody>
      </p:sp>
      <p:sp>
        <p:nvSpPr>
          <p:cNvPr id="13" name="TextBox 12">
            <a:extLst>
              <a:ext uri="{FF2B5EF4-FFF2-40B4-BE49-F238E27FC236}">
                <a16:creationId xmlns:a16="http://schemas.microsoft.com/office/drawing/2014/main" id="{265E64E2-0687-4E2C-BB57-154FFE4398A5}"/>
              </a:ext>
            </a:extLst>
          </p:cNvPr>
          <p:cNvSpPr txBox="1"/>
          <p:nvPr/>
        </p:nvSpPr>
        <p:spPr>
          <a:xfrm>
            <a:off x="9847764" y="4804753"/>
            <a:ext cx="441288" cy="270651"/>
          </a:xfrm>
          <a:prstGeom prst="rect">
            <a:avLst/>
          </a:prstGeom>
          <a:noFill/>
        </p:spPr>
        <p:txBody>
          <a:bodyPr wrap="square" rtlCol="0">
            <a:spAutoFit/>
          </a:bodyPr>
          <a:lstStyle/>
          <a:p>
            <a:pPr algn="ctr"/>
            <a:r>
              <a:rPr lang="en-GB" sz="1100" dirty="0">
                <a:solidFill>
                  <a:schemeClr val="bg2"/>
                </a:solidFill>
              </a:rPr>
              <a:t>133</a:t>
            </a:r>
          </a:p>
        </p:txBody>
      </p:sp>
      <p:sp>
        <p:nvSpPr>
          <p:cNvPr id="14" name="TextBox 13">
            <a:extLst>
              <a:ext uri="{FF2B5EF4-FFF2-40B4-BE49-F238E27FC236}">
                <a16:creationId xmlns:a16="http://schemas.microsoft.com/office/drawing/2014/main" id="{CE7222C0-F0E2-4CAA-8213-C31D582784F8}"/>
              </a:ext>
            </a:extLst>
          </p:cNvPr>
          <p:cNvSpPr txBox="1"/>
          <p:nvPr/>
        </p:nvSpPr>
        <p:spPr>
          <a:xfrm>
            <a:off x="10913400" y="4810502"/>
            <a:ext cx="522244" cy="261610"/>
          </a:xfrm>
          <a:prstGeom prst="rect">
            <a:avLst/>
          </a:prstGeom>
          <a:noFill/>
        </p:spPr>
        <p:txBody>
          <a:bodyPr wrap="square" rtlCol="0">
            <a:spAutoFit/>
          </a:bodyPr>
          <a:lstStyle/>
          <a:p>
            <a:pPr algn="ctr"/>
            <a:r>
              <a:rPr lang="en-GB" sz="1100" dirty="0">
                <a:solidFill>
                  <a:schemeClr val="bg2"/>
                </a:solidFill>
              </a:rPr>
              <a:t>166+</a:t>
            </a:r>
          </a:p>
        </p:txBody>
      </p:sp>
    </p:spTree>
    <p:extLst>
      <p:ext uri="{BB962C8B-B14F-4D97-AF65-F5344CB8AC3E}">
        <p14:creationId xmlns:p14="http://schemas.microsoft.com/office/powerpoint/2010/main" val="220249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holding a phone&#10;&#10;Description automatically generated">
            <a:extLst>
              <a:ext uri="{FF2B5EF4-FFF2-40B4-BE49-F238E27FC236}">
                <a16:creationId xmlns:a16="http://schemas.microsoft.com/office/drawing/2014/main" id="{A1A5AC47-F195-290A-94E7-DADDB7CD524F}"/>
              </a:ext>
            </a:extLst>
          </p:cNvPr>
          <p:cNvPicPr>
            <a:picLocks noChangeAspect="1"/>
          </p:cNvPicPr>
          <p:nvPr/>
        </p:nvPicPr>
        <p:blipFill rotWithShape="1">
          <a:blip r:embed="rId3">
            <a:extLst>
              <a:ext uri="{28A0092B-C50C-407E-A947-70E740481C1C}">
                <a14:useLocalDpi xmlns:a14="http://schemas.microsoft.com/office/drawing/2010/main" val="0"/>
              </a:ext>
            </a:extLst>
          </a:blip>
          <a:srcRect l="21143" t="-117" r="21143" b="117"/>
          <a:stretch/>
        </p:blipFill>
        <p:spPr>
          <a:xfrm>
            <a:off x="0" y="0"/>
            <a:ext cx="6096000" cy="5941402"/>
          </a:xfrm>
          <a:prstGeom prst="rect">
            <a:avLst/>
          </a:prstGeom>
        </p:spPr>
      </p:pic>
      <p:sp>
        <p:nvSpPr>
          <p:cNvPr id="2" name="Title 1">
            <a:extLst>
              <a:ext uri="{FF2B5EF4-FFF2-40B4-BE49-F238E27FC236}">
                <a16:creationId xmlns:a16="http://schemas.microsoft.com/office/drawing/2014/main" id="{61AF520D-4F79-469D-98FB-D4BFDDA61FF3}"/>
              </a:ext>
            </a:extLst>
          </p:cNvPr>
          <p:cNvSpPr>
            <a:spLocks noGrp="1"/>
          </p:cNvSpPr>
          <p:nvPr>
            <p:ph type="title"/>
          </p:nvPr>
        </p:nvSpPr>
        <p:spPr>
          <a:xfrm>
            <a:off x="6261894" y="271044"/>
            <a:ext cx="6082506" cy="1021181"/>
          </a:xfrm>
        </p:spPr>
        <p:txBody>
          <a:bodyPr>
            <a:noAutofit/>
          </a:bodyPr>
          <a:lstStyle/>
          <a:p>
            <a:r>
              <a:rPr lang="en-GB" dirty="0"/>
              <a:t>5. Short ads serve many useful purposes within a campaign</a:t>
            </a:r>
          </a:p>
        </p:txBody>
      </p:sp>
      <p:sp>
        <p:nvSpPr>
          <p:cNvPr id="3" name="Text Placeholder 2">
            <a:extLst>
              <a:ext uri="{FF2B5EF4-FFF2-40B4-BE49-F238E27FC236}">
                <a16:creationId xmlns:a16="http://schemas.microsoft.com/office/drawing/2014/main" id="{20172458-E031-4BDF-9B19-C70DA1205BB6}"/>
              </a:ext>
            </a:extLst>
          </p:cNvPr>
          <p:cNvSpPr>
            <a:spLocks noGrp="1"/>
          </p:cNvSpPr>
          <p:nvPr>
            <p:ph type="body" sz="quarter" idx="13"/>
          </p:nvPr>
        </p:nvSpPr>
        <p:spPr>
          <a:xfrm>
            <a:off x="6325392" y="1490204"/>
            <a:ext cx="4368867" cy="3651531"/>
          </a:xfrm>
        </p:spPr>
        <p:txBody>
          <a:bodyPr>
            <a:normAutofit/>
          </a:bodyPr>
          <a:lstStyle/>
          <a:p>
            <a:pPr marL="285750" indent="-285750">
              <a:buFont typeface="Arial" panose="020B0604020202020204" pitchFamily="34" charset="0"/>
              <a:buChar char="─"/>
            </a:pPr>
            <a:r>
              <a:rPr lang="en-GB" dirty="0"/>
              <a:t>Short ads may be useful at driving response, serving as a trigger/reminder and more efficient for communicating simple messages</a:t>
            </a:r>
          </a:p>
          <a:p>
            <a:pPr marL="285750" indent="-285750">
              <a:buFont typeface="Arial" panose="020B0604020202020204" pitchFamily="34" charset="0"/>
              <a:buChar char="─"/>
            </a:pPr>
            <a:r>
              <a:rPr lang="en-GB" dirty="0"/>
              <a:t>Short ads can be useful for broadening reach/continuous presence – especially if budget is low</a:t>
            </a:r>
          </a:p>
          <a:p>
            <a:endParaRPr lang="en-GB" dirty="0"/>
          </a:p>
        </p:txBody>
      </p:sp>
      <p:sp>
        <p:nvSpPr>
          <p:cNvPr id="5" name="Text Placeholder 4">
            <a:extLst>
              <a:ext uri="{FF2B5EF4-FFF2-40B4-BE49-F238E27FC236}">
                <a16:creationId xmlns:a16="http://schemas.microsoft.com/office/drawing/2014/main" id="{B89D8C33-5367-4122-A1CA-B49856F9AEB2}"/>
              </a:ext>
            </a:extLst>
          </p:cNvPr>
          <p:cNvSpPr>
            <a:spLocks noGrp="1"/>
          </p:cNvSpPr>
          <p:nvPr>
            <p:ph type="body" sz="quarter" idx="15"/>
          </p:nvPr>
        </p:nvSpPr>
        <p:spPr>
          <a:xfrm>
            <a:off x="6325393" y="5542914"/>
            <a:ext cx="4368867" cy="304800"/>
          </a:xfrm>
        </p:spPr>
        <p:txBody>
          <a:bodyPr/>
          <a:lstStyle/>
          <a:p>
            <a:r>
              <a:rPr lang="en-GB" dirty="0"/>
              <a:t>Source: Millward Brown, 2014. Les Binet</a:t>
            </a:r>
          </a:p>
          <a:p>
            <a:endParaRPr lang="en-GB" dirty="0"/>
          </a:p>
        </p:txBody>
      </p:sp>
      <p:sp>
        <p:nvSpPr>
          <p:cNvPr id="7" name="TextBox 6">
            <a:extLst>
              <a:ext uri="{FF2B5EF4-FFF2-40B4-BE49-F238E27FC236}">
                <a16:creationId xmlns:a16="http://schemas.microsoft.com/office/drawing/2014/main" id="{25146511-2AA9-7438-E385-A9EF13DF457D}"/>
              </a:ext>
            </a:extLst>
          </p:cNvPr>
          <p:cNvSpPr txBox="1"/>
          <p:nvPr/>
        </p:nvSpPr>
        <p:spPr>
          <a:xfrm rot="16200000">
            <a:off x="-1260571" y="4233356"/>
            <a:ext cx="2982494" cy="246221"/>
          </a:xfrm>
          <a:prstGeom prst="rect">
            <a:avLst/>
          </a:prstGeom>
          <a:noFill/>
        </p:spPr>
        <p:txBody>
          <a:bodyPr wrap="square" rtlCol="0">
            <a:spAutoFit/>
          </a:bodyPr>
          <a:lstStyle/>
          <a:p>
            <a:r>
              <a:rPr lang="en-GB" sz="1000" dirty="0">
                <a:solidFill>
                  <a:schemeClr val="bg1"/>
                </a:solidFill>
              </a:rPr>
              <a:t>Now TV – Toughest Critic</a:t>
            </a:r>
          </a:p>
        </p:txBody>
      </p:sp>
    </p:spTree>
    <p:extLst>
      <p:ext uri="{BB962C8B-B14F-4D97-AF65-F5344CB8AC3E}">
        <p14:creationId xmlns:p14="http://schemas.microsoft.com/office/powerpoint/2010/main" val="151880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A02BEF-AE76-C0BC-75F7-6919B6AFF1F2}"/>
              </a:ext>
            </a:extLst>
          </p:cNvPr>
          <p:cNvSpPr>
            <a:spLocks noGrp="1"/>
          </p:cNvSpPr>
          <p:nvPr>
            <p:ph type="title"/>
          </p:nvPr>
        </p:nvSpPr>
        <p:spPr/>
        <p:txBody>
          <a:bodyPr/>
          <a:lstStyle/>
          <a:p>
            <a:r>
              <a:rPr lang="en-US"/>
              <a:t>30 second ads deliver the greatest impact </a:t>
            </a:r>
          </a:p>
        </p:txBody>
      </p:sp>
      <p:sp>
        <p:nvSpPr>
          <p:cNvPr id="6" name="Text Placeholder 5">
            <a:extLst>
              <a:ext uri="{FF2B5EF4-FFF2-40B4-BE49-F238E27FC236}">
                <a16:creationId xmlns:a16="http://schemas.microsoft.com/office/drawing/2014/main" id="{6EFF2263-C2B1-DD13-7527-1B5D20A9A87B}"/>
              </a:ext>
            </a:extLst>
          </p:cNvPr>
          <p:cNvSpPr>
            <a:spLocks noGrp="1"/>
          </p:cNvSpPr>
          <p:nvPr>
            <p:ph type="body" sz="quarter" idx="15"/>
          </p:nvPr>
        </p:nvSpPr>
        <p:spPr/>
        <p:txBody>
          <a:bodyPr/>
          <a:lstStyle/>
          <a:p>
            <a:r>
              <a:rPr lang="en-GB" sz="1000"/>
              <a:t>Source:  Creative Drivers of Effectiveness, 2023, Neuro-Insight/Thinkbox</a:t>
            </a:r>
          </a:p>
          <a:p>
            <a:endParaRPr lang="en-GB"/>
          </a:p>
        </p:txBody>
      </p:sp>
      <p:pic>
        <p:nvPicPr>
          <p:cNvPr id="49" name="Picture 48">
            <a:extLst>
              <a:ext uri="{FF2B5EF4-FFF2-40B4-BE49-F238E27FC236}">
                <a16:creationId xmlns:a16="http://schemas.microsoft.com/office/drawing/2014/main" id="{282DCA76-1DE7-6649-A58B-1DA3942002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5111" y="1116842"/>
            <a:ext cx="8938975" cy="4248273"/>
          </a:xfrm>
          <a:prstGeom prst="rect">
            <a:avLst/>
          </a:prstGeom>
        </p:spPr>
      </p:pic>
    </p:spTree>
    <p:extLst>
      <p:ext uri="{BB962C8B-B14F-4D97-AF65-F5344CB8AC3E}">
        <p14:creationId xmlns:p14="http://schemas.microsoft.com/office/powerpoint/2010/main" val="50915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AE16C-393F-BC0F-2AEE-C504D4F558C7}"/>
              </a:ext>
            </a:extLst>
          </p:cNvPr>
          <p:cNvSpPr>
            <a:spLocks noGrp="1"/>
          </p:cNvSpPr>
          <p:nvPr>
            <p:ph type="title"/>
          </p:nvPr>
        </p:nvSpPr>
        <p:spPr/>
        <p:txBody>
          <a:bodyPr>
            <a:normAutofit fontScale="90000"/>
          </a:bodyPr>
          <a:lstStyle/>
          <a:p>
            <a:r>
              <a:rPr lang="en-US"/>
              <a:t>Having final branding on screen for longer (3+ seconds) drives the strongest impact </a:t>
            </a:r>
            <a:br>
              <a:rPr lang="en-US"/>
            </a:br>
            <a:endParaRPr lang="en-GB" dirty="0"/>
          </a:p>
        </p:txBody>
      </p:sp>
      <p:sp>
        <p:nvSpPr>
          <p:cNvPr id="3" name="Text Placeholder 2">
            <a:extLst>
              <a:ext uri="{FF2B5EF4-FFF2-40B4-BE49-F238E27FC236}">
                <a16:creationId xmlns:a16="http://schemas.microsoft.com/office/drawing/2014/main" id="{6B2F558E-55C2-318F-5B1B-FA2E8A985EC8}"/>
              </a:ext>
            </a:extLst>
          </p:cNvPr>
          <p:cNvSpPr>
            <a:spLocks noGrp="1"/>
          </p:cNvSpPr>
          <p:nvPr>
            <p:ph type="body" sz="quarter" idx="15"/>
          </p:nvPr>
        </p:nvSpPr>
        <p:spPr/>
        <p:txBody>
          <a:bodyPr/>
          <a:lstStyle/>
          <a:p>
            <a:r>
              <a:rPr lang="en-GB" sz="1000" dirty="0"/>
              <a:t>Source: Creative Drivers of Effectiveness, 2023, Neuro-Insight/Thinkbox</a:t>
            </a:r>
          </a:p>
          <a:p>
            <a:endParaRPr lang="en-GB" dirty="0"/>
          </a:p>
        </p:txBody>
      </p:sp>
      <p:sp>
        <p:nvSpPr>
          <p:cNvPr id="4" name="TextBox 3">
            <a:extLst>
              <a:ext uri="{FF2B5EF4-FFF2-40B4-BE49-F238E27FC236}">
                <a16:creationId xmlns:a16="http://schemas.microsoft.com/office/drawing/2014/main" id="{B604695D-ED31-30B1-897F-39F231534A99}"/>
              </a:ext>
            </a:extLst>
          </p:cNvPr>
          <p:cNvSpPr txBox="1"/>
          <p:nvPr/>
        </p:nvSpPr>
        <p:spPr>
          <a:xfrm>
            <a:off x="4246777" y="4864417"/>
            <a:ext cx="6096000" cy="338554"/>
          </a:xfrm>
          <a:prstGeom prst="rect">
            <a:avLst/>
          </a:prstGeom>
          <a:noFill/>
        </p:spPr>
        <p:txBody>
          <a:bodyPr wrap="square">
            <a:spAutoFit/>
          </a:bodyPr>
          <a:lstStyle/>
          <a:p>
            <a:pPr marL="0" marR="0" lvl="0" indent="0" algn="l" defTabSz="412750" rtl="0" eaLnBrk="1" fontAlgn="auto" latinLnBrk="0" hangingPunct="0">
              <a:lnSpc>
                <a:spcPct val="100000"/>
              </a:lnSpc>
              <a:spcBef>
                <a:spcPts val="0"/>
              </a:spcBef>
              <a:spcAft>
                <a:spcPts val="0"/>
              </a:spcAft>
              <a:buClrTx/>
              <a:buSzTx/>
              <a:buFontTx/>
              <a:buNone/>
              <a:tabLst/>
              <a:defRPr/>
            </a:pPr>
            <a:r>
              <a:rPr lang="en-US" sz="1600">
                <a:solidFill>
                  <a:schemeClr val="bg2"/>
                </a:solidFill>
              </a:rPr>
              <a:t>This is due to conceptual closure…</a:t>
            </a:r>
          </a:p>
        </p:txBody>
      </p:sp>
      <p:sp>
        <p:nvSpPr>
          <p:cNvPr id="7" name="Rectangle 6">
            <a:extLst>
              <a:ext uri="{FF2B5EF4-FFF2-40B4-BE49-F238E27FC236}">
                <a16:creationId xmlns:a16="http://schemas.microsoft.com/office/drawing/2014/main" id="{788970C0-CFA9-0979-F4A3-83FDF0712C13}"/>
              </a:ext>
            </a:extLst>
          </p:cNvPr>
          <p:cNvSpPr/>
          <p:nvPr/>
        </p:nvSpPr>
        <p:spPr bwMode="auto">
          <a:xfrm>
            <a:off x="228039" y="3900017"/>
            <a:ext cx="3662848" cy="581236"/>
          </a:xfrm>
          <a:prstGeom prst="rect">
            <a:avLst/>
          </a:prstGeom>
          <a:noFill/>
          <a:ln>
            <a:noFill/>
          </a:ln>
        </p:spPr>
        <p:txBody>
          <a:bodyPr wrap="square" lIns="50800" tIns="50800" rIns="50800" bIns="50800" rtlCol="0" anchor="ctr">
            <a:noAutofit/>
          </a:bodyPr>
          <a:lstStyle/>
          <a:p>
            <a:pPr algn="ctr" defTabSz="1825638" eaLnBrk="1" fontAlgn="auto" hangingPunct="1">
              <a:spcBef>
                <a:spcPts val="0"/>
              </a:spcBef>
              <a:spcAft>
                <a:spcPts val="0"/>
              </a:spcAft>
            </a:pPr>
            <a:r>
              <a:rPr lang="en-GB" sz="2400" b="1" kern="0">
                <a:solidFill>
                  <a:schemeClr val="accent2">
                    <a:lumMod val="75000"/>
                  </a:schemeClr>
                </a:solidFill>
              </a:rPr>
              <a:t>Emotional Impact</a:t>
            </a:r>
          </a:p>
        </p:txBody>
      </p:sp>
      <p:sp>
        <p:nvSpPr>
          <p:cNvPr id="8" name="Rectangle 7">
            <a:extLst>
              <a:ext uri="{FF2B5EF4-FFF2-40B4-BE49-F238E27FC236}">
                <a16:creationId xmlns:a16="http://schemas.microsoft.com/office/drawing/2014/main" id="{810A40CB-8B79-90B2-FDA0-EAEC869C9F51}"/>
              </a:ext>
            </a:extLst>
          </p:cNvPr>
          <p:cNvSpPr/>
          <p:nvPr/>
        </p:nvSpPr>
        <p:spPr bwMode="auto">
          <a:xfrm>
            <a:off x="2347966" y="2111032"/>
            <a:ext cx="1583607" cy="1367849"/>
          </a:xfrm>
          <a:prstGeom prst="rect">
            <a:avLst/>
          </a:prstGeom>
          <a:noFill/>
          <a:ln>
            <a:noFill/>
          </a:ln>
        </p:spPr>
        <p:txBody>
          <a:bodyPr wrap="square" lIns="50800" tIns="50800" rIns="50800" bIns="50800" rtlCol="0" anchor="ctr">
            <a:noAutofit/>
          </a:bodyPr>
          <a:lstStyle/>
          <a:p>
            <a:pPr algn="l" defTabSz="1825638" eaLnBrk="1" fontAlgn="auto" hangingPunct="1">
              <a:spcBef>
                <a:spcPts val="0"/>
              </a:spcBef>
              <a:spcAft>
                <a:spcPts val="0"/>
              </a:spcAft>
            </a:pPr>
            <a:r>
              <a:rPr lang="en-GB" sz="4400" b="1" kern="0">
                <a:solidFill>
                  <a:schemeClr val="accent2">
                    <a:lumMod val="75000"/>
                  </a:schemeClr>
                </a:solidFill>
              </a:rPr>
              <a:t>+11%</a:t>
            </a:r>
          </a:p>
        </p:txBody>
      </p:sp>
      <p:grpSp>
        <p:nvGrpSpPr>
          <p:cNvPr id="9" name="Group 8">
            <a:extLst>
              <a:ext uri="{FF2B5EF4-FFF2-40B4-BE49-F238E27FC236}">
                <a16:creationId xmlns:a16="http://schemas.microsoft.com/office/drawing/2014/main" id="{1211169B-B0E1-3F8B-207B-026A9ADB8DC1}"/>
              </a:ext>
            </a:extLst>
          </p:cNvPr>
          <p:cNvGrpSpPr/>
          <p:nvPr/>
        </p:nvGrpSpPr>
        <p:grpSpPr>
          <a:xfrm>
            <a:off x="761336" y="1606890"/>
            <a:ext cx="1854568" cy="2149481"/>
            <a:chOff x="818855" y="2104238"/>
            <a:chExt cx="1854568" cy="2149481"/>
          </a:xfrm>
          <a:solidFill>
            <a:schemeClr val="bg2">
              <a:lumMod val="20000"/>
              <a:lumOff val="80000"/>
            </a:schemeClr>
          </a:solidFill>
          <a:effectLst/>
        </p:grpSpPr>
        <p:pic>
          <p:nvPicPr>
            <p:cNvPr id="10" name="Graphic 9" descr="Heart lock with solid fill">
              <a:extLst>
                <a:ext uri="{FF2B5EF4-FFF2-40B4-BE49-F238E27FC236}">
                  <a16:creationId xmlns:a16="http://schemas.microsoft.com/office/drawing/2014/main" id="{4159C8CE-E783-8FC0-3777-3CAE0AEB8145}"/>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12833"/>
            <a:stretch/>
          </p:blipFill>
          <p:spPr>
            <a:xfrm>
              <a:off x="818855" y="2104238"/>
              <a:ext cx="1854568" cy="2149481"/>
            </a:xfrm>
            <a:prstGeom prst="flowChartOnlineStorage">
              <a:avLst/>
            </a:prstGeom>
          </p:spPr>
        </p:pic>
        <p:pic>
          <p:nvPicPr>
            <p:cNvPr id="11" name="Graphic 10" descr="Old Key with solid fill">
              <a:extLst>
                <a:ext uri="{FF2B5EF4-FFF2-40B4-BE49-F238E27FC236}">
                  <a16:creationId xmlns:a16="http://schemas.microsoft.com/office/drawing/2014/main" id="{B02FDDF6-BB91-134B-E90E-ADC1A423F7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848169" flipH="1">
              <a:off x="1085522" y="3337019"/>
              <a:ext cx="826362" cy="817949"/>
            </a:xfrm>
            <a:prstGeom prst="rect">
              <a:avLst/>
            </a:prstGeom>
          </p:spPr>
        </p:pic>
      </p:grpSp>
      <p:sp>
        <p:nvSpPr>
          <p:cNvPr id="14" name="Rectangle 13">
            <a:extLst>
              <a:ext uri="{FF2B5EF4-FFF2-40B4-BE49-F238E27FC236}">
                <a16:creationId xmlns:a16="http://schemas.microsoft.com/office/drawing/2014/main" id="{858E5B08-725A-AB89-48BB-81FA8D5ACF56}"/>
              </a:ext>
            </a:extLst>
          </p:cNvPr>
          <p:cNvSpPr/>
          <p:nvPr/>
        </p:nvSpPr>
        <p:spPr bwMode="auto">
          <a:xfrm>
            <a:off x="4103341" y="3900017"/>
            <a:ext cx="3662848" cy="581236"/>
          </a:xfrm>
          <a:prstGeom prst="rect">
            <a:avLst/>
          </a:prstGeom>
          <a:noFill/>
          <a:ln>
            <a:noFill/>
          </a:ln>
        </p:spPr>
        <p:txBody>
          <a:bodyPr wrap="square" lIns="50800" tIns="50800" rIns="50800" bIns="50800" rtlCol="0" anchor="ctr">
            <a:noAutofit/>
          </a:bodyPr>
          <a:lstStyle/>
          <a:p>
            <a:pPr algn="ctr" defTabSz="1825638" eaLnBrk="1" fontAlgn="auto" hangingPunct="1">
              <a:spcBef>
                <a:spcPts val="0"/>
              </a:spcBef>
              <a:spcAft>
                <a:spcPts val="0"/>
              </a:spcAft>
            </a:pPr>
            <a:r>
              <a:rPr lang="en-GB" sz="2400" b="1" kern="0">
                <a:solidFill>
                  <a:schemeClr val="accent2">
                    <a:lumMod val="75000"/>
                  </a:schemeClr>
                </a:solidFill>
              </a:rPr>
              <a:t>Personal relevance</a:t>
            </a:r>
          </a:p>
        </p:txBody>
      </p:sp>
      <p:pic>
        <p:nvPicPr>
          <p:cNvPr id="15" name="Graphic 14" descr="Target Audience outline">
            <a:extLst>
              <a:ext uri="{FF2B5EF4-FFF2-40B4-BE49-F238E27FC236}">
                <a16:creationId xmlns:a16="http://schemas.microsoft.com/office/drawing/2014/main" id="{3EC54433-E675-9222-DC05-3A22AF224DDE}"/>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8897" r="-25372"/>
          <a:stretch/>
        </p:blipFill>
        <p:spPr>
          <a:xfrm flipH="1">
            <a:off x="3890799" y="1606890"/>
            <a:ext cx="3185816" cy="2372689"/>
          </a:xfrm>
          <a:prstGeom prst="chevron">
            <a:avLst/>
          </a:prstGeom>
          <a:effectLst/>
        </p:spPr>
      </p:pic>
      <p:sp>
        <p:nvSpPr>
          <p:cNvPr id="16" name="Rectangle 15">
            <a:extLst>
              <a:ext uri="{FF2B5EF4-FFF2-40B4-BE49-F238E27FC236}">
                <a16:creationId xmlns:a16="http://schemas.microsoft.com/office/drawing/2014/main" id="{1B7CFDD9-E778-7E5B-5BEC-D466B5C22D4B}"/>
              </a:ext>
            </a:extLst>
          </p:cNvPr>
          <p:cNvSpPr/>
          <p:nvPr/>
        </p:nvSpPr>
        <p:spPr bwMode="auto">
          <a:xfrm>
            <a:off x="6058168" y="2111032"/>
            <a:ext cx="1583607" cy="1367849"/>
          </a:xfrm>
          <a:prstGeom prst="rect">
            <a:avLst/>
          </a:prstGeom>
          <a:noFill/>
          <a:ln>
            <a:noFill/>
          </a:ln>
        </p:spPr>
        <p:txBody>
          <a:bodyPr wrap="square" lIns="50800" tIns="50800" rIns="50800" bIns="50800" rtlCol="0" anchor="ctr">
            <a:noAutofit/>
          </a:bodyPr>
          <a:lstStyle/>
          <a:p>
            <a:pPr algn="l" defTabSz="1825638" eaLnBrk="1" fontAlgn="auto" hangingPunct="1">
              <a:spcBef>
                <a:spcPts val="0"/>
              </a:spcBef>
              <a:spcAft>
                <a:spcPts val="0"/>
              </a:spcAft>
            </a:pPr>
            <a:r>
              <a:rPr lang="en-GB" sz="4400" b="1" kern="0">
                <a:solidFill>
                  <a:schemeClr val="accent2">
                    <a:lumMod val="75000"/>
                  </a:schemeClr>
                </a:solidFill>
              </a:rPr>
              <a:t>+11%</a:t>
            </a:r>
          </a:p>
        </p:txBody>
      </p:sp>
      <p:sp>
        <p:nvSpPr>
          <p:cNvPr id="19" name="Rectangle 18">
            <a:extLst>
              <a:ext uri="{FF2B5EF4-FFF2-40B4-BE49-F238E27FC236}">
                <a16:creationId xmlns:a16="http://schemas.microsoft.com/office/drawing/2014/main" id="{C646A12A-EB5A-EC49-C1CC-AC291697D5F2}"/>
              </a:ext>
            </a:extLst>
          </p:cNvPr>
          <p:cNvSpPr/>
          <p:nvPr/>
        </p:nvSpPr>
        <p:spPr bwMode="auto">
          <a:xfrm>
            <a:off x="7978643" y="3900017"/>
            <a:ext cx="3662848" cy="581236"/>
          </a:xfrm>
          <a:prstGeom prst="rect">
            <a:avLst/>
          </a:prstGeom>
          <a:noFill/>
          <a:ln>
            <a:noFill/>
          </a:ln>
        </p:spPr>
        <p:txBody>
          <a:bodyPr wrap="square" lIns="50800" tIns="50800" rIns="50800" bIns="50800" rtlCol="0" anchor="ctr">
            <a:noAutofit/>
          </a:bodyPr>
          <a:lstStyle/>
          <a:p>
            <a:pPr algn="ctr" defTabSz="1825638" eaLnBrk="1" fontAlgn="auto" hangingPunct="1">
              <a:spcBef>
                <a:spcPts val="0"/>
              </a:spcBef>
              <a:spcAft>
                <a:spcPts val="0"/>
              </a:spcAft>
            </a:pPr>
            <a:r>
              <a:rPr lang="en-GB" sz="2400" b="1" kern="0">
                <a:solidFill>
                  <a:schemeClr val="accent2">
                    <a:lumMod val="75000"/>
                  </a:schemeClr>
                </a:solidFill>
              </a:rPr>
              <a:t>Long-term memorability </a:t>
            </a:r>
          </a:p>
        </p:txBody>
      </p:sp>
      <p:pic>
        <p:nvPicPr>
          <p:cNvPr id="20" name="Graphic 19" descr="Left Brain outline">
            <a:extLst>
              <a:ext uri="{FF2B5EF4-FFF2-40B4-BE49-F238E27FC236}">
                <a16:creationId xmlns:a16="http://schemas.microsoft.com/office/drawing/2014/main" id="{EE58F201-F652-C2E5-3C16-914C65E2FB2E}"/>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r="9119"/>
          <a:stretch/>
        </p:blipFill>
        <p:spPr>
          <a:xfrm>
            <a:off x="8351512" y="1594329"/>
            <a:ext cx="2144669" cy="2359850"/>
          </a:xfrm>
          <a:prstGeom prst="flowChartOnlineStorage">
            <a:avLst/>
          </a:prstGeom>
          <a:effectLst/>
        </p:spPr>
      </p:pic>
      <p:sp>
        <p:nvSpPr>
          <p:cNvPr id="21" name="Rectangle 20">
            <a:extLst>
              <a:ext uri="{FF2B5EF4-FFF2-40B4-BE49-F238E27FC236}">
                <a16:creationId xmlns:a16="http://schemas.microsoft.com/office/drawing/2014/main" id="{889CD283-62FF-C066-C3EF-09156D04899F}"/>
              </a:ext>
            </a:extLst>
          </p:cNvPr>
          <p:cNvSpPr/>
          <p:nvPr/>
        </p:nvSpPr>
        <p:spPr bwMode="auto">
          <a:xfrm>
            <a:off x="10022370" y="2111032"/>
            <a:ext cx="1583607" cy="1367849"/>
          </a:xfrm>
          <a:prstGeom prst="rect">
            <a:avLst/>
          </a:prstGeom>
          <a:noFill/>
          <a:ln>
            <a:noFill/>
          </a:ln>
        </p:spPr>
        <p:txBody>
          <a:bodyPr wrap="square" lIns="50800" tIns="50800" rIns="50800" bIns="50800" rtlCol="0" anchor="ctr">
            <a:noAutofit/>
          </a:bodyPr>
          <a:lstStyle/>
          <a:p>
            <a:pPr algn="l" defTabSz="1825638" eaLnBrk="1" fontAlgn="auto" hangingPunct="1">
              <a:spcBef>
                <a:spcPts val="0"/>
              </a:spcBef>
              <a:spcAft>
                <a:spcPts val="0"/>
              </a:spcAft>
            </a:pPr>
            <a:r>
              <a:rPr lang="en-GB" sz="4400" b="1" kern="0">
                <a:solidFill>
                  <a:schemeClr val="accent2">
                    <a:lumMod val="75000"/>
                  </a:schemeClr>
                </a:solidFill>
              </a:rPr>
              <a:t>+3%</a:t>
            </a:r>
          </a:p>
        </p:txBody>
      </p:sp>
    </p:spTree>
    <p:extLst>
      <p:ext uri="{BB962C8B-B14F-4D97-AF65-F5344CB8AC3E}">
        <p14:creationId xmlns:p14="http://schemas.microsoft.com/office/powerpoint/2010/main" val="132869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C7691-935A-4AC5-C3AB-ED03BD4F246C}"/>
              </a:ext>
            </a:extLst>
          </p:cNvPr>
          <p:cNvSpPr>
            <a:spLocks noGrp="1"/>
          </p:cNvSpPr>
          <p:nvPr>
            <p:ph type="title"/>
          </p:nvPr>
        </p:nvSpPr>
        <p:spPr/>
        <p:txBody>
          <a:bodyPr/>
          <a:lstStyle/>
          <a:p>
            <a:r>
              <a:rPr lang="en-US" dirty="0"/>
              <a:t>When ads don’t meet the Attention-Memory Threshold of 2.5”, it’s hard for mental availability to grow</a:t>
            </a:r>
            <a:endParaRPr lang="en-GB" dirty="0"/>
          </a:p>
        </p:txBody>
      </p:sp>
      <p:sp>
        <p:nvSpPr>
          <p:cNvPr id="3" name="Text Placeholder 2">
            <a:extLst>
              <a:ext uri="{FF2B5EF4-FFF2-40B4-BE49-F238E27FC236}">
                <a16:creationId xmlns:a16="http://schemas.microsoft.com/office/drawing/2014/main" id="{BE5696C8-0F30-C59A-9A1F-1D04935DCEC3}"/>
              </a:ext>
            </a:extLst>
          </p:cNvPr>
          <p:cNvSpPr>
            <a:spLocks noGrp="1"/>
          </p:cNvSpPr>
          <p:nvPr>
            <p:ph type="body" sz="quarter" idx="15"/>
          </p:nvPr>
        </p:nvSpPr>
        <p:spPr/>
        <p:txBody>
          <a:bodyPr/>
          <a:lstStyle/>
          <a:p>
            <a:r>
              <a:rPr lang="en-GB" dirty="0"/>
              <a:t>Source: Amplified Intelligence</a:t>
            </a:r>
          </a:p>
          <a:p>
            <a:endParaRPr lang="en-GB" dirty="0"/>
          </a:p>
        </p:txBody>
      </p:sp>
      <p:pic>
        <p:nvPicPr>
          <p:cNvPr id="5" name="Picture 4">
            <a:extLst>
              <a:ext uri="{FF2B5EF4-FFF2-40B4-BE49-F238E27FC236}">
                <a16:creationId xmlns:a16="http://schemas.microsoft.com/office/drawing/2014/main" id="{954FA678-521A-3B86-C4BC-03EE3C63FC96}"/>
              </a:ext>
            </a:extLst>
          </p:cNvPr>
          <p:cNvPicPr>
            <a:picLocks noChangeAspect="1"/>
          </p:cNvPicPr>
          <p:nvPr/>
        </p:nvPicPr>
        <p:blipFill rotWithShape="1">
          <a:blip r:embed="rId3"/>
          <a:srcRect t="11836"/>
          <a:stretch/>
        </p:blipFill>
        <p:spPr>
          <a:xfrm>
            <a:off x="2167648" y="1626060"/>
            <a:ext cx="7748752" cy="3494120"/>
          </a:xfrm>
          <a:prstGeom prst="rect">
            <a:avLst/>
          </a:prstGeom>
          <a:effectLst>
            <a:outerShdw blurRad="228600" dist="38100" dir="2700000" algn="tl" rotWithShape="0">
              <a:prstClr val="black">
                <a:alpha val="40000"/>
              </a:prstClr>
            </a:outerShdw>
          </a:effectLst>
        </p:spPr>
      </p:pic>
    </p:spTree>
    <p:extLst>
      <p:ext uri="{BB962C8B-B14F-4D97-AF65-F5344CB8AC3E}">
        <p14:creationId xmlns:p14="http://schemas.microsoft.com/office/powerpoint/2010/main" val="6782790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D1879-5907-1BD7-9AB8-6EF9915EA169}"/>
              </a:ext>
            </a:extLst>
          </p:cNvPr>
          <p:cNvSpPr>
            <a:spLocks noGrp="1"/>
          </p:cNvSpPr>
          <p:nvPr>
            <p:ph type="title"/>
          </p:nvPr>
        </p:nvSpPr>
        <p:spPr/>
        <p:txBody>
          <a:bodyPr/>
          <a:lstStyle/>
          <a:p>
            <a:r>
              <a:rPr lang="en-GB" dirty="0"/>
              <a:t>TV delivers stable levels of visual attention throughout an ad</a:t>
            </a:r>
          </a:p>
        </p:txBody>
      </p:sp>
      <p:sp>
        <p:nvSpPr>
          <p:cNvPr id="3" name="Text Placeholder 2">
            <a:extLst>
              <a:ext uri="{FF2B5EF4-FFF2-40B4-BE49-F238E27FC236}">
                <a16:creationId xmlns:a16="http://schemas.microsoft.com/office/drawing/2014/main" id="{5CFB92F7-DED9-F6F4-B2FC-772DE765F8F9}"/>
              </a:ext>
            </a:extLst>
          </p:cNvPr>
          <p:cNvSpPr>
            <a:spLocks noGrp="1"/>
          </p:cNvSpPr>
          <p:nvPr>
            <p:ph type="body" sz="quarter" idx="15"/>
          </p:nvPr>
        </p:nvSpPr>
        <p:spPr/>
        <p:txBody>
          <a:bodyPr/>
          <a:lstStyle/>
          <a:p>
            <a:r>
              <a:rPr lang="en-GB" dirty="0"/>
              <a:t>Source: Amplified Intelligence</a:t>
            </a:r>
          </a:p>
        </p:txBody>
      </p:sp>
      <p:pic>
        <p:nvPicPr>
          <p:cNvPr id="5" name="Picture 4">
            <a:extLst>
              <a:ext uri="{FF2B5EF4-FFF2-40B4-BE49-F238E27FC236}">
                <a16:creationId xmlns:a16="http://schemas.microsoft.com/office/drawing/2014/main" id="{19932BE8-1102-4F70-D256-581D5D2EAA13}"/>
              </a:ext>
            </a:extLst>
          </p:cNvPr>
          <p:cNvPicPr>
            <a:picLocks noChangeAspect="1"/>
          </p:cNvPicPr>
          <p:nvPr/>
        </p:nvPicPr>
        <p:blipFill>
          <a:blip r:embed="rId3"/>
          <a:stretch>
            <a:fillRect/>
          </a:stretch>
        </p:blipFill>
        <p:spPr>
          <a:xfrm>
            <a:off x="2003160" y="1267796"/>
            <a:ext cx="7487035" cy="3829247"/>
          </a:xfrm>
          <a:prstGeom prst="rect">
            <a:avLst/>
          </a:prstGeom>
          <a:effectLst>
            <a:outerShdw blurRad="228600" dist="38100" dir="2700000" algn="tl" rotWithShape="0">
              <a:prstClr val="black">
                <a:alpha val="40000"/>
              </a:prstClr>
            </a:outerShdw>
          </a:effectLst>
        </p:spPr>
      </p:pic>
    </p:spTree>
    <p:extLst>
      <p:ext uri="{BB962C8B-B14F-4D97-AF65-F5344CB8AC3E}">
        <p14:creationId xmlns:p14="http://schemas.microsoft.com/office/powerpoint/2010/main" val="85863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erson in a suit&#10;&#10;Description automatically generated">
            <a:extLst>
              <a:ext uri="{FF2B5EF4-FFF2-40B4-BE49-F238E27FC236}">
                <a16:creationId xmlns:a16="http://schemas.microsoft.com/office/drawing/2014/main" id="{21A3E24F-39D8-5074-4325-1F053A9A5189}"/>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8669" r="28669"/>
          <a:stretch>
            <a:fillRect/>
          </a:stretch>
        </p:blipFill>
        <p:spPr/>
      </p:pic>
      <p:sp>
        <p:nvSpPr>
          <p:cNvPr id="2" name="Title 1">
            <a:extLst>
              <a:ext uri="{FF2B5EF4-FFF2-40B4-BE49-F238E27FC236}">
                <a16:creationId xmlns:a16="http://schemas.microsoft.com/office/drawing/2014/main" id="{1E5680C3-95F0-43E7-B5B4-1C26D21C2BB8}"/>
              </a:ext>
            </a:extLst>
          </p:cNvPr>
          <p:cNvSpPr>
            <a:spLocks noGrp="1"/>
          </p:cNvSpPr>
          <p:nvPr>
            <p:ph type="title"/>
          </p:nvPr>
        </p:nvSpPr>
        <p:spPr/>
        <p:txBody>
          <a:bodyPr/>
          <a:lstStyle/>
          <a:p>
            <a:r>
              <a:rPr lang="en-GB" dirty="0"/>
              <a:t>Summary</a:t>
            </a:r>
          </a:p>
        </p:txBody>
      </p:sp>
      <p:sp>
        <p:nvSpPr>
          <p:cNvPr id="3" name="Text Placeholder 2">
            <a:extLst>
              <a:ext uri="{FF2B5EF4-FFF2-40B4-BE49-F238E27FC236}">
                <a16:creationId xmlns:a16="http://schemas.microsoft.com/office/drawing/2014/main" id="{8E724514-9855-4144-8032-D9583406CD76}"/>
              </a:ext>
            </a:extLst>
          </p:cNvPr>
          <p:cNvSpPr>
            <a:spLocks noGrp="1"/>
          </p:cNvSpPr>
          <p:nvPr>
            <p:ph type="body" sz="quarter" idx="13"/>
          </p:nvPr>
        </p:nvSpPr>
        <p:spPr/>
        <p:txBody>
          <a:bodyPr/>
          <a:lstStyle/>
          <a:p>
            <a:pPr marL="285750" indent="-285750">
              <a:buFont typeface="Arial" panose="020B0604020202020204" pitchFamily="34" charset="0"/>
              <a:buChar char="─"/>
            </a:pPr>
            <a:r>
              <a:rPr lang="en-GB" dirty="0"/>
              <a:t>Time length should be as long as is required to effectively achieve the objective.</a:t>
            </a:r>
          </a:p>
          <a:p>
            <a:pPr marL="285750" indent="-285750">
              <a:buFont typeface="Arial" panose="020B0604020202020204" pitchFamily="34" charset="0"/>
              <a:buChar char="─"/>
            </a:pPr>
            <a:r>
              <a:rPr lang="en-GB" dirty="0"/>
              <a:t>Longer ads: more memorable, more emotion, create more stand out and are better at driving brand fame.</a:t>
            </a:r>
          </a:p>
          <a:p>
            <a:pPr marL="285750" indent="-285750">
              <a:buFont typeface="Arial" panose="020B0604020202020204" pitchFamily="34" charset="0"/>
              <a:buChar char="─"/>
            </a:pPr>
            <a:r>
              <a:rPr lang="en-GB" dirty="0"/>
              <a:t>Short ads: more cost efficient, good for simple messaging, better for low budgets, serve as a trigger / reminder for a longer ad. </a:t>
            </a:r>
          </a:p>
          <a:p>
            <a:endParaRPr lang="en-GB" dirty="0"/>
          </a:p>
          <a:p>
            <a:endParaRPr lang="en-GB" dirty="0"/>
          </a:p>
        </p:txBody>
      </p:sp>
      <p:sp>
        <p:nvSpPr>
          <p:cNvPr id="8" name="TextBox 7">
            <a:extLst>
              <a:ext uri="{FF2B5EF4-FFF2-40B4-BE49-F238E27FC236}">
                <a16:creationId xmlns:a16="http://schemas.microsoft.com/office/drawing/2014/main" id="{AB9232CD-0E24-76B6-4199-36AD0C124779}"/>
              </a:ext>
            </a:extLst>
          </p:cNvPr>
          <p:cNvSpPr txBox="1"/>
          <p:nvPr/>
        </p:nvSpPr>
        <p:spPr>
          <a:xfrm rot="16200000">
            <a:off x="10486929" y="4324278"/>
            <a:ext cx="2982494" cy="246221"/>
          </a:xfrm>
          <a:prstGeom prst="rect">
            <a:avLst/>
          </a:prstGeom>
          <a:noFill/>
        </p:spPr>
        <p:txBody>
          <a:bodyPr wrap="square" rtlCol="0">
            <a:spAutoFit/>
          </a:bodyPr>
          <a:lstStyle/>
          <a:p>
            <a:r>
              <a:rPr lang="en-GB" sz="1000" dirty="0">
                <a:solidFill>
                  <a:schemeClr val="bg1"/>
                </a:solidFill>
              </a:rPr>
              <a:t>Santander - Connections</a:t>
            </a:r>
          </a:p>
        </p:txBody>
      </p:sp>
    </p:spTree>
    <p:extLst>
      <p:ext uri="{BB962C8B-B14F-4D97-AF65-F5344CB8AC3E}">
        <p14:creationId xmlns:p14="http://schemas.microsoft.com/office/powerpoint/2010/main" val="71436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3F4B8-6ABA-41E0-86F9-96525DD7AC54}"/>
              </a:ext>
            </a:extLst>
          </p:cNvPr>
          <p:cNvSpPr>
            <a:spLocks noGrp="1"/>
          </p:cNvSpPr>
          <p:nvPr>
            <p:ph type="title"/>
          </p:nvPr>
        </p:nvSpPr>
        <p:spPr/>
        <p:txBody>
          <a:bodyPr/>
          <a:lstStyle/>
          <a:p>
            <a:r>
              <a:rPr lang="en-GB" dirty="0"/>
              <a:t>The 30” spot is the most common time-length</a:t>
            </a:r>
          </a:p>
        </p:txBody>
      </p:sp>
      <p:sp>
        <p:nvSpPr>
          <p:cNvPr id="3" name="Text Placeholder 2">
            <a:extLst>
              <a:ext uri="{FF2B5EF4-FFF2-40B4-BE49-F238E27FC236}">
                <a16:creationId xmlns:a16="http://schemas.microsoft.com/office/drawing/2014/main" id="{8417741A-4C4D-4DAB-942D-332F8A557AE3}"/>
              </a:ext>
            </a:extLst>
          </p:cNvPr>
          <p:cNvSpPr>
            <a:spLocks noGrp="1"/>
          </p:cNvSpPr>
          <p:nvPr>
            <p:ph type="body" sz="quarter" idx="15"/>
          </p:nvPr>
        </p:nvSpPr>
        <p:spPr>
          <a:xfrm>
            <a:off x="378000" y="5364000"/>
            <a:ext cx="11334817" cy="304800"/>
          </a:xfrm>
        </p:spPr>
        <p:txBody>
          <a:bodyPr/>
          <a:lstStyle/>
          <a:p>
            <a:r>
              <a:rPr lang="en-GB">
                <a:solidFill>
                  <a:srgbClr val="515254"/>
                </a:solidFill>
              </a:rPr>
              <a:t>Source: Barb, 2023,</a:t>
            </a:r>
            <a:r>
              <a:rPr lang="en-GB"/>
              <a:t> Individuals,</a:t>
            </a:r>
            <a:r>
              <a:rPr lang="en-GB">
                <a:solidFill>
                  <a:srgbClr val="515254"/>
                </a:solidFill>
              </a:rPr>
              <a:t> proportion of TVRs by ad duration</a:t>
            </a:r>
          </a:p>
          <a:p>
            <a:endParaRPr lang="en-GB"/>
          </a:p>
        </p:txBody>
      </p:sp>
      <p:graphicFrame>
        <p:nvGraphicFramePr>
          <p:cNvPr id="5" name="Chart 4">
            <a:extLst>
              <a:ext uri="{FF2B5EF4-FFF2-40B4-BE49-F238E27FC236}">
                <a16:creationId xmlns:a16="http://schemas.microsoft.com/office/drawing/2014/main" id="{5A54EE05-D40E-4CC0-8152-9EFB7F1CA016}"/>
              </a:ext>
            </a:extLst>
          </p:cNvPr>
          <p:cNvGraphicFramePr/>
          <p:nvPr/>
        </p:nvGraphicFramePr>
        <p:xfrm>
          <a:off x="1353023" y="1189200"/>
          <a:ext cx="9854727" cy="399943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C432799-9FBF-45B3-8645-255D41930296}"/>
              </a:ext>
            </a:extLst>
          </p:cNvPr>
          <p:cNvSpPr txBox="1"/>
          <p:nvPr/>
        </p:nvSpPr>
        <p:spPr>
          <a:xfrm rot="16200000">
            <a:off x="1061943" y="2752137"/>
            <a:ext cx="257903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a:ea typeface="+mn-ea"/>
                <a:cs typeface="+mn-cs"/>
              </a:rPr>
              <a:t>% TVRs</a:t>
            </a:r>
          </a:p>
        </p:txBody>
      </p:sp>
    </p:spTree>
    <p:extLst>
      <p:ext uri="{BB962C8B-B14F-4D97-AF65-F5344CB8AC3E}">
        <p14:creationId xmlns:p14="http://schemas.microsoft.com/office/powerpoint/2010/main" val="69396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4E5C7B7A-D219-4589-907B-D24DD377BB28}"/>
              </a:ext>
            </a:extLst>
          </p:cNvPr>
          <p:cNvGraphicFramePr/>
          <p:nvPr/>
        </p:nvGraphicFramePr>
        <p:xfrm>
          <a:off x="360000" y="901898"/>
          <a:ext cx="11307763" cy="456184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BD8D852-AB6E-4380-B092-132EAB3773A5}"/>
              </a:ext>
            </a:extLst>
          </p:cNvPr>
          <p:cNvSpPr>
            <a:spLocks noGrp="1"/>
          </p:cNvSpPr>
          <p:nvPr>
            <p:ph type="title"/>
          </p:nvPr>
        </p:nvSpPr>
        <p:spPr/>
        <p:txBody>
          <a:bodyPr/>
          <a:lstStyle/>
          <a:p>
            <a:pPr lvl="0"/>
            <a:r>
              <a:rPr lang="en-GB"/>
              <a:t>The use of time-lengths differs by category</a:t>
            </a:r>
          </a:p>
        </p:txBody>
      </p:sp>
      <p:sp>
        <p:nvSpPr>
          <p:cNvPr id="3" name="Text Placeholder 2">
            <a:extLst>
              <a:ext uri="{FF2B5EF4-FFF2-40B4-BE49-F238E27FC236}">
                <a16:creationId xmlns:a16="http://schemas.microsoft.com/office/drawing/2014/main" id="{9724E362-6AA4-4764-8391-38A53CFA52AC}"/>
              </a:ext>
            </a:extLst>
          </p:cNvPr>
          <p:cNvSpPr>
            <a:spLocks noGrp="1"/>
          </p:cNvSpPr>
          <p:nvPr>
            <p:ph type="body" sz="quarter" idx="15"/>
          </p:nvPr>
        </p:nvSpPr>
        <p:spPr>
          <a:xfrm>
            <a:off x="378000" y="5364000"/>
            <a:ext cx="11334817" cy="304800"/>
          </a:xfrm>
        </p:spPr>
        <p:txBody>
          <a:bodyPr/>
          <a:lstStyle/>
          <a:p>
            <a:r>
              <a:rPr lang="en-GB"/>
              <a:t>Source: Barb, 2023, Individuals</a:t>
            </a:r>
          </a:p>
        </p:txBody>
      </p:sp>
    </p:spTree>
    <p:extLst>
      <p:ext uri="{BB962C8B-B14F-4D97-AF65-F5344CB8AC3E}">
        <p14:creationId xmlns:p14="http://schemas.microsoft.com/office/powerpoint/2010/main" val="133658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D0B23-65BD-4152-2112-447441B661F0}"/>
              </a:ext>
            </a:extLst>
          </p:cNvPr>
          <p:cNvSpPr>
            <a:spLocks noGrp="1"/>
          </p:cNvSpPr>
          <p:nvPr>
            <p:ph type="title"/>
          </p:nvPr>
        </p:nvSpPr>
        <p:spPr/>
        <p:txBody>
          <a:bodyPr>
            <a:normAutofit/>
          </a:bodyPr>
          <a:lstStyle/>
          <a:p>
            <a:r>
              <a:rPr lang="en-GB"/>
              <a:t>30-second TV ads consistently account for half of all impacts</a:t>
            </a:r>
            <a:br>
              <a:rPr lang="en-GB"/>
            </a:br>
            <a:endParaRPr lang="en-GB"/>
          </a:p>
        </p:txBody>
      </p:sp>
      <p:sp>
        <p:nvSpPr>
          <p:cNvPr id="3" name="Text Placeholder 2">
            <a:extLst>
              <a:ext uri="{FF2B5EF4-FFF2-40B4-BE49-F238E27FC236}">
                <a16:creationId xmlns:a16="http://schemas.microsoft.com/office/drawing/2014/main" id="{14FF8B93-8DAA-CBE6-BF3E-D6FD0B8DA695}"/>
              </a:ext>
            </a:extLst>
          </p:cNvPr>
          <p:cNvSpPr>
            <a:spLocks noGrp="1"/>
          </p:cNvSpPr>
          <p:nvPr>
            <p:ph type="body" sz="quarter" idx="15"/>
          </p:nvPr>
        </p:nvSpPr>
        <p:spPr>
          <a:xfrm>
            <a:off x="378000" y="5364000"/>
            <a:ext cx="11334817" cy="304800"/>
          </a:xfrm>
        </p:spPr>
        <p:txBody>
          <a:bodyPr/>
          <a:lstStyle/>
          <a:p>
            <a:r>
              <a:rPr lang="en-GB"/>
              <a:t>Source: Barb, 2013-2023, Individuals, Proportion of Impacts (R/W) by ad duration</a:t>
            </a:r>
          </a:p>
        </p:txBody>
      </p:sp>
      <p:graphicFrame>
        <p:nvGraphicFramePr>
          <p:cNvPr id="6" name="Chart 5">
            <a:extLst>
              <a:ext uri="{FF2B5EF4-FFF2-40B4-BE49-F238E27FC236}">
                <a16:creationId xmlns:a16="http://schemas.microsoft.com/office/drawing/2014/main" id="{FF03A8E3-98DE-8145-72DC-35106FC08A7A}"/>
              </a:ext>
            </a:extLst>
          </p:cNvPr>
          <p:cNvGraphicFramePr/>
          <p:nvPr/>
        </p:nvGraphicFramePr>
        <p:xfrm>
          <a:off x="479426" y="1417413"/>
          <a:ext cx="11233148" cy="39114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424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erson's head in a car looking out a window at a street sign&#10;&#10;Description automatically generated">
            <a:extLst>
              <a:ext uri="{FF2B5EF4-FFF2-40B4-BE49-F238E27FC236}">
                <a16:creationId xmlns:a16="http://schemas.microsoft.com/office/drawing/2014/main" id="{52102467-438C-B1E8-1DA0-0F6035602379}"/>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0805" t="-164" r="35017" b="164"/>
          <a:stretch/>
        </p:blipFill>
        <p:spPr>
          <a:xfrm>
            <a:off x="6007894" y="-9729"/>
            <a:ext cx="6184106" cy="5948364"/>
          </a:xfrm>
        </p:spPr>
      </p:pic>
      <p:sp>
        <p:nvSpPr>
          <p:cNvPr id="2" name="Title 1">
            <a:extLst>
              <a:ext uri="{FF2B5EF4-FFF2-40B4-BE49-F238E27FC236}">
                <a16:creationId xmlns:a16="http://schemas.microsoft.com/office/drawing/2014/main" id="{78CC25F5-08D3-4E36-BDAD-8935BC60B6DE}"/>
              </a:ext>
            </a:extLst>
          </p:cNvPr>
          <p:cNvSpPr>
            <a:spLocks noGrp="1"/>
          </p:cNvSpPr>
          <p:nvPr>
            <p:ph type="title"/>
          </p:nvPr>
        </p:nvSpPr>
        <p:spPr/>
        <p:txBody>
          <a:bodyPr/>
          <a:lstStyle/>
          <a:p>
            <a:r>
              <a:rPr lang="en-GB" dirty="0"/>
              <a:t>Time-lengths</a:t>
            </a:r>
          </a:p>
        </p:txBody>
      </p:sp>
      <p:sp>
        <p:nvSpPr>
          <p:cNvPr id="3" name="Text Placeholder 2">
            <a:extLst>
              <a:ext uri="{FF2B5EF4-FFF2-40B4-BE49-F238E27FC236}">
                <a16:creationId xmlns:a16="http://schemas.microsoft.com/office/drawing/2014/main" id="{4D5912A8-9EE1-4582-B58F-025363A561F3}"/>
              </a:ext>
            </a:extLst>
          </p:cNvPr>
          <p:cNvSpPr>
            <a:spLocks noGrp="1"/>
          </p:cNvSpPr>
          <p:nvPr>
            <p:ph type="body" sz="quarter" idx="13"/>
          </p:nvPr>
        </p:nvSpPr>
        <p:spPr>
          <a:xfrm>
            <a:off x="377758" y="1614207"/>
            <a:ext cx="4626042" cy="4176993"/>
          </a:xfrm>
        </p:spPr>
        <p:txBody>
          <a:bodyPr>
            <a:normAutofit/>
          </a:bodyPr>
          <a:lstStyle/>
          <a:p>
            <a:r>
              <a:rPr lang="en-GB" dirty="0"/>
              <a:t>These are the main variables that will influence the most suitable time-length for a TV ad:</a:t>
            </a:r>
          </a:p>
          <a:p>
            <a:pPr marL="285750" indent="-285750">
              <a:buFont typeface="Arial" panose="020B0604020202020204" pitchFamily="34" charset="0"/>
              <a:buChar char="─"/>
            </a:pPr>
            <a:r>
              <a:rPr lang="en-GB" dirty="0"/>
              <a:t>Communication Objective</a:t>
            </a:r>
          </a:p>
          <a:p>
            <a:pPr marL="285750" indent="-285750">
              <a:buFont typeface="Arial" panose="020B0604020202020204" pitchFamily="34" charset="0"/>
              <a:buChar char="─"/>
            </a:pPr>
            <a:r>
              <a:rPr lang="en-GB" dirty="0"/>
              <a:t>Budget</a:t>
            </a:r>
          </a:p>
          <a:p>
            <a:pPr marL="285750" indent="-285750">
              <a:buFont typeface="Arial" panose="020B0604020202020204" pitchFamily="34" charset="0"/>
              <a:buChar char="─"/>
            </a:pPr>
            <a:r>
              <a:rPr lang="en-GB" dirty="0"/>
              <a:t>The creative execution</a:t>
            </a:r>
          </a:p>
          <a:p>
            <a:pPr marL="285750" indent="-285750">
              <a:buFont typeface="Arial" panose="020B0604020202020204" pitchFamily="34" charset="0"/>
              <a:buChar char="─"/>
            </a:pPr>
            <a:r>
              <a:rPr lang="en-GB" dirty="0"/>
              <a:t>Creative copy rotation</a:t>
            </a:r>
          </a:p>
          <a:p>
            <a:pPr marL="285750" indent="-285750">
              <a:buFont typeface="Arial" panose="020B0604020202020204" pitchFamily="34" charset="0"/>
              <a:buChar char="─"/>
            </a:pPr>
            <a:r>
              <a:rPr lang="en-GB" dirty="0"/>
              <a:t>Competitor activity</a:t>
            </a:r>
          </a:p>
          <a:p>
            <a:endParaRPr lang="en-GB" dirty="0"/>
          </a:p>
          <a:p>
            <a:r>
              <a:rPr lang="en-GB" dirty="0"/>
              <a:t>The following slides break down where these factors come into play.</a:t>
            </a:r>
          </a:p>
        </p:txBody>
      </p:sp>
      <p:sp>
        <p:nvSpPr>
          <p:cNvPr id="9" name="TextBox 8">
            <a:extLst>
              <a:ext uri="{FF2B5EF4-FFF2-40B4-BE49-F238E27FC236}">
                <a16:creationId xmlns:a16="http://schemas.microsoft.com/office/drawing/2014/main" id="{4F6E429E-191C-557E-FE34-228A58538E3B}"/>
              </a:ext>
            </a:extLst>
          </p:cNvPr>
          <p:cNvSpPr txBox="1"/>
          <p:nvPr/>
        </p:nvSpPr>
        <p:spPr>
          <a:xfrm rot="16200000">
            <a:off x="10486929" y="4324278"/>
            <a:ext cx="2982494" cy="246221"/>
          </a:xfrm>
          <a:prstGeom prst="rect">
            <a:avLst/>
          </a:prstGeom>
          <a:noFill/>
        </p:spPr>
        <p:txBody>
          <a:bodyPr wrap="square" rtlCol="0">
            <a:spAutoFit/>
          </a:bodyPr>
          <a:lstStyle/>
          <a:p>
            <a:r>
              <a:rPr lang="en-GB" sz="1000" dirty="0">
                <a:solidFill>
                  <a:schemeClr val="bg1"/>
                </a:solidFill>
              </a:rPr>
              <a:t>AA – It’s Ok</a:t>
            </a:r>
          </a:p>
        </p:txBody>
      </p:sp>
    </p:spTree>
    <p:extLst>
      <p:ext uri="{BB962C8B-B14F-4D97-AF65-F5344CB8AC3E}">
        <p14:creationId xmlns:p14="http://schemas.microsoft.com/office/powerpoint/2010/main" val="234297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picture containing person, wall, indoor&#10;&#10;Description automatically generated">
            <a:extLst>
              <a:ext uri="{FF2B5EF4-FFF2-40B4-BE49-F238E27FC236}">
                <a16:creationId xmlns:a16="http://schemas.microsoft.com/office/drawing/2014/main" id="{FB8A221D-0FF0-3220-C402-8305EC91F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2154" y="3411769"/>
            <a:ext cx="3318069" cy="1866414"/>
          </a:xfrm>
          <a:prstGeom prst="rect">
            <a:avLst/>
          </a:prstGeom>
        </p:spPr>
      </p:pic>
      <p:pic>
        <p:nvPicPr>
          <p:cNvPr id="25" name="Picture 24" descr="A picture containing person&#10;&#10;Description automatically generated">
            <a:extLst>
              <a:ext uri="{FF2B5EF4-FFF2-40B4-BE49-F238E27FC236}">
                <a16:creationId xmlns:a16="http://schemas.microsoft.com/office/drawing/2014/main" id="{36671E06-3682-1DB4-C7FB-1DFE258234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0579" y="3422742"/>
            <a:ext cx="3318069" cy="1866414"/>
          </a:xfrm>
          <a:prstGeom prst="rect">
            <a:avLst/>
          </a:prstGeom>
        </p:spPr>
      </p:pic>
      <p:pic>
        <p:nvPicPr>
          <p:cNvPr id="20" name="Picture 19" descr="A couple of people posing for the camera&#10;&#10;Description automatically generated with low confidence">
            <a:extLst>
              <a:ext uri="{FF2B5EF4-FFF2-40B4-BE49-F238E27FC236}">
                <a16:creationId xmlns:a16="http://schemas.microsoft.com/office/drawing/2014/main" id="{27E8B5DC-F389-D1C4-535E-6F7D598AAB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0580" y="1438275"/>
            <a:ext cx="3295947" cy="1853970"/>
          </a:xfrm>
          <a:prstGeom prst="rect">
            <a:avLst/>
          </a:prstGeom>
        </p:spPr>
      </p:pic>
      <p:pic>
        <p:nvPicPr>
          <p:cNvPr id="1026" name="Picture 2" descr="VCCP’s cow “with great hair” wins TV creativity award for Virgin Media">
            <a:extLst>
              <a:ext uri="{FF2B5EF4-FFF2-40B4-BE49-F238E27FC236}">
                <a16:creationId xmlns:a16="http://schemas.microsoft.com/office/drawing/2014/main" id="{CCB6CE52-7006-5182-4469-0A6B3098C3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1928" y="1438275"/>
            <a:ext cx="3278523" cy="18444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DFE961C-DF84-46F7-8B9E-0F83134C132F}"/>
              </a:ext>
            </a:extLst>
          </p:cNvPr>
          <p:cNvSpPr>
            <a:spLocks noGrp="1"/>
          </p:cNvSpPr>
          <p:nvPr>
            <p:ph type="title"/>
          </p:nvPr>
        </p:nvSpPr>
        <p:spPr>
          <a:xfrm>
            <a:off x="371476" y="359944"/>
            <a:ext cx="10537824" cy="1021181"/>
          </a:xfrm>
        </p:spPr>
        <p:txBody>
          <a:bodyPr>
            <a:normAutofit/>
          </a:bodyPr>
          <a:lstStyle/>
          <a:p>
            <a:r>
              <a:rPr lang="en-GB" dirty="0"/>
              <a:t>1. Longer ads are better for communicating</a:t>
            </a:r>
            <a:br>
              <a:rPr lang="en-GB" dirty="0"/>
            </a:br>
            <a:r>
              <a:rPr lang="en-GB" dirty="0"/>
              <a:t>more complex ideas and stories</a:t>
            </a:r>
          </a:p>
        </p:txBody>
      </p:sp>
      <p:sp>
        <p:nvSpPr>
          <p:cNvPr id="3" name="Text Placeholder 2">
            <a:extLst>
              <a:ext uri="{FF2B5EF4-FFF2-40B4-BE49-F238E27FC236}">
                <a16:creationId xmlns:a16="http://schemas.microsoft.com/office/drawing/2014/main" id="{3ACBE8BC-E91F-4DDE-91E5-54D072D7AF54}"/>
              </a:ext>
            </a:extLst>
          </p:cNvPr>
          <p:cNvSpPr>
            <a:spLocks noGrp="1"/>
          </p:cNvSpPr>
          <p:nvPr>
            <p:ph type="body" sz="quarter" idx="13"/>
          </p:nvPr>
        </p:nvSpPr>
        <p:spPr/>
        <p:txBody>
          <a:bodyPr/>
          <a:lstStyle/>
          <a:p>
            <a:pPr marL="285750" indent="-285750">
              <a:buFont typeface="Arial" panose="020B0604020202020204" pitchFamily="34" charset="0"/>
              <a:buChar char="─"/>
            </a:pPr>
            <a:r>
              <a:rPr lang="en-GB" dirty="0"/>
              <a:t>Conveying multiple/complex messages is more difficult in a very short TV ad</a:t>
            </a:r>
          </a:p>
          <a:p>
            <a:pPr marL="285750" indent="-285750">
              <a:buFont typeface="Arial" panose="020B0604020202020204" pitchFamily="34" charset="0"/>
              <a:buChar char="─"/>
            </a:pPr>
            <a:r>
              <a:rPr lang="en-GB" dirty="0"/>
              <a:t>Short ads are better for short, simple messages</a:t>
            </a:r>
          </a:p>
          <a:p>
            <a:pPr marL="285750" indent="-285750">
              <a:buFont typeface="Arial" panose="020B0604020202020204" pitchFamily="34" charset="0"/>
              <a:buChar char="─"/>
            </a:pPr>
            <a:r>
              <a:rPr lang="en-GB" dirty="0"/>
              <a:t>Good storytelling involves taking people on an emotional journey. This is hard to do in a short ad</a:t>
            </a:r>
          </a:p>
          <a:p>
            <a:pPr marL="285750" indent="-285750">
              <a:buFont typeface="Arial" panose="020B0604020202020204" pitchFamily="34" charset="0"/>
              <a:buChar char="─"/>
            </a:pPr>
            <a:r>
              <a:rPr lang="en-GB" dirty="0"/>
              <a:t>Millward Brown’s 2014 analysis shows that longer ads tend to score higher on a range of emotional metrics </a:t>
            </a:r>
          </a:p>
          <a:p>
            <a:endParaRPr lang="en-GB" dirty="0"/>
          </a:p>
          <a:p>
            <a:pPr marL="285750" indent="-285750">
              <a:buFont typeface="Arial" panose="020B0604020202020204" pitchFamily="34" charset="0"/>
              <a:buChar char="─"/>
            </a:pPr>
            <a:endParaRPr lang="en-GB" dirty="0"/>
          </a:p>
        </p:txBody>
      </p:sp>
      <p:sp>
        <p:nvSpPr>
          <p:cNvPr id="4" name="Text Placeholder 3">
            <a:extLst>
              <a:ext uri="{FF2B5EF4-FFF2-40B4-BE49-F238E27FC236}">
                <a16:creationId xmlns:a16="http://schemas.microsoft.com/office/drawing/2014/main" id="{C30CCC06-3490-4DE7-AF4A-806566B1E91C}"/>
              </a:ext>
            </a:extLst>
          </p:cNvPr>
          <p:cNvSpPr>
            <a:spLocks noGrp="1"/>
          </p:cNvSpPr>
          <p:nvPr>
            <p:ph type="body" sz="quarter" idx="18"/>
          </p:nvPr>
        </p:nvSpPr>
        <p:spPr/>
        <p:txBody>
          <a:bodyPr/>
          <a:lstStyle/>
          <a:p>
            <a:r>
              <a:rPr lang="en-GB" dirty="0"/>
              <a:t>Source: Les Binet. Millward Brown, 2014</a:t>
            </a:r>
          </a:p>
          <a:p>
            <a:endParaRPr lang="en-GB" dirty="0"/>
          </a:p>
        </p:txBody>
      </p:sp>
    </p:spTree>
    <p:extLst>
      <p:ext uri="{BB962C8B-B14F-4D97-AF65-F5344CB8AC3E}">
        <p14:creationId xmlns:p14="http://schemas.microsoft.com/office/powerpoint/2010/main" val="197635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8183B4-3010-4F3A-9824-0B121E99B5B8}"/>
              </a:ext>
            </a:extLst>
          </p:cNvPr>
          <p:cNvSpPr>
            <a:spLocks noGrp="1"/>
          </p:cNvSpPr>
          <p:nvPr>
            <p:ph type="title"/>
          </p:nvPr>
        </p:nvSpPr>
        <p:spPr/>
        <p:txBody>
          <a:bodyPr/>
          <a:lstStyle/>
          <a:p>
            <a:r>
              <a:rPr lang="en-GB" dirty="0"/>
              <a:t>Longer ads deliver more explicit brand information</a:t>
            </a:r>
          </a:p>
        </p:txBody>
      </p:sp>
      <p:sp>
        <p:nvSpPr>
          <p:cNvPr id="8" name="Text Placeholder 7">
            <a:extLst>
              <a:ext uri="{FF2B5EF4-FFF2-40B4-BE49-F238E27FC236}">
                <a16:creationId xmlns:a16="http://schemas.microsoft.com/office/drawing/2014/main" id="{62D0DB99-4BAC-451F-9D43-CE86459DAC38}"/>
              </a:ext>
            </a:extLst>
          </p:cNvPr>
          <p:cNvSpPr>
            <a:spLocks noGrp="1"/>
          </p:cNvSpPr>
          <p:nvPr>
            <p:ph type="body" sz="quarter" idx="15"/>
          </p:nvPr>
        </p:nvSpPr>
        <p:spPr/>
        <p:txBody>
          <a:bodyPr/>
          <a:lstStyle/>
          <a:p>
            <a:r>
              <a:rPr lang="en-GB" dirty="0"/>
              <a:t>Source: A Matter of Time, 2019, Work/Walnut/Thinkbox. Based on 3 brands (3 x short ad; 3 x long ad)</a:t>
            </a:r>
          </a:p>
        </p:txBody>
      </p:sp>
      <p:graphicFrame>
        <p:nvGraphicFramePr>
          <p:cNvPr id="11" name="Chart 10">
            <a:extLst>
              <a:ext uri="{FF2B5EF4-FFF2-40B4-BE49-F238E27FC236}">
                <a16:creationId xmlns:a16="http://schemas.microsoft.com/office/drawing/2014/main" id="{553120B4-3D90-419B-B06D-ED2AB19F65FF}"/>
              </a:ext>
            </a:extLst>
          </p:cNvPr>
          <p:cNvGraphicFramePr/>
          <p:nvPr/>
        </p:nvGraphicFramePr>
        <p:xfrm>
          <a:off x="1313895" y="1961965"/>
          <a:ext cx="9259410" cy="327586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681BF39A-F8FC-4230-ADD4-BF225CC08417}"/>
              </a:ext>
            </a:extLst>
          </p:cNvPr>
          <p:cNvSpPr txBox="1"/>
          <p:nvPr/>
        </p:nvSpPr>
        <p:spPr>
          <a:xfrm>
            <a:off x="3671686" y="1654188"/>
            <a:ext cx="4740676" cy="338554"/>
          </a:xfrm>
          <a:prstGeom prst="rect">
            <a:avLst/>
          </a:prstGeom>
          <a:noFill/>
        </p:spPr>
        <p:txBody>
          <a:bodyPr wrap="square" rtlCol="0">
            <a:spAutoFit/>
          </a:bodyPr>
          <a:lstStyle/>
          <a:p>
            <a:pPr algn="ctr"/>
            <a:r>
              <a:rPr lang="en-GB" sz="1600" dirty="0">
                <a:solidFill>
                  <a:schemeClr val="bg2"/>
                </a:solidFill>
              </a:rPr>
              <a:t>Explicit agreement to brand statements </a:t>
            </a:r>
            <a:endParaRPr lang="en-US" sz="1600" dirty="0">
              <a:solidFill>
                <a:schemeClr val="bg2"/>
              </a:solidFill>
            </a:endParaRPr>
          </a:p>
        </p:txBody>
      </p:sp>
      <p:grpSp>
        <p:nvGrpSpPr>
          <p:cNvPr id="14" name="Group 13">
            <a:extLst>
              <a:ext uri="{FF2B5EF4-FFF2-40B4-BE49-F238E27FC236}">
                <a16:creationId xmlns:a16="http://schemas.microsoft.com/office/drawing/2014/main" id="{76FB1C54-48E8-4355-8CCD-6FD03541BEFE}"/>
              </a:ext>
            </a:extLst>
          </p:cNvPr>
          <p:cNvGrpSpPr/>
          <p:nvPr/>
        </p:nvGrpSpPr>
        <p:grpSpPr>
          <a:xfrm>
            <a:off x="4030711" y="2575347"/>
            <a:ext cx="723900" cy="390288"/>
            <a:chOff x="1584048" y="1309925"/>
            <a:chExt cx="723900" cy="390288"/>
          </a:xfrm>
        </p:grpSpPr>
        <p:grpSp>
          <p:nvGrpSpPr>
            <p:cNvPr id="15" name="Group 14">
              <a:extLst>
                <a:ext uri="{FF2B5EF4-FFF2-40B4-BE49-F238E27FC236}">
                  <a16:creationId xmlns:a16="http://schemas.microsoft.com/office/drawing/2014/main" id="{66870B67-DB08-4C72-9ED5-4997E8E1E1FA}"/>
                </a:ext>
              </a:extLst>
            </p:cNvPr>
            <p:cNvGrpSpPr/>
            <p:nvPr/>
          </p:nvGrpSpPr>
          <p:grpSpPr>
            <a:xfrm>
              <a:off x="1679182" y="1312054"/>
              <a:ext cx="539261" cy="388159"/>
              <a:chOff x="8916260" y="2301857"/>
              <a:chExt cx="539261" cy="388159"/>
            </a:xfrm>
            <a:solidFill>
              <a:srgbClr val="372D87"/>
            </a:solidFill>
          </p:grpSpPr>
          <p:sp>
            <p:nvSpPr>
              <p:cNvPr id="17" name="Rectangle 16">
                <a:extLst>
                  <a:ext uri="{FF2B5EF4-FFF2-40B4-BE49-F238E27FC236}">
                    <a16:creationId xmlns:a16="http://schemas.microsoft.com/office/drawing/2014/main" id="{D735BCEA-99A9-4E7B-B002-8B2908816136}"/>
                  </a:ext>
                </a:extLst>
              </p:cNvPr>
              <p:cNvSpPr/>
              <p:nvPr/>
            </p:nvSpPr>
            <p:spPr>
              <a:xfrm>
                <a:off x="8916260" y="2301857"/>
                <a:ext cx="539261" cy="273469"/>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0" cap="none" spc="0" normalizeH="0" baseline="0" noProof="0" dirty="0">
                  <a:ln>
                    <a:noFill/>
                  </a:ln>
                  <a:solidFill>
                    <a:prstClr val="white"/>
                  </a:solidFill>
                  <a:effectLst/>
                  <a:uLnTx/>
                  <a:uFillTx/>
                  <a:latin typeface="Arial"/>
                  <a:ea typeface="+mn-ea"/>
                  <a:cs typeface="+mn-cs"/>
                </a:endParaRPr>
              </a:p>
            </p:txBody>
          </p:sp>
          <p:sp>
            <p:nvSpPr>
              <p:cNvPr id="18" name="Isosceles Triangle 17">
                <a:extLst>
                  <a:ext uri="{FF2B5EF4-FFF2-40B4-BE49-F238E27FC236}">
                    <a16:creationId xmlns:a16="http://schemas.microsoft.com/office/drawing/2014/main" id="{2C8BB5A0-4E57-4A5E-8FAA-E93E4D19582A}"/>
                  </a:ext>
                </a:extLst>
              </p:cNvPr>
              <p:cNvSpPr/>
              <p:nvPr/>
            </p:nvSpPr>
            <p:spPr>
              <a:xfrm rot="10800000">
                <a:off x="9098748" y="2575326"/>
                <a:ext cx="174284" cy="114690"/>
              </a:xfrm>
              <a:prstGeom prst="triangl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sp>
          <p:nvSpPr>
            <p:cNvPr id="16" name="TextBox 15">
              <a:extLst>
                <a:ext uri="{FF2B5EF4-FFF2-40B4-BE49-F238E27FC236}">
                  <a16:creationId xmlns:a16="http://schemas.microsoft.com/office/drawing/2014/main" id="{F26E97C2-7E34-4848-9B06-E855DE1EE7B4}"/>
                </a:ext>
              </a:extLst>
            </p:cNvPr>
            <p:cNvSpPr txBox="1"/>
            <p:nvPr/>
          </p:nvSpPr>
          <p:spPr>
            <a:xfrm>
              <a:off x="1584048" y="1309925"/>
              <a:ext cx="7239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0" dirty="0">
                  <a:solidFill>
                    <a:prstClr val="white"/>
                  </a:solidFill>
                  <a:latin typeface="Arial"/>
                </a:rPr>
                <a:t>64</a:t>
              </a:r>
              <a:r>
                <a:rPr kumimoji="0" lang="en-GB" sz="1400" b="1" i="0" u="none" strike="noStrike" kern="0" cap="none" spc="0" normalizeH="0" baseline="0" noProof="0" dirty="0">
                  <a:ln>
                    <a:noFill/>
                  </a:ln>
                  <a:solidFill>
                    <a:prstClr val="white"/>
                  </a:solidFill>
                  <a:effectLst/>
                  <a:uLnTx/>
                  <a:uFillTx/>
                  <a:latin typeface="Arial"/>
                  <a:ea typeface="+mn-ea"/>
                  <a:cs typeface="+mn-cs"/>
                </a:rPr>
                <a:t>%</a:t>
              </a:r>
            </a:p>
          </p:txBody>
        </p:sp>
      </p:grpSp>
      <p:grpSp>
        <p:nvGrpSpPr>
          <p:cNvPr id="24" name="Group 23">
            <a:extLst>
              <a:ext uri="{FF2B5EF4-FFF2-40B4-BE49-F238E27FC236}">
                <a16:creationId xmlns:a16="http://schemas.microsoft.com/office/drawing/2014/main" id="{CBB85CC7-2689-48D0-B9CA-5A519F5FEA2A}"/>
              </a:ext>
            </a:extLst>
          </p:cNvPr>
          <p:cNvGrpSpPr/>
          <p:nvPr/>
        </p:nvGrpSpPr>
        <p:grpSpPr>
          <a:xfrm>
            <a:off x="8133405" y="1862754"/>
            <a:ext cx="723900" cy="405314"/>
            <a:chOff x="1586862" y="1294899"/>
            <a:chExt cx="723900" cy="405314"/>
          </a:xfrm>
        </p:grpSpPr>
        <p:grpSp>
          <p:nvGrpSpPr>
            <p:cNvPr id="25" name="Group 24">
              <a:extLst>
                <a:ext uri="{FF2B5EF4-FFF2-40B4-BE49-F238E27FC236}">
                  <a16:creationId xmlns:a16="http://schemas.microsoft.com/office/drawing/2014/main" id="{9D2566A0-CB45-4C95-8D60-24614AA73188}"/>
                </a:ext>
              </a:extLst>
            </p:cNvPr>
            <p:cNvGrpSpPr/>
            <p:nvPr/>
          </p:nvGrpSpPr>
          <p:grpSpPr>
            <a:xfrm>
              <a:off x="1679182" y="1312054"/>
              <a:ext cx="539261" cy="388159"/>
              <a:chOff x="8916260" y="2301857"/>
              <a:chExt cx="539261" cy="388159"/>
            </a:xfrm>
            <a:solidFill>
              <a:srgbClr val="372D87"/>
            </a:solidFill>
          </p:grpSpPr>
          <p:sp>
            <p:nvSpPr>
              <p:cNvPr id="27" name="Rectangle 26">
                <a:extLst>
                  <a:ext uri="{FF2B5EF4-FFF2-40B4-BE49-F238E27FC236}">
                    <a16:creationId xmlns:a16="http://schemas.microsoft.com/office/drawing/2014/main" id="{2074359C-ABF9-4435-9D47-B2C51AA89A2D}"/>
                  </a:ext>
                </a:extLst>
              </p:cNvPr>
              <p:cNvSpPr/>
              <p:nvPr/>
            </p:nvSpPr>
            <p:spPr>
              <a:xfrm>
                <a:off x="8916260" y="2301857"/>
                <a:ext cx="539261" cy="273469"/>
              </a:xfrm>
              <a:prstGeom prst="rect">
                <a:avLst/>
              </a:prstGeom>
              <a:solidFill>
                <a:schemeClr val="accent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0" cap="none" spc="0" normalizeH="0" baseline="0" noProof="0" dirty="0">
                  <a:ln>
                    <a:noFill/>
                  </a:ln>
                  <a:solidFill>
                    <a:prstClr val="white"/>
                  </a:solidFill>
                  <a:effectLst/>
                  <a:uLnTx/>
                  <a:uFillTx/>
                  <a:latin typeface="Arial"/>
                  <a:ea typeface="+mn-ea"/>
                  <a:cs typeface="+mn-cs"/>
                </a:endParaRPr>
              </a:p>
            </p:txBody>
          </p:sp>
          <p:sp>
            <p:nvSpPr>
              <p:cNvPr id="28" name="Isosceles Triangle 27">
                <a:extLst>
                  <a:ext uri="{FF2B5EF4-FFF2-40B4-BE49-F238E27FC236}">
                    <a16:creationId xmlns:a16="http://schemas.microsoft.com/office/drawing/2014/main" id="{4E643902-D79C-49A0-AC19-DE232F4DEC25}"/>
                  </a:ext>
                </a:extLst>
              </p:cNvPr>
              <p:cNvSpPr/>
              <p:nvPr/>
            </p:nvSpPr>
            <p:spPr>
              <a:xfrm rot="10800000">
                <a:off x="9098748" y="2575326"/>
                <a:ext cx="174284" cy="114690"/>
              </a:xfrm>
              <a:prstGeom prst="triangle">
                <a:avLst/>
              </a:prstGeom>
              <a:solidFill>
                <a:schemeClr val="accent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sp>
          <p:nvSpPr>
            <p:cNvPr id="26" name="TextBox 25">
              <a:extLst>
                <a:ext uri="{FF2B5EF4-FFF2-40B4-BE49-F238E27FC236}">
                  <a16:creationId xmlns:a16="http://schemas.microsoft.com/office/drawing/2014/main" id="{150A3C1A-CF84-4395-8953-AEF5F6CB64B2}"/>
                </a:ext>
              </a:extLst>
            </p:cNvPr>
            <p:cNvSpPr txBox="1"/>
            <p:nvPr/>
          </p:nvSpPr>
          <p:spPr>
            <a:xfrm>
              <a:off x="1586862" y="1294899"/>
              <a:ext cx="7239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0" dirty="0">
                  <a:solidFill>
                    <a:prstClr val="white"/>
                  </a:solidFill>
                  <a:latin typeface="Arial"/>
                </a:rPr>
                <a:t>91%</a:t>
              </a:r>
              <a:endParaRPr kumimoji="0" lang="en-GB" sz="1400" b="1" i="0" u="none" strike="noStrike" kern="0" cap="none" spc="0" normalizeH="0" baseline="0" noProof="0" dirty="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118315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8183B4-3010-4F3A-9824-0B121E99B5B8}"/>
              </a:ext>
            </a:extLst>
          </p:cNvPr>
          <p:cNvSpPr>
            <a:spLocks noGrp="1"/>
          </p:cNvSpPr>
          <p:nvPr>
            <p:ph type="title"/>
          </p:nvPr>
        </p:nvSpPr>
        <p:spPr/>
        <p:txBody>
          <a:bodyPr/>
          <a:lstStyle/>
          <a:p>
            <a:r>
              <a:rPr lang="en-GB" dirty="0"/>
              <a:t>Longer ads work even harder at an implicit level</a:t>
            </a:r>
          </a:p>
        </p:txBody>
      </p:sp>
      <p:sp>
        <p:nvSpPr>
          <p:cNvPr id="8" name="Text Placeholder 7">
            <a:extLst>
              <a:ext uri="{FF2B5EF4-FFF2-40B4-BE49-F238E27FC236}">
                <a16:creationId xmlns:a16="http://schemas.microsoft.com/office/drawing/2014/main" id="{62D0DB99-4BAC-451F-9D43-CE86459DAC38}"/>
              </a:ext>
            </a:extLst>
          </p:cNvPr>
          <p:cNvSpPr>
            <a:spLocks noGrp="1"/>
          </p:cNvSpPr>
          <p:nvPr>
            <p:ph type="body" sz="quarter" idx="15"/>
          </p:nvPr>
        </p:nvSpPr>
        <p:spPr/>
        <p:txBody>
          <a:bodyPr/>
          <a:lstStyle/>
          <a:p>
            <a:r>
              <a:rPr lang="en-GB" dirty="0"/>
              <a:t>Source: A Matter of Time, 2019, Work/Walnut/Thinkbox. Based on 3 brands (3 x short ad; 3 x long ad)</a:t>
            </a:r>
          </a:p>
        </p:txBody>
      </p:sp>
      <p:graphicFrame>
        <p:nvGraphicFramePr>
          <p:cNvPr id="11" name="Chart 10">
            <a:extLst>
              <a:ext uri="{FF2B5EF4-FFF2-40B4-BE49-F238E27FC236}">
                <a16:creationId xmlns:a16="http://schemas.microsoft.com/office/drawing/2014/main" id="{553120B4-3D90-419B-B06D-ED2AB19F65FF}"/>
              </a:ext>
            </a:extLst>
          </p:cNvPr>
          <p:cNvGraphicFramePr/>
          <p:nvPr/>
        </p:nvGraphicFramePr>
        <p:xfrm>
          <a:off x="1313895" y="1961965"/>
          <a:ext cx="9259410" cy="327586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681BF39A-F8FC-4230-ADD4-BF225CC08417}"/>
              </a:ext>
            </a:extLst>
          </p:cNvPr>
          <p:cNvSpPr txBox="1"/>
          <p:nvPr/>
        </p:nvSpPr>
        <p:spPr>
          <a:xfrm>
            <a:off x="3671686" y="1654188"/>
            <a:ext cx="4740676" cy="338554"/>
          </a:xfrm>
          <a:prstGeom prst="rect">
            <a:avLst/>
          </a:prstGeom>
          <a:noFill/>
        </p:spPr>
        <p:txBody>
          <a:bodyPr wrap="square" rtlCol="0">
            <a:spAutoFit/>
          </a:bodyPr>
          <a:lstStyle/>
          <a:p>
            <a:pPr algn="ctr"/>
            <a:r>
              <a:rPr lang="en-GB" sz="1600" dirty="0">
                <a:solidFill>
                  <a:schemeClr val="bg2"/>
                </a:solidFill>
              </a:rPr>
              <a:t>Implicit agreement to brand statements </a:t>
            </a:r>
            <a:endParaRPr lang="en-US" sz="1600" dirty="0">
              <a:solidFill>
                <a:schemeClr val="bg2"/>
              </a:solidFill>
            </a:endParaRPr>
          </a:p>
        </p:txBody>
      </p:sp>
      <p:grpSp>
        <p:nvGrpSpPr>
          <p:cNvPr id="14" name="Group 13">
            <a:extLst>
              <a:ext uri="{FF2B5EF4-FFF2-40B4-BE49-F238E27FC236}">
                <a16:creationId xmlns:a16="http://schemas.microsoft.com/office/drawing/2014/main" id="{76FB1C54-48E8-4355-8CCD-6FD03541BEFE}"/>
              </a:ext>
            </a:extLst>
          </p:cNvPr>
          <p:cNvGrpSpPr/>
          <p:nvPr/>
        </p:nvGrpSpPr>
        <p:grpSpPr>
          <a:xfrm>
            <a:off x="4030711" y="3276692"/>
            <a:ext cx="723900" cy="390288"/>
            <a:chOff x="1584048" y="1309925"/>
            <a:chExt cx="723900" cy="390288"/>
          </a:xfrm>
        </p:grpSpPr>
        <p:grpSp>
          <p:nvGrpSpPr>
            <p:cNvPr id="15" name="Group 14">
              <a:extLst>
                <a:ext uri="{FF2B5EF4-FFF2-40B4-BE49-F238E27FC236}">
                  <a16:creationId xmlns:a16="http://schemas.microsoft.com/office/drawing/2014/main" id="{66870B67-DB08-4C72-9ED5-4997E8E1E1FA}"/>
                </a:ext>
              </a:extLst>
            </p:cNvPr>
            <p:cNvGrpSpPr/>
            <p:nvPr/>
          </p:nvGrpSpPr>
          <p:grpSpPr>
            <a:xfrm>
              <a:off x="1679182" y="1312054"/>
              <a:ext cx="539261" cy="388159"/>
              <a:chOff x="8916260" y="2301857"/>
              <a:chExt cx="539261" cy="388159"/>
            </a:xfrm>
            <a:solidFill>
              <a:srgbClr val="372D87"/>
            </a:solidFill>
          </p:grpSpPr>
          <p:sp>
            <p:nvSpPr>
              <p:cNvPr id="17" name="Rectangle 16">
                <a:extLst>
                  <a:ext uri="{FF2B5EF4-FFF2-40B4-BE49-F238E27FC236}">
                    <a16:creationId xmlns:a16="http://schemas.microsoft.com/office/drawing/2014/main" id="{D735BCEA-99A9-4E7B-B002-8B2908816136}"/>
                  </a:ext>
                </a:extLst>
              </p:cNvPr>
              <p:cNvSpPr/>
              <p:nvPr/>
            </p:nvSpPr>
            <p:spPr>
              <a:xfrm>
                <a:off x="8916260" y="2301857"/>
                <a:ext cx="539261" cy="273469"/>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0" cap="none" spc="0" normalizeH="0" baseline="0" noProof="0" dirty="0">
                  <a:ln>
                    <a:noFill/>
                  </a:ln>
                  <a:solidFill>
                    <a:prstClr val="white"/>
                  </a:solidFill>
                  <a:effectLst/>
                  <a:uLnTx/>
                  <a:uFillTx/>
                  <a:latin typeface="Arial"/>
                  <a:ea typeface="+mn-ea"/>
                  <a:cs typeface="+mn-cs"/>
                </a:endParaRPr>
              </a:p>
            </p:txBody>
          </p:sp>
          <p:sp>
            <p:nvSpPr>
              <p:cNvPr id="18" name="Isosceles Triangle 17">
                <a:extLst>
                  <a:ext uri="{FF2B5EF4-FFF2-40B4-BE49-F238E27FC236}">
                    <a16:creationId xmlns:a16="http://schemas.microsoft.com/office/drawing/2014/main" id="{2C8BB5A0-4E57-4A5E-8FAA-E93E4D19582A}"/>
                  </a:ext>
                </a:extLst>
              </p:cNvPr>
              <p:cNvSpPr/>
              <p:nvPr/>
            </p:nvSpPr>
            <p:spPr>
              <a:xfrm rot="10800000">
                <a:off x="9098748" y="2575326"/>
                <a:ext cx="174284" cy="114690"/>
              </a:xfrm>
              <a:prstGeom prst="triangl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sp>
          <p:nvSpPr>
            <p:cNvPr id="16" name="TextBox 15">
              <a:extLst>
                <a:ext uri="{FF2B5EF4-FFF2-40B4-BE49-F238E27FC236}">
                  <a16:creationId xmlns:a16="http://schemas.microsoft.com/office/drawing/2014/main" id="{F26E97C2-7E34-4848-9B06-E855DE1EE7B4}"/>
                </a:ext>
              </a:extLst>
            </p:cNvPr>
            <p:cNvSpPr txBox="1"/>
            <p:nvPr/>
          </p:nvSpPr>
          <p:spPr>
            <a:xfrm>
              <a:off x="1584048" y="1309925"/>
              <a:ext cx="7239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a:ea typeface="+mn-ea"/>
                  <a:cs typeface="+mn-cs"/>
                </a:rPr>
                <a:t>36%</a:t>
              </a:r>
            </a:p>
          </p:txBody>
        </p:sp>
      </p:grpSp>
      <p:grpSp>
        <p:nvGrpSpPr>
          <p:cNvPr id="24" name="Group 23">
            <a:extLst>
              <a:ext uri="{FF2B5EF4-FFF2-40B4-BE49-F238E27FC236}">
                <a16:creationId xmlns:a16="http://schemas.microsoft.com/office/drawing/2014/main" id="{A0DDEA4A-4E67-45BE-83D3-19BC8AAC7209}"/>
              </a:ext>
            </a:extLst>
          </p:cNvPr>
          <p:cNvGrpSpPr/>
          <p:nvPr/>
        </p:nvGrpSpPr>
        <p:grpSpPr>
          <a:xfrm>
            <a:off x="8095305" y="2543988"/>
            <a:ext cx="723900" cy="405314"/>
            <a:chOff x="1586862" y="1294899"/>
            <a:chExt cx="723900" cy="405314"/>
          </a:xfrm>
        </p:grpSpPr>
        <p:grpSp>
          <p:nvGrpSpPr>
            <p:cNvPr id="25" name="Group 24">
              <a:extLst>
                <a:ext uri="{FF2B5EF4-FFF2-40B4-BE49-F238E27FC236}">
                  <a16:creationId xmlns:a16="http://schemas.microsoft.com/office/drawing/2014/main" id="{91DF7D56-5293-4113-89F4-FFA823FAFF0C}"/>
                </a:ext>
              </a:extLst>
            </p:cNvPr>
            <p:cNvGrpSpPr/>
            <p:nvPr/>
          </p:nvGrpSpPr>
          <p:grpSpPr>
            <a:xfrm>
              <a:off x="1679182" y="1312054"/>
              <a:ext cx="539261" cy="388159"/>
              <a:chOff x="8916260" y="2301857"/>
              <a:chExt cx="539261" cy="388159"/>
            </a:xfrm>
            <a:solidFill>
              <a:srgbClr val="372D87"/>
            </a:solidFill>
          </p:grpSpPr>
          <p:sp>
            <p:nvSpPr>
              <p:cNvPr id="27" name="Rectangle 26">
                <a:extLst>
                  <a:ext uri="{FF2B5EF4-FFF2-40B4-BE49-F238E27FC236}">
                    <a16:creationId xmlns:a16="http://schemas.microsoft.com/office/drawing/2014/main" id="{A796998E-3972-404D-8FB6-C5A0D54AA657}"/>
                  </a:ext>
                </a:extLst>
              </p:cNvPr>
              <p:cNvSpPr/>
              <p:nvPr/>
            </p:nvSpPr>
            <p:spPr>
              <a:xfrm>
                <a:off x="8916260" y="2301857"/>
                <a:ext cx="539261" cy="273469"/>
              </a:xfrm>
              <a:prstGeom prst="rect">
                <a:avLst/>
              </a:prstGeom>
              <a:solidFill>
                <a:schemeClr val="accent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0" cap="none" spc="0" normalizeH="0" baseline="0" noProof="0" dirty="0">
                  <a:ln>
                    <a:noFill/>
                  </a:ln>
                  <a:solidFill>
                    <a:prstClr val="white"/>
                  </a:solidFill>
                  <a:effectLst/>
                  <a:uLnTx/>
                  <a:uFillTx/>
                  <a:latin typeface="Arial"/>
                  <a:ea typeface="+mn-ea"/>
                  <a:cs typeface="+mn-cs"/>
                </a:endParaRPr>
              </a:p>
            </p:txBody>
          </p:sp>
          <p:sp>
            <p:nvSpPr>
              <p:cNvPr id="28" name="Isosceles Triangle 27">
                <a:extLst>
                  <a:ext uri="{FF2B5EF4-FFF2-40B4-BE49-F238E27FC236}">
                    <a16:creationId xmlns:a16="http://schemas.microsoft.com/office/drawing/2014/main" id="{C7AEFA19-4D92-45F8-BB6E-E9B636503631}"/>
                  </a:ext>
                </a:extLst>
              </p:cNvPr>
              <p:cNvSpPr/>
              <p:nvPr/>
            </p:nvSpPr>
            <p:spPr>
              <a:xfrm rot="10800000">
                <a:off x="9098748" y="2575326"/>
                <a:ext cx="174284" cy="114690"/>
              </a:xfrm>
              <a:prstGeom prst="triangle">
                <a:avLst/>
              </a:prstGeom>
              <a:solidFill>
                <a:schemeClr val="accent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sp>
          <p:nvSpPr>
            <p:cNvPr id="26" name="TextBox 25">
              <a:extLst>
                <a:ext uri="{FF2B5EF4-FFF2-40B4-BE49-F238E27FC236}">
                  <a16:creationId xmlns:a16="http://schemas.microsoft.com/office/drawing/2014/main" id="{A79E2CE9-5280-492B-982A-E55931FF6550}"/>
                </a:ext>
              </a:extLst>
            </p:cNvPr>
            <p:cNvSpPr txBox="1"/>
            <p:nvPr/>
          </p:nvSpPr>
          <p:spPr>
            <a:xfrm>
              <a:off x="1586862" y="1294899"/>
              <a:ext cx="7239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0" dirty="0">
                  <a:solidFill>
                    <a:prstClr val="white"/>
                  </a:solidFill>
                  <a:latin typeface="Arial"/>
                </a:rPr>
                <a:t>64%</a:t>
              </a:r>
              <a:endParaRPr kumimoji="0" lang="en-GB" sz="1400" b="1" i="0" u="none" strike="noStrike" kern="0" cap="none" spc="0" normalizeH="0" baseline="0" noProof="0" dirty="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135640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erson with her mouth open&#10;&#10;Description automatically generated">
            <a:extLst>
              <a:ext uri="{FF2B5EF4-FFF2-40B4-BE49-F238E27FC236}">
                <a16:creationId xmlns:a16="http://schemas.microsoft.com/office/drawing/2014/main" id="{CE9E03F7-7A74-57DF-F093-DB6F16F6BF9A}"/>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0764" r="20764"/>
          <a:stretch>
            <a:fillRect/>
          </a:stretch>
        </p:blipFill>
        <p:spPr/>
      </p:pic>
      <p:sp>
        <p:nvSpPr>
          <p:cNvPr id="2" name="Title 1">
            <a:extLst>
              <a:ext uri="{FF2B5EF4-FFF2-40B4-BE49-F238E27FC236}">
                <a16:creationId xmlns:a16="http://schemas.microsoft.com/office/drawing/2014/main" id="{2420E514-41C7-475B-AAC5-E5D7FDFA0F87}"/>
              </a:ext>
            </a:extLst>
          </p:cNvPr>
          <p:cNvSpPr>
            <a:spLocks noGrp="1"/>
          </p:cNvSpPr>
          <p:nvPr>
            <p:ph type="title"/>
          </p:nvPr>
        </p:nvSpPr>
        <p:spPr/>
        <p:txBody>
          <a:bodyPr>
            <a:noAutofit/>
          </a:bodyPr>
          <a:lstStyle/>
          <a:p>
            <a:r>
              <a:rPr lang="en-GB" dirty="0"/>
              <a:t>2. Longer ads may be more distinctive</a:t>
            </a:r>
            <a:br>
              <a:rPr lang="en-GB" dirty="0"/>
            </a:br>
            <a:endParaRPr lang="en-GB" dirty="0"/>
          </a:p>
        </p:txBody>
      </p:sp>
      <p:sp>
        <p:nvSpPr>
          <p:cNvPr id="3" name="Text Placeholder 2">
            <a:extLst>
              <a:ext uri="{FF2B5EF4-FFF2-40B4-BE49-F238E27FC236}">
                <a16:creationId xmlns:a16="http://schemas.microsoft.com/office/drawing/2014/main" id="{7CD89EA8-A16D-4541-826C-DAE69F1BE41D}"/>
              </a:ext>
            </a:extLst>
          </p:cNvPr>
          <p:cNvSpPr>
            <a:spLocks noGrp="1"/>
          </p:cNvSpPr>
          <p:nvPr>
            <p:ph type="body" sz="quarter" idx="13"/>
          </p:nvPr>
        </p:nvSpPr>
        <p:spPr/>
        <p:txBody>
          <a:bodyPr/>
          <a:lstStyle/>
          <a:p>
            <a:pPr marL="285750" indent="-285750">
              <a:buFont typeface="Arial" panose="020B0604020202020204" pitchFamily="34" charset="0"/>
              <a:buChar char="─"/>
            </a:pPr>
            <a:r>
              <a:rPr lang="en-GB" dirty="0"/>
              <a:t>Longer ads can provide stand out, particularly in categories where shorter ads are the norm</a:t>
            </a:r>
          </a:p>
          <a:p>
            <a:endParaRPr lang="en-GB" dirty="0"/>
          </a:p>
        </p:txBody>
      </p:sp>
      <p:sp>
        <p:nvSpPr>
          <p:cNvPr id="5" name="Text Placeholder 3">
            <a:extLst>
              <a:ext uri="{FF2B5EF4-FFF2-40B4-BE49-F238E27FC236}">
                <a16:creationId xmlns:a16="http://schemas.microsoft.com/office/drawing/2014/main" id="{0B263C21-3BD5-4950-BBF0-34A135FC0D1B}"/>
              </a:ext>
            </a:extLst>
          </p:cNvPr>
          <p:cNvSpPr txBox="1">
            <a:spLocks/>
          </p:cNvSpPr>
          <p:nvPr/>
        </p:nvSpPr>
        <p:spPr>
          <a:xfrm>
            <a:off x="377758" y="5365115"/>
            <a:ext cx="4368867" cy="304800"/>
          </a:xfrm>
          <a:prstGeom prst="rect">
            <a:avLst/>
          </a:prstGeom>
        </p:spPr>
        <p:txBody>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00" dirty="0"/>
              <a:t>Source: Les Binet</a:t>
            </a:r>
          </a:p>
          <a:p>
            <a:endParaRPr lang="en-GB" sz="1000" dirty="0"/>
          </a:p>
        </p:txBody>
      </p:sp>
      <p:sp>
        <p:nvSpPr>
          <p:cNvPr id="8" name="TextBox 7">
            <a:extLst>
              <a:ext uri="{FF2B5EF4-FFF2-40B4-BE49-F238E27FC236}">
                <a16:creationId xmlns:a16="http://schemas.microsoft.com/office/drawing/2014/main" id="{1D6D5563-07DE-A37D-326E-408C2C743734}"/>
              </a:ext>
            </a:extLst>
          </p:cNvPr>
          <p:cNvSpPr txBox="1"/>
          <p:nvPr/>
        </p:nvSpPr>
        <p:spPr>
          <a:xfrm rot="16200000">
            <a:off x="10486929" y="4324278"/>
            <a:ext cx="2982494" cy="246221"/>
          </a:xfrm>
          <a:prstGeom prst="rect">
            <a:avLst/>
          </a:prstGeom>
          <a:noFill/>
        </p:spPr>
        <p:txBody>
          <a:bodyPr wrap="square" rtlCol="0">
            <a:spAutoFit/>
          </a:bodyPr>
          <a:lstStyle/>
          <a:p>
            <a:r>
              <a:rPr lang="en-GB" sz="1000" dirty="0" err="1">
                <a:solidFill>
                  <a:schemeClr val="bg1"/>
                </a:solidFill>
              </a:rPr>
              <a:t>Quickbooks</a:t>
            </a:r>
            <a:r>
              <a:rPr lang="en-GB" sz="1000" dirty="0">
                <a:solidFill>
                  <a:schemeClr val="bg1"/>
                </a:solidFill>
              </a:rPr>
              <a:t> – Tax Deadline Delirium</a:t>
            </a:r>
          </a:p>
        </p:txBody>
      </p:sp>
    </p:spTree>
    <p:extLst>
      <p:ext uri="{BB962C8B-B14F-4D97-AF65-F5344CB8AC3E}">
        <p14:creationId xmlns:p14="http://schemas.microsoft.com/office/powerpoint/2010/main" val="343199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11FBD422-C2A6-4DD5-9593-928207BA1379"/>
  <p:tag name="ISPRINGONLINEFOLDERID" val="0"/>
  <p:tag name="ISPRINGONLINEFOLDERPATH" val="Content List"/>
  <p:tag name="ISPRINGCLOUDFOLDERID" val="489"/>
  <p:tag name="ISPRINGCLOUDFOLDERPATH" val="Repository/Nickable Charts/Creative/"/>
  <p:tag name="ISPRINGCLOUDFOLDERDOMAIN" val="https://thinkbox.ispringcloud.eu"/>
  <p:tag name="ISPRING_PLAYERS_CUSTOMIZATION" val="UEsDBBQAAgAIACJV40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OtiAlM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62ICU0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62ICU6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OtiAlO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OtiAlM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TmlyVCkQ9LPCDwAAfiUAABcAAAB1bml2ZXJzYWwvdW5pdmVyc2FsLnBuZ+2a+1tSWffAabrNVF6apsbJC1Zv01zKa6lh4liWNaVNmmmmkjliXtDQQAGBKZ+ypoScSkdRaOI188o0hBcUtJs0KZJ5IUSlYowAlUQOKAh8wXrf7/P+D/7AOex99uectfZaZ+21zrMv/xQWYrNi/QoQCGRzYH9wOAi0JBgEWpz26TJLz+GXoWGW06Ls8JDdoIYeJ7mlsSQ5KDQIBLpHXjmXsNTS/uzM/uPZIJDtI+tvES/z7s8g0OY1B4KDjubGT4xIrozn4HlT2fTiY4Wh2277FIbWI8oeR6xZG/x4cPcf9zZrlj8MOu0W4NrfuIRz7fPPf/1CfPRbTdQK1snHxSvil/y47f5q3AaHoKzVHprdQf8uCTKf+1bFx4ADZRRBz+TcywDcWyD3UT7Tf7qi1EhI7qHO7spB91QOeAgCzA8Vik3kepe2LOBpmgrra5G0Y1u1YR+LlOoijbXbSMuduyy/sMjSbRvEIlPprur+Eio141NLx5n9NeeclhapCCpDnw3IOuII69pBALed6b3oPy0dV/WHvNR6seBuzNNK0Vfzfw/ZWwe8+XSj5fiDU9ASy+nSpkvWS8glqy1HV5LrJ5bT49WWKQb94nfe+jT7kAVoAVqAFqAFaAFagBagBWgBWoAWoAVoAVqAFqAFaAFagBagBeh/ocYVG3NiTR2KCBo+C2AxiNnAiApPTPKhQOCocYXD4L1y50TLOLRvAyyTVc1omeMH4pF0ViLiRIm8S1ITATMcb6D42m60fssduBI485rlLhiHoLYqf+8h7bCAYpxqeWCeR+BjBitxQpAeGMLi/1EvUkJ38bmZqdL5D8Zc7eZSfKhzn+jesh7eTEQ+fi5fHnkSBPKFGV/N/nRqv6APNqs4C7OQG8JGSgwEzwedQY9r92gDUYeSeev9cMnGmiZ2BuOTxSA/GLCnWkYlvh7y/utRmchEssUooCMyOyeLgG/T4ei6HKThhISFFePt6uLNK1Vl1MDpQRzYjz2cO+RInKoIEWbrxLAs3oiq7XWeVmmTiZMTahPjiCQdj0KUVwhVBa2TmJMAm0aTNCkb/SdQW/kujihR05ya3JCZl97fiCqFMrRpbeMpTbXiuwwmd3JKg4eQoziYtQ6gjtmaKIWLolubc/ZdhG4ivb1pw6XYa6XOSsTAbTW1S8eYNNw0kOMuuUX6VXdtPczYm7G3KOb3QdQI0Wx03LvOJ0J33FkFGUSNf7+uX77WVm/auvYgvOjkCLqKQ6qUWuVgk7jcoTsZ9J5aRuupAxXxhoim1ra5A+IB1AAgBAZ9pGNa+a544K11cmVVo2lvriU3Cuh7aNgMDkO3ZnWw29NuEtCYmnCc2GD4ey7c+IVpO8P08h+I6NBI5lpQZ59bu9SkZPzmoKJ5hh/1e3fyz4xWlKw+eziR7ubfeW/oTmM9o4k7iRQPMQixx/ZX855bHk1jhU6Ijy8rmi4TIRaD/oQByi8KtNwNXaUTum8SFFHJcAP326B/znePR6tSr+f2rlSJMHT9Z6bmT+FE+Eoz1y5Zl8SJqTLVGeh7nrEnBiuaepDkwrEkHoNpchI46upvH3hCut54ImcIWiHsznAE/WKE9Pt+4ZzcKKHfqDYfy200U+w/KNYAX/mqVH8Zb07thAArfhn73uElTfSQuGpVlyFrnfcgImdI6VCPS093DB5KaaJUNB6W7WCKl4FOEhug6pes5PiCACYevJl/k7zLK2BZ1eYPtovjr+vwljK+daoi1LTHtv0FY14wOzgU68YwS4pQZJugn5mlIz4gkAE5aM5+tdfikuTf4EJz79SdJUWZeOWJ2mQq5i17TDPrzp15w4qIL0MaxlBXFVmV0IYJOLOtUJUn8xe6t5ePARo0fUzIln/Uo5JA54sw9fGbf1J9iSyDVSfg1roUMzp28nGXrs5rcnpLgE8j3q4IPTSRAbeffcmDNmLNBglx5JFdYJ5Gx6niZvanSH1QpRD8znktA9Gz7mgeayw9rimj/mWfjIwNjSnuE+7Ejea+6NYS7/M1ntENNBxYr3TSpRz1JuwKo0FdeJVjExlerW20py3Li/xVbdko+YtKx2G0GFHrTpztEjZGO2/7TqGBeEg12h0c/iFwv765kcJX+7jgNb3KEvOwDJpzNkagxmJbe9VpI2fhPGxU1WcbOZcqKqIgF/uB+8jV3YRI13fSEwm3YEFHqiLL330zYPY/iI99fXuyymr20e4D5EIIcZWf0a+arNSQ3AGgULUnHJZWgX6BnoAvLUJJEhXg8+GSVrhMqGsZm3eRkQHcgXEvpgwP7GFQkfUv3WDcvD3d0VRYamG0eIDXtdS8xy7g7Fl9sy10opv04DTlK/KDZhinoSHRg8A9GsGrg7oI+wBkxTHe6+auYiSHw083EDbK1gfrzx1dToe64Z+nJvT25XR6eWke1MjPA6WCvLd61KCssjaygjB8Lm60c8aV8eRQXMi85lwOlx9njU2RV0TX3+zd9isOCYlYqa5EXfkZHaHbu/c8pAeQOSz/zqd7Mh+Cz6t8ghRXnB19YdE73JPOYNAPVTNaG9oFjuACABNyDSVmsUen2DqEj7GwtR3cLzGbqEckaal6XBTtmExIAzCcH3/+YHJfu/gW7IRoUNsnmE5FHFc+NG0guI/j6qMFZoV0lHt732F8fHHa43gGSWCn1EAQsYszvZhSjyE4lvasGcYCo2ImdDOzzSa3HSwY63AldFKQZohpF8o4+MDMBmkETaVeUUTFbu0m8SCydcH6MFW+Zxh4riHRiAG/pHLn/FihFcdKvpI19+GKm3rt1FCO6n3ZGNAvS6J5+w92iCihxHw3qa5W7xIp8e5UJXcRnyrAPRDiR+ENM7Ak0glHbdmZWUzAljrBYea+cVmh9PtLhoJMJvh2BRzOS7jP7+f2Z7+ydcBvxcaNGEZpZAM0THXiCd206BQMXT7mKeH1Jyagdw3ubHJ9sbzBVp1VbPen1Das4ljnzknbnXJSzOg+ok3ce8W55+5rY+IP40erWHHJ6LpzTF+KyZ971TnAaKzs5j4QwNFiEGgcDmbGOmp3cwcv7uAcq+tLo5jyVq0HMKX1qw3CRCxeJGyfqN04L5bG8x1whiE2YDIDZRMCJSZLJfMa16AKhczy0TvkWS7cKpPONdyfW074AQiCTr7qT0kqlzbkjEwMbM2kt1/Ut00+1ze73N3RpawWlKArrGvnaLpeBSAlgXrDQblqwxb+eOMi0Es+9I7w4kFnD2y9X80F0wHVhhd9jLJ3HeGeCVpqdlWFCOmA8MavSk2VKKR6tgGj8rp0tVhQ6l9zY1Q2ppmo0LZoUpItwrTYM+zlIOSR8/s5dSl51c/VWMX0X4JS57RX4/w7xMz7V9tN4eZ3AzIgmRZoIiXxZ+ykfh/sJDGO6hgB4iECFhGdNqBvJnhAuaIUxlplG4EV8uQ8Ut/yOl0vhCvURqWP2MQ+xB/3u9pYCl22A3h2U988+NgIuOXvRwRS4g+SO2V9AXgcx+W/VhP6Rtbne4rl8XkaOXP5cfcfFJD/Gm5Ron31V0T3dEwAgBHJLHETwjCJumrBOKOgPh5lcPa926doEyX9UmLxs8BvALtEfLwCF9meVdfue0NPjZTlDMeZFh/3bkVYkp/pyzxaszY9zZLr2JT0CWyUgphhYfbDmJKe+A1Zw5r1TebhsdDg5I+WlctYeOwEjn9AOc6N5Xj9G/ZtuKGt/Dpp1ieCfEE0FS2Lzd8feE3xIAJcQvjhqvtXipIvCsXAohPF96WT16CcBnpPGucnuVLpf6u9ccpWjigWBlIH0ZgfhBYlDj0hrQDroO+pAzTzE1g91HzBffTVdTKUy55G6JwRm652/A2PMD8HDi4tUeB+rIARZUqpyEequ0KdX35bGXgjRUhFInyB4XrqI+cmPxXrlPE4czI0EoeP7txxCnanm5B26nqpc36vTx/vVhVM3gvLVhmQyvGpNqRZvxNQRyXrtST/t5SwgGVw3pt/WaJeqv7B9pr8+6tWxBXvM14XIfW3dBXP+6rcAeeWtsV65XrVtamkKSmgS6HHqZ6K7sVj+SdcojnqRl+XveRMokHM03cyBS6ICPFgEly4tO3nka3tdgO6c1ObiQCS6J7SdVr8wQo5vDFL2jb3wI4RoBzKK057NKaJuSf8bYcx3xj/Tpf9oFeth3g46bjrLW7tOe/WnfIvv7sxqhuqgiKO9k0lxoqFPEvQMsz8WmaxxtcROvxHHVyCUxW3+klN0ju20ZnebrttkZaVSB4ZiJIpdIy5B9vPd1tTOxFqkftOxof1fOrVzVohFeVssqyNN3yioOqnGr/yztDPNr4dswQvOm2m1EAirIWvgw62GEbaW7BKhrlXQS0wXT3R/YioZ9QSzZ3me50w0zQxzMxNf9P2IYAIqqCGf/4/1YiAYbHYVWEH7VtcrTfFMvuxgmtJ72dmqsxJwB+BpoJNwJR6botJ//cAZXSqtW+p75eSrZ+coYskJaHlH7Mh7OTslw0BBsiwNeFKUhBvirRRSWWuWUGWFSeEkTvheMwMSATD9v6myWpzrugTdphjE+ZtrZnJNjbo2tL9M2yYoI5COBHmg4yfN4NWOaoLuN9nuDy8wlusOvKsTZcPpk6av15StNKLmRiAfZJG0F98fgS+8t1fw5NbVHnCs/5u3OOgV/uY7e4UPzLRQ+kDb7IBdZgGcD86qbu1mBseUWBMOltF+fxDnrbf/u/tK0HDp7W6pDUAriA5oNWUsQkEouwky3J90+AGf4hGJMtWFuY//aN97h28O4WA3WW4WWqZmrFPsLPQjYSkt4M+/7lBsvGvZ+xJdqHV+8+guVogMx63D+0XoaJ4ioVHENl3I3TydFoTC2m/858XaObb7RdqTYZhEaWGoJkSwGC7hLyuaWVopGRGK+EmFPHrE9eBmnvHVV13FDo7wRtwN7sHPzcvnf9j3Zqd/KGpn4TjyVP5nYX5+x9S+stl5dow42VfCZOtO6dr25pb/s9IuxZX20oA6H1PfL4ULwbrNdtB7zeZtd1miyNYqrNqcJjzMz1wP423J5YpNJU/sVtvKV7G6ghlZT4Uk2bmJgM3rbC88FAbsDcLYckb4qzbh2wTjGz50NS1wXHKpOFrS0037MTgTjuHqDarC4jqqRRQiiRXK6IjUsXs7nG2tUwsdc26Ut1xRLVF7dgO+NcKiK+vuF/ZQDTozLma2h2sQgdrFZl9/uk2BU9yVqeIbJIgNZIpkuI+JBNt3afzavOH0lL2gmsWr7fWmlfqYp5W1pJ3+QSssV63j1zZohmedj8ksJabfsEDu90GzEqDJZL+ngH6uEGo32lpUdlhvPZv+cX5rT+3hkIEgGv4tCaKy8a+fzYgv2Dtztg7AKnBzJ0+VmtefifxhleZW0Ghtf/A3rDght0nz/8fUEsDBBQAAgAIAE5pclTAqrEVSgAAAGsAAAAbAAAAdW5pdmVyc2FsL3VuaXZlcnNhbC5wbmcueG1ss7GvyM1RKEstKs7Mz7NVMtQzULK34+WyKShKLctMLVeoAIoBBSFASaESyDVCcMszU0oygEIGZhYIwYzUzPSMElslCwOERn2gmQBQSwECAAAUAAIACAAiVeNKqQHEdvsCAACwCAAAFAAAAAAAAAABAAAAAAAAAAAAdW5pdmVyc2FsL3BsYXllci54bWxQSwECAAAUAAIACADrYgJTMbQ+B90EAABqEgAAHQAAAAAAAAABAAAAAAAtAwAAdW5pdmVyc2FsL2NvbW1vbl9tZXNzYWdlcy5sbmdQSwECAAAUAAIACADrYgJTR0tXA/wDAAAXEQAAJwAAAAAAAAABAAAAAABFCAAAdW5pdmVyc2FsL2ZsYXNoX3B1Ymxpc2hpbmdfc2V0dGluZ3MueG1sUEsBAgAAFAACAAgA62ICU6GEF03jAgAAlAoAACEAAAAAAAAAAQAAAAAAhgwAAHVuaXZlcnNhbC9mbGFzaF9za2luX3NldHRpbmdzLnhtbFBLAQIAABQAAgAIAOtiAlOpYJAf6AMAAKgQAAAmAAAAAAAAAAEAAAAAAKgPAAB1bml2ZXJzYWwvaHRtbF9wdWJsaXNoaW5nX3NldHRpbmdzLnhtbFBLAQIAABQAAgAIAOtiAlMyYqOLkAEAAAMGAAAfAAAAAAAAAAEAAAAAANQTAAB1bml2ZXJzYWwvaHRtbF9za2luX3NldHRpbmdzLmpzUEsBAgAAFAACAAgATmlyVCkQ9LPCDwAAfiUAABcAAAAAAAAAAAAAAAAAoRUAAHVuaXZlcnNhbC91bml2ZXJzYWwucG5nUEsBAgAAFAACAAgATmlyVMCqsRVKAAAAawAAABsAAAAAAAAAAQAAAAAAmCUAAHVuaXZlcnNhbC91bml2ZXJzYWwucG5nLnhtbFBLBQYAAAAACAAIAGACAAAbJgAAAAA="/>
  <p:tag name="ISPRING_PRESENTATION_TITLE" val="TV ad time-lengths"/>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ThinkboxPowerPoint_Template_Nov17_FINAL</Template>
  <TotalTime>0</TotalTime>
  <Words>2795</Words>
  <Application>Microsoft Office PowerPoint</Application>
  <PresentationFormat>Widescreen</PresentationFormat>
  <Paragraphs>194</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Proxima Nova Rg</vt:lpstr>
      <vt:lpstr>proxima-nova</vt:lpstr>
      <vt:lpstr>Thinkbox</vt:lpstr>
      <vt:lpstr>TV ad time-lengths </vt:lpstr>
      <vt:lpstr>The 30” spot is the most common time-length</vt:lpstr>
      <vt:lpstr>The use of time-lengths differs by category</vt:lpstr>
      <vt:lpstr>30-second TV ads consistently account for half of all impacts </vt:lpstr>
      <vt:lpstr>Time-lengths</vt:lpstr>
      <vt:lpstr>1. Longer ads are better for communicating more complex ideas and stories</vt:lpstr>
      <vt:lpstr>Longer ads deliver more explicit brand information</vt:lpstr>
      <vt:lpstr>Longer ads work even harder at an implicit level</vt:lpstr>
      <vt:lpstr>2. Longer ads may be more distinctive </vt:lpstr>
      <vt:lpstr>Longer ads enhance memory effects</vt:lpstr>
      <vt:lpstr>3. Longer ads are more likely to create fame</vt:lpstr>
      <vt:lpstr>4. There are diminishing returns, but longer ads are cheaper per second </vt:lpstr>
      <vt:lpstr>5. Short ads serve many useful purposes within a campaign</vt:lpstr>
      <vt:lpstr>30 second ads deliver the greatest impact </vt:lpstr>
      <vt:lpstr>Having final branding on screen for longer (3+ seconds) drives the strongest impact  </vt:lpstr>
      <vt:lpstr>When ads don’t meet the Attention-Memory Threshold of 2.5”, it’s hard for mental availability to grow</vt:lpstr>
      <vt:lpstr>TV delivers stable levels of visual attention throughout an ad</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 ad time-lengths</dc:title>
  <dc:creator>Kate Allinson</dc:creator>
  <cp:lastModifiedBy>Nailah Uddin</cp:lastModifiedBy>
  <cp:revision>91</cp:revision>
  <cp:lastPrinted>2018-08-20T13:32:04Z</cp:lastPrinted>
  <dcterms:created xsi:type="dcterms:W3CDTF">2018-05-17T08:25:39Z</dcterms:created>
  <dcterms:modified xsi:type="dcterms:W3CDTF">2024-04-29T08:48:51Z</dcterms:modified>
</cp:coreProperties>
</file>