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718" r:id="rId2"/>
    <p:sldId id="274" r:id="rId3"/>
    <p:sldId id="256" r:id="rId4"/>
    <p:sldId id="269" r:id="rId5"/>
    <p:sldId id="268" r:id="rId6"/>
    <p:sldId id="270" r:id="rId7"/>
    <p:sldId id="271" r:id="rId8"/>
    <p:sldId id="272" r:id="rId9"/>
    <p:sldId id="281" r:id="rId10"/>
    <p:sldId id="276" r:id="rId11"/>
    <p:sldId id="275" r:id="rId12"/>
    <p:sldId id="277" r:id="rId13"/>
    <p:sldId id="278" r:id="rId14"/>
    <p:sldId id="27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CC99"/>
    <a:srgbClr val="00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38" autoAdjust="0"/>
  </p:normalViewPr>
  <p:slideViewPr>
    <p:cSldViewPr>
      <p:cViewPr varScale="1">
        <p:scale>
          <a:sx n="90" d="100"/>
          <a:sy n="90" d="100"/>
        </p:scale>
        <p:origin x="149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574635498016563E-2"/>
          <c:y val="0.12690861730604353"/>
          <c:w val="0.91004287402392603"/>
          <c:h val="0.69096372260791505"/>
        </c:manualLayout>
      </c:layout>
      <c:barChart>
        <c:barDir val="col"/>
        <c:grouping val="percentStacked"/>
        <c:varyColors val="0"/>
        <c:ser>
          <c:idx val="0"/>
          <c:order val="0"/>
          <c:tx>
            <c:strRef>
              <c:f>Sheet1!$B$1</c:f>
              <c:strCache>
                <c:ptCount val="1"/>
                <c:pt idx="0">
                  <c:v>Short-term ROI</c:v>
                </c:pt>
              </c:strCache>
            </c:strRef>
          </c:tx>
          <c:spPr>
            <a:solidFill>
              <a:schemeClr val="accent3"/>
            </a:solidFill>
            <a:ln w="6350" cap="flat" cmpd="sng" algn="ctr">
              <a:noFill/>
              <a:prstDash val="solid"/>
            </a:ln>
            <a:effectLst/>
          </c:spPr>
          <c:invertIfNegative val="0"/>
          <c:dPt>
            <c:idx val="0"/>
            <c:invertIfNegative val="0"/>
            <c:bubble3D val="0"/>
            <c:extLst>
              <c:ext xmlns:c16="http://schemas.microsoft.com/office/drawing/2014/chart" uri="{C3380CC4-5D6E-409C-BE32-E72D297353CC}">
                <c16:uniqueId val="{00000000-4205-4BFC-89CB-7271757003A6}"/>
              </c:ext>
            </c:extLst>
          </c:dPt>
          <c:dPt>
            <c:idx val="1"/>
            <c:invertIfNegative val="0"/>
            <c:bubble3D val="0"/>
            <c:extLst>
              <c:ext xmlns:c16="http://schemas.microsoft.com/office/drawing/2014/chart" uri="{C3380CC4-5D6E-409C-BE32-E72D297353CC}">
                <c16:uniqueId val="{00000001-4205-4BFC-89CB-7271757003A6}"/>
              </c:ext>
            </c:extLst>
          </c:dPt>
          <c:dPt>
            <c:idx val="2"/>
            <c:invertIfNegative val="0"/>
            <c:bubble3D val="0"/>
            <c:extLst>
              <c:ext xmlns:c16="http://schemas.microsoft.com/office/drawing/2014/chart" uri="{C3380CC4-5D6E-409C-BE32-E72D297353CC}">
                <c16:uniqueId val="{00000002-4205-4BFC-89CB-7271757003A6}"/>
              </c:ext>
            </c:extLst>
          </c:dPt>
          <c:dPt>
            <c:idx val="3"/>
            <c:invertIfNegative val="0"/>
            <c:bubble3D val="0"/>
            <c:extLst>
              <c:ext xmlns:c16="http://schemas.microsoft.com/office/drawing/2014/chart" uri="{C3380CC4-5D6E-409C-BE32-E72D297353CC}">
                <c16:uniqueId val="{00000003-4205-4BFC-89CB-7271757003A6}"/>
              </c:ext>
            </c:extLst>
          </c:dPt>
          <c:dLbls>
            <c:dLbl>
              <c:idx val="2"/>
              <c:numFmt formatCode="0%" sourceLinked="0"/>
              <c:spPr/>
              <c:txPr>
                <a:bodyPr/>
                <a:lstStyle/>
                <a:p>
                  <a:pPr>
                    <a:defRPr>
                      <a:solidFill>
                        <a:srgbClr val="FFFFFF"/>
                      </a:solidFill>
                      <a:latin typeface="+mj-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205-4BFC-89CB-7271757003A6}"/>
                </c:ext>
              </c:extLst>
            </c:dLbl>
            <c:dLbl>
              <c:idx val="3"/>
              <c:numFmt formatCode="0%" sourceLinked="0"/>
              <c:spPr/>
              <c:txPr>
                <a:bodyPr/>
                <a:lstStyle/>
                <a:p>
                  <a:pPr>
                    <a:defRPr>
                      <a:solidFill>
                        <a:srgbClr val="FFFFFF"/>
                      </a:solidFill>
                      <a:latin typeface="+mj-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205-4BFC-89CB-7271757003A6}"/>
                </c:ext>
              </c:extLst>
            </c:dLbl>
            <c:spPr>
              <a:noFill/>
              <a:ln>
                <a:noFill/>
              </a:ln>
              <a:effectLst/>
            </c:spPr>
            <c:txPr>
              <a:bodyPr/>
              <a:lstStyle/>
              <a:p>
                <a:pPr>
                  <a:defRPr>
                    <a:solidFill>
                      <a:srgbClr val="FFFFFF"/>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Automobile</c:v>
                </c:pt>
                <c:pt idx="1">
                  <c:v>Home Improvement</c:v>
                </c:pt>
                <c:pt idx="2">
                  <c:v>Telecomms</c:v>
                </c:pt>
                <c:pt idx="3">
                  <c:v>FMCG</c:v>
                </c:pt>
                <c:pt idx="4">
                  <c:v>Finance</c:v>
                </c:pt>
                <c:pt idx="5">
                  <c:v>Retail</c:v>
                </c:pt>
              </c:strCache>
            </c:strRef>
          </c:cat>
          <c:val>
            <c:numRef>
              <c:f>Sheet1!$B$2:$B$7</c:f>
              <c:numCache>
                <c:formatCode>0%</c:formatCode>
                <c:ptCount val="6"/>
                <c:pt idx="0">
                  <c:v>0.2</c:v>
                </c:pt>
                <c:pt idx="1">
                  <c:v>0.4</c:v>
                </c:pt>
                <c:pt idx="2">
                  <c:v>0.41</c:v>
                </c:pt>
                <c:pt idx="3">
                  <c:v>0.54</c:v>
                </c:pt>
                <c:pt idx="4">
                  <c:v>0.68</c:v>
                </c:pt>
                <c:pt idx="5">
                  <c:v>0.75</c:v>
                </c:pt>
              </c:numCache>
            </c:numRef>
          </c:val>
          <c:extLst>
            <c:ext xmlns:c16="http://schemas.microsoft.com/office/drawing/2014/chart" uri="{C3380CC4-5D6E-409C-BE32-E72D297353CC}">
              <c16:uniqueId val="{00000004-4205-4BFC-89CB-7271757003A6}"/>
            </c:ext>
          </c:extLst>
        </c:ser>
        <c:ser>
          <c:idx val="1"/>
          <c:order val="1"/>
          <c:tx>
            <c:strRef>
              <c:f>Sheet1!$C$1</c:f>
              <c:strCache>
                <c:ptCount val="1"/>
                <c:pt idx="0">
                  <c:v>Long-term ROI</c:v>
                </c:pt>
              </c:strCache>
            </c:strRef>
          </c:tx>
          <c:spPr>
            <a:solidFill>
              <a:schemeClr val="accent4"/>
            </a:solidFill>
            <a:ln w="6350" cap="flat" cmpd="sng" algn="ctr">
              <a:noFill/>
              <a:prstDash val="solid"/>
            </a:ln>
            <a:effectLst/>
          </c:spPr>
          <c:invertIfNegative val="0"/>
          <c:dPt>
            <c:idx val="0"/>
            <c:invertIfNegative val="0"/>
            <c:bubble3D val="0"/>
            <c:extLst>
              <c:ext xmlns:c16="http://schemas.microsoft.com/office/drawing/2014/chart" uri="{C3380CC4-5D6E-409C-BE32-E72D297353CC}">
                <c16:uniqueId val="{00000005-4205-4BFC-89CB-7271757003A6}"/>
              </c:ext>
            </c:extLst>
          </c:dPt>
          <c:dPt>
            <c:idx val="1"/>
            <c:invertIfNegative val="0"/>
            <c:bubble3D val="0"/>
            <c:extLst>
              <c:ext xmlns:c16="http://schemas.microsoft.com/office/drawing/2014/chart" uri="{C3380CC4-5D6E-409C-BE32-E72D297353CC}">
                <c16:uniqueId val="{00000006-4205-4BFC-89CB-7271757003A6}"/>
              </c:ext>
            </c:extLst>
          </c:dPt>
          <c:dPt>
            <c:idx val="2"/>
            <c:invertIfNegative val="0"/>
            <c:bubble3D val="0"/>
            <c:extLst>
              <c:ext xmlns:c16="http://schemas.microsoft.com/office/drawing/2014/chart" uri="{C3380CC4-5D6E-409C-BE32-E72D297353CC}">
                <c16:uniqueId val="{00000007-4205-4BFC-89CB-7271757003A6}"/>
              </c:ext>
            </c:extLst>
          </c:dPt>
          <c:dPt>
            <c:idx val="3"/>
            <c:invertIfNegative val="0"/>
            <c:bubble3D val="0"/>
            <c:extLst>
              <c:ext xmlns:c16="http://schemas.microsoft.com/office/drawing/2014/chart" uri="{C3380CC4-5D6E-409C-BE32-E72D297353CC}">
                <c16:uniqueId val="{00000008-4205-4BFC-89CB-7271757003A6}"/>
              </c:ext>
            </c:extLst>
          </c:dPt>
          <c:dLbls>
            <c:dLbl>
              <c:idx val="2"/>
              <c:numFmt formatCode="0%" sourceLinked="0"/>
              <c:spPr/>
              <c:txPr>
                <a:bodyPr/>
                <a:lstStyle/>
                <a:p>
                  <a:pPr>
                    <a:defRPr>
                      <a:solidFill>
                        <a:srgbClr val="FFFFFF"/>
                      </a:solidFill>
                      <a:latin typeface="+mj-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205-4BFC-89CB-7271757003A6}"/>
                </c:ext>
              </c:extLst>
            </c:dLbl>
            <c:dLbl>
              <c:idx val="3"/>
              <c:numFmt formatCode="0%" sourceLinked="0"/>
              <c:spPr/>
              <c:txPr>
                <a:bodyPr/>
                <a:lstStyle/>
                <a:p>
                  <a:pPr>
                    <a:defRPr>
                      <a:solidFill>
                        <a:srgbClr val="FFFFFF"/>
                      </a:solidFill>
                      <a:latin typeface="+mj-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8-4205-4BFC-89CB-7271757003A6}"/>
                </c:ext>
              </c:extLst>
            </c:dLbl>
            <c:spPr>
              <a:noFill/>
              <a:ln>
                <a:noFill/>
              </a:ln>
              <a:effectLst/>
            </c:spPr>
            <c:txPr>
              <a:bodyPr/>
              <a:lstStyle/>
              <a:p>
                <a:pPr>
                  <a:defRPr>
                    <a:solidFill>
                      <a:srgbClr val="FFFFFF"/>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Automobile</c:v>
                </c:pt>
                <c:pt idx="1">
                  <c:v>Home Improvement</c:v>
                </c:pt>
                <c:pt idx="2">
                  <c:v>Telecomms</c:v>
                </c:pt>
                <c:pt idx="3">
                  <c:v>FMCG</c:v>
                </c:pt>
                <c:pt idx="4">
                  <c:v>Finance</c:v>
                </c:pt>
                <c:pt idx="5">
                  <c:v>Retail</c:v>
                </c:pt>
              </c:strCache>
            </c:strRef>
          </c:cat>
          <c:val>
            <c:numRef>
              <c:f>Sheet1!$C$2:$C$7</c:f>
              <c:numCache>
                <c:formatCode>0%</c:formatCode>
                <c:ptCount val="6"/>
                <c:pt idx="0">
                  <c:v>0.8</c:v>
                </c:pt>
                <c:pt idx="1">
                  <c:v>0.6</c:v>
                </c:pt>
                <c:pt idx="2">
                  <c:v>0.59</c:v>
                </c:pt>
                <c:pt idx="3">
                  <c:v>0.46</c:v>
                </c:pt>
                <c:pt idx="4">
                  <c:v>0.32</c:v>
                </c:pt>
                <c:pt idx="5">
                  <c:v>0.25</c:v>
                </c:pt>
              </c:numCache>
            </c:numRef>
          </c:val>
          <c:extLst>
            <c:ext xmlns:c16="http://schemas.microsoft.com/office/drawing/2014/chart" uri="{C3380CC4-5D6E-409C-BE32-E72D297353CC}">
              <c16:uniqueId val="{00000009-4205-4BFC-89CB-7271757003A6}"/>
            </c:ext>
          </c:extLst>
        </c:ser>
        <c:dLbls>
          <c:showLegendKey val="0"/>
          <c:showVal val="1"/>
          <c:showCatName val="0"/>
          <c:showSerName val="0"/>
          <c:showPercent val="0"/>
          <c:showBubbleSize val="0"/>
        </c:dLbls>
        <c:gapWidth val="25"/>
        <c:overlap val="100"/>
        <c:axId val="111454848"/>
        <c:axId val="111469696"/>
      </c:barChart>
      <c:catAx>
        <c:axId val="111454848"/>
        <c:scaling>
          <c:orientation val="minMax"/>
        </c:scaling>
        <c:delete val="0"/>
        <c:axPos val="b"/>
        <c:numFmt formatCode="General" sourceLinked="0"/>
        <c:majorTickMark val="none"/>
        <c:minorTickMark val="none"/>
        <c:tickLblPos val="nextTo"/>
        <c:txPr>
          <a:bodyPr/>
          <a:lstStyle/>
          <a:p>
            <a:pPr>
              <a:defRPr sz="1200"/>
            </a:pPr>
            <a:endParaRPr lang="en-US"/>
          </a:p>
        </c:txPr>
        <c:crossAx val="111469696"/>
        <c:crosses val="autoZero"/>
        <c:auto val="1"/>
        <c:lblAlgn val="ctr"/>
        <c:lblOffset val="100"/>
        <c:noMultiLvlLbl val="0"/>
      </c:catAx>
      <c:valAx>
        <c:axId val="111469696"/>
        <c:scaling>
          <c:orientation val="minMax"/>
        </c:scaling>
        <c:delete val="1"/>
        <c:axPos val="l"/>
        <c:title>
          <c:tx>
            <c:rich>
              <a:bodyPr rot="-5400000" vert="horz"/>
              <a:lstStyle/>
              <a:p>
                <a:pPr>
                  <a:defRPr sz="1200" b="0"/>
                </a:pPr>
                <a:r>
                  <a:rPr lang="en-GB" sz="1200" b="0"/>
                  <a:t>% Total ROI</a:t>
                </a:r>
              </a:p>
            </c:rich>
          </c:tx>
          <c:overlay val="0"/>
        </c:title>
        <c:numFmt formatCode="0%" sourceLinked="1"/>
        <c:majorTickMark val="out"/>
        <c:minorTickMark val="none"/>
        <c:tickLblPos val="nextTo"/>
        <c:crossAx val="111454848"/>
        <c:crosses val="autoZero"/>
        <c:crossBetween val="between"/>
        <c:majorUnit val="0.2"/>
      </c:valAx>
    </c:plotArea>
    <c:legend>
      <c:legendPos val="t"/>
      <c:layout>
        <c:manualLayout>
          <c:xMode val="edge"/>
          <c:yMode val="edge"/>
          <c:x val="0.27402061535646371"/>
          <c:y val="1.9790124945810898E-2"/>
          <c:w val="0.46060432283123226"/>
          <c:h val="7.6294515704477026E-2"/>
        </c:manualLayout>
      </c:layout>
      <c:overlay val="0"/>
      <c:txPr>
        <a:bodyPr/>
        <a:lstStyle/>
        <a:p>
          <a:pPr>
            <a:defRPr sz="1400"/>
          </a:pPr>
          <a:endParaRPr lang="en-US"/>
        </a:p>
      </c:txPr>
    </c:legend>
    <c:plotVisOnly val="1"/>
    <c:dispBlanksAs val="gap"/>
    <c:showDLblsOverMax val="0"/>
  </c:chart>
  <c:spPr>
    <a:noFill/>
    <a:ln w="19050">
      <a:noFill/>
    </a:ln>
    <a:effectLst/>
  </c:spPr>
  <c:txPr>
    <a:bodyPr/>
    <a:lstStyle/>
    <a:p>
      <a:pPr>
        <a:defRPr sz="1000">
          <a:latin typeface="+mn-lt"/>
          <a:cs typeface="Calibri"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779912209301"/>
          <c:y val="7.2013093289689037E-2"/>
          <c:w val="0.7962703690519648"/>
          <c:h val="0.79406471899686848"/>
        </c:manualLayout>
      </c:layout>
      <c:lineChart>
        <c:grouping val="standard"/>
        <c:varyColors val="0"/>
        <c:ser>
          <c:idx val="1"/>
          <c:order val="0"/>
          <c:tx>
            <c:strRef>
              <c:f>Sheet1!$C$1</c:f>
              <c:strCache>
                <c:ptCount val="1"/>
                <c:pt idx="0">
                  <c:v>S-shape 2</c:v>
                </c:pt>
              </c:strCache>
            </c:strRef>
          </c:tx>
          <c:spPr>
            <a:ln>
              <a:solidFill>
                <a:srgbClr val="DADADA"/>
              </a:solidFill>
            </a:ln>
          </c:spPr>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Sheet1!$C$2:$C$28</c:f>
              <c:numCache>
                <c:formatCode>General</c:formatCode>
                <c:ptCount val="11"/>
                <c:pt idx="0">
                  <c:v>0</c:v>
                </c:pt>
                <c:pt idx="1">
                  <c:v>0.18</c:v>
                </c:pt>
                <c:pt idx="2">
                  <c:v>0.82</c:v>
                </c:pt>
                <c:pt idx="3">
                  <c:v>0.99</c:v>
                </c:pt>
                <c:pt idx="4">
                  <c:v>1</c:v>
                </c:pt>
                <c:pt idx="5">
                  <c:v>1</c:v>
                </c:pt>
                <c:pt idx="6">
                  <c:v>1</c:v>
                </c:pt>
                <c:pt idx="7">
                  <c:v>1</c:v>
                </c:pt>
                <c:pt idx="8">
                  <c:v>1</c:v>
                </c:pt>
                <c:pt idx="9">
                  <c:v>1</c:v>
                </c:pt>
                <c:pt idx="10">
                  <c:v>1</c:v>
                </c:pt>
              </c:numCache>
            </c:numRef>
          </c:val>
          <c:smooth val="0"/>
          <c:extLst>
            <c:ext xmlns:c16="http://schemas.microsoft.com/office/drawing/2014/chart" uri="{C3380CC4-5D6E-409C-BE32-E72D297353CC}">
              <c16:uniqueId val="{00000000-ED19-4DDE-83EA-682C076830A2}"/>
            </c:ext>
          </c:extLst>
        </c:ser>
        <c:ser>
          <c:idx val="0"/>
          <c:order val="1"/>
          <c:tx>
            <c:strRef>
              <c:f>Sheet1!$D$1</c:f>
              <c:strCache>
                <c:ptCount val="1"/>
                <c:pt idx="0">
                  <c:v>S-shape 2-3</c:v>
                </c:pt>
              </c:strCache>
            </c:strRef>
          </c:tx>
          <c:spPr>
            <a:ln>
              <a:solidFill>
                <a:srgbClr val="DADADA"/>
              </a:solidFill>
            </a:ln>
          </c:spPr>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Sheet1!$D$2:$D$28</c:f>
              <c:numCache>
                <c:formatCode>General</c:formatCode>
                <c:ptCount val="11"/>
                <c:pt idx="0">
                  <c:v>0</c:v>
                </c:pt>
                <c:pt idx="1">
                  <c:v>0.09</c:v>
                </c:pt>
                <c:pt idx="2">
                  <c:v>0.5</c:v>
                </c:pt>
                <c:pt idx="3">
                  <c:v>0.91</c:v>
                </c:pt>
                <c:pt idx="4">
                  <c:v>0.99</c:v>
                </c:pt>
                <c:pt idx="5">
                  <c:v>1</c:v>
                </c:pt>
                <c:pt idx="6">
                  <c:v>1</c:v>
                </c:pt>
                <c:pt idx="7">
                  <c:v>1</c:v>
                </c:pt>
                <c:pt idx="8">
                  <c:v>1</c:v>
                </c:pt>
                <c:pt idx="9">
                  <c:v>1</c:v>
                </c:pt>
                <c:pt idx="10">
                  <c:v>1</c:v>
                </c:pt>
              </c:numCache>
            </c:numRef>
          </c:val>
          <c:smooth val="0"/>
          <c:extLst>
            <c:ext xmlns:c16="http://schemas.microsoft.com/office/drawing/2014/chart" uri="{C3380CC4-5D6E-409C-BE32-E72D297353CC}">
              <c16:uniqueId val="{00000001-ED19-4DDE-83EA-682C076830A2}"/>
            </c:ext>
          </c:extLst>
        </c:ser>
        <c:ser>
          <c:idx val="2"/>
          <c:order val="2"/>
          <c:tx>
            <c:strRef>
              <c:f>Sheet1!$E$1</c:f>
              <c:strCache>
                <c:ptCount val="1"/>
                <c:pt idx="0">
                  <c:v>Simple Creative</c:v>
                </c:pt>
              </c:strCache>
            </c:strRef>
          </c:tx>
          <c:spPr>
            <a:ln>
              <a:solidFill>
                <a:srgbClr val="DADADA"/>
              </a:solidFill>
            </a:ln>
          </c:spPr>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Sheet1!$E$2:$E$28</c:f>
              <c:numCache>
                <c:formatCode>General</c:formatCode>
                <c:ptCount val="11"/>
                <c:pt idx="0">
                  <c:v>0</c:v>
                </c:pt>
                <c:pt idx="1">
                  <c:v>0.06</c:v>
                </c:pt>
                <c:pt idx="2">
                  <c:v>0.28999999999999998</c:v>
                </c:pt>
                <c:pt idx="3">
                  <c:v>0.72</c:v>
                </c:pt>
                <c:pt idx="4">
                  <c:v>0.95</c:v>
                </c:pt>
                <c:pt idx="5">
                  <c:v>0.99</c:v>
                </c:pt>
                <c:pt idx="6">
                  <c:v>1</c:v>
                </c:pt>
                <c:pt idx="7">
                  <c:v>1</c:v>
                </c:pt>
                <c:pt idx="8">
                  <c:v>1</c:v>
                </c:pt>
                <c:pt idx="9">
                  <c:v>1</c:v>
                </c:pt>
                <c:pt idx="10">
                  <c:v>1</c:v>
                </c:pt>
              </c:numCache>
            </c:numRef>
          </c:val>
          <c:smooth val="0"/>
          <c:extLst>
            <c:ext xmlns:c16="http://schemas.microsoft.com/office/drawing/2014/chart" uri="{C3380CC4-5D6E-409C-BE32-E72D297353CC}">
              <c16:uniqueId val="{00000002-ED19-4DDE-83EA-682C076830A2}"/>
            </c:ext>
          </c:extLst>
        </c:ser>
        <c:ser>
          <c:idx val="3"/>
          <c:order val="3"/>
          <c:tx>
            <c:strRef>
              <c:f>Sheet1!$F$1</c:f>
              <c:strCache>
                <c:ptCount val="1"/>
                <c:pt idx="0">
                  <c:v>S-shape 3-4</c:v>
                </c:pt>
              </c:strCache>
            </c:strRef>
          </c:tx>
          <c:spPr>
            <a:ln>
              <a:solidFill>
                <a:srgbClr val="DADADA"/>
              </a:solidFill>
            </a:ln>
          </c:spPr>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Sheet1!$F$2:$F$28</c:f>
              <c:numCache>
                <c:formatCode>General</c:formatCode>
                <c:ptCount val="11"/>
                <c:pt idx="0">
                  <c:v>0</c:v>
                </c:pt>
                <c:pt idx="1">
                  <c:v>0.04</c:v>
                </c:pt>
                <c:pt idx="2">
                  <c:v>0.18</c:v>
                </c:pt>
                <c:pt idx="3">
                  <c:v>0.5</c:v>
                </c:pt>
                <c:pt idx="4">
                  <c:v>0.82</c:v>
                </c:pt>
                <c:pt idx="5">
                  <c:v>0.96</c:v>
                </c:pt>
                <c:pt idx="6">
                  <c:v>0.99</c:v>
                </c:pt>
                <c:pt idx="7">
                  <c:v>1</c:v>
                </c:pt>
                <c:pt idx="8">
                  <c:v>1</c:v>
                </c:pt>
                <c:pt idx="9">
                  <c:v>1</c:v>
                </c:pt>
                <c:pt idx="10">
                  <c:v>1</c:v>
                </c:pt>
              </c:numCache>
            </c:numRef>
          </c:val>
          <c:smooth val="0"/>
          <c:extLst>
            <c:ext xmlns:c16="http://schemas.microsoft.com/office/drawing/2014/chart" uri="{C3380CC4-5D6E-409C-BE32-E72D297353CC}">
              <c16:uniqueId val="{00000003-ED19-4DDE-83EA-682C076830A2}"/>
            </c:ext>
          </c:extLst>
        </c:ser>
        <c:ser>
          <c:idx val="4"/>
          <c:order val="4"/>
          <c:tx>
            <c:strRef>
              <c:f>Sheet1!$G$1</c:f>
              <c:strCache>
                <c:ptCount val="1"/>
                <c:pt idx="0">
                  <c:v>S-shape 4</c:v>
                </c:pt>
              </c:strCache>
            </c:strRef>
          </c:tx>
          <c:spPr>
            <a:ln>
              <a:solidFill>
                <a:srgbClr val="DADADA"/>
              </a:solidFill>
            </a:ln>
          </c:spPr>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Sheet1!$G$2:$G$28</c:f>
              <c:numCache>
                <c:formatCode>General</c:formatCode>
                <c:ptCount val="11"/>
                <c:pt idx="0">
                  <c:v>0</c:v>
                </c:pt>
                <c:pt idx="1">
                  <c:v>0.04</c:v>
                </c:pt>
                <c:pt idx="2">
                  <c:v>0.12</c:v>
                </c:pt>
                <c:pt idx="3">
                  <c:v>0.34</c:v>
                </c:pt>
                <c:pt idx="4">
                  <c:v>0.66</c:v>
                </c:pt>
                <c:pt idx="5">
                  <c:v>0.88</c:v>
                </c:pt>
                <c:pt idx="6">
                  <c:v>0.96</c:v>
                </c:pt>
                <c:pt idx="7">
                  <c:v>0.99</c:v>
                </c:pt>
                <c:pt idx="8">
                  <c:v>1</c:v>
                </c:pt>
                <c:pt idx="9">
                  <c:v>1</c:v>
                </c:pt>
                <c:pt idx="10">
                  <c:v>1</c:v>
                </c:pt>
              </c:numCache>
            </c:numRef>
          </c:val>
          <c:smooth val="0"/>
          <c:extLst>
            <c:ext xmlns:c16="http://schemas.microsoft.com/office/drawing/2014/chart" uri="{C3380CC4-5D6E-409C-BE32-E72D297353CC}">
              <c16:uniqueId val="{00000004-ED19-4DDE-83EA-682C076830A2}"/>
            </c:ext>
          </c:extLst>
        </c:ser>
        <c:ser>
          <c:idx val="5"/>
          <c:order val="5"/>
          <c:tx>
            <c:strRef>
              <c:f>Sheet1!$H$1</c:f>
              <c:strCache>
                <c:ptCount val="1"/>
                <c:pt idx="0">
                  <c:v>S-shape 5</c:v>
                </c:pt>
              </c:strCache>
            </c:strRef>
          </c:tx>
          <c:spPr>
            <a:ln>
              <a:solidFill>
                <a:srgbClr val="DADADA"/>
              </a:solidFill>
            </a:ln>
          </c:spPr>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Sheet1!$H$2:$H$28</c:f>
              <c:numCache>
                <c:formatCode>General</c:formatCode>
                <c:ptCount val="11"/>
                <c:pt idx="0">
                  <c:v>0</c:v>
                </c:pt>
                <c:pt idx="1">
                  <c:v>0.03</c:v>
                </c:pt>
                <c:pt idx="2">
                  <c:v>7.0000000000000007E-2</c:v>
                </c:pt>
                <c:pt idx="3">
                  <c:v>0.18</c:v>
                </c:pt>
                <c:pt idx="4">
                  <c:v>0.38</c:v>
                </c:pt>
                <c:pt idx="5">
                  <c:v>0.62</c:v>
                </c:pt>
                <c:pt idx="6">
                  <c:v>0.82</c:v>
                </c:pt>
                <c:pt idx="7">
                  <c:v>0.93</c:v>
                </c:pt>
                <c:pt idx="8">
                  <c:v>0.97</c:v>
                </c:pt>
                <c:pt idx="9">
                  <c:v>0.99</c:v>
                </c:pt>
                <c:pt idx="10">
                  <c:v>1</c:v>
                </c:pt>
              </c:numCache>
            </c:numRef>
          </c:val>
          <c:smooth val="0"/>
          <c:extLst>
            <c:ext xmlns:c16="http://schemas.microsoft.com/office/drawing/2014/chart" uri="{C3380CC4-5D6E-409C-BE32-E72D297353CC}">
              <c16:uniqueId val="{00000005-ED19-4DDE-83EA-682C076830A2}"/>
            </c:ext>
          </c:extLst>
        </c:ser>
        <c:ser>
          <c:idx val="6"/>
          <c:order val="6"/>
          <c:tx>
            <c:strRef>
              <c:f>Sheet1!$I$1</c:f>
              <c:strCache>
                <c:ptCount val="1"/>
                <c:pt idx="0">
                  <c:v>S-shape 6</c:v>
                </c:pt>
              </c:strCache>
            </c:strRef>
          </c:tx>
          <c:spPr>
            <a:ln>
              <a:solidFill>
                <a:schemeClr val="accent3"/>
              </a:solidFill>
            </a:ln>
          </c:spPr>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Sheet1!$I$2:$I$28</c:f>
              <c:numCache>
                <c:formatCode>General</c:formatCode>
                <c:ptCount val="11"/>
                <c:pt idx="0">
                  <c:v>0</c:v>
                </c:pt>
                <c:pt idx="1">
                  <c:v>0.02</c:v>
                </c:pt>
                <c:pt idx="2">
                  <c:v>0.05</c:v>
                </c:pt>
                <c:pt idx="3">
                  <c:v>0.11</c:v>
                </c:pt>
                <c:pt idx="4">
                  <c:v>0.22</c:v>
                </c:pt>
                <c:pt idx="5">
                  <c:v>0.39</c:v>
                </c:pt>
                <c:pt idx="6">
                  <c:v>0.6</c:v>
                </c:pt>
                <c:pt idx="7">
                  <c:v>0.77</c:v>
                </c:pt>
                <c:pt idx="8">
                  <c:v>0.88</c:v>
                </c:pt>
                <c:pt idx="9">
                  <c:v>0.94</c:v>
                </c:pt>
                <c:pt idx="10">
                  <c:v>0.97</c:v>
                </c:pt>
              </c:numCache>
            </c:numRef>
          </c:val>
          <c:smooth val="0"/>
          <c:extLst>
            <c:ext xmlns:c16="http://schemas.microsoft.com/office/drawing/2014/chart" uri="{C3380CC4-5D6E-409C-BE32-E72D297353CC}">
              <c16:uniqueId val="{00000006-ED19-4DDE-83EA-682C076830A2}"/>
            </c:ext>
          </c:extLst>
        </c:ser>
        <c:ser>
          <c:idx val="7"/>
          <c:order val="7"/>
          <c:tx>
            <c:strRef>
              <c:f>Sheet1!$J$1</c:f>
              <c:strCache>
                <c:ptCount val="1"/>
                <c:pt idx="0">
                  <c:v>Complex Creative</c:v>
                </c:pt>
              </c:strCache>
            </c:strRef>
          </c:tx>
          <c:spPr>
            <a:ln>
              <a:solidFill>
                <a:srgbClr val="DADADA"/>
              </a:solidFill>
            </a:ln>
          </c:spPr>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Sheet1!$J$2:$J$28</c:f>
              <c:numCache>
                <c:formatCode>General</c:formatCode>
                <c:ptCount val="11"/>
                <c:pt idx="0">
                  <c:v>0</c:v>
                </c:pt>
                <c:pt idx="1">
                  <c:v>1.6E-2</c:v>
                </c:pt>
                <c:pt idx="2">
                  <c:v>0.04</c:v>
                </c:pt>
                <c:pt idx="3">
                  <c:v>0.08</c:v>
                </c:pt>
                <c:pt idx="4">
                  <c:v>0.15</c:v>
                </c:pt>
                <c:pt idx="5">
                  <c:v>0.26</c:v>
                </c:pt>
                <c:pt idx="6">
                  <c:v>0.42</c:v>
                </c:pt>
                <c:pt idx="7">
                  <c:v>0.59</c:v>
                </c:pt>
                <c:pt idx="8">
                  <c:v>0.75</c:v>
                </c:pt>
                <c:pt idx="9">
                  <c:v>0.86</c:v>
                </c:pt>
                <c:pt idx="10">
                  <c:v>0.93</c:v>
                </c:pt>
              </c:numCache>
            </c:numRef>
          </c:val>
          <c:smooth val="0"/>
          <c:extLst>
            <c:ext xmlns:c16="http://schemas.microsoft.com/office/drawing/2014/chart" uri="{C3380CC4-5D6E-409C-BE32-E72D297353CC}">
              <c16:uniqueId val="{00000007-ED19-4DDE-83EA-682C076830A2}"/>
            </c:ext>
          </c:extLst>
        </c:ser>
        <c:ser>
          <c:idx val="8"/>
          <c:order val="8"/>
          <c:tx>
            <c:strRef>
              <c:f>Sheet1!$K$1</c:f>
              <c:strCache>
                <c:ptCount val="1"/>
                <c:pt idx="0">
                  <c:v>S-shape 8</c:v>
                </c:pt>
              </c:strCache>
            </c:strRef>
          </c:tx>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Sheet1!$K$2:$K$28</c:f>
            </c:numRef>
          </c:val>
          <c:smooth val="0"/>
          <c:extLst>
            <c:ext xmlns:c16="http://schemas.microsoft.com/office/drawing/2014/chart" uri="{C3380CC4-5D6E-409C-BE32-E72D297353CC}">
              <c16:uniqueId val="{00000008-ED19-4DDE-83EA-682C076830A2}"/>
            </c:ext>
          </c:extLst>
        </c:ser>
        <c:ser>
          <c:idx val="9"/>
          <c:order val="9"/>
          <c:tx>
            <c:strRef>
              <c:f>Sheet1!$L$1</c:f>
              <c:strCache>
                <c:ptCount val="1"/>
                <c:pt idx="0">
                  <c:v>S-shape 9</c:v>
                </c:pt>
              </c:strCache>
            </c:strRef>
          </c:tx>
          <c:marker>
            <c:symbol val="none"/>
          </c:marker>
          <c:cat>
            <c:numRef>
              <c:f>Sheet1!$A$2:$A$28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Sheet1!$L$2:$L$28</c:f>
            </c:numRef>
          </c:val>
          <c:smooth val="0"/>
          <c:extLst>
            <c:ext xmlns:c16="http://schemas.microsoft.com/office/drawing/2014/chart" uri="{C3380CC4-5D6E-409C-BE32-E72D297353CC}">
              <c16:uniqueId val="{00000009-ED19-4DDE-83EA-682C076830A2}"/>
            </c:ext>
          </c:extLst>
        </c:ser>
        <c:dLbls>
          <c:showLegendKey val="0"/>
          <c:showVal val="0"/>
          <c:showCatName val="0"/>
          <c:showSerName val="0"/>
          <c:showPercent val="0"/>
          <c:showBubbleSize val="0"/>
        </c:dLbls>
        <c:smooth val="0"/>
        <c:axId val="120056448"/>
        <c:axId val="121053952"/>
      </c:lineChart>
      <c:catAx>
        <c:axId val="120056448"/>
        <c:scaling>
          <c:orientation val="minMax"/>
        </c:scaling>
        <c:delete val="0"/>
        <c:axPos val="b"/>
        <c:title>
          <c:tx>
            <c:rich>
              <a:bodyPr/>
              <a:lstStyle/>
              <a:p>
                <a:pPr>
                  <a:defRPr sz="1050" b="0">
                    <a:latin typeface="+mj-lt"/>
                  </a:defRPr>
                </a:pPr>
                <a:r>
                  <a:rPr lang="en-GB" sz="1050" b="0" dirty="0">
                    <a:latin typeface="+mj-lt"/>
                  </a:rPr>
                  <a:t>Exposures</a:t>
                </a:r>
              </a:p>
            </c:rich>
          </c:tx>
          <c:overlay val="0"/>
        </c:title>
        <c:numFmt formatCode="General" sourceLinked="0"/>
        <c:majorTickMark val="none"/>
        <c:minorTickMark val="none"/>
        <c:tickLblPos val="nextTo"/>
        <c:txPr>
          <a:bodyPr/>
          <a:lstStyle/>
          <a:p>
            <a:pPr>
              <a:defRPr sz="1000">
                <a:solidFill>
                  <a:schemeClr val="tx2"/>
                </a:solidFill>
              </a:defRPr>
            </a:pPr>
            <a:endParaRPr lang="en-US"/>
          </a:p>
        </c:txPr>
        <c:crossAx val="121053952"/>
        <c:crosses val="autoZero"/>
        <c:auto val="1"/>
        <c:lblAlgn val="ctr"/>
        <c:lblOffset val="100"/>
        <c:noMultiLvlLbl val="0"/>
      </c:catAx>
      <c:valAx>
        <c:axId val="121053952"/>
        <c:scaling>
          <c:orientation val="minMax"/>
          <c:max val="1"/>
        </c:scaling>
        <c:delete val="0"/>
        <c:axPos val="l"/>
        <c:title>
          <c:tx>
            <c:rich>
              <a:bodyPr/>
              <a:lstStyle/>
              <a:p>
                <a:pPr>
                  <a:defRPr sz="1050" b="0">
                    <a:latin typeface="+mj-lt"/>
                  </a:defRPr>
                </a:pPr>
                <a:r>
                  <a:rPr lang="en-GB" sz="1050" b="0" dirty="0">
                    <a:latin typeface="+mj-lt"/>
                  </a:rPr>
                  <a:t>Cumulative Impact during a campaign</a:t>
                </a:r>
              </a:p>
            </c:rich>
          </c:tx>
          <c:layout>
            <c:manualLayout>
              <c:xMode val="edge"/>
              <c:yMode val="edge"/>
              <c:x val="2.6248642441089313E-2"/>
              <c:y val="0.11578732299472205"/>
            </c:manualLayout>
          </c:layout>
          <c:overlay val="0"/>
        </c:title>
        <c:numFmt formatCode="0%" sourceLinked="0"/>
        <c:majorTickMark val="none"/>
        <c:minorTickMark val="none"/>
        <c:tickLblPos val="nextTo"/>
        <c:spPr>
          <a:ln>
            <a:noFill/>
          </a:ln>
        </c:spPr>
        <c:txPr>
          <a:bodyPr/>
          <a:lstStyle/>
          <a:p>
            <a:pPr>
              <a:defRPr sz="1000">
                <a:solidFill>
                  <a:schemeClr val="tx2"/>
                </a:solidFill>
              </a:defRPr>
            </a:pPr>
            <a:endParaRPr lang="en-US"/>
          </a:p>
        </c:txPr>
        <c:crossAx val="120056448"/>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Want</c:v>
                </c:pt>
              </c:strCache>
            </c:strRef>
          </c:tx>
          <c:spPr>
            <a:solidFill>
              <a:schemeClr val="accent1"/>
            </a:solidFill>
            <a:ln>
              <a:noFill/>
            </a:ln>
            <a:effectLst/>
          </c:spPr>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Sheet1!$B$2:$B$8</c:f>
              <c:numCache>
                <c:formatCode>General</c:formatCode>
                <c:ptCount val="7"/>
                <c:pt idx="0">
                  <c:v>109.91538745357332</c:v>
                </c:pt>
                <c:pt idx="1">
                  <c:v>101.39070661861304</c:v>
                </c:pt>
                <c:pt idx="2">
                  <c:v>101.20123836305532</c:v>
                </c:pt>
                <c:pt idx="3">
                  <c:v>102.11831032892989</c:v>
                </c:pt>
                <c:pt idx="4">
                  <c:v>106.53604850910668</c:v>
                </c:pt>
                <c:pt idx="5">
                  <c:v>89.727862168298842</c:v>
                </c:pt>
                <c:pt idx="6">
                  <c:v>88.506203156558115</c:v>
                </c:pt>
              </c:numCache>
            </c:numRef>
          </c:val>
          <c:extLst>
            <c:ext xmlns:c16="http://schemas.microsoft.com/office/drawing/2014/chart" uri="{C3380CC4-5D6E-409C-BE32-E72D297353CC}">
              <c16:uniqueId val="{00000000-BC98-40B7-A270-09F57F0AC93F}"/>
            </c:ext>
          </c:extLst>
        </c:ser>
        <c:ser>
          <c:idx val="1"/>
          <c:order val="1"/>
          <c:tx>
            <c:strRef>
              <c:f>Sheet1!$C$1</c:f>
              <c:strCache>
                <c:ptCount val="1"/>
                <c:pt idx="0">
                  <c:v>Need</c:v>
                </c:pt>
              </c:strCache>
            </c:strRef>
          </c:tx>
          <c:spPr>
            <a:solidFill>
              <a:schemeClr val="accent2"/>
            </a:solidFill>
            <a:ln>
              <a:noFill/>
            </a:ln>
            <a:effectLst/>
          </c:spPr>
          <c:invertIfNegative val="0"/>
          <c:cat>
            <c:strRef>
              <c:f>Sheet1!$A$2:$A$8</c:f>
              <c:strCache>
                <c:ptCount val="7"/>
                <c:pt idx="0">
                  <c:v>Monday</c:v>
                </c:pt>
                <c:pt idx="1">
                  <c:v>Tuesday</c:v>
                </c:pt>
                <c:pt idx="2">
                  <c:v>Wednesday</c:v>
                </c:pt>
                <c:pt idx="3">
                  <c:v>Thursday</c:v>
                </c:pt>
                <c:pt idx="4">
                  <c:v>Friday</c:v>
                </c:pt>
                <c:pt idx="5">
                  <c:v>Saturday</c:v>
                </c:pt>
                <c:pt idx="6">
                  <c:v>Sunday</c:v>
                </c:pt>
              </c:strCache>
            </c:strRef>
          </c:cat>
          <c:val>
            <c:numRef>
              <c:f>Sheet1!$C$2:$C$8</c:f>
              <c:numCache>
                <c:formatCode>General</c:formatCode>
                <c:ptCount val="7"/>
                <c:pt idx="0">
                  <c:v>102.64862073576585</c:v>
                </c:pt>
                <c:pt idx="1">
                  <c:v>93.293413986943548</c:v>
                </c:pt>
                <c:pt idx="2">
                  <c:v>97.577453326494549</c:v>
                </c:pt>
                <c:pt idx="3">
                  <c:v>101.4727449383149</c:v>
                </c:pt>
                <c:pt idx="4">
                  <c:v>93.946800370139258</c:v>
                </c:pt>
                <c:pt idx="5">
                  <c:v>97.683542360652638</c:v>
                </c:pt>
                <c:pt idx="6">
                  <c:v>113.86323033741122</c:v>
                </c:pt>
              </c:numCache>
            </c:numRef>
          </c:val>
          <c:extLst>
            <c:ext xmlns:c16="http://schemas.microsoft.com/office/drawing/2014/chart" uri="{C3380CC4-5D6E-409C-BE32-E72D297353CC}">
              <c16:uniqueId val="{00000001-BC98-40B7-A270-09F57F0AC93F}"/>
            </c:ext>
          </c:extLst>
        </c:ser>
        <c:dLbls>
          <c:showLegendKey val="0"/>
          <c:showVal val="0"/>
          <c:showCatName val="0"/>
          <c:showSerName val="0"/>
          <c:showPercent val="0"/>
          <c:showBubbleSize val="0"/>
        </c:dLbls>
        <c:gapWidth val="219"/>
        <c:axId val="117482240"/>
        <c:axId val="117483776"/>
      </c:barChart>
      <c:catAx>
        <c:axId val="11748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GB" sz="1100" b="0" i="0" u="none" strike="noStrike" kern="1200" baseline="0">
                <a:solidFill>
                  <a:schemeClr val="tx2"/>
                </a:solidFill>
                <a:latin typeface="+mn-lt"/>
                <a:ea typeface="+mn-ea"/>
                <a:cs typeface="+mn-cs"/>
              </a:defRPr>
            </a:pPr>
            <a:endParaRPr lang="en-US"/>
          </a:p>
        </c:txPr>
        <c:crossAx val="117483776"/>
        <c:crosses val="autoZero"/>
        <c:auto val="1"/>
        <c:lblAlgn val="ctr"/>
        <c:lblOffset val="100"/>
        <c:noMultiLvlLbl val="0"/>
      </c:catAx>
      <c:valAx>
        <c:axId val="117483776"/>
        <c:scaling>
          <c:orientation val="minMax"/>
          <c:min val="0"/>
        </c:scaling>
        <c:delete val="0"/>
        <c:axPos val="l"/>
        <c:title>
          <c:tx>
            <c:rich>
              <a:bodyPr rot="-5400000" spcFirstLastPara="1" vertOverflow="ellipsis" vert="horz" wrap="square" anchor="ctr" anchorCtr="1"/>
              <a:lstStyle/>
              <a:p>
                <a:pPr algn="ctr">
                  <a:defRPr lang="en-GB" sz="1100" b="0" i="0" u="none" strike="noStrike" kern="1200" baseline="0" dirty="0" smtClean="0">
                    <a:solidFill>
                      <a:schemeClr val="tx2"/>
                    </a:solidFill>
                    <a:latin typeface="+mn-lt"/>
                    <a:ea typeface="+mn-ea"/>
                    <a:cs typeface="+mn-cs"/>
                  </a:defRPr>
                </a:pPr>
                <a:r>
                  <a:rPr lang="en-GB" sz="1100" b="0" i="0" u="none" strike="noStrike" kern="1200" baseline="0" dirty="0">
                    <a:solidFill>
                      <a:schemeClr val="tx2"/>
                    </a:solidFill>
                    <a:latin typeface="+mn-lt"/>
                    <a:ea typeface="+mn-ea"/>
                    <a:cs typeface="+mn-cs"/>
                  </a:rPr>
                  <a:t>Indexed uplift (impacts)</a:t>
                </a:r>
              </a:p>
            </c:rich>
          </c:tx>
          <c:layout>
            <c:manualLayout>
              <c:xMode val="edge"/>
              <c:yMode val="edge"/>
              <c:x val="1.119805030481622E-2"/>
              <c:y val="0.2650993630726582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GB" sz="1100" b="0" i="0" u="none" strike="noStrike" kern="1200" baseline="0">
                <a:solidFill>
                  <a:schemeClr val="tx2"/>
                </a:solidFill>
                <a:latin typeface="+mn-lt"/>
                <a:ea typeface="+mn-ea"/>
                <a:cs typeface="+mn-cs"/>
              </a:defRPr>
            </a:pPr>
            <a:endParaRPr lang="en-US"/>
          </a:p>
        </c:txPr>
        <c:crossAx val="117482240"/>
        <c:crosses val="autoZero"/>
        <c:crossBetween val="between"/>
      </c:valAx>
      <c:spPr>
        <a:noFill/>
        <a:ln>
          <a:noFill/>
        </a:ln>
        <a:effectLst/>
      </c:spPr>
    </c:plotArea>
    <c:legend>
      <c:legendPos val="t"/>
      <c:layout>
        <c:manualLayout>
          <c:xMode val="edge"/>
          <c:yMode val="edge"/>
          <c:x val="0.43195097664045556"/>
          <c:y val="8.6232252405568116E-2"/>
          <c:w val="0.16595951419859875"/>
          <c:h val="7.120827311118498E-2"/>
        </c:manualLayout>
      </c:layout>
      <c:overlay val="0"/>
      <c:spPr>
        <a:noFill/>
        <a:ln>
          <a:noFill/>
        </a:ln>
        <a:effectLst/>
      </c:spPr>
      <c:txPr>
        <a:bodyPr rot="0" spcFirstLastPara="1" vertOverflow="ellipsis" vert="horz" wrap="square" anchor="ctr" anchorCtr="1"/>
        <a:lstStyle/>
        <a:p>
          <a:pPr algn="ctr" rtl="0">
            <a:defRPr lang="en-GB"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40765061192031"/>
          <c:y val="9.1801547304131037E-2"/>
          <c:w val="0.85430975505645568"/>
          <c:h val="0.75756638633468798"/>
        </c:manualLayout>
      </c:layout>
      <c:barChart>
        <c:barDir val="col"/>
        <c:grouping val="clustered"/>
        <c:varyColors val="0"/>
        <c:ser>
          <c:idx val="0"/>
          <c:order val="0"/>
          <c:tx>
            <c:strRef>
              <c:f>Sheet1!$B$1</c:f>
              <c:strCache>
                <c:ptCount val="1"/>
                <c:pt idx="0">
                  <c:v>BR</c:v>
                </c:pt>
              </c:strCache>
            </c:strRef>
          </c:tx>
          <c:spPr>
            <a:solidFill>
              <a:schemeClr val="bg2">
                <a:lumMod val="75000"/>
              </a:schemeClr>
            </a:solidFill>
            <a:ln>
              <a:noFill/>
            </a:ln>
            <a:effectLst/>
          </c:spPr>
          <c:invertIfNegative val="0"/>
          <c:cat>
            <c:strRef>
              <c:f>Sheet1!$A$2:$A$8</c:f>
              <c:strCache>
                <c:ptCount val="7"/>
                <c:pt idx="0">
                  <c:v>Breakfast</c:v>
                </c:pt>
                <c:pt idx="1">
                  <c:v>Coffee</c:v>
                </c:pt>
                <c:pt idx="2">
                  <c:v>Daytime</c:v>
                </c:pt>
                <c:pt idx="3">
                  <c:v>Pre Peak</c:v>
                </c:pt>
                <c:pt idx="4">
                  <c:v>Early Peak</c:v>
                </c:pt>
                <c:pt idx="5">
                  <c:v>Late Peak</c:v>
                </c:pt>
                <c:pt idx="6">
                  <c:v>Post Peak</c:v>
                </c:pt>
              </c:strCache>
            </c:strRef>
          </c:cat>
          <c:val>
            <c:numRef>
              <c:f>Sheet1!$B$2:$B$8</c:f>
              <c:numCache>
                <c:formatCode>General</c:formatCode>
                <c:ptCount val="7"/>
                <c:pt idx="0">
                  <c:v>133.1788</c:v>
                </c:pt>
                <c:pt idx="1">
                  <c:v>81.24221</c:v>
                </c:pt>
                <c:pt idx="2">
                  <c:v>51.070500000000003</c:v>
                </c:pt>
                <c:pt idx="3">
                  <c:v>45.123010000000001</c:v>
                </c:pt>
                <c:pt idx="4">
                  <c:v>48.790199999999999</c:v>
                </c:pt>
                <c:pt idx="5">
                  <c:v>48.498399999999997</c:v>
                </c:pt>
                <c:pt idx="6">
                  <c:v>46.450290000000003</c:v>
                </c:pt>
              </c:numCache>
            </c:numRef>
          </c:val>
          <c:extLst>
            <c:ext xmlns:c16="http://schemas.microsoft.com/office/drawing/2014/chart" uri="{C3380CC4-5D6E-409C-BE32-E72D297353CC}">
              <c16:uniqueId val="{00000000-6981-4696-906A-6030DBA0D9A5}"/>
            </c:ext>
          </c:extLst>
        </c:ser>
        <c:ser>
          <c:idx val="1"/>
          <c:order val="1"/>
          <c:tx>
            <c:strRef>
              <c:f>Sheet1!$C$1</c:f>
              <c:strCache>
                <c:ptCount val="1"/>
                <c:pt idx="0">
                  <c:v>DR</c:v>
                </c:pt>
              </c:strCache>
            </c:strRef>
          </c:tx>
          <c:spPr>
            <a:solidFill>
              <a:schemeClr val="accent3">
                <a:lumMod val="75000"/>
              </a:schemeClr>
            </a:solidFill>
            <a:ln>
              <a:noFill/>
            </a:ln>
            <a:effectLst/>
          </c:spPr>
          <c:invertIfNegative val="0"/>
          <c:cat>
            <c:strRef>
              <c:f>Sheet1!$A$2:$A$8</c:f>
              <c:strCache>
                <c:ptCount val="7"/>
                <c:pt idx="0">
                  <c:v>Breakfast</c:v>
                </c:pt>
                <c:pt idx="1">
                  <c:v>Coffee</c:v>
                </c:pt>
                <c:pt idx="2">
                  <c:v>Daytime</c:v>
                </c:pt>
                <c:pt idx="3">
                  <c:v>Pre Peak</c:v>
                </c:pt>
                <c:pt idx="4">
                  <c:v>Early Peak</c:v>
                </c:pt>
                <c:pt idx="5">
                  <c:v>Late Peak</c:v>
                </c:pt>
                <c:pt idx="6">
                  <c:v>Post Peak</c:v>
                </c:pt>
              </c:strCache>
            </c:strRef>
          </c:cat>
          <c:val>
            <c:numRef>
              <c:f>Sheet1!$C$2:$C$8</c:f>
              <c:numCache>
                <c:formatCode>General</c:formatCode>
                <c:ptCount val="7"/>
                <c:pt idx="0">
                  <c:v>121.0766</c:v>
                </c:pt>
                <c:pt idx="1">
                  <c:v>109.9289</c:v>
                </c:pt>
                <c:pt idx="2">
                  <c:v>80.973119999999994</c:v>
                </c:pt>
                <c:pt idx="3">
                  <c:v>63.11844</c:v>
                </c:pt>
                <c:pt idx="4">
                  <c:v>73.528080000000003</c:v>
                </c:pt>
                <c:pt idx="5">
                  <c:v>158.45740000000001</c:v>
                </c:pt>
                <c:pt idx="6">
                  <c:v>130.3235</c:v>
                </c:pt>
              </c:numCache>
            </c:numRef>
          </c:val>
          <c:extLst>
            <c:ext xmlns:c16="http://schemas.microsoft.com/office/drawing/2014/chart" uri="{C3380CC4-5D6E-409C-BE32-E72D297353CC}">
              <c16:uniqueId val="{00000001-6981-4696-906A-6030DBA0D9A5}"/>
            </c:ext>
          </c:extLst>
        </c:ser>
        <c:dLbls>
          <c:showLegendKey val="0"/>
          <c:showVal val="0"/>
          <c:showCatName val="0"/>
          <c:showSerName val="0"/>
          <c:showPercent val="0"/>
          <c:showBubbleSize val="0"/>
        </c:dLbls>
        <c:gapWidth val="219"/>
        <c:axId val="120936704"/>
        <c:axId val="120938496"/>
      </c:barChart>
      <c:catAx>
        <c:axId val="12093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20938496"/>
        <c:crosses val="autoZero"/>
        <c:auto val="1"/>
        <c:lblAlgn val="ctr"/>
        <c:lblOffset val="100"/>
        <c:noMultiLvlLbl val="0"/>
      </c:catAx>
      <c:valAx>
        <c:axId val="120938496"/>
        <c:scaling>
          <c:orientation val="minMax"/>
          <c:max val="250"/>
        </c:scaling>
        <c:delete val="0"/>
        <c:axPos val="l"/>
        <c:title>
          <c:tx>
            <c:rich>
              <a:bodyPr rot="-5400000" spcFirstLastPara="1" vertOverflow="ellipsis" vert="horz" wrap="square" anchor="ctr" anchorCtr="1"/>
              <a:lstStyle/>
              <a:p>
                <a:pPr>
                  <a:defRPr sz="1050" b="0" i="0" u="none" strike="noStrike" kern="1200" baseline="0">
                    <a:solidFill>
                      <a:schemeClr val="tx2"/>
                    </a:solidFill>
                    <a:latin typeface="+mn-lt"/>
                    <a:ea typeface="+mn-ea"/>
                    <a:cs typeface="+mn-cs"/>
                  </a:defRPr>
                </a:pPr>
                <a:r>
                  <a:rPr lang="en-GB" sz="1050" dirty="0">
                    <a:solidFill>
                      <a:schemeClr val="tx2"/>
                    </a:solidFill>
                  </a:rPr>
                  <a:t>Indexed</a:t>
                </a:r>
                <a:r>
                  <a:rPr lang="en-GB" sz="1050" baseline="0" dirty="0">
                    <a:solidFill>
                      <a:schemeClr val="tx2"/>
                    </a:solidFill>
                  </a:rPr>
                  <a:t> uplift accounting for peak cost premiums</a:t>
                </a:r>
                <a:endParaRPr lang="en-GB" sz="1050" dirty="0">
                  <a:solidFill>
                    <a:schemeClr val="tx2"/>
                  </a:solidFill>
                </a:endParaRPr>
              </a:p>
            </c:rich>
          </c:tx>
          <c:layout>
            <c:manualLayout>
              <c:xMode val="edge"/>
              <c:yMode val="edge"/>
              <c:x val="9.2825943316239713E-3"/>
              <c:y val="0.1272527558673578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20936704"/>
        <c:crosses val="autoZero"/>
        <c:crossBetween val="between"/>
      </c:valAx>
      <c:spPr>
        <a:noFill/>
        <a:ln>
          <a:noFill/>
        </a:ln>
        <a:effectLst/>
      </c:spPr>
    </c:plotArea>
    <c:legend>
      <c:legendPos val="t"/>
      <c:layout>
        <c:manualLayout>
          <c:xMode val="edge"/>
          <c:yMode val="edge"/>
          <c:x val="0.47793900092972125"/>
          <c:y val="0.1567859134646693"/>
          <c:w val="0.12952171980891011"/>
          <c:h val="7.55547613381986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Indexed uplift (impacts)</c:v>
                </c:pt>
              </c:strCache>
            </c:strRef>
          </c:tx>
          <c:spPr>
            <a:solidFill>
              <a:schemeClr val="accent3"/>
            </a:solidFill>
            <a:ln>
              <a:noFill/>
            </a:ln>
            <a:effectLst/>
          </c:spPr>
          <c:invertIfNegative val="0"/>
          <c:dPt>
            <c:idx val="1"/>
            <c:invertIfNegative val="0"/>
            <c:bubble3D val="0"/>
            <c:extLst>
              <c:ext xmlns:c16="http://schemas.microsoft.com/office/drawing/2014/chart" uri="{C3380CC4-5D6E-409C-BE32-E72D297353CC}">
                <c16:uniqueId val="{00000000-3A3E-4B84-9BCF-40A04B58A856}"/>
              </c:ext>
            </c:extLst>
          </c:dPt>
          <c:cat>
            <c:strRef>
              <c:f>Sheet1!$A$2:$A$3</c:f>
              <c:strCache>
                <c:ptCount val="2"/>
                <c:pt idx="0">
                  <c:v>Centre</c:v>
                </c:pt>
                <c:pt idx="1">
                  <c:v>End</c:v>
                </c:pt>
              </c:strCache>
            </c:strRef>
          </c:cat>
          <c:val>
            <c:numRef>
              <c:f>Sheet1!$B$2:$B$3</c:f>
              <c:numCache>
                <c:formatCode>General</c:formatCode>
                <c:ptCount val="2"/>
                <c:pt idx="0">
                  <c:v>95.663042705726326</c:v>
                </c:pt>
                <c:pt idx="1">
                  <c:v>104.33695729427366</c:v>
                </c:pt>
              </c:numCache>
            </c:numRef>
          </c:val>
          <c:extLst>
            <c:ext xmlns:c16="http://schemas.microsoft.com/office/drawing/2014/chart" uri="{C3380CC4-5D6E-409C-BE32-E72D297353CC}">
              <c16:uniqueId val="{00000001-3A3E-4B84-9BCF-40A04B58A856}"/>
            </c:ext>
          </c:extLst>
        </c:ser>
        <c:dLbls>
          <c:showLegendKey val="0"/>
          <c:showVal val="0"/>
          <c:showCatName val="0"/>
          <c:showSerName val="0"/>
          <c:showPercent val="0"/>
          <c:showBubbleSize val="0"/>
        </c:dLbls>
        <c:gapWidth val="219"/>
        <c:axId val="121035008"/>
        <c:axId val="121122816"/>
      </c:barChart>
      <c:lineChart>
        <c:grouping val="standard"/>
        <c:varyColors val="0"/>
        <c:ser>
          <c:idx val="2"/>
          <c:order val="1"/>
          <c:tx>
            <c:strRef>
              <c:f>Sheet1!$D$1</c:f>
              <c:strCache>
                <c:ptCount val="1"/>
                <c:pt idx="0">
                  <c:v>Available impacts</c:v>
                </c:pt>
              </c:strCache>
            </c:strRef>
          </c:tx>
          <c:spPr>
            <a:ln w="28575" cap="rnd">
              <a:solidFill>
                <a:schemeClr val="accent5"/>
              </a:solidFill>
              <a:round/>
            </a:ln>
            <a:effectLst/>
          </c:spPr>
          <c:marker>
            <c:symbol val="none"/>
          </c:marker>
          <c:cat>
            <c:strRef>
              <c:f>Sheet1!$A$2:$A$3</c:f>
              <c:strCache>
                <c:ptCount val="2"/>
                <c:pt idx="0">
                  <c:v>Centre</c:v>
                </c:pt>
                <c:pt idx="1">
                  <c:v>End</c:v>
                </c:pt>
              </c:strCache>
            </c:strRef>
          </c:cat>
          <c:val>
            <c:numRef>
              <c:f>Sheet1!$D$2:$D$3</c:f>
              <c:numCache>
                <c:formatCode>General</c:formatCode>
                <c:ptCount val="2"/>
                <c:pt idx="0">
                  <c:v>79.290000000000006</c:v>
                </c:pt>
                <c:pt idx="1">
                  <c:v>20.71</c:v>
                </c:pt>
              </c:numCache>
            </c:numRef>
          </c:val>
          <c:smooth val="0"/>
          <c:extLst>
            <c:ext xmlns:c16="http://schemas.microsoft.com/office/drawing/2014/chart" uri="{C3380CC4-5D6E-409C-BE32-E72D297353CC}">
              <c16:uniqueId val="{00000002-3A3E-4B84-9BCF-40A04B58A856}"/>
            </c:ext>
          </c:extLst>
        </c:ser>
        <c:dLbls>
          <c:showLegendKey val="0"/>
          <c:showVal val="0"/>
          <c:showCatName val="0"/>
          <c:showSerName val="0"/>
          <c:showPercent val="0"/>
          <c:showBubbleSize val="0"/>
        </c:dLbls>
        <c:marker val="1"/>
        <c:smooth val="0"/>
        <c:axId val="121131776"/>
        <c:axId val="121125504"/>
      </c:lineChart>
      <c:catAx>
        <c:axId val="12103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21122816"/>
        <c:crosses val="autoZero"/>
        <c:auto val="1"/>
        <c:lblAlgn val="ctr"/>
        <c:lblOffset val="100"/>
        <c:noMultiLvlLbl val="0"/>
      </c:catAx>
      <c:valAx>
        <c:axId val="121122816"/>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GB" sz="1100" dirty="0">
                    <a:solidFill>
                      <a:schemeClr val="tx2"/>
                    </a:solidFill>
                  </a:rPr>
                  <a:t>Indexed</a:t>
                </a:r>
                <a:r>
                  <a:rPr lang="en-GB" sz="1100" baseline="0" dirty="0">
                    <a:solidFill>
                      <a:schemeClr val="tx2"/>
                    </a:solidFill>
                  </a:rPr>
                  <a:t> uplift (impacts)</a:t>
                </a:r>
                <a:endParaRPr lang="en-GB" sz="1100" dirty="0">
                  <a:solidFill>
                    <a:schemeClr val="tx2"/>
                  </a:solidFill>
                </a:endParaRPr>
              </a:p>
            </c:rich>
          </c:tx>
          <c:layout>
            <c:manualLayout>
              <c:xMode val="edge"/>
              <c:yMode val="edge"/>
              <c:x val="0"/>
              <c:y val="0.2899542512284392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21035008"/>
        <c:crosses val="autoZero"/>
        <c:crossBetween val="between"/>
      </c:valAx>
      <c:valAx>
        <c:axId val="121125504"/>
        <c:scaling>
          <c:orientation val="minMax"/>
          <c:max val="100"/>
        </c:scaling>
        <c:delete val="0"/>
        <c:axPos val="r"/>
        <c:title>
          <c:tx>
            <c:rich>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GB" sz="1100" dirty="0">
                    <a:solidFill>
                      <a:schemeClr val="tx2"/>
                    </a:solidFill>
                  </a:rPr>
                  <a:t>% of available impacts</a:t>
                </a:r>
              </a:p>
            </c:rich>
          </c:tx>
          <c:overlay val="0"/>
          <c:spPr>
            <a:noFill/>
            <a:ln>
              <a:noFill/>
            </a:ln>
            <a:effectLst/>
          </c:sp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21131776"/>
        <c:crosses val="max"/>
        <c:crossBetween val="between"/>
      </c:valAx>
      <c:catAx>
        <c:axId val="121131776"/>
        <c:scaling>
          <c:orientation val="minMax"/>
        </c:scaling>
        <c:delete val="1"/>
        <c:axPos val="b"/>
        <c:numFmt formatCode="General" sourceLinked="1"/>
        <c:majorTickMark val="out"/>
        <c:minorTickMark val="none"/>
        <c:tickLblPos val="nextTo"/>
        <c:crossAx val="121125504"/>
        <c:crosses val="autoZero"/>
        <c:auto val="1"/>
        <c:lblAlgn val="ctr"/>
        <c:lblOffset val="100"/>
        <c:noMultiLvlLbl val="0"/>
      </c:catAx>
      <c:spPr>
        <a:noFill/>
        <a:ln>
          <a:noFill/>
        </a:ln>
        <a:effectLst/>
      </c:spPr>
    </c:plotArea>
    <c:legend>
      <c:legendPos val="t"/>
      <c:layout>
        <c:manualLayout>
          <c:xMode val="edge"/>
          <c:yMode val="edge"/>
          <c:x val="0.11472760493908085"/>
          <c:y val="9.4071548078801581E-2"/>
          <c:w val="0.74348963923734301"/>
          <c:h val="6.752226097632563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740685117692"/>
          <c:y val="4.2973548043165499E-2"/>
          <c:w val="0.8069691894926625"/>
          <c:h val="0.81946526386896668"/>
        </c:manualLayout>
      </c:layout>
      <c:barChart>
        <c:barDir val="bar"/>
        <c:grouping val="clustered"/>
        <c:varyColors val="0"/>
        <c:ser>
          <c:idx val="0"/>
          <c:order val="0"/>
          <c:tx>
            <c:strRef>
              <c:f>Sheet1!$B$1</c:f>
              <c:strCache>
                <c:ptCount val="1"/>
                <c:pt idx="0">
                  <c:v>Efficiency Index</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30B5-445E-8633-FDACE7850AE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2-30B5-445E-8633-FDACE7850AE9}"/>
              </c:ext>
            </c:extLst>
          </c:dPt>
          <c:dPt>
            <c:idx val="2"/>
            <c:invertIfNegative val="0"/>
            <c:bubble3D val="0"/>
            <c:extLst>
              <c:ext xmlns:c16="http://schemas.microsoft.com/office/drawing/2014/chart" uri="{C3380CC4-5D6E-409C-BE32-E72D297353CC}">
                <c16:uniqueId val="{00000003-30B5-445E-8633-FDACE7850AE9}"/>
              </c:ext>
            </c:extLst>
          </c:dPt>
          <c:dPt>
            <c:idx val="3"/>
            <c:invertIfNegative val="0"/>
            <c:bubble3D val="0"/>
            <c:extLst>
              <c:ext xmlns:c16="http://schemas.microsoft.com/office/drawing/2014/chart" uri="{C3380CC4-5D6E-409C-BE32-E72D297353CC}">
                <c16:uniqueId val="{00000004-30B5-445E-8633-FDACE7850AE9}"/>
              </c:ext>
            </c:extLst>
          </c:dPt>
          <c:dPt>
            <c:idx val="4"/>
            <c:invertIfNegative val="0"/>
            <c:bubble3D val="0"/>
            <c:extLst>
              <c:ext xmlns:c16="http://schemas.microsoft.com/office/drawing/2014/chart" uri="{C3380CC4-5D6E-409C-BE32-E72D297353CC}">
                <c16:uniqueId val="{00000005-30B5-445E-8633-FDACE7850AE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7-30B5-445E-8633-FDACE7850AE9}"/>
              </c:ext>
            </c:extLst>
          </c:dPt>
          <c:cat>
            <c:strRef>
              <c:f>Sheet1!$A$2:$A$7</c:f>
              <c:strCache>
                <c:ptCount val="6"/>
                <c:pt idx="0">
                  <c:v>Online display</c:v>
                </c:pt>
                <c:pt idx="1">
                  <c:v>DRTV</c:v>
                </c:pt>
                <c:pt idx="2">
                  <c:v>Radio</c:v>
                </c:pt>
                <c:pt idx="3">
                  <c:v>Print</c:v>
                </c:pt>
                <c:pt idx="4">
                  <c:v>Outdoor</c:v>
                </c:pt>
                <c:pt idx="5">
                  <c:v>BRTV</c:v>
                </c:pt>
              </c:strCache>
            </c:strRef>
          </c:cat>
          <c:val>
            <c:numRef>
              <c:f>Sheet1!$B$2:$B$7</c:f>
              <c:numCache>
                <c:formatCode>_-* #,##0.0_-;\-* #,##0.0_-;_-* "-"??_-;_-@_-</c:formatCode>
                <c:ptCount val="6"/>
                <c:pt idx="0">
                  <c:v>0.5</c:v>
                </c:pt>
                <c:pt idx="1">
                  <c:v>0.75</c:v>
                </c:pt>
                <c:pt idx="2">
                  <c:v>0.9</c:v>
                </c:pt>
                <c:pt idx="3">
                  <c:v>1</c:v>
                </c:pt>
                <c:pt idx="4">
                  <c:v>1</c:v>
                </c:pt>
                <c:pt idx="5">
                  <c:v>1.42</c:v>
                </c:pt>
              </c:numCache>
            </c:numRef>
          </c:val>
          <c:extLst>
            <c:ext xmlns:c16="http://schemas.microsoft.com/office/drawing/2014/chart" uri="{C3380CC4-5D6E-409C-BE32-E72D297353CC}">
              <c16:uniqueId val="{00000008-30B5-445E-8633-FDACE7850AE9}"/>
            </c:ext>
          </c:extLst>
        </c:ser>
        <c:dLbls>
          <c:showLegendKey val="0"/>
          <c:showVal val="0"/>
          <c:showCatName val="0"/>
          <c:showSerName val="0"/>
          <c:showPercent val="0"/>
          <c:showBubbleSize val="0"/>
        </c:dLbls>
        <c:gapWidth val="96"/>
        <c:axId val="112275840"/>
        <c:axId val="112277760"/>
      </c:barChart>
      <c:catAx>
        <c:axId val="11227584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12277760"/>
        <c:crosses val="autoZero"/>
        <c:auto val="1"/>
        <c:lblAlgn val="ctr"/>
        <c:lblOffset val="100"/>
        <c:noMultiLvlLbl val="0"/>
      </c:catAx>
      <c:valAx>
        <c:axId val="112277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dirty="0">
                    <a:solidFill>
                      <a:schemeClr val="tx1"/>
                    </a:solidFill>
                  </a:rPr>
                  <a:t>Efficiency index (uplift per spend)</a:t>
                </a:r>
              </a:p>
            </c:rich>
          </c:tx>
          <c:overlay val="0"/>
          <c:spPr>
            <a:noFill/>
            <a:ln>
              <a:noFill/>
            </a:ln>
            <a:effectLst/>
          </c:sp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227584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68417984172934E-2"/>
          <c:y val="0.20078222250848846"/>
          <c:w val="0.84027925442970619"/>
          <c:h val="0.77487436509805241"/>
        </c:manualLayout>
      </c:layout>
      <c:barChart>
        <c:barDir val="col"/>
        <c:grouping val="percentStacked"/>
        <c:varyColors val="0"/>
        <c:ser>
          <c:idx val="0"/>
          <c:order val="0"/>
          <c:tx>
            <c:strRef>
              <c:f>Sheet1!$B$1</c:f>
              <c:strCache>
                <c:ptCount val="1"/>
                <c:pt idx="0">
                  <c:v>Base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All 16 Brand measured</c:v>
                </c:pt>
              </c:strCache>
            </c:strRef>
          </c:cat>
          <c:val>
            <c:numRef>
              <c:f>Sheet1!$B$2:$B$5</c:f>
              <c:numCache>
                <c:formatCode>0%</c:formatCode>
                <c:ptCount val="1"/>
                <c:pt idx="0">
                  <c:v>0.61</c:v>
                </c:pt>
              </c:numCache>
            </c:numRef>
          </c:val>
          <c:extLst>
            <c:ext xmlns:c16="http://schemas.microsoft.com/office/drawing/2014/chart" uri="{C3380CC4-5D6E-409C-BE32-E72D297353CC}">
              <c16:uniqueId val="{00000000-B04C-452C-B228-A0FABB728024}"/>
            </c:ext>
          </c:extLst>
        </c:ser>
        <c:ser>
          <c:idx val="1"/>
          <c:order val="1"/>
          <c:tx>
            <c:strRef>
              <c:f>Sheet1!$C$1</c:f>
              <c:strCache>
                <c:ptCount val="1"/>
                <c:pt idx="0">
                  <c:v>Short to medium-term media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All 16 Brand measured</c:v>
                </c:pt>
              </c:strCache>
            </c:strRef>
          </c:cat>
          <c:val>
            <c:numRef>
              <c:f>Sheet1!$C$2:$C$5</c:f>
              <c:numCache>
                <c:formatCode>0%</c:formatCode>
                <c:ptCount val="1"/>
                <c:pt idx="0">
                  <c:v>0.39</c:v>
                </c:pt>
              </c:numCache>
            </c:numRef>
          </c:val>
          <c:extLst>
            <c:ext xmlns:c16="http://schemas.microsoft.com/office/drawing/2014/chart" uri="{C3380CC4-5D6E-409C-BE32-E72D297353CC}">
              <c16:uniqueId val="{00000001-B04C-452C-B228-A0FABB728024}"/>
            </c:ext>
          </c:extLst>
        </c:ser>
        <c:dLbls>
          <c:showLegendKey val="0"/>
          <c:showVal val="0"/>
          <c:showCatName val="0"/>
          <c:showSerName val="0"/>
          <c:showPercent val="0"/>
          <c:showBubbleSize val="0"/>
        </c:dLbls>
        <c:gapWidth val="150"/>
        <c:overlap val="100"/>
        <c:axId val="116583424"/>
        <c:axId val="116585216"/>
      </c:barChart>
      <c:catAx>
        <c:axId val="116583424"/>
        <c:scaling>
          <c:orientation val="minMax"/>
        </c:scaling>
        <c:delete val="1"/>
        <c:axPos val="b"/>
        <c:numFmt formatCode="General" sourceLinked="1"/>
        <c:majorTickMark val="none"/>
        <c:minorTickMark val="none"/>
        <c:tickLblPos val="nextTo"/>
        <c:crossAx val="116585216"/>
        <c:crosses val="autoZero"/>
        <c:auto val="1"/>
        <c:lblAlgn val="ctr"/>
        <c:lblOffset val="100"/>
        <c:noMultiLvlLbl val="0"/>
      </c:catAx>
      <c:valAx>
        <c:axId val="116585216"/>
        <c:scaling>
          <c:orientation val="minMax"/>
        </c:scaling>
        <c:delete val="1"/>
        <c:axPos val="l"/>
        <c:numFmt formatCode="0%" sourceLinked="1"/>
        <c:majorTickMark val="none"/>
        <c:minorTickMark val="none"/>
        <c:tickLblPos val="nextTo"/>
        <c:crossAx val="116583424"/>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34640522875817E-2"/>
          <c:y val="4.7543365879722431E-2"/>
          <c:w val="0.95506535947712423"/>
          <c:h val="0.92652388909497441"/>
        </c:manualLayout>
      </c:layout>
      <c:barChart>
        <c:barDir val="col"/>
        <c:grouping val="percentStacked"/>
        <c:varyColors val="0"/>
        <c:ser>
          <c:idx val="1"/>
          <c:order val="0"/>
          <c:tx>
            <c:strRef>
              <c:f>Sheet1!$C$1</c:f>
              <c:strCache>
                <c:ptCount val="1"/>
                <c:pt idx="0">
                  <c:v>TV</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0-F3D6-47A3-B318-1EE14EF3937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Average</c:v>
                </c:pt>
              </c:strCache>
            </c:strRef>
          </c:cat>
          <c:val>
            <c:numRef>
              <c:f>Sheet1!$C$2</c:f>
              <c:numCache>
                <c:formatCode>0%</c:formatCode>
                <c:ptCount val="1"/>
                <c:pt idx="0">
                  <c:v>0.33</c:v>
                </c:pt>
              </c:numCache>
            </c:numRef>
          </c:val>
          <c:extLst>
            <c:ext xmlns:c16="http://schemas.microsoft.com/office/drawing/2014/chart" uri="{C3380CC4-5D6E-409C-BE32-E72D297353CC}">
              <c16:uniqueId val="{00000001-F3D6-47A3-B318-1EE14EF39373}"/>
            </c:ext>
          </c:extLst>
        </c:ser>
        <c:ser>
          <c:idx val="2"/>
          <c:order val="1"/>
          <c:tx>
            <c:strRef>
              <c:f>Sheet1!$D$1</c:f>
              <c:strCache>
                <c:ptCount val="1"/>
                <c:pt idx="0">
                  <c:v>Generic PPC search</c:v>
                </c:pt>
              </c:strCache>
            </c:strRef>
          </c:tx>
          <c:spPr>
            <a:solidFill>
              <a:schemeClr val="accent2"/>
            </a:solidFill>
            <a:ln>
              <a:noFill/>
            </a:ln>
            <a:effectLst/>
          </c:spPr>
          <c:invertIfNegative val="0"/>
          <c:dLbls>
            <c:dLbl>
              <c:idx val="0"/>
              <c:layout>
                <c:manualLayout>
                  <c:x val="-2.2392289999550391E-3"/>
                  <c:y val="2.9753723510595763E-2"/>
                </c:manualLayout>
              </c:layout>
              <c:tx>
                <c:rich>
                  <a:bodyPr rot="0" spcFirstLastPara="1" vertOverflow="ellipsis" vert="horz" wrap="square" lIns="38100" tIns="19050" rIns="38100" bIns="19050" anchor="t" anchorCtr="1">
                    <a:noAutofit/>
                  </a:bodyPr>
                  <a:lstStyle/>
                  <a:p>
                    <a:pPr>
                      <a:defRPr sz="1000" b="0" i="0" u="none" strike="noStrike" kern="1200" baseline="0">
                        <a:solidFill>
                          <a:schemeClr val="bg1"/>
                        </a:solidFill>
                        <a:latin typeface="+mj-lt"/>
                        <a:ea typeface="+mn-ea"/>
                        <a:cs typeface="+mn-cs"/>
                      </a:defRPr>
                    </a:pPr>
                    <a:r>
                      <a:rPr lang="en-US" sz="1000" b="0" dirty="0">
                        <a:latin typeface="+mj-lt"/>
                      </a:rPr>
                      <a:t>Generic</a:t>
                    </a:r>
                    <a:r>
                      <a:rPr lang="en-US" sz="1000" b="0" baseline="0" dirty="0">
                        <a:latin typeface="+mj-lt"/>
                      </a:rPr>
                      <a:t>  </a:t>
                    </a:r>
                  </a:p>
                  <a:p>
                    <a:pPr>
                      <a:defRPr sz="1000" b="0" i="0" u="none" strike="noStrike" kern="1200" baseline="0">
                        <a:solidFill>
                          <a:schemeClr val="bg1"/>
                        </a:solidFill>
                        <a:latin typeface="+mj-lt"/>
                        <a:ea typeface="+mn-ea"/>
                        <a:cs typeface="+mn-cs"/>
                      </a:defRPr>
                    </a:pPr>
                    <a:r>
                      <a:rPr lang="en-US" sz="1000" b="0" dirty="0">
                        <a:latin typeface="+mj-lt"/>
                      </a:rPr>
                      <a:t>PPC Search</a:t>
                    </a:r>
                    <a:r>
                      <a:rPr lang="en-US" sz="1000" b="0" baseline="0" dirty="0">
                        <a:latin typeface="+mj-lt"/>
                      </a:rPr>
                      <a:t>,  22%      </a:t>
                    </a:r>
                  </a:p>
                  <a:p>
                    <a:pPr>
                      <a:defRPr sz="1000" b="0" i="0" u="none" strike="noStrike" kern="1200" baseline="0">
                        <a:solidFill>
                          <a:schemeClr val="bg1"/>
                        </a:solidFill>
                        <a:latin typeface="+mj-lt"/>
                        <a:ea typeface="+mn-ea"/>
                        <a:cs typeface="+mn-cs"/>
                      </a:defRPr>
                    </a:pPr>
                    <a:endParaRPr lang="en-US" sz="1200" b="0" baseline="0" dirty="0">
                      <a:latin typeface="+mj-lt"/>
                    </a:endParaRPr>
                  </a:p>
                </c:rich>
              </c:tx>
              <c:spPr>
                <a:noFill/>
                <a:ln>
                  <a:noFill/>
                </a:ln>
                <a:effectLst/>
              </c:spPr>
              <c:dLblPos val="ctr"/>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3D6-47A3-B318-1EE14EF3937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c:v>
                </c:pt>
              </c:strCache>
            </c:strRef>
          </c:cat>
          <c:val>
            <c:numRef>
              <c:f>Sheet1!$D$2</c:f>
              <c:numCache>
                <c:formatCode>0%</c:formatCode>
                <c:ptCount val="1"/>
                <c:pt idx="0">
                  <c:v>0.22</c:v>
                </c:pt>
              </c:numCache>
            </c:numRef>
          </c:val>
          <c:extLst>
            <c:ext xmlns:c16="http://schemas.microsoft.com/office/drawing/2014/chart" uri="{C3380CC4-5D6E-409C-BE32-E72D297353CC}">
              <c16:uniqueId val="{00000003-F3D6-47A3-B318-1EE14EF39373}"/>
            </c:ext>
          </c:extLst>
        </c:ser>
        <c:ser>
          <c:idx val="3"/>
          <c:order val="2"/>
          <c:tx>
            <c:strRef>
              <c:f>Sheet1!$E$1</c:f>
              <c:strCache>
                <c:ptCount val="1"/>
                <c:pt idx="0">
                  <c:v>Online display</c:v>
                </c:pt>
              </c:strCache>
            </c:strRef>
          </c:tx>
          <c:spPr>
            <a:solidFill>
              <a:schemeClr val="bg2">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extLst>
                <c:ext xmlns:c16="http://schemas.microsoft.com/office/drawing/2014/chart" uri="{C3380CC4-5D6E-409C-BE32-E72D297353CC}">
                  <c16:uniqueId val="{00000004-F3D6-47A3-B318-1EE14EF3937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c:v>
                </c:pt>
              </c:strCache>
            </c:strRef>
          </c:cat>
          <c:val>
            <c:numRef>
              <c:f>Sheet1!$E$2</c:f>
              <c:numCache>
                <c:formatCode>0%</c:formatCode>
                <c:ptCount val="1"/>
                <c:pt idx="0">
                  <c:v>0.12</c:v>
                </c:pt>
              </c:numCache>
            </c:numRef>
          </c:val>
          <c:extLst>
            <c:ext xmlns:c16="http://schemas.microsoft.com/office/drawing/2014/chart" uri="{C3380CC4-5D6E-409C-BE32-E72D297353CC}">
              <c16:uniqueId val="{00000005-F3D6-47A3-B318-1EE14EF39373}"/>
            </c:ext>
          </c:extLst>
        </c:ser>
        <c:ser>
          <c:idx val="0"/>
          <c:order val="3"/>
          <c:tx>
            <c:strRef>
              <c:f>Sheet1!$F$1</c:f>
              <c:strCache>
                <c:ptCount val="1"/>
                <c:pt idx="0">
                  <c:v>Affiliates</c:v>
                </c:pt>
              </c:strCache>
            </c:strRef>
          </c:tx>
          <c:spPr>
            <a:solidFill>
              <a:schemeClr val="accent5"/>
            </a:solidFill>
            <a:ln>
              <a:noFill/>
            </a:ln>
            <a:effectLst/>
          </c:spPr>
          <c:invertIfNegative val="0"/>
          <c:dLbls>
            <c:dLbl>
              <c:idx val="0"/>
              <c:layout>
                <c:manualLayout>
                  <c:x val="-3.5606762389995368E-3"/>
                  <c:y val="-3.9619013884206147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4419387833873705"/>
                      <c:h val="0.16174103329396911"/>
                    </c:manualLayout>
                  </c15:layout>
                </c:ext>
                <c:ext xmlns:c16="http://schemas.microsoft.com/office/drawing/2014/chart" uri="{C3380CC4-5D6E-409C-BE32-E72D297353CC}">
                  <c16:uniqueId val="{00000006-F3D6-47A3-B318-1EE14EF393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c:v>
                </c:pt>
              </c:strCache>
            </c:strRef>
          </c:cat>
          <c:val>
            <c:numRef>
              <c:f>Sheet1!$F$2</c:f>
              <c:numCache>
                <c:formatCode>0%</c:formatCode>
                <c:ptCount val="1"/>
                <c:pt idx="0">
                  <c:v>0.1</c:v>
                </c:pt>
              </c:numCache>
            </c:numRef>
          </c:val>
          <c:extLst>
            <c:ext xmlns:c16="http://schemas.microsoft.com/office/drawing/2014/chart" uri="{C3380CC4-5D6E-409C-BE32-E72D297353CC}">
              <c16:uniqueId val="{00000007-F3D6-47A3-B318-1EE14EF39373}"/>
            </c:ext>
          </c:extLst>
        </c:ser>
        <c:ser>
          <c:idx val="4"/>
          <c:order val="4"/>
          <c:tx>
            <c:strRef>
              <c:f>Sheet1!$G$1</c:f>
              <c:strCache>
                <c:ptCount val="1"/>
                <c:pt idx="0">
                  <c:v>Print</c:v>
                </c:pt>
              </c:strCache>
            </c:strRef>
          </c:tx>
          <c:spPr>
            <a:solidFill>
              <a:schemeClr val="accent1"/>
            </a:solidFill>
            <a:ln>
              <a:noFill/>
            </a:ln>
            <a:effectLst/>
          </c:spPr>
          <c:invertIfNegative val="0"/>
          <c:dLbls>
            <c:dLbl>
              <c:idx val="0"/>
              <c:layout>
                <c:manualLayout>
                  <c:x val="-4.084967320261438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F3D6-47A3-B318-1EE14EF393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c:v>
                </c:pt>
              </c:strCache>
            </c:strRef>
          </c:cat>
          <c:val>
            <c:numRef>
              <c:f>Sheet1!$G$2</c:f>
              <c:numCache>
                <c:formatCode>0%</c:formatCode>
                <c:ptCount val="1"/>
                <c:pt idx="0">
                  <c:v>0.08</c:v>
                </c:pt>
              </c:numCache>
            </c:numRef>
          </c:val>
          <c:extLst>
            <c:ext xmlns:c16="http://schemas.microsoft.com/office/drawing/2014/chart" uri="{C3380CC4-5D6E-409C-BE32-E72D297353CC}">
              <c16:uniqueId val="{00000009-F3D6-47A3-B318-1EE14EF39373}"/>
            </c:ext>
          </c:extLst>
        </c:ser>
        <c:ser>
          <c:idx val="5"/>
          <c:order val="5"/>
          <c:tx>
            <c:strRef>
              <c:f>Sheet1!$H$1</c:f>
              <c:strCache>
                <c:ptCount val="1"/>
                <c:pt idx="0">
                  <c:v>DM &amp; doordrop</c:v>
                </c:pt>
              </c:strCache>
            </c:strRef>
          </c:tx>
          <c:spPr>
            <a:solidFill>
              <a:schemeClr val="accent2"/>
            </a:solidFill>
            <a:ln>
              <a:noFill/>
            </a:ln>
            <a:effectLst/>
          </c:spPr>
          <c:invertIfNegative val="0"/>
          <c:dLbls>
            <c:dLbl>
              <c:idx val="0"/>
              <c:layout>
                <c:manualLayout>
                  <c:x val="-6.0457516339869656E-3"/>
                  <c:y val="-4.3221241708838575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F3D6-47A3-B318-1EE14EF393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c:v>
                </c:pt>
              </c:strCache>
            </c:strRef>
          </c:cat>
          <c:val>
            <c:numRef>
              <c:f>Sheet1!$H$2</c:f>
              <c:numCache>
                <c:formatCode>0%</c:formatCode>
                <c:ptCount val="1"/>
                <c:pt idx="0">
                  <c:v>0.08</c:v>
                </c:pt>
              </c:numCache>
            </c:numRef>
          </c:val>
          <c:extLst>
            <c:ext xmlns:c16="http://schemas.microsoft.com/office/drawing/2014/chart" uri="{C3380CC4-5D6E-409C-BE32-E72D297353CC}">
              <c16:uniqueId val="{0000000B-F3D6-47A3-B318-1EE14EF39373}"/>
            </c:ext>
          </c:extLst>
        </c:ser>
        <c:ser>
          <c:idx val="6"/>
          <c:order val="6"/>
          <c:tx>
            <c:strRef>
              <c:f>Sheet1!$I$1</c:f>
              <c:strCache>
                <c:ptCount val="1"/>
                <c:pt idx="0">
                  <c:v>Radio &amp; outdoor</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D-F3D6-47A3-B318-1EE14EF39373}"/>
              </c:ext>
            </c:extLst>
          </c:dPt>
          <c:dLbls>
            <c:dLbl>
              <c:idx val="0"/>
              <c:layout>
                <c:manualLayout>
                  <c:x val="5.2653618602879785E-3"/>
                  <c:y val="-2.1612448770491803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j-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F3D6-47A3-B318-1EE14EF393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c:v>
                </c:pt>
              </c:strCache>
            </c:strRef>
          </c:cat>
          <c:val>
            <c:numRef>
              <c:f>Sheet1!$I$2</c:f>
              <c:numCache>
                <c:formatCode>0%</c:formatCode>
                <c:ptCount val="1"/>
                <c:pt idx="0">
                  <c:v>0.04</c:v>
                </c:pt>
              </c:numCache>
            </c:numRef>
          </c:val>
          <c:extLst>
            <c:ext xmlns:c16="http://schemas.microsoft.com/office/drawing/2014/chart" uri="{C3380CC4-5D6E-409C-BE32-E72D297353CC}">
              <c16:uniqueId val="{0000000E-F3D6-47A3-B318-1EE14EF39373}"/>
            </c:ext>
          </c:extLst>
        </c:ser>
        <c:ser>
          <c:idx val="7"/>
          <c:order val="7"/>
          <c:tx>
            <c:strRef>
              <c:f>Sheet1!$J$1</c:f>
              <c:strCache>
                <c:ptCount val="1"/>
                <c:pt idx="0">
                  <c:v>Other online media</c:v>
                </c:pt>
              </c:strCache>
            </c:strRef>
          </c:tx>
          <c:spPr>
            <a:solidFill>
              <a:schemeClr val="accent6"/>
            </a:solidFill>
            <a:ln>
              <a:noFill/>
            </a:ln>
            <a:effectLst/>
          </c:spPr>
          <c:invertIfNegative val="0"/>
          <c:dLbls>
            <c:dLbl>
              <c:idx val="0"/>
              <c:layout>
                <c:manualLayout>
                  <c:x val="-6.3327864560145776E-3"/>
                  <c:y val="-2.869945771691323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j-lt"/>
                        <a:ea typeface="+mn-ea"/>
                        <a:cs typeface="+mn-cs"/>
                      </a:defRPr>
                    </a:pPr>
                    <a:r>
                      <a:rPr lang="en-US" dirty="0"/>
                      <a:t>Other</a:t>
                    </a:r>
                    <a:r>
                      <a:rPr lang="en-US" baseline="0" dirty="0"/>
                      <a:t> online, 3%</a:t>
                    </a:r>
                    <a:endParaRPr lang="en-US" dirty="0"/>
                  </a:p>
                </c:rich>
              </c:tx>
              <c:spPr>
                <a:noFill/>
                <a:ln>
                  <a:noFill/>
                </a:ln>
                <a:effectLst/>
              </c:sp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F-F3D6-47A3-B318-1EE14EF393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c:v>
                </c:pt>
              </c:strCache>
            </c:strRef>
          </c:cat>
          <c:val>
            <c:numRef>
              <c:f>Sheet1!$J$2</c:f>
              <c:numCache>
                <c:formatCode>0%</c:formatCode>
                <c:ptCount val="1"/>
                <c:pt idx="0">
                  <c:v>0.03</c:v>
                </c:pt>
              </c:numCache>
            </c:numRef>
          </c:val>
          <c:extLst>
            <c:ext xmlns:c16="http://schemas.microsoft.com/office/drawing/2014/chart" uri="{C3380CC4-5D6E-409C-BE32-E72D297353CC}">
              <c16:uniqueId val="{00000010-F3D6-47A3-B318-1EE14EF39373}"/>
            </c:ext>
          </c:extLst>
        </c:ser>
        <c:dLbls>
          <c:showLegendKey val="0"/>
          <c:showVal val="1"/>
          <c:showCatName val="0"/>
          <c:showSerName val="0"/>
          <c:showPercent val="0"/>
          <c:showBubbleSize val="0"/>
        </c:dLbls>
        <c:gapWidth val="150"/>
        <c:overlap val="100"/>
        <c:axId val="116928512"/>
        <c:axId val="116930048"/>
      </c:barChart>
      <c:catAx>
        <c:axId val="116928512"/>
        <c:scaling>
          <c:orientation val="minMax"/>
        </c:scaling>
        <c:delete val="1"/>
        <c:axPos val="b"/>
        <c:numFmt formatCode="General" sourceLinked="1"/>
        <c:majorTickMark val="none"/>
        <c:minorTickMark val="none"/>
        <c:tickLblPos val="nextTo"/>
        <c:crossAx val="116930048"/>
        <c:crosses val="autoZero"/>
        <c:auto val="1"/>
        <c:lblAlgn val="ctr"/>
        <c:lblOffset val="100"/>
        <c:noMultiLvlLbl val="0"/>
      </c:catAx>
      <c:valAx>
        <c:axId val="116930048"/>
        <c:scaling>
          <c:orientation val="minMax"/>
        </c:scaling>
        <c:delete val="1"/>
        <c:axPos val="l"/>
        <c:numFmt formatCode="0%" sourceLinked="1"/>
        <c:majorTickMark val="none"/>
        <c:minorTickMark val="none"/>
        <c:tickLblPos val="nextTo"/>
        <c:crossAx val="11692851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0590919891517"/>
          <c:y val="9.3875565686970752E-2"/>
          <c:w val="0.86100403942743364"/>
          <c:h val="0.8630083081102452"/>
        </c:manualLayout>
      </c:layout>
      <c:barChart>
        <c:barDir val="bar"/>
        <c:grouping val="clustered"/>
        <c:varyColors val="0"/>
        <c:ser>
          <c:idx val="0"/>
          <c:order val="0"/>
          <c:tx>
            <c:strRef>
              <c:f>Sheet1!$B$1</c:f>
              <c:strCache>
                <c:ptCount val="1"/>
                <c:pt idx="0">
                  <c:v>Average of all Brands Measured</c:v>
                </c:pt>
              </c:strCache>
            </c:strRef>
          </c:tx>
          <c:spPr>
            <a:solidFill>
              <a:schemeClr val="accent4"/>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799-4439-9A09-C0D605F6570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799-4439-9A09-C0D605F6570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D799-4439-9A09-C0D605F6570A}"/>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D799-4439-9A09-C0D605F6570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D799-4439-9A09-C0D605F6570A}"/>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D799-4439-9A09-C0D605F6570A}"/>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D799-4439-9A09-C0D605F6570A}"/>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D799-4439-9A09-C0D605F6570A}"/>
              </c:ext>
            </c:extLst>
          </c:dPt>
          <c:cat>
            <c:strRef>
              <c:f>Sheet1!$A$2:$A$9</c:f>
              <c:strCache>
                <c:ptCount val="8"/>
                <c:pt idx="0">
                  <c:v>Generic PPC
search</c:v>
                </c:pt>
                <c:pt idx="1">
                  <c:v>Affiliates</c:v>
                </c:pt>
                <c:pt idx="2">
                  <c:v>DRTV</c:v>
                </c:pt>
                <c:pt idx="3">
                  <c:v>DR online
display</c:v>
                </c:pt>
                <c:pt idx="4">
                  <c:v>DR offline</c:v>
                </c:pt>
                <c:pt idx="5">
                  <c:v>BRTV</c:v>
                </c:pt>
                <c:pt idx="6">
                  <c:v>BR offline</c:v>
                </c:pt>
                <c:pt idx="7">
                  <c:v>BR online
display</c:v>
                </c:pt>
              </c:strCache>
            </c:strRef>
          </c:cat>
          <c:val>
            <c:numRef>
              <c:f>Sheet1!$B$2:$B$9</c:f>
              <c:numCache>
                <c:formatCode>General</c:formatCode>
                <c:ptCount val="8"/>
                <c:pt idx="0">
                  <c:v>0.626</c:v>
                </c:pt>
                <c:pt idx="1">
                  <c:v>0.68200000000000005</c:v>
                </c:pt>
                <c:pt idx="2">
                  <c:v>0.80653900000000001</c:v>
                </c:pt>
                <c:pt idx="3">
                  <c:v>0.89884200000000003</c:v>
                </c:pt>
                <c:pt idx="4">
                  <c:v>1.541723</c:v>
                </c:pt>
                <c:pt idx="5">
                  <c:v>1.565102</c:v>
                </c:pt>
                <c:pt idx="6">
                  <c:v>2.2707220000000001</c:v>
                </c:pt>
                <c:pt idx="7">
                  <c:v>2.5403929999999999</c:v>
                </c:pt>
              </c:numCache>
            </c:numRef>
          </c:val>
          <c:extLst>
            <c:ext xmlns:c16="http://schemas.microsoft.com/office/drawing/2014/chart" uri="{C3380CC4-5D6E-409C-BE32-E72D297353CC}">
              <c16:uniqueId val="{00000010-D799-4439-9A09-C0D605F6570A}"/>
            </c:ext>
          </c:extLst>
        </c:ser>
        <c:dLbls>
          <c:showLegendKey val="0"/>
          <c:showVal val="0"/>
          <c:showCatName val="0"/>
          <c:showSerName val="0"/>
          <c:showPercent val="0"/>
          <c:showBubbleSize val="0"/>
        </c:dLbls>
        <c:gapWidth val="25"/>
        <c:axId val="116985856"/>
        <c:axId val="116987392"/>
      </c:barChart>
      <c:catAx>
        <c:axId val="11698585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1">
                    <a:lumMod val="95000"/>
                  </a:schemeClr>
                </a:solidFill>
                <a:latin typeface="+mn-lt"/>
                <a:ea typeface="+mn-ea"/>
                <a:cs typeface="+mn-cs"/>
              </a:defRPr>
            </a:pPr>
            <a:endParaRPr lang="en-US"/>
          </a:p>
        </c:txPr>
        <c:crossAx val="116987392"/>
        <c:crosses val="autoZero"/>
        <c:auto val="1"/>
        <c:lblAlgn val="ctr"/>
        <c:lblOffset val="100"/>
        <c:noMultiLvlLbl val="0"/>
      </c:catAx>
      <c:valAx>
        <c:axId val="116987392"/>
        <c:scaling>
          <c:orientation val="minMax"/>
          <c:max val="2.75"/>
        </c:scaling>
        <c:delete val="0"/>
        <c:axPos val="b"/>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6985856"/>
        <c:crosses val="autoZero"/>
        <c:crossBetween val="between"/>
        <c:majorUnit val="0.25"/>
      </c:valAx>
      <c:spPr>
        <a:noFill/>
        <a:ln w="25400">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3642039542144"/>
          <c:y val="0.13854103300312615"/>
          <c:w val="0.87207075962539027"/>
          <c:h val="0.75378624092501223"/>
        </c:manualLayout>
      </c:layout>
      <c:lineChart>
        <c:grouping val="standard"/>
        <c:varyColors val="0"/>
        <c:ser>
          <c:idx val="3"/>
          <c:order val="0"/>
          <c:tx>
            <c:strRef>
              <c:f>Sheet1!$B$1</c:f>
              <c:strCache>
                <c:ptCount val="1"/>
                <c:pt idx="0">
                  <c:v>TV</c:v>
                </c:pt>
              </c:strCache>
            </c:strRef>
          </c:tx>
          <c:spPr>
            <a:ln w="28575" cap="rnd">
              <a:solidFill>
                <a:schemeClr val="accent3"/>
              </a:solidFill>
              <a:round/>
            </a:ln>
            <a:effectLst/>
          </c:spPr>
          <c:marker>
            <c:symbol val="none"/>
          </c:marker>
          <c:dPt>
            <c:idx val="11"/>
            <c:bubble3D val="0"/>
            <c:extLst>
              <c:ext xmlns:c16="http://schemas.microsoft.com/office/drawing/2014/chart" uri="{C3380CC4-5D6E-409C-BE32-E72D297353CC}">
                <c16:uniqueId val="{00000000-4618-4D33-B77F-6C0DDCC067D8}"/>
              </c:ext>
            </c:extLst>
          </c:dPt>
          <c:cat>
            <c:numRef>
              <c:f>Sheet1!$A$2:$A$138</c:f>
              <c:numCache>
                <c:formatCode>0%</c:formatCode>
                <c:ptCount val="137"/>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numCache>
            </c:numRef>
          </c:cat>
          <c:val>
            <c:numRef>
              <c:f>Sheet1!$B$2:$B$138</c:f>
              <c:numCache>
                <c:formatCode>General</c:formatCode>
                <c:ptCount val="137"/>
                <c:pt idx="0">
                  <c:v>0.51684600000000003</c:v>
                </c:pt>
                <c:pt idx="1">
                  <c:v>0.51792099999999996</c:v>
                </c:pt>
                <c:pt idx="2">
                  <c:v>0.52007099999999995</c:v>
                </c:pt>
                <c:pt idx="3">
                  <c:v>0.52329499999999995</c:v>
                </c:pt>
                <c:pt idx="4">
                  <c:v>0.52759500000000004</c:v>
                </c:pt>
                <c:pt idx="5">
                  <c:v>0.53296900000000003</c:v>
                </c:pt>
                <c:pt idx="6">
                  <c:v>0.53941899999999998</c:v>
                </c:pt>
                <c:pt idx="7">
                  <c:v>0.54694299999999996</c:v>
                </c:pt>
                <c:pt idx="8">
                  <c:v>0.55554300000000001</c:v>
                </c:pt>
                <c:pt idx="9">
                  <c:v>0.565218</c:v>
                </c:pt>
                <c:pt idx="10">
                  <c:v>0.57596700000000001</c:v>
                </c:pt>
                <c:pt idx="11">
                  <c:v>0.58779199999999998</c:v>
                </c:pt>
                <c:pt idx="12">
                  <c:v>0.600692</c:v>
                </c:pt>
                <c:pt idx="13">
                  <c:v>0.61466699999999996</c:v>
                </c:pt>
                <c:pt idx="14">
                  <c:v>0.62971699999999997</c:v>
                </c:pt>
                <c:pt idx="15">
                  <c:v>0.64584200000000003</c:v>
                </c:pt>
                <c:pt idx="16">
                  <c:v>0.66304300000000005</c:v>
                </c:pt>
                <c:pt idx="17">
                  <c:v>0.68131900000000001</c:v>
                </c:pt>
                <c:pt idx="18">
                  <c:v>0.70067000000000002</c:v>
                </c:pt>
                <c:pt idx="19">
                  <c:v>0.72109599999999996</c:v>
                </c:pt>
                <c:pt idx="20">
                  <c:v>0.74259799999999998</c:v>
                </c:pt>
                <c:pt idx="21">
                  <c:v>0.76517500000000005</c:v>
                </c:pt>
                <c:pt idx="22">
                  <c:v>0.78882699999999994</c:v>
                </c:pt>
                <c:pt idx="23">
                  <c:v>0.81355500000000003</c:v>
                </c:pt>
                <c:pt idx="24">
                  <c:v>0.83935800000000005</c:v>
                </c:pt>
                <c:pt idx="25">
                  <c:v>0.86623600000000001</c:v>
                </c:pt>
                <c:pt idx="26">
                  <c:v>0.89419000000000004</c:v>
                </c:pt>
                <c:pt idx="27">
                  <c:v>0.92321900000000001</c:v>
                </c:pt>
                <c:pt idx="28">
                  <c:v>0.95332300000000003</c:v>
                </c:pt>
                <c:pt idx="29">
                  <c:v>0.98450300000000002</c:v>
                </c:pt>
                <c:pt idx="30">
                  <c:v>1.0167580000000001</c:v>
                </c:pt>
                <c:pt idx="31">
                  <c:v>1.0500879999999999</c:v>
                </c:pt>
                <c:pt idx="32">
                  <c:v>1.0844940000000001</c:v>
                </c:pt>
                <c:pt idx="33">
                  <c:v>1.1199749999999999</c:v>
                </c:pt>
                <c:pt idx="34">
                  <c:v>1.1565319999999999</c:v>
                </c:pt>
                <c:pt idx="35">
                  <c:v>1.194164</c:v>
                </c:pt>
                <c:pt idx="36">
                  <c:v>1.2328710000000001</c:v>
                </c:pt>
                <c:pt idx="37">
                  <c:v>1.272653</c:v>
                </c:pt>
                <c:pt idx="38">
                  <c:v>1.3135110000000001</c:v>
                </c:pt>
                <c:pt idx="39">
                  <c:v>1.355445</c:v>
                </c:pt>
                <c:pt idx="40">
                  <c:v>1.3984529999999999</c:v>
                </c:pt>
                <c:pt idx="41">
                  <c:v>1.442537</c:v>
                </c:pt>
                <c:pt idx="42">
                  <c:v>1.487697</c:v>
                </c:pt>
                <c:pt idx="43">
                  <c:v>1.5339309999999999</c:v>
                </c:pt>
                <c:pt idx="44">
                  <c:v>1.5812409999999999</c:v>
                </c:pt>
                <c:pt idx="45">
                  <c:v>1.6296269999999999</c:v>
                </c:pt>
                <c:pt idx="46">
                  <c:v>1.679087</c:v>
                </c:pt>
                <c:pt idx="47">
                  <c:v>1.7296229999999999</c:v>
                </c:pt>
                <c:pt idx="48">
                  <c:v>1.7812349999999999</c:v>
                </c:pt>
                <c:pt idx="49">
                  <c:v>1.8339209999999999</c:v>
                </c:pt>
                <c:pt idx="50">
                  <c:v>1.887683</c:v>
                </c:pt>
                <c:pt idx="51">
                  <c:v>1.9425209999999999</c:v>
                </c:pt>
                <c:pt idx="52">
                  <c:v>1.9984329999999999</c:v>
                </c:pt>
                <c:pt idx="53">
                  <c:v>2.0554209999999999</c:v>
                </c:pt>
                <c:pt idx="54">
                  <c:v>2.1134849999999998</c:v>
                </c:pt>
                <c:pt idx="55">
                  <c:v>2.1726230000000002</c:v>
                </c:pt>
                <c:pt idx="56">
                  <c:v>2.232837</c:v>
                </c:pt>
                <c:pt idx="57">
                  <c:v>2.2941259999999999</c:v>
                </c:pt>
                <c:pt idx="58">
                  <c:v>2.3564910000000001</c:v>
                </c:pt>
                <c:pt idx="59">
                  <c:v>2.4199310000000001</c:v>
                </c:pt>
                <c:pt idx="60">
                  <c:v>2.4844460000000002</c:v>
                </c:pt>
                <c:pt idx="61">
                  <c:v>2.550036</c:v>
                </c:pt>
                <c:pt idx="62">
                  <c:v>2.6167020000000001</c:v>
                </c:pt>
                <c:pt idx="63">
                  <c:v>2.6844429999999999</c:v>
                </c:pt>
                <c:pt idx="64">
                  <c:v>2.7532589999999999</c:v>
                </c:pt>
                <c:pt idx="65">
                  <c:v>2.8231510000000002</c:v>
                </c:pt>
                <c:pt idx="66">
                  <c:v>2.8941180000000002</c:v>
                </c:pt>
                <c:pt idx="67">
                  <c:v>2.9661599999999999</c:v>
                </c:pt>
                <c:pt idx="68">
                  <c:v>3.0392779999999999</c:v>
                </c:pt>
                <c:pt idx="69">
                  <c:v>3.1134710000000001</c:v>
                </c:pt>
                <c:pt idx="70">
                  <c:v>3.188739</c:v>
                </c:pt>
                <c:pt idx="71">
                  <c:v>3.265082</c:v>
                </c:pt>
                <c:pt idx="72">
                  <c:v>3.3425009999999999</c:v>
                </c:pt>
                <c:pt idx="73">
                  <c:v>3.420995</c:v>
                </c:pt>
                <c:pt idx="74">
                  <c:v>3.5005639999999998</c:v>
                </c:pt>
                <c:pt idx="75">
                  <c:v>3.5812089999999999</c:v>
                </c:pt>
                <c:pt idx="76">
                  <c:v>3.6629290000000001</c:v>
                </c:pt>
                <c:pt idx="77">
                  <c:v>3.7457240000000001</c:v>
                </c:pt>
                <c:pt idx="78">
                  <c:v>3.8295940000000002</c:v>
                </c:pt>
                <c:pt idx="79">
                  <c:v>3.9145400000000001</c:v>
                </c:pt>
                <c:pt idx="80">
                  <c:v>4.0005610000000003</c:v>
                </c:pt>
                <c:pt idx="81">
                  <c:v>4.0876570000000001</c:v>
                </c:pt>
                <c:pt idx="82">
                  <c:v>4.1758290000000002</c:v>
                </c:pt>
                <c:pt idx="83">
                  <c:v>4.2650750000000004</c:v>
                </c:pt>
                <c:pt idx="84">
                  <c:v>4.3553980000000001</c:v>
                </c:pt>
                <c:pt idx="85">
                  <c:v>4.4467949999999998</c:v>
                </c:pt>
                <c:pt idx="86">
                  <c:v>4.5392679999999999</c:v>
                </c:pt>
                <c:pt idx="87">
                  <c:v>4.632816</c:v>
                </c:pt>
                <c:pt idx="88">
                  <c:v>4.7274390000000004</c:v>
                </c:pt>
                <c:pt idx="89">
                  <c:v>4.823137</c:v>
                </c:pt>
                <c:pt idx="90">
                  <c:v>4.9199109999999999</c:v>
                </c:pt>
                <c:pt idx="91">
                  <c:v>5.01776</c:v>
                </c:pt>
                <c:pt idx="92">
                  <c:v>5.1166850000000004</c:v>
                </c:pt>
                <c:pt idx="93">
                  <c:v>5.2166839999999999</c:v>
                </c:pt>
                <c:pt idx="94">
                  <c:v>5.3177589999999997</c:v>
                </c:pt>
                <c:pt idx="95">
                  <c:v>5.4199099999999998</c:v>
                </c:pt>
                <c:pt idx="96">
                  <c:v>5.5231349999999999</c:v>
                </c:pt>
                <c:pt idx="97">
                  <c:v>5.6274360000000003</c:v>
                </c:pt>
                <c:pt idx="98">
                  <c:v>5.732812</c:v>
                </c:pt>
                <c:pt idx="99">
                  <c:v>5.8392629999999999</c:v>
                </c:pt>
                <c:pt idx="100">
                  <c:v>5.94679</c:v>
                </c:pt>
                <c:pt idx="101">
                  <c:v>6.0553920000000003</c:v>
                </c:pt>
                <c:pt idx="102">
                  <c:v>6.1650689999999999</c:v>
                </c:pt>
                <c:pt idx="103">
                  <c:v>6.2758209999999996</c:v>
                </c:pt>
                <c:pt idx="104">
                  <c:v>6.3876489999999997</c:v>
                </c:pt>
                <c:pt idx="105">
                  <c:v>6.5005519999999999</c:v>
                </c:pt>
                <c:pt idx="106">
                  <c:v>6.6145300000000002</c:v>
                </c:pt>
                <c:pt idx="107">
                  <c:v>6.729584</c:v>
                </c:pt>
                <c:pt idx="108">
                  <c:v>6.8457119999999998</c:v>
                </c:pt>
                <c:pt idx="109">
                  <c:v>6.962917</c:v>
                </c:pt>
                <c:pt idx="110">
                  <c:v>7.0811960000000003</c:v>
                </c:pt>
                <c:pt idx="111">
                  <c:v>7.2005499999999998</c:v>
                </c:pt>
                <c:pt idx="112">
                  <c:v>7.3209799999999996</c:v>
                </c:pt>
                <c:pt idx="113">
                  <c:v>7.4424859999999997</c:v>
                </c:pt>
                <c:pt idx="114">
                  <c:v>7.5650659999999998</c:v>
                </c:pt>
                <c:pt idx="115">
                  <c:v>7.6887220000000003</c:v>
                </c:pt>
                <c:pt idx="116">
                  <c:v>7.813453</c:v>
                </c:pt>
                <c:pt idx="117">
                  <c:v>7.9392589999999998</c:v>
                </c:pt>
                <c:pt idx="118">
                  <c:v>8.066141</c:v>
                </c:pt>
                <c:pt idx="119">
                  <c:v>8.1940969999999993</c:v>
                </c:pt>
                <c:pt idx="120">
                  <c:v>8.3231289999999998</c:v>
                </c:pt>
                <c:pt idx="121">
                  <c:v>8.4532369999999997</c:v>
                </c:pt>
                <c:pt idx="122">
                  <c:v>8.5844190000000005</c:v>
                </c:pt>
                <c:pt idx="123">
                  <c:v>8.7166770000000007</c:v>
                </c:pt>
                <c:pt idx="124">
                  <c:v>8.8500099999999993</c:v>
                </c:pt>
                <c:pt idx="125">
                  <c:v>8.9844190000000008</c:v>
                </c:pt>
                <c:pt idx="126">
                  <c:v>9.1199030000000008</c:v>
                </c:pt>
                <c:pt idx="127">
                  <c:v>9.2564620000000009</c:v>
                </c:pt>
                <c:pt idx="128">
                  <c:v>9.3940959999999993</c:v>
                </c:pt>
                <c:pt idx="129">
                  <c:v>9.5328049999999998</c:v>
                </c:pt>
                <c:pt idx="130">
                  <c:v>9.6725899999999996</c:v>
                </c:pt>
                <c:pt idx="131">
                  <c:v>9.8134499999999996</c:v>
                </c:pt>
                <c:pt idx="132">
                  <c:v>9.9553860000000007</c:v>
                </c:pt>
                <c:pt idx="133">
                  <c:v>10.0984</c:v>
                </c:pt>
                <c:pt idx="134">
                  <c:v>10.24248</c:v>
                </c:pt>
                <c:pt idx="135">
                  <c:v>10.387639999999999</c:v>
                </c:pt>
                <c:pt idx="136">
                  <c:v>10.53388</c:v>
                </c:pt>
              </c:numCache>
            </c:numRef>
          </c:val>
          <c:smooth val="0"/>
          <c:extLst>
            <c:ext xmlns:c16="http://schemas.microsoft.com/office/drawing/2014/chart" uri="{C3380CC4-5D6E-409C-BE32-E72D297353CC}">
              <c16:uniqueId val="{00000001-4618-4D33-B77F-6C0DDCC067D8}"/>
            </c:ext>
          </c:extLst>
        </c:ser>
        <c:ser>
          <c:idx val="5"/>
          <c:order val="1"/>
          <c:tx>
            <c:strRef>
              <c:f>Sheet1!$C$1</c:f>
              <c:strCache>
                <c:ptCount val="1"/>
                <c:pt idx="0">
                  <c:v>Print</c:v>
                </c:pt>
              </c:strCache>
            </c:strRef>
          </c:tx>
          <c:spPr>
            <a:ln w="28575" cap="rnd">
              <a:solidFill>
                <a:schemeClr val="accent1"/>
              </a:solidFill>
              <a:round/>
            </a:ln>
            <a:effectLst/>
          </c:spPr>
          <c:marker>
            <c:symbol val="none"/>
          </c:marker>
          <c:dPt>
            <c:idx val="7"/>
            <c:marker>
              <c:symbol val="circle"/>
              <c:size val="10"/>
              <c:spPr>
                <a:noFill/>
                <a:ln w="9525">
                  <a:noFill/>
                </a:ln>
                <a:effectLst/>
              </c:spPr>
            </c:marker>
            <c:bubble3D val="0"/>
            <c:extLst>
              <c:ext xmlns:c16="http://schemas.microsoft.com/office/drawing/2014/chart" uri="{C3380CC4-5D6E-409C-BE32-E72D297353CC}">
                <c16:uniqueId val="{00000002-4618-4D33-B77F-6C0DDCC067D8}"/>
              </c:ext>
            </c:extLst>
          </c:dPt>
          <c:cat>
            <c:numRef>
              <c:f>Sheet1!$A$2:$A$138</c:f>
              <c:numCache>
                <c:formatCode>0%</c:formatCode>
                <c:ptCount val="137"/>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numCache>
            </c:numRef>
          </c:cat>
          <c:val>
            <c:numRef>
              <c:f>Sheet1!$C$2:$C$138</c:f>
              <c:numCache>
                <c:formatCode>General</c:formatCode>
                <c:ptCount val="137"/>
                <c:pt idx="0">
                  <c:v>0.70118899999999995</c:v>
                </c:pt>
                <c:pt idx="1">
                  <c:v>0.70831999999999995</c:v>
                </c:pt>
                <c:pt idx="2">
                  <c:v>0.72258199999999995</c:v>
                </c:pt>
                <c:pt idx="3">
                  <c:v>0.74397800000000003</c:v>
                </c:pt>
                <c:pt idx="4">
                  <c:v>0.77250799999999997</c:v>
                </c:pt>
                <c:pt idx="5">
                  <c:v>0.80817399999999995</c:v>
                </c:pt>
                <c:pt idx="6">
                  <c:v>0.85097900000000004</c:v>
                </c:pt>
                <c:pt idx="7">
                  <c:v>0.90092499999999998</c:v>
                </c:pt>
                <c:pt idx="8">
                  <c:v>0.958013</c:v>
                </c:pt>
                <c:pt idx="9">
                  <c:v>1.0222439999999999</c:v>
                </c:pt>
                <c:pt idx="10">
                  <c:v>1.0936189999999999</c:v>
                </c:pt>
                <c:pt idx="11">
                  <c:v>1.17214</c:v>
                </c:pt>
                <c:pt idx="12">
                  <c:v>1.2578050000000001</c:v>
                </c:pt>
                <c:pt idx="13">
                  <c:v>1.350617</c:v>
                </c:pt>
                <c:pt idx="14">
                  <c:v>1.4505749999999999</c:v>
                </c:pt>
                <c:pt idx="15">
                  <c:v>1.5576779999999999</c:v>
                </c:pt>
                <c:pt idx="16">
                  <c:v>1.6719269999999999</c:v>
                </c:pt>
                <c:pt idx="17">
                  <c:v>1.7933220000000001</c:v>
                </c:pt>
                <c:pt idx="18">
                  <c:v>1.921862</c:v>
                </c:pt>
                <c:pt idx="19">
                  <c:v>2.0575480000000002</c:v>
                </c:pt>
                <c:pt idx="20">
                  <c:v>2.2003789999999999</c:v>
                </c:pt>
                <c:pt idx="21">
                  <c:v>2.350355</c:v>
                </c:pt>
                <c:pt idx="22">
                  <c:v>2.5074749999999999</c:v>
                </c:pt>
                <c:pt idx="23">
                  <c:v>2.6717399999999998</c:v>
                </c:pt>
                <c:pt idx="24">
                  <c:v>2.8431500000000001</c:v>
                </c:pt>
                <c:pt idx="25">
                  <c:v>3.0217040000000002</c:v>
                </c:pt>
                <c:pt idx="26">
                  <c:v>3.2074029999999998</c:v>
                </c:pt>
                <c:pt idx="27">
                  <c:v>3.400245</c:v>
                </c:pt>
                <c:pt idx="28">
                  <c:v>3.600231</c:v>
                </c:pt>
                <c:pt idx="29">
                  <c:v>3.8073619999999999</c:v>
                </c:pt>
                <c:pt idx="30">
                  <c:v>4.021636</c:v>
                </c:pt>
                <c:pt idx="31">
                  <c:v>4.2430539999999999</c:v>
                </c:pt>
                <c:pt idx="32">
                  <c:v>4.4716149999999999</c:v>
                </c:pt>
                <c:pt idx="33">
                  <c:v>4.7073200000000002</c:v>
                </c:pt>
                <c:pt idx="34">
                  <c:v>4.9501679999999997</c:v>
                </c:pt>
                <c:pt idx="35">
                  <c:v>5.2001600000000003</c:v>
                </c:pt>
                <c:pt idx="36">
                  <c:v>5.4572960000000004</c:v>
                </c:pt>
                <c:pt idx="37">
                  <c:v>5.7215740000000004</c:v>
                </c:pt>
                <c:pt idx="38">
                  <c:v>5.9929959999999998</c:v>
                </c:pt>
                <c:pt idx="39">
                  <c:v>6.2715610000000002</c:v>
                </c:pt>
                <c:pt idx="40">
                  <c:v>6.5572699999999999</c:v>
                </c:pt>
                <c:pt idx="41">
                  <c:v>6.8501219999999998</c:v>
                </c:pt>
                <c:pt idx="42">
                  <c:v>7.1501169999999998</c:v>
                </c:pt>
                <c:pt idx="43">
                  <c:v>7.457255</c:v>
                </c:pt>
                <c:pt idx="44">
                  <c:v>7.7715360000000002</c:v>
                </c:pt>
                <c:pt idx="45">
                  <c:v>8.0929599999999997</c:v>
                </c:pt>
                <c:pt idx="46">
                  <c:v>8.4215280000000003</c:v>
                </c:pt>
                <c:pt idx="47">
                  <c:v>8.7572379999999992</c:v>
                </c:pt>
                <c:pt idx="48">
                  <c:v>9.1000920000000001</c:v>
                </c:pt>
                <c:pt idx="49">
                  <c:v>9.4500879999999992</c:v>
                </c:pt>
                <c:pt idx="50">
                  <c:v>9.8072280000000003</c:v>
                </c:pt>
                <c:pt idx="51">
                  <c:v>10.17151</c:v>
                </c:pt>
                <c:pt idx="52">
                  <c:v>10.54294</c:v>
                </c:pt>
                <c:pt idx="53">
                  <c:v>10.9215</c:v>
                </c:pt>
              </c:numCache>
            </c:numRef>
          </c:val>
          <c:smooth val="0"/>
          <c:extLst>
            <c:ext xmlns:c16="http://schemas.microsoft.com/office/drawing/2014/chart" uri="{C3380CC4-5D6E-409C-BE32-E72D297353CC}">
              <c16:uniqueId val="{00000003-4618-4D33-B77F-6C0DDCC067D8}"/>
            </c:ext>
          </c:extLst>
        </c:ser>
        <c:ser>
          <c:idx val="7"/>
          <c:order val="2"/>
          <c:tx>
            <c:strRef>
              <c:f>Sheet1!$D$1</c:f>
              <c:strCache>
                <c:ptCount val="1"/>
                <c:pt idx="0">
                  <c:v>Radio</c:v>
                </c:pt>
              </c:strCache>
            </c:strRef>
          </c:tx>
          <c:spPr>
            <a:ln w="28575" cap="rnd">
              <a:solidFill>
                <a:schemeClr val="accent2">
                  <a:lumMod val="60000"/>
                  <a:lumOff val="40000"/>
                </a:schemeClr>
              </a:solidFill>
              <a:prstDash val="solid"/>
              <a:round/>
            </a:ln>
            <a:effectLst/>
          </c:spPr>
          <c:marker>
            <c:symbol val="none"/>
          </c:marker>
          <c:cat>
            <c:numRef>
              <c:f>Sheet1!$A$2:$A$138</c:f>
              <c:numCache>
                <c:formatCode>0%</c:formatCode>
                <c:ptCount val="137"/>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numCache>
            </c:numRef>
          </c:cat>
          <c:val>
            <c:numRef>
              <c:f>Sheet1!$D$2:$D$138</c:f>
              <c:numCache>
                <c:formatCode>General</c:formatCode>
                <c:ptCount val="137"/>
                <c:pt idx="0">
                  <c:v>0.41108208664041967</c:v>
                </c:pt>
                <c:pt idx="1">
                  <c:v>0.42754890884976338</c:v>
                </c:pt>
                <c:pt idx="2">
                  <c:v>0.46055814459605871</c:v>
                </c:pt>
                <c:pt idx="3">
                  <c:v>0.51020115672415078</c:v>
                </c:pt>
                <c:pt idx="4">
                  <c:v>0.57653816194415675</c:v>
                </c:pt>
                <c:pt idx="5">
                  <c:v>0.65959318893046426</c:v>
                </c:pt>
                <c:pt idx="6">
                  <c:v>0.7593682827580901</c:v>
                </c:pt>
                <c:pt idx="7">
                  <c:v>0.875856469408266</c:v>
                </c:pt>
                <c:pt idx="8">
                  <c:v>1.009048748885284</c:v>
                </c:pt>
                <c:pt idx="9">
                  <c:v>1.1589368939630265</c:v>
                </c:pt>
                <c:pt idx="10">
                  <c:v>1.325514215259616</c:v>
                </c:pt>
                <c:pt idx="11">
                  <c:v>1.5087755350670697</c:v>
                </c:pt>
                <c:pt idx="12">
                  <c:v>1.708716926253566</c:v>
                </c:pt>
                <c:pt idx="13">
                  <c:v>1.9253354282281301</c:v>
                </c:pt>
                <c:pt idx="14">
                  <c:v>2.1586288059427674</c:v>
                </c:pt>
                <c:pt idx="15">
                  <c:v>2.4085953629677004</c:v>
                </c:pt>
                <c:pt idx="16">
                  <c:v>2.6752338020092621</c:v>
                </c:pt>
                <c:pt idx="17">
                  <c:v>2.9585431225155858</c:v>
                </c:pt>
                <c:pt idx="18">
                  <c:v>3.2585225458878151</c:v>
                </c:pt>
                <c:pt idx="19">
                  <c:v>3.5751714607954548</c:v>
                </c:pt>
                <c:pt idx="20">
                  <c:v>3.9084893830113909</c:v>
                </c:pt>
                <c:pt idx="21">
                  <c:v>4.2584759257204396</c:v>
                </c:pt>
                <c:pt idx="22">
                  <c:v>4.6251307774059356</c:v>
                </c:pt>
                <c:pt idx="23">
                  <c:v>5.0084536852465282</c:v>
                </c:pt>
                <c:pt idx="24">
                  <c:v>5.4084444425481211</c:v>
                </c:pt>
                <c:pt idx="25">
                  <c:v>5.8251028791530937</c:v>
                </c:pt>
                <c:pt idx="26">
                  <c:v>6.2584288540605071</c:v>
                </c:pt>
                <c:pt idx="27">
                  <c:v>6.7084222497039896</c:v>
                </c:pt>
                <c:pt idx="28">
                  <c:v>7.1750829674833705</c:v>
                </c:pt>
                <c:pt idx="29">
                  <c:v>7.6584109242457075</c:v>
                </c:pt>
                <c:pt idx="30">
                  <c:v>8.1584060494974686</c:v>
                </c:pt>
                <c:pt idx="31">
                  <c:v>8.6750682831826218</c:v>
                </c:pt>
                <c:pt idx="32">
                  <c:v>9.2083975738960397</c:v>
                </c:pt>
                <c:pt idx="33">
                  <c:v>9.7583938774417849</c:v>
                </c:pt>
                <c:pt idx="34">
                  <c:v>10.325057155663483</c:v>
                </c:pt>
                <c:pt idx="35">
                  <c:v>10.90838737548394</c:v>
                </c:pt>
              </c:numCache>
            </c:numRef>
          </c:val>
          <c:smooth val="0"/>
          <c:extLst>
            <c:ext xmlns:c16="http://schemas.microsoft.com/office/drawing/2014/chart" uri="{C3380CC4-5D6E-409C-BE32-E72D297353CC}">
              <c16:uniqueId val="{00000004-4618-4D33-B77F-6C0DDCC067D8}"/>
            </c:ext>
          </c:extLst>
        </c:ser>
        <c:ser>
          <c:idx val="1"/>
          <c:order val="3"/>
          <c:tx>
            <c:strRef>
              <c:f>Sheet1!$E$1</c:f>
              <c:strCache>
                <c:ptCount val="1"/>
                <c:pt idx="0">
                  <c:v>Outdoor</c:v>
                </c:pt>
              </c:strCache>
            </c:strRef>
          </c:tx>
          <c:spPr>
            <a:ln w="28575" cap="rnd">
              <a:solidFill>
                <a:schemeClr val="tx2"/>
              </a:solidFill>
              <a:round/>
            </a:ln>
            <a:effectLst/>
          </c:spPr>
          <c:marker>
            <c:symbol val="none"/>
          </c:marker>
          <c:cat>
            <c:numRef>
              <c:f>Sheet1!$A$2:$A$138</c:f>
              <c:numCache>
                <c:formatCode>0%</c:formatCode>
                <c:ptCount val="137"/>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numCache>
            </c:numRef>
          </c:cat>
          <c:val>
            <c:numRef>
              <c:f>Sheet1!$E$2:$E$138</c:f>
              <c:numCache>
                <c:formatCode>General</c:formatCode>
                <c:ptCount val="137"/>
                <c:pt idx="0">
                  <c:v>1.2506660000000001</c:v>
                </c:pt>
                <c:pt idx="1">
                  <c:v>1.254664</c:v>
                </c:pt>
                <c:pt idx="2">
                  <c:v>1.2626599999999999</c:v>
                </c:pt>
                <c:pt idx="3">
                  <c:v>1.274654</c:v>
                </c:pt>
                <c:pt idx="4">
                  <c:v>1.290646</c:v>
                </c:pt>
                <c:pt idx="5">
                  <c:v>1.3106359999999999</c:v>
                </c:pt>
                <c:pt idx="6">
                  <c:v>1.334624</c:v>
                </c:pt>
                <c:pt idx="7">
                  <c:v>1.3626119999999999</c:v>
                </c:pt>
                <c:pt idx="8">
                  <c:v>1.394598</c:v>
                </c:pt>
                <c:pt idx="9">
                  <c:v>1.4305829999999999</c:v>
                </c:pt>
                <c:pt idx="10">
                  <c:v>1.470567</c:v>
                </c:pt>
                <c:pt idx="11">
                  <c:v>1.5145500000000001</c:v>
                </c:pt>
                <c:pt idx="12">
                  <c:v>1.5625329999999999</c:v>
                </c:pt>
                <c:pt idx="13">
                  <c:v>1.6145160000000001</c:v>
                </c:pt>
                <c:pt idx="14">
                  <c:v>1.670499</c:v>
                </c:pt>
                <c:pt idx="15">
                  <c:v>1.7304820000000001</c:v>
                </c:pt>
                <c:pt idx="16">
                  <c:v>1.7944640000000001</c:v>
                </c:pt>
                <c:pt idx="17">
                  <c:v>1.862447</c:v>
                </c:pt>
                <c:pt idx="18">
                  <c:v>1.934431</c:v>
                </c:pt>
                <c:pt idx="19">
                  <c:v>2.0104150000000001</c:v>
                </c:pt>
                <c:pt idx="20">
                  <c:v>2.0903990000000001</c:v>
                </c:pt>
                <c:pt idx="21">
                  <c:v>2.1743830000000002</c:v>
                </c:pt>
                <c:pt idx="22">
                  <c:v>2.2623679999999999</c:v>
                </c:pt>
                <c:pt idx="23">
                  <c:v>2.3543539999999998</c:v>
                </c:pt>
                <c:pt idx="24">
                  <c:v>2.4503400000000002</c:v>
                </c:pt>
                <c:pt idx="25">
                  <c:v>2.5503269999999998</c:v>
                </c:pt>
                <c:pt idx="26">
                  <c:v>2.6543139999999998</c:v>
                </c:pt>
                <c:pt idx="27">
                  <c:v>2.762302</c:v>
                </c:pt>
                <c:pt idx="28">
                  <c:v>2.8742899999999998</c:v>
                </c:pt>
                <c:pt idx="29">
                  <c:v>2.9902790000000001</c:v>
                </c:pt>
                <c:pt idx="30">
                  <c:v>3.110268</c:v>
                </c:pt>
                <c:pt idx="31">
                  <c:v>3.2342580000000001</c:v>
                </c:pt>
                <c:pt idx="32">
                  <c:v>3.3622480000000001</c:v>
                </c:pt>
                <c:pt idx="33">
                  <c:v>3.4942380000000002</c:v>
                </c:pt>
                <c:pt idx="34">
                  <c:v>3.6302300000000001</c:v>
                </c:pt>
                <c:pt idx="35">
                  <c:v>3.7702209999999998</c:v>
                </c:pt>
                <c:pt idx="36">
                  <c:v>3.9142130000000002</c:v>
                </c:pt>
                <c:pt idx="37">
                  <c:v>4.0622049999999996</c:v>
                </c:pt>
                <c:pt idx="38">
                  <c:v>4.2141979999999997</c:v>
                </c:pt>
                <c:pt idx="39">
                  <c:v>4.3701910000000002</c:v>
                </c:pt>
                <c:pt idx="40">
                  <c:v>4.5301840000000002</c:v>
                </c:pt>
                <c:pt idx="41">
                  <c:v>4.694178</c:v>
                </c:pt>
                <c:pt idx="42">
                  <c:v>4.862171</c:v>
                </c:pt>
                <c:pt idx="43">
                  <c:v>5.0341659999999999</c:v>
                </c:pt>
                <c:pt idx="44">
                  <c:v>5.2101600000000001</c:v>
                </c:pt>
                <c:pt idx="45">
                  <c:v>5.390155</c:v>
                </c:pt>
                <c:pt idx="46">
                  <c:v>5.5741500000000004</c:v>
                </c:pt>
                <c:pt idx="47">
                  <c:v>5.7621450000000003</c:v>
                </c:pt>
                <c:pt idx="48">
                  <c:v>5.9541399999999998</c:v>
                </c:pt>
                <c:pt idx="49">
                  <c:v>6.1501349999999997</c:v>
                </c:pt>
                <c:pt idx="50">
                  <c:v>6.3501310000000002</c:v>
                </c:pt>
                <c:pt idx="51">
                  <c:v>6.5541270000000003</c:v>
                </c:pt>
                <c:pt idx="52">
                  <c:v>6.7621229999999999</c:v>
                </c:pt>
                <c:pt idx="53">
                  <c:v>6.974119</c:v>
                </c:pt>
                <c:pt idx="54">
                  <c:v>7.1901159999999997</c:v>
                </c:pt>
                <c:pt idx="55">
                  <c:v>7.4101119999999998</c:v>
                </c:pt>
                <c:pt idx="56">
                  <c:v>7.6341089999999996</c:v>
                </c:pt>
                <c:pt idx="57">
                  <c:v>7.8621059999999998</c:v>
                </c:pt>
                <c:pt idx="58">
                  <c:v>8.0941030000000005</c:v>
                </c:pt>
                <c:pt idx="59">
                  <c:v>8.3300999999999998</c:v>
                </c:pt>
                <c:pt idx="60">
                  <c:v>8.5700970000000005</c:v>
                </c:pt>
                <c:pt idx="61">
                  <c:v>8.814095</c:v>
                </c:pt>
                <c:pt idx="62">
                  <c:v>9.0620919999999998</c:v>
                </c:pt>
                <c:pt idx="63">
                  <c:v>9.3140889999999992</c:v>
                </c:pt>
                <c:pt idx="64">
                  <c:v>9.5700869999999991</c:v>
                </c:pt>
                <c:pt idx="65">
                  <c:v>9.8300850000000004</c:v>
                </c:pt>
                <c:pt idx="66">
                  <c:v>10.09408</c:v>
                </c:pt>
                <c:pt idx="67">
                  <c:v>10.362080000000001</c:v>
                </c:pt>
                <c:pt idx="68">
                  <c:v>10.634080000000001</c:v>
                </c:pt>
                <c:pt idx="69">
                  <c:v>10.910080000000001</c:v>
                </c:pt>
              </c:numCache>
            </c:numRef>
          </c:val>
          <c:smooth val="0"/>
          <c:extLst>
            <c:ext xmlns:c16="http://schemas.microsoft.com/office/drawing/2014/chart" uri="{C3380CC4-5D6E-409C-BE32-E72D297353CC}">
              <c16:uniqueId val="{00000005-4618-4D33-B77F-6C0DDCC067D8}"/>
            </c:ext>
          </c:extLst>
        </c:ser>
        <c:ser>
          <c:idx val="2"/>
          <c:order val="4"/>
          <c:tx>
            <c:strRef>
              <c:f>Sheet1!$F$1</c:f>
              <c:strCache>
                <c:ptCount val="1"/>
                <c:pt idx="0">
                  <c:v>Online display</c:v>
                </c:pt>
              </c:strCache>
            </c:strRef>
          </c:tx>
          <c:spPr>
            <a:ln w="28575" cap="rnd">
              <a:solidFill>
                <a:schemeClr val="accent6"/>
              </a:solidFill>
              <a:round/>
            </a:ln>
            <a:effectLst/>
          </c:spPr>
          <c:marker>
            <c:symbol val="none"/>
          </c:marker>
          <c:cat>
            <c:numRef>
              <c:f>Sheet1!$A$2:$A$138</c:f>
              <c:numCache>
                <c:formatCode>0%</c:formatCode>
                <c:ptCount val="137"/>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numCache>
            </c:numRef>
          </c:cat>
          <c:val>
            <c:numRef>
              <c:f>Sheet1!$F$2:$F$138</c:f>
              <c:numCache>
                <c:formatCode>General</c:formatCode>
                <c:ptCount val="137"/>
                <c:pt idx="0">
                  <c:v>0.685558</c:v>
                </c:pt>
                <c:pt idx="1">
                  <c:v>0.69363900000000001</c:v>
                </c:pt>
                <c:pt idx="2">
                  <c:v>0.70980299999999996</c:v>
                </c:pt>
                <c:pt idx="3">
                  <c:v>0.73405200000000004</c:v>
                </c:pt>
                <c:pt idx="4">
                  <c:v>0.76638700000000004</c:v>
                </c:pt>
                <c:pt idx="5">
                  <c:v>0.806813</c:v>
                </c:pt>
                <c:pt idx="6">
                  <c:v>0.85533099999999995</c:v>
                </c:pt>
                <c:pt idx="7">
                  <c:v>0.91194399999999998</c:v>
                </c:pt>
                <c:pt idx="8">
                  <c:v>0.97665400000000002</c:v>
                </c:pt>
                <c:pt idx="9">
                  <c:v>1.049463</c:v>
                </c:pt>
                <c:pt idx="10">
                  <c:v>1.1303719999999999</c:v>
                </c:pt>
                <c:pt idx="11">
                  <c:v>1.219381</c:v>
                </c:pt>
                <c:pt idx="12">
                  <c:v>1.3164910000000001</c:v>
                </c:pt>
                <c:pt idx="13">
                  <c:v>1.421702</c:v>
                </c:pt>
                <c:pt idx="14">
                  <c:v>1.535015</c:v>
                </c:pt>
                <c:pt idx="15">
                  <c:v>1.656428</c:v>
                </c:pt>
                <c:pt idx="16">
                  <c:v>1.7859419999999999</c:v>
                </c:pt>
                <c:pt idx="17">
                  <c:v>1.923557</c:v>
                </c:pt>
                <c:pt idx="18">
                  <c:v>2.0692719999999998</c:v>
                </c:pt>
                <c:pt idx="19">
                  <c:v>2.223087</c:v>
                </c:pt>
                <c:pt idx="20">
                  <c:v>2.3850030000000002</c:v>
                </c:pt>
                <c:pt idx="21">
                  <c:v>2.5550169999999999</c:v>
                </c:pt>
                <c:pt idx="22">
                  <c:v>2.7331310000000002</c:v>
                </c:pt>
                <c:pt idx="23">
                  <c:v>2.9193449999999999</c:v>
                </c:pt>
                <c:pt idx="24">
                  <c:v>3.1136569999999999</c:v>
                </c:pt>
                <c:pt idx="25">
                  <c:v>3.316068</c:v>
                </c:pt>
                <c:pt idx="26">
                  <c:v>3.5265780000000002</c:v>
                </c:pt>
                <c:pt idx="27">
                  <c:v>3.7451859999999999</c:v>
                </c:pt>
                <c:pt idx="28">
                  <c:v>3.971892</c:v>
                </c:pt>
                <c:pt idx="29">
                  <c:v>4.2066970000000001</c:v>
                </c:pt>
                <c:pt idx="30">
                  <c:v>4.4496000000000002</c:v>
                </c:pt>
                <c:pt idx="31">
                  <c:v>4.7006009999999998</c:v>
                </c:pt>
                <c:pt idx="32">
                  <c:v>4.9596999999999998</c:v>
                </c:pt>
                <c:pt idx="33">
                  <c:v>5.2268970000000001</c:v>
                </c:pt>
                <c:pt idx="34">
                  <c:v>5.502192</c:v>
                </c:pt>
                <c:pt idx="35">
                  <c:v>5.7855850000000002</c:v>
                </c:pt>
                <c:pt idx="36">
                  <c:v>6.0770749999999998</c:v>
                </c:pt>
                <c:pt idx="37">
                  <c:v>6.3766629999999997</c:v>
                </c:pt>
                <c:pt idx="38">
                  <c:v>6.6843490000000001</c:v>
                </c:pt>
                <c:pt idx="39">
                  <c:v>7.0001319999999998</c:v>
                </c:pt>
                <c:pt idx="40">
                  <c:v>7.3240129999999999</c:v>
                </c:pt>
                <c:pt idx="41">
                  <c:v>7.6559910000000002</c:v>
                </c:pt>
                <c:pt idx="42">
                  <c:v>7.996067</c:v>
                </c:pt>
                <c:pt idx="43">
                  <c:v>8.3442399999999992</c:v>
                </c:pt>
                <c:pt idx="44">
                  <c:v>8.7005110000000005</c:v>
                </c:pt>
                <c:pt idx="45">
                  <c:v>9.0648789999999995</c:v>
                </c:pt>
                <c:pt idx="46">
                  <c:v>9.4373450000000005</c:v>
                </c:pt>
                <c:pt idx="47">
                  <c:v>9.8179079999999992</c:v>
                </c:pt>
                <c:pt idx="48">
                  <c:v>10.206569999999999</c:v>
                </c:pt>
                <c:pt idx="49">
                  <c:v>10.60333</c:v>
                </c:pt>
              </c:numCache>
            </c:numRef>
          </c:val>
          <c:smooth val="0"/>
          <c:extLst>
            <c:ext xmlns:c16="http://schemas.microsoft.com/office/drawing/2014/chart" uri="{C3380CC4-5D6E-409C-BE32-E72D297353CC}">
              <c16:uniqueId val="{00000006-4618-4D33-B77F-6C0DDCC067D8}"/>
            </c:ext>
          </c:extLst>
        </c:ser>
        <c:ser>
          <c:idx val="4"/>
          <c:order val="5"/>
          <c:tx>
            <c:strRef>
              <c:f>Sheet1!$G$1</c:f>
              <c:strCache>
                <c:ptCount val="1"/>
                <c:pt idx="0">
                  <c:v>Generic PPC Search</c:v>
                </c:pt>
              </c:strCache>
            </c:strRef>
          </c:tx>
          <c:spPr>
            <a:ln w="28575" cap="rnd">
              <a:solidFill>
                <a:schemeClr val="accent6">
                  <a:lumMod val="50000"/>
                  <a:lumOff val="50000"/>
                </a:schemeClr>
              </a:solidFill>
              <a:round/>
            </a:ln>
            <a:effectLst/>
          </c:spPr>
          <c:marker>
            <c:symbol val="none"/>
          </c:marker>
          <c:cat>
            <c:numRef>
              <c:f>Sheet1!$A$2:$A$138</c:f>
              <c:numCache>
                <c:formatCode>0%</c:formatCode>
                <c:ptCount val="137"/>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numCache>
            </c:numRef>
          </c:cat>
          <c:val>
            <c:numRef>
              <c:f>Sheet1!$G$2:$G$138</c:f>
              <c:numCache>
                <c:formatCode>"£"#,##0_);[Red]\("£"#,##0\)</c:formatCode>
                <c:ptCount val="137"/>
                <c:pt idx="0">
                  <c:v>0.52102400000000004</c:v>
                </c:pt>
                <c:pt idx="1">
                  <c:v>0.52716600000000002</c:v>
                </c:pt>
                <c:pt idx="2">
                  <c:v>0.53945100000000001</c:v>
                </c:pt>
                <c:pt idx="3">
                  <c:v>0.55787900000000001</c:v>
                </c:pt>
                <c:pt idx="4">
                  <c:v>0.58245400000000003</c:v>
                </c:pt>
                <c:pt idx="5">
                  <c:v>0.613178</c:v>
                </c:pt>
                <c:pt idx="6">
                  <c:v>0.65005100000000005</c:v>
                </c:pt>
                <c:pt idx="7">
                  <c:v>0.69307700000000005</c:v>
                </c:pt>
                <c:pt idx="8">
                  <c:v>0.74225699999999994</c:v>
                </c:pt>
                <c:pt idx="9">
                  <c:v>0.79759199999999997</c:v>
                </c:pt>
                <c:pt idx="10">
                  <c:v>0.85908200000000001</c:v>
                </c:pt>
                <c:pt idx="11">
                  <c:v>0.92672900000000002</c:v>
                </c:pt>
                <c:pt idx="12">
                  <c:v>1.0005329999999999</c:v>
                </c:pt>
                <c:pt idx="13">
                  <c:v>1.0804940000000001</c:v>
                </c:pt>
                <c:pt idx="14">
                  <c:v>1.1666110000000001</c:v>
                </c:pt>
                <c:pt idx="15">
                  <c:v>1.258885</c:v>
                </c:pt>
                <c:pt idx="16">
                  <c:v>1.357316</c:v>
                </c:pt>
                <c:pt idx="17">
                  <c:v>1.461903</c:v>
                </c:pt>
                <c:pt idx="18">
                  <c:v>1.5726469999999999</c:v>
                </c:pt>
                <c:pt idx="19">
                  <c:v>1.689546</c:v>
                </c:pt>
                <c:pt idx="20">
                  <c:v>1.812602</c:v>
                </c:pt>
                <c:pt idx="21">
                  <c:v>1.941813</c:v>
                </c:pt>
                <c:pt idx="22">
                  <c:v>2.0771799999999998</c:v>
                </c:pt>
                <c:pt idx="23">
                  <c:v>2.218702</c:v>
                </c:pt>
                <c:pt idx="24">
                  <c:v>2.3663789999999998</c:v>
                </c:pt>
                <c:pt idx="25">
                  <c:v>2.5202119999999999</c:v>
                </c:pt>
                <c:pt idx="26">
                  <c:v>2.680199</c:v>
                </c:pt>
                <c:pt idx="27">
                  <c:v>2.8463409999999998</c:v>
                </c:pt>
                <c:pt idx="28">
                  <c:v>3.0186380000000002</c:v>
                </c:pt>
                <c:pt idx="29">
                  <c:v>3.1970900000000002</c:v>
                </c:pt>
                <c:pt idx="30">
                  <c:v>3.3816959999999998</c:v>
                </c:pt>
                <c:pt idx="31">
                  <c:v>3.572457</c:v>
                </c:pt>
                <c:pt idx="32">
                  <c:v>3.7693720000000002</c:v>
                </c:pt>
                <c:pt idx="33">
                  <c:v>3.972442</c:v>
                </c:pt>
                <c:pt idx="34">
                  <c:v>4.1816659999999999</c:v>
                </c:pt>
                <c:pt idx="35">
                  <c:v>4.3970440000000002</c:v>
                </c:pt>
                <c:pt idx="36">
                  <c:v>4.6185770000000002</c:v>
                </c:pt>
                <c:pt idx="37">
                  <c:v>4.8462639999999997</c:v>
                </c:pt>
                <c:pt idx="38">
                  <c:v>5.0801049999999996</c:v>
                </c:pt>
                <c:pt idx="39">
                  <c:v>5.3201000000000001</c:v>
                </c:pt>
                <c:pt idx="40">
                  <c:v>5.5662500000000001</c:v>
                </c:pt>
                <c:pt idx="41" formatCode="General">
                  <c:v>5.8185529999999996</c:v>
                </c:pt>
                <c:pt idx="42" formatCode="General">
                  <c:v>6.0770109999999997</c:v>
                </c:pt>
                <c:pt idx="43" formatCode="General">
                  <c:v>6.3416230000000002</c:v>
                </c:pt>
                <c:pt idx="44" formatCode="General">
                  <c:v>6.6123880000000002</c:v>
                </c:pt>
                <c:pt idx="45" formatCode="General">
                  <c:v>6.8893079999999998</c:v>
                </c:pt>
                <c:pt idx="46" formatCode="General">
                  <c:v>7.1723819999999998</c:v>
                </c:pt>
                <c:pt idx="47" formatCode="General">
                  <c:v>7.4616100000000003</c:v>
                </c:pt>
                <c:pt idx="48" formatCode="General">
                  <c:v>7.7569920000000003</c:v>
                </c:pt>
                <c:pt idx="49" formatCode="General">
                  <c:v>8.0585280000000008</c:v>
                </c:pt>
                <c:pt idx="50" formatCode="General">
                  <c:v>8.3662179999999999</c:v>
                </c:pt>
                <c:pt idx="51" formatCode="General">
                  <c:v>8.6800610000000002</c:v>
                </c:pt>
                <c:pt idx="52" formatCode="General">
                  <c:v>9.0000590000000003</c:v>
                </c:pt>
                <c:pt idx="53" formatCode="General">
                  <c:v>9.3262110000000007</c:v>
                </c:pt>
                <c:pt idx="54" formatCode="General">
                  <c:v>9.6585169999999998</c:v>
                </c:pt>
                <c:pt idx="55" formatCode="General">
                  <c:v>9.9969760000000001</c:v>
                </c:pt>
                <c:pt idx="56" formatCode="General">
                  <c:v>10.34159</c:v>
                </c:pt>
                <c:pt idx="57" formatCode="General">
                  <c:v>10.692360000000001</c:v>
                </c:pt>
              </c:numCache>
            </c:numRef>
          </c:val>
          <c:smooth val="0"/>
          <c:extLst>
            <c:ext xmlns:c16="http://schemas.microsoft.com/office/drawing/2014/chart" uri="{C3380CC4-5D6E-409C-BE32-E72D297353CC}">
              <c16:uniqueId val="{00000007-4618-4D33-B77F-6C0DDCC067D8}"/>
            </c:ext>
          </c:extLst>
        </c:ser>
        <c:ser>
          <c:idx val="0"/>
          <c:order val="6"/>
          <c:tx>
            <c:strRef>
              <c:f>Sheet1!$H$1</c:f>
              <c:strCache>
                <c:ptCount val="1"/>
                <c:pt idx="0">
                  <c:v>Affiliates</c:v>
                </c:pt>
              </c:strCache>
            </c:strRef>
          </c:tx>
          <c:spPr>
            <a:ln w="28575" cap="rnd">
              <a:solidFill>
                <a:schemeClr val="accent1">
                  <a:lumMod val="75000"/>
                </a:schemeClr>
              </a:solidFill>
              <a:round/>
            </a:ln>
            <a:effectLst/>
          </c:spPr>
          <c:marker>
            <c:symbol val="none"/>
          </c:marker>
          <c:cat>
            <c:numRef>
              <c:f>Sheet1!$A$2:$A$138</c:f>
              <c:numCache>
                <c:formatCode>0%</c:formatCode>
                <c:ptCount val="137"/>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1.1299999999999999</c:v>
                </c:pt>
                <c:pt idx="113">
                  <c:v>1.1399999999999999</c:v>
                </c:pt>
                <c:pt idx="114">
                  <c:v>1.1499999999999999</c:v>
                </c:pt>
                <c:pt idx="115">
                  <c:v>1.1599999999999999</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numCache>
            </c:numRef>
          </c:cat>
          <c:val>
            <c:numRef>
              <c:f>Sheet1!$H$2:$H$138</c:f>
              <c:numCache>
                <c:formatCode>General</c:formatCode>
                <c:ptCount val="137"/>
                <c:pt idx="0">
                  <c:v>0.46666299999999999</c:v>
                </c:pt>
                <c:pt idx="1">
                  <c:v>0.475935</c:v>
                </c:pt>
                <c:pt idx="2">
                  <c:v>0.49448199999999998</c:v>
                </c:pt>
                <c:pt idx="3">
                  <c:v>0.522312</c:v>
                </c:pt>
                <c:pt idx="4">
                  <c:v>0.55942899999999995</c:v>
                </c:pt>
                <c:pt idx="5">
                  <c:v>0.60584199999999999</c:v>
                </c:pt>
                <c:pt idx="6">
                  <c:v>0.661555</c:v>
                </c:pt>
                <c:pt idx="7">
                  <c:v>0.72657400000000005</c:v>
                </c:pt>
                <c:pt idx="8">
                  <c:v>0.80090099999999997</c:v>
                </c:pt>
                <c:pt idx="9">
                  <c:v>0.88453599999999999</c:v>
                </c:pt>
                <c:pt idx="10">
                  <c:v>0.97748199999999996</c:v>
                </c:pt>
                <c:pt idx="11">
                  <c:v>1.0797380000000001</c:v>
                </c:pt>
                <c:pt idx="12">
                  <c:v>1.191303</c:v>
                </c:pt>
                <c:pt idx="13">
                  <c:v>1.3121780000000001</c:v>
                </c:pt>
                <c:pt idx="14">
                  <c:v>1.4423600000000001</c:v>
                </c:pt>
                <c:pt idx="15">
                  <c:v>1.5818509999999999</c:v>
                </c:pt>
                <c:pt idx="16">
                  <c:v>1.7306490000000001</c:v>
                </c:pt>
                <c:pt idx="17">
                  <c:v>1.888754</c:v>
                </c:pt>
                <c:pt idx="18">
                  <c:v>2.056165</c:v>
                </c:pt>
                <c:pt idx="19">
                  <c:v>2.2328809999999999</c:v>
                </c:pt>
                <c:pt idx="20">
                  <c:v>2.4189029999999998</c:v>
                </c:pt>
                <c:pt idx="21">
                  <c:v>2.6142289999999999</c:v>
                </c:pt>
                <c:pt idx="22">
                  <c:v>2.8188599999999999</c:v>
                </c:pt>
                <c:pt idx="23">
                  <c:v>3.0327959999999998</c:v>
                </c:pt>
                <c:pt idx="24">
                  <c:v>3.2560349999999998</c:v>
                </c:pt>
                <c:pt idx="25">
                  <c:v>3.4885790000000001</c:v>
                </c:pt>
                <c:pt idx="26">
                  <c:v>3.730426</c:v>
                </c:pt>
                <c:pt idx="27">
                  <c:v>3.981576</c:v>
                </c:pt>
                <c:pt idx="28">
                  <c:v>4.2420299999999997</c:v>
                </c:pt>
                <c:pt idx="29">
                  <c:v>4.5117880000000001</c:v>
                </c:pt>
                <c:pt idx="30">
                  <c:v>4.7908480000000004</c:v>
                </c:pt>
                <c:pt idx="31">
                  <c:v>5.0792120000000001</c:v>
                </c:pt>
                <c:pt idx="32">
                  <c:v>5.3768779999999996</c:v>
                </c:pt>
                <c:pt idx="33">
                  <c:v>5.6838480000000002</c:v>
                </c:pt>
                <c:pt idx="34">
                  <c:v>6.0001199999999999</c:v>
                </c:pt>
                <c:pt idx="35">
                  <c:v>6.3256949999999996</c:v>
                </c:pt>
                <c:pt idx="36">
                  <c:v>6.6605730000000003</c:v>
                </c:pt>
                <c:pt idx="37">
                  <c:v>7.0047540000000001</c:v>
                </c:pt>
                <c:pt idx="38">
                  <c:v>7.3582380000000001</c:v>
                </c:pt>
                <c:pt idx="39">
                  <c:v>7.7210239999999999</c:v>
                </c:pt>
                <c:pt idx="40">
                  <c:v>8.0931119999999996</c:v>
                </c:pt>
                <c:pt idx="41">
                  <c:v>8.4745039999999996</c:v>
                </c:pt>
                <c:pt idx="42">
                  <c:v>8.8651979999999995</c:v>
                </c:pt>
                <c:pt idx="43">
                  <c:v>9.2651939999999993</c:v>
                </c:pt>
                <c:pt idx="44">
                  <c:v>9.674493</c:v>
                </c:pt>
                <c:pt idx="45">
                  <c:v>10.09309</c:v>
                </c:pt>
                <c:pt idx="46">
                  <c:v>10.521000000000001</c:v>
                </c:pt>
                <c:pt idx="47">
                  <c:v>10.958209999999999</c:v>
                </c:pt>
              </c:numCache>
            </c:numRef>
          </c:val>
          <c:smooth val="0"/>
          <c:extLst>
            <c:ext xmlns:c16="http://schemas.microsoft.com/office/drawing/2014/chart" uri="{C3380CC4-5D6E-409C-BE32-E72D297353CC}">
              <c16:uniqueId val="{00000008-4618-4D33-B77F-6C0DDCC067D8}"/>
            </c:ext>
          </c:extLst>
        </c:ser>
        <c:dLbls>
          <c:showLegendKey val="0"/>
          <c:showVal val="0"/>
          <c:showCatName val="0"/>
          <c:showSerName val="0"/>
          <c:showPercent val="0"/>
          <c:showBubbleSize val="0"/>
        </c:dLbls>
        <c:smooth val="0"/>
        <c:axId val="116838784"/>
        <c:axId val="116840704"/>
      </c:lineChart>
      <c:catAx>
        <c:axId val="116838784"/>
        <c:scaling>
          <c:orientation val="minMax"/>
        </c:scaling>
        <c:delete val="1"/>
        <c:axPos val="b"/>
        <c:title>
          <c:tx>
            <c:rich>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GB" dirty="0">
                    <a:solidFill>
                      <a:schemeClr val="tx2"/>
                    </a:solidFill>
                  </a:rPr>
                  <a:t>Spend</a:t>
                </a:r>
              </a:p>
            </c:rich>
          </c:tx>
          <c:layout>
            <c:manualLayout>
              <c:xMode val="edge"/>
              <c:yMode val="edge"/>
              <c:x val="0.49970863683662858"/>
              <c:y val="0.89232727392813815"/>
            </c:manualLayout>
          </c:layout>
          <c:overlay val="0"/>
          <c:spPr>
            <a:noFill/>
            <a:ln>
              <a:noFill/>
            </a:ln>
            <a:effectLst/>
          </c:spPr>
        </c:title>
        <c:numFmt formatCode="&quot;£&quot;#,##0" sourceLinked="0"/>
        <c:majorTickMark val="none"/>
        <c:minorTickMark val="none"/>
        <c:tickLblPos val="nextTo"/>
        <c:crossAx val="116840704"/>
        <c:crosses val="autoZero"/>
        <c:auto val="1"/>
        <c:lblAlgn val="ctr"/>
        <c:lblOffset val="100"/>
        <c:noMultiLvlLbl val="0"/>
      </c:catAx>
      <c:valAx>
        <c:axId val="116840704"/>
        <c:scaling>
          <c:orientation val="minMax"/>
        </c:scaling>
        <c:delete val="1"/>
        <c:axPos val="l"/>
        <c:title>
          <c:tx>
            <c:rich>
              <a:bodyPr rot="-5400000" spcFirstLastPara="1" vertOverflow="ellipsis" vert="horz" wrap="square" anchor="ctr" anchorCtr="1"/>
              <a:lstStyle/>
              <a:p>
                <a:pPr>
                  <a:defRPr sz="1100" b="0" i="0" u="none" strike="noStrike" kern="1200" baseline="0">
                    <a:solidFill>
                      <a:schemeClr val="tx2"/>
                    </a:solidFill>
                    <a:latin typeface="+mn-lt"/>
                    <a:ea typeface="+mn-ea"/>
                    <a:cs typeface="+mn-cs"/>
                  </a:defRPr>
                </a:pPr>
                <a:r>
                  <a:rPr lang="en-GB" dirty="0">
                    <a:solidFill>
                      <a:schemeClr val="tx2"/>
                    </a:solidFill>
                  </a:rPr>
                  <a:t>Marginal cost per response</a:t>
                </a:r>
              </a:p>
            </c:rich>
          </c:tx>
          <c:layout>
            <c:manualLayout>
              <c:xMode val="edge"/>
              <c:yMode val="edge"/>
              <c:x val="4.5785639958376693E-2"/>
              <c:y val="0.25821714046567268"/>
            </c:manualLayout>
          </c:layout>
          <c:overlay val="0"/>
          <c:spPr>
            <a:noFill/>
            <a:ln>
              <a:noFill/>
            </a:ln>
            <a:effectLst/>
          </c:spPr>
        </c:title>
        <c:numFmt formatCode="&quot;£&quot;#,##0" sourceLinked="0"/>
        <c:majorTickMark val="none"/>
        <c:minorTickMark val="none"/>
        <c:tickLblPos val="nextTo"/>
        <c:crossAx val="116838784"/>
        <c:crosses val="autoZero"/>
        <c:crossBetween val="between"/>
      </c:valAx>
      <c:spPr>
        <a:noFill/>
        <a:ln>
          <a:noFill/>
        </a:ln>
        <a:effectLst/>
      </c:spPr>
    </c:plotArea>
    <c:legend>
      <c:legendPos val="t"/>
      <c:layout>
        <c:manualLayout>
          <c:xMode val="edge"/>
          <c:yMode val="edge"/>
          <c:x val="9.8963186313469398E-2"/>
          <c:y val="2.3517887019700395E-2"/>
          <c:w val="0.88948241251321214"/>
          <c:h val="0.1353682786912820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0671216826304"/>
          <c:y val="5.095542187601753E-2"/>
          <c:w val="0.86445697149458811"/>
          <c:h val="0.8132605698550686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7D0D-4AD8-8CC0-E41270959902}"/>
              </c:ext>
            </c:extLst>
          </c:dPt>
          <c:dPt>
            <c:idx val="1"/>
            <c:invertIfNegative val="0"/>
            <c:bubble3D val="0"/>
            <c:extLst>
              <c:ext xmlns:c16="http://schemas.microsoft.com/office/drawing/2014/chart" uri="{C3380CC4-5D6E-409C-BE32-E72D297353CC}">
                <c16:uniqueId val="{00000002-7D0D-4AD8-8CC0-E41270959902}"/>
              </c:ext>
            </c:extLst>
          </c:dPt>
          <c:dPt>
            <c:idx val="2"/>
            <c:invertIfNegative val="0"/>
            <c:bubble3D val="0"/>
            <c:extLst>
              <c:ext xmlns:c16="http://schemas.microsoft.com/office/drawing/2014/chart" uri="{C3380CC4-5D6E-409C-BE32-E72D297353CC}">
                <c16:uniqueId val="{00000003-7D0D-4AD8-8CC0-E41270959902}"/>
              </c:ext>
            </c:extLst>
          </c:dPt>
          <c:dPt>
            <c:idx val="4"/>
            <c:invertIfNegative val="0"/>
            <c:bubble3D val="0"/>
            <c:extLst>
              <c:ext xmlns:c16="http://schemas.microsoft.com/office/drawing/2014/chart" uri="{C3380CC4-5D6E-409C-BE32-E72D297353CC}">
                <c16:uniqueId val="{00000004-7D0D-4AD8-8CC0-E41270959902}"/>
              </c:ext>
            </c:extLst>
          </c:dPt>
          <c:dPt>
            <c:idx val="5"/>
            <c:invertIfNegative val="0"/>
            <c:bubble3D val="0"/>
            <c:extLst>
              <c:ext xmlns:c16="http://schemas.microsoft.com/office/drawing/2014/chart" uri="{C3380CC4-5D6E-409C-BE32-E72D297353CC}">
                <c16:uniqueId val="{00000005-7D0D-4AD8-8CC0-E41270959902}"/>
              </c:ext>
            </c:extLst>
          </c:dPt>
          <c:dPt>
            <c:idx val="6"/>
            <c:invertIfNegative val="0"/>
            <c:bubble3D val="0"/>
            <c:extLst>
              <c:ext xmlns:c16="http://schemas.microsoft.com/office/drawing/2014/chart" uri="{C3380CC4-5D6E-409C-BE32-E72D297353CC}">
                <c16:uniqueId val="{00000006-7D0D-4AD8-8CC0-E41270959902}"/>
              </c:ext>
            </c:extLst>
          </c:dPt>
          <c:dPt>
            <c:idx val="7"/>
            <c:invertIfNegative val="0"/>
            <c:bubble3D val="0"/>
            <c:extLst>
              <c:ext xmlns:c16="http://schemas.microsoft.com/office/drawing/2014/chart" uri="{C3380CC4-5D6E-409C-BE32-E72D297353CC}">
                <c16:uniqueId val="{00000007-7D0D-4AD8-8CC0-E41270959902}"/>
              </c:ext>
            </c:extLst>
          </c:dPt>
          <c:cat>
            <c:strRef>
              <c:f>Sheet1!$A$2:$A$8</c:f>
              <c:strCache>
                <c:ptCount val="7"/>
                <c:pt idx="0">
                  <c:v>TV</c:v>
                </c:pt>
                <c:pt idx="1">
                  <c:v>Outdoor</c:v>
                </c:pt>
                <c:pt idx="2">
                  <c:v>Generic PPC Search</c:v>
                </c:pt>
                <c:pt idx="3">
                  <c:v>Print</c:v>
                </c:pt>
                <c:pt idx="4">
                  <c:v>Online display</c:v>
                </c:pt>
                <c:pt idx="5">
                  <c:v>Affiliates</c:v>
                </c:pt>
                <c:pt idx="6">
                  <c:v>Radio</c:v>
                </c:pt>
              </c:strCache>
            </c:strRef>
          </c:cat>
          <c:val>
            <c:numRef>
              <c:f>Sheet1!$B$2:$B$8</c:f>
              <c:numCache>
                <c:formatCode>General</c:formatCode>
                <c:ptCount val="7"/>
                <c:pt idx="0">
                  <c:v>211.69980000000001</c:v>
                </c:pt>
                <c:pt idx="1">
                  <c:v>108.1678</c:v>
                </c:pt>
                <c:pt idx="2">
                  <c:v>89.624719999999996</c:v>
                </c:pt>
                <c:pt idx="3">
                  <c:v>83.443709999999996</c:v>
                </c:pt>
                <c:pt idx="4">
                  <c:v>77.262690000000006</c:v>
                </c:pt>
                <c:pt idx="5">
                  <c:v>74.172190000000001</c:v>
                </c:pt>
                <c:pt idx="6">
                  <c:v>55.62914</c:v>
                </c:pt>
              </c:numCache>
            </c:numRef>
          </c:val>
          <c:extLst>
            <c:ext xmlns:c16="http://schemas.microsoft.com/office/drawing/2014/chart" uri="{C3380CC4-5D6E-409C-BE32-E72D297353CC}">
              <c16:uniqueId val="{00000008-7D0D-4AD8-8CC0-E41270959902}"/>
            </c:ext>
          </c:extLst>
        </c:ser>
        <c:dLbls>
          <c:showLegendKey val="0"/>
          <c:showVal val="0"/>
          <c:showCatName val="0"/>
          <c:showSerName val="0"/>
          <c:showPercent val="0"/>
          <c:showBubbleSize val="0"/>
        </c:dLbls>
        <c:gapWidth val="62"/>
        <c:overlap val="-33"/>
        <c:axId val="117473664"/>
        <c:axId val="117475200"/>
      </c:barChart>
      <c:catAx>
        <c:axId val="11747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17475200"/>
        <c:crosses val="autoZero"/>
        <c:auto val="1"/>
        <c:lblAlgn val="ctr"/>
        <c:lblOffset val="100"/>
        <c:noMultiLvlLbl val="0"/>
      </c:catAx>
      <c:valAx>
        <c:axId val="11747520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GB" sz="1200" dirty="0">
                    <a:solidFill>
                      <a:schemeClr val="tx2"/>
                    </a:solidFill>
                  </a:rPr>
                  <a:t>Comparative spend index</a:t>
                </a:r>
              </a:p>
            </c:rich>
          </c:tx>
          <c:layout>
            <c:manualLayout>
              <c:xMode val="edge"/>
              <c:yMode val="edge"/>
              <c:x val="0"/>
              <c:y val="0.2085508815041077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17473664"/>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89648241956005"/>
          <c:y val="8.3016662041843145E-2"/>
          <c:w val="0.6611514936315912"/>
          <c:h val="0.78914566929133856"/>
        </c:manualLayout>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Affiliates</c:v>
                </c:pt>
                <c:pt idx="1">
                  <c:v>Telephone</c:v>
                </c:pt>
                <c:pt idx="2">
                  <c:v>Online display</c:v>
                </c:pt>
                <c:pt idx="3">
                  <c:v>Direct to site</c:v>
                </c:pt>
                <c:pt idx="4">
                  <c:v>Facebook*</c:v>
                </c:pt>
                <c:pt idx="5">
                  <c:v>Paid search</c:v>
                </c:pt>
                <c:pt idx="6">
                  <c:v>Bricks &amp; mortar</c:v>
                </c:pt>
              </c:strCache>
            </c:strRef>
          </c:cat>
          <c:val>
            <c:numRef>
              <c:f>Sheet1!$B$2:$B$8</c:f>
              <c:numCache>
                <c:formatCode>0%</c:formatCode>
                <c:ptCount val="7"/>
                <c:pt idx="0">
                  <c:v>0.2</c:v>
                </c:pt>
                <c:pt idx="1">
                  <c:v>0.25</c:v>
                </c:pt>
                <c:pt idx="2">
                  <c:v>0.26</c:v>
                </c:pt>
                <c:pt idx="3">
                  <c:v>0.28999999999999998</c:v>
                </c:pt>
                <c:pt idx="4">
                  <c:v>0.33</c:v>
                </c:pt>
                <c:pt idx="5">
                  <c:v>0.33</c:v>
                </c:pt>
                <c:pt idx="6">
                  <c:v>0.45</c:v>
                </c:pt>
              </c:numCache>
            </c:numRef>
          </c:val>
          <c:extLst>
            <c:ext xmlns:c16="http://schemas.microsoft.com/office/drawing/2014/chart" uri="{C3380CC4-5D6E-409C-BE32-E72D297353CC}">
              <c16:uniqueId val="{00000000-6C8A-40FC-B127-F4F5E771DE53}"/>
            </c:ext>
          </c:extLst>
        </c:ser>
        <c:dLbls>
          <c:showLegendKey val="0"/>
          <c:showVal val="0"/>
          <c:showCatName val="0"/>
          <c:showSerName val="0"/>
          <c:showPercent val="0"/>
          <c:showBubbleSize val="0"/>
        </c:dLbls>
        <c:gapWidth val="53"/>
        <c:axId val="118375552"/>
        <c:axId val="118377088"/>
      </c:barChart>
      <c:catAx>
        <c:axId val="118375552"/>
        <c:scaling>
          <c:orientation val="minMax"/>
        </c:scaling>
        <c:delete val="0"/>
        <c:axPos val="l"/>
        <c:numFmt formatCode="General" sourceLinked="0"/>
        <c:majorTickMark val="out"/>
        <c:minorTickMark val="none"/>
        <c:tickLblPos val="nextTo"/>
        <c:spPr>
          <a:ln>
            <a:noFill/>
          </a:ln>
        </c:spPr>
        <c:txPr>
          <a:bodyPr/>
          <a:lstStyle/>
          <a:p>
            <a:pPr>
              <a:defRPr sz="1200"/>
            </a:pPr>
            <a:endParaRPr lang="en-US"/>
          </a:p>
        </c:txPr>
        <c:crossAx val="118377088"/>
        <c:crosses val="autoZero"/>
        <c:auto val="1"/>
        <c:lblAlgn val="ctr"/>
        <c:lblOffset val="100"/>
        <c:noMultiLvlLbl val="0"/>
      </c:catAx>
      <c:valAx>
        <c:axId val="118377088"/>
        <c:scaling>
          <c:orientation val="minMax"/>
        </c:scaling>
        <c:delete val="0"/>
        <c:axPos val="b"/>
        <c:numFmt formatCode="0%" sourceLinked="1"/>
        <c:majorTickMark val="out"/>
        <c:minorTickMark val="none"/>
        <c:tickLblPos val="nextTo"/>
        <c:spPr>
          <a:ln>
            <a:noFill/>
          </a:ln>
        </c:spPr>
        <c:txPr>
          <a:bodyPr/>
          <a:lstStyle/>
          <a:p>
            <a:pPr>
              <a:defRPr sz="1050"/>
            </a:pPr>
            <a:endParaRPr lang="en-US"/>
          </a:p>
        </c:txPr>
        <c:crossAx val="118375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69213305587148"/>
          <c:y val="4.0656007076353202E-2"/>
          <c:w val="0.79172958954133088"/>
          <c:h val="0.79857855668690381"/>
        </c:manualLayout>
      </c:layout>
      <c:lineChart>
        <c:grouping val="standard"/>
        <c:varyColors val="0"/>
        <c:ser>
          <c:idx val="0"/>
          <c:order val="0"/>
          <c:tx>
            <c:strRef>
              <c:f>Sheet1!$B$1</c:f>
              <c:strCache>
                <c:ptCount val="1"/>
                <c:pt idx="0">
                  <c:v>S-shape 1-2</c:v>
                </c:pt>
              </c:strCache>
            </c:strRef>
          </c:tx>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Ref>
          </c:val>
          <c:smooth val="0"/>
          <c:extLst>
            <c:ext xmlns:c16="http://schemas.microsoft.com/office/drawing/2014/chart" uri="{C3380CC4-5D6E-409C-BE32-E72D297353CC}">
              <c16:uniqueId val="{00000000-7828-4C93-9E40-D815FB3B864B}"/>
            </c:ext>
          </c:extLst>
        </c:ser>
        <c:ser>
          <c:idx val="2"/>
          <c:order val="1"/>
          <c:tx>
            <c:strRef>
              <c:f>Sheet1!$C$1</c:f>
              <c:strCache>
                <c:ptCount val="1"/>
                <c:pt idx="0">
                  <c:v>S-shape 2</c:v>
                </c:pt>
              </c:strCache>
            </c:strRef>
          </c:tx>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Ref>
          </c:val>
          <c:smooth val="0"/>
          <c:extLst>
            <c:ext xmlns:c16="http://schemas.microsoft.com/office/drawing/2014/chart" uri="{C3380CC4-5D6E-409C-BE32-E72D297353CC}">
              <c16:uniqueId val="{00000001-7828-4C93-9E40-D815FB3B864B}"/>
            </c:ext>
          </c:extLst>
        </c:ser>
        <c:ser>
          <c:idx val="3"/>
          <c:order val="2"/>
          <c:tx>
            <c:strRef>
              <c:f>Sheet1!$D$1</c:f>
              <c:strCache>
                <c:ptCount val="1"/>
                <c:pt idx="0">
                  <c:v>S-shape 2-3</c:v>
                </c:pt>
              </c:strCache>
            </c:strRef>
          </c:tx>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Ref>
          </c:val>
          <c:smooth val="0"/>
          <c:extLst>
            <c:ext xmlns:c16="http://schemas.microsoft.com/office/drawing/2014/chart" uri="{C3380CC4-5D6E-409C-BE32-E72D297353CC}">
              <c16:uniqueId val="{00000002-7828-4C93-9E40-D815FB3B864B}"/>
            </c:ext>
          </c:extLst>
        </c:ser>
        <c:ser>
          <c:idx val="4"/>
          <c:order val="3"/>
          <c:tx>
            <c:strRef>
              <c:f>Sheet1!$E$1</c:f>
              <c:strCache>
                <c:ptCount val="1"/>
                <c:pt idx="0">
                  <c:v>S-shape 2-4</c:v>
                </c:pt>
              </c:strCache>
            </c:strRef>
          </c:tx>
          <c:spPr>
            <a:ln>
              <a:solidFill>
                <a:schemeClr val="bg1">
                  <a:lumMod val="85000"/>
                </a:schemeClr>
              </a:solid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0">
                  <c:v>0</c:v>
                </c:pt>
                <c:pt idx="1">
                  <c:v>0.9</c:v>
                </c:pt>
                <c:pt idx="2">
                  <c:v>0.99</c:v>
                </c:pt>
                <c:pt idx="3">
                  <c:v>0.999</c:v>
                </c:pt>
                <c:pt idx="4">
                  <c:v>0.99990000000000001</c:v>
                </c:pt>
                <c:pt idx="5">
                  <c:v>0.99999000000000005</c:v>
                </c:pt>
                <c:pt idx="6">
                  <c:v>0.99999899999999997</c:v>
                </c:pt>
                <c:pt idx="7">
                  <c:v>0.99999989999999994</c:v>
                </c:pt>
                <c:pt idx="8">
                  <c:v>0.99999998999999995</c:v>
                </c:pt>
                <c:pt idx="9">
                  <c:v>0.99999999900000003</c:v>
                </c:pt>
                <c:pt idx="10">
                  <c:v>0.99999999989999999</c:v>
                </c:pt>
              </c:numCache>
            </c:numRef>
          </c:val>
          <c:smooth val="0"/>
          <c:extLst>
            <c:ext xmlns:c16="http://schemas.microsoft.com/office/drawing/2014/chart" uri="{C3380CC4-5D6E-409C-BE32-E72D297353CC}">
              <c16:uniqueId val="{00000003-7828-4C93-9E40-D815FB3B864B}"/>
            </c:ext>
          </c:extLst>
        </c:ser>
        <c:ser>
          <c:idx val="5"/>
          <c:order val="4"/>
          <c:tx>
            <c:strRef>
              <c:f>Sheet1!$F$1</c:f>
              <c:strCache>
                <c:ptCount val="1"/>
                <c:pt idx="0">
                  <c:v>S-shape 2-5</c:v>
                </c:pt>
              </c:strCache>
            </c:strRef>
          </c:tx>
          <c:spPr>
            <a:ln>
              <a:solidFill>
                <a:schemeClr val="accent3"/>
              </a:solid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Sheet1!$F$2:$F$12</c:f>
              <c:numCache>
                <c:formatCode>General</c:formatCode>
                <c:ptCount val="11"/>
                <c:pt idx="0">
                  <c:v>0</c:v>
                </c:pt>
                <c:pt idx="1">
                  <c:v>0.8</c:v>
                </c:pt>
                <c:pt idx="2">
                  <c:v>0.96</c:v>
                </c:pt>
                <c:pt idx="3">
                  <c:v>0.99199999999999999</c:v>
                </c:pt>
                <c:pt idx="4">
                  <c:v>0.99839999999999995</c:v>
                </c:pt>
                <c:pt idx="5">
                  <c:v>0.99968000000000001</c:v>
                </c:pt>
                <c:pt idx="6">
                  <c:v>0.99993600000000005</c:v>
                </c:pt>
                <c:pt idx="7">
                  <c:v>0.99998719999999996</c:v>
                </c:pt>
                <c:pt idx="8">
                  <c:v>0.99999744000000002</c:v>
                </c:pt>
                <c:pt idx="9">
                  <c:v>0.99999948800000005</c:v>
                </c:pt>
                <c:pt idx="10">
                  <c:v>0.99999989759999997</c:v>
                </c:pt>
              </c:numCache>
            </c:numRef>
          </c:val>
          <c:smooth val="0"/>
          <c:extLst>
            <c:ext xmlns:c16="http://schemas.microsoft.com/office/drawing/2014/chart" uri="{C3380CC4-5D6E-409C-BE32-E72D297353CC}">
              <c16:uniqueId val="{00000004-7828-4C93-9E40-D815FB3B864B}"/>
            </c:ext>
          </c:extLst>
        </c:ser>
        <c:ser>
          <c:idx val="6"/>
          <c:order val="5"/>
          <c:tx>
            <c:strRef>
              <c:f>Sheet1!$G$1</c:f>
              <c:strCache>
                <c:ptCount val="1"/>
                <c:pt idx="0">
                  <c:v>S-shape 2-6</c:v>
                </c:pt>
              </c:strCache>
            </c:strRef>
          </c:tx>
          <c:spPr>
            <a:ln>
              <a:solidFill>
                <a:schemeClr val="bg1">
                  <a:lumMod val="85000"/>
                </a:schemeClr>
              </a:solid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Sheet1!$G$2:$G$12</c:f>
              <c:numCache>
                <c:formatCode>General</c:formatCode>
                <c:ptCount val="11"/>
                <c:pt idx="0">
                  <c:v>0</c:v>
                </c:pt>
                <c:pt idx="1">
                  <c:v>0.7</c:v>
                </c:pt>
                <c:pt idx="2">
                  <c:v>0.90999999999999992</c:v>
                </c:pt>
                <c:pt idx="3">
                  <c:v>0.97299999999999998</c:v>
                </c:pt>
                <c:pt idx="4">
                  <c:v>0.9919</c:v>
                </c:pt>
                <c:pt idx="5">
                  <c:v>0.99756999999999996</c:v>
                </c:pt>
                <c:pt idx="6">
                  <c:v>0.99927100000000002</c:v>
                </c:pt>
                <c:pt idx="7">
                  <c:v>0.99978129999999998</c:v>
                </c:pt>
                <c:pt idx="8">
                  <c:v>0.99993438999999995</c:v>
                </c:pt>
                <c:pt idx="9">
                  <c:v>0.99998031700000001</c:v>
                </c:pt>
                <c:pt idx="10">
                  <c:v>0.99999409510000004</c:v>
                </c:pt>
              </c:numCache>
            </c:numRef>
          </c:val>
          <c:smooth val="0"/>
          <c:extLst>
            <c:ext xmlns:c16="http://schemas.microsoft.com/office/drawing/2014/chart" uri="{C3380CC4-5D6E-409C-BE32-E72D297353CC}">
              <c16:uniqueId val="{00000005-7828-4C93-9E40-D815FB3B864B}"/>
            </c:ext>
          </c:extLst>
        </c:ser>
        <c:ser>
          <c:idx val="7"/>
          <c:order val="6"/>
          <c:tx>
            <c:strRef>
              <c:f>Sheet1!$H$1</c:f>
              <c:strCache>
                <c:ptCount val="1"/>
                <c:pt idx="0">
                  <c:v>S-shape 2-7</c:v>
                </c:pt>
              </c:strCache>
            </c:strRef>
          </c:tx>
          <c:spPr>
            <a:ln>
              <a:solidFill>
                <a:schemeClr val="bg1">
                  <a:lumMod val="85000"/>
                </a:schemeClr>
              </a:solid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Sheet1!$H$2:$H$12</c:f>
              <c:numCache>
                <c:formatCode>General</c:formatCode>
                <c:ptCount val="11"/>
                <c:pt idx="0">
                  <c:v>0</c:v>
                </c:pt>
                <c:pt idx="1">
                  <c:v>0.6</c:v>
                </c:pt>
                <c:pt idx="2">
                  <c:v>0.84</c:v>
                </c:pt>
                <c:pt idx="3">
                  <c:v>0.93599999999999994</c:v>
                </c:pt>
                <c:pt idx="4">
                  <c:v>0.97439999999999993</c:v>
                </c:pt>
                <c:pt idx="5">
                  <c:v>0.98975999999999997</c:v>
                </c:pt>
                <c:pt idx="6">
                  <c:v>0.99590400000000001</c:v>
                </c:pt>
                <c:pt idx="7">
                  <c:v>0.99836159999999996</c:v>
                </c:pt>
                <c:pt idx="8">
                  <c:v>0.99934464000000001</c:v>
                </c:pt>
                <c:pt idx="9">
                  <c:v>0.99973785599999998</c:v>
                </c:pt>
                <c:pt idx="10">
                  <c:v>0.99989514239999999</c:v>
                </c:pt>
              </c:numCache>
            </c:numRef>
          </c:val>
          <c:smooth val="0"/>
          <c:extLst>
            <c:ext xmlns:c16="http://schemas.microsoft.com/office/drawing/2014/chart" uri="{C3380CC4-5D6E-409C-BE32-E72D297353CC}">
              <c16:uniqueId val="{00000006-7828-4C93-9E40-D815FB3B864B}"/>
            </c:ext>
          </c:extLst>
        </c:ser>
        <c:ser>
          <c:idx val="8"/>
          <c:order val="7"/>
          <c:tx>
            <c:strRef>
              <c:f>Sheet1!$I$1</c:f>
              <c:strCache>
                <c:ptCount val="1"/>
                <c:pt idx="0">
                  <c:v>S-shape 2-8</c:v>
                </c:pt>
              </c:strCache>
            </c:strRef>
          </c:tx>
          <c:spPr>
            <a:ln>
              <a:solidFill>
                <a:schemeClr val="bg1">
                  <a:lumMod val="85000"/>
                </a:schemeClr>
              </a:solid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Sheet1!$I$2:$I$12</c:f>
              <c:numCache>
                <c:formatCode>General</c:formatCode>
                <c:ptCount val="11"/>
                <c:pt idx="0">
                  <c:v>0</c:v>
                </c:pt>
                <c:pt idx="1">
                  <c:v>0.5</c:v>
                </c:pt>
                <c:pt idx="2">
                  <c:v>0.75</c:v>
                </c:pt>
                <c:pt idx="3">
                  <c:v>0.875</c:v>
                </c:pt>
                <c:pt idx="4">
                  <c:v>0.9375</c:v>
                </c:pt>
                <c:pt idx="5">
                  <c:v>0.96875</c:v>
                </c:pt>
                <c:pt idx="6">
                  <c:v>0.984375</c:v>
                </c:pt>
                <c:pt idx="7">
                  <c:v>0.9921875</c:v>
                </c:pt>
                <c:pt idx="8">
                  <c:v>0.99609375</c:v>
                </c:pt>
                <c:pt idx="9">
                  <c:v>0.998046875</c:v>
                </c:pt>
                <c:pt idx="10">
                  <c:v>0.9990234375</c:v>
                </c:pt>
              </c:numCache>
            </c:numRef>
          </c:val>
          <c:smooth val="0"/>
          <c:extLst>
            <c:ext xmlns:c16="http://schemas.microsoft.com/office/drawing/2014/chart" uri="{C3380CC4-5D6E-409C-BE32-E72D297353CC}">
              <c16:uniqueId val="{00000007-7828-4C93-9E40-D815FB3B864B}"/>
            </c:ext>
          </c:extLst>
        </c:ser>
        <c:ser>
          <c:idx val="9"/>
          <c:order val="8"/>
          <c:tx>
            <c:strRef>
              <c:f>Sheet1!$J$1</c:f>
              <c:strCache>
                <c:ptCount val="1"/>
                <c:pt idx="0">
                  <c:v>S-shape 2-9</c:v>
                </c:pt>
              </c:strCache>
            </c:strRef>
          </c:tx>
          <c:spPr>
            <a:ln>
              <a:solidFill>
                <a:schemeClr val="bg1">
                  <a:lumMod val="85000"/>
                </a:schemeClr>
              </a:solid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Sheet1!$J$2:$J$12</c:f>
              <c:numCache>
                <c:formatCode>General</c:formatCode>
                <c:ptCount val="11"/>
                <c:pt idx="0">
                  <c:v>0</c:v>
                </c:pt>
                <c:pt idx="1">
                  <c:v>0.4</c:v>
                </c:pt>
                <c:pt idx="2">
                  <c:v>0.64</c:v>
                </c:pt>
                <c:pt idx="3">
                  <c:v>0.78400000000000003</c:v>
                </c:pt>
                <c:pt idx="4">
                  <c:v>0.87040000000000006</c:v>
                </c:pt>
                <c:pt idx="5">
                  <c:v>0.92224000000000006</c:v>
                </c:pt>
                <c:pt idx="6">
                  <c:v>0.95334400000000008</c:v>
                </c:pt>
                <c:pt idx="7">
                  <c:v>0.97200640000000005</c:v>
                </c:pt>
                <c:pt idx="8">
                  <c:v>0.98320384000000005</c:v>
                </c:pt>
                <c:pt idx="9">
                  <c:v>0.98992230400000003</c:v>
                </c:pt>
                <c:pt idx="10">
                  <c:v>0.99395338239999997</c:v>
                </c:pt>
              </c:numCache>
            </c:numRef>
          </c:val>
          <c:smooth val="0"/>
          <c:extLst>
            <c:ext xmlns:c16="http://schemas.microsoft.com/office/drawing/2014/chart" uri="{C3380CC4-5D6E-409C-BE32-E72D297353CC}">
              <c16:uniqueId val="{00000008-7828-4C93-9E40-D815FB3B864B}"/>
            </c:ext>
          </c:extLst>
        </c:ser>
        <c:ser>
          <c:idx val="10"/>
          <c:order val="9"/>
          <c:tx>
            <c:strRef>
              <c:f>Sheet1!$K$1</c:f>
              <c:strCache>
                <c:ptCount val="1"/>
                <c:pt idx="0">
                  <c:v>Simple Creative</c:v>
                </c:pt>
              </c:strCache>
            </c:strRef>
          </c:tx>
          <c:spPr>
            <a:ln>
              <a:solidFill>
                <a:schemeClr val="bg1">
                  <a:lumMod val="85000"/>
                </a:schemeClr>
              </a:solid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Sheet1!$K$2:$K$12</c:f>
              <c:numCache>
                <c:formatCode>General</c:formatCode>
                <c:ptCount val="11"/>
                <c:pt idx="0">
                  <c:v>0</c:v>
                </c:pt>
                <c:pt idx="1">
                  <c:v>0.3</c:v>
                </c:pt>
                <c:pt idx="2">
                  <c:v>0.51</c:v>
                </c:pt>
                <c:pt idx="3">
                  <c:v>0.65700000000000003</c:v>
                </c:pt>
                <c:pt idx="4">
                  <c:v>0.75990000000000002</c:v>
                </c:pt>
                <c:pt idx="5">
                  <c:v>0.83193000000000006</c:v>
                </c:pt>
                <c:pt idx="6">
                  <c:v>0.882351</c:v>
                </c:pt>
                <c:pt idx="7">
                  <c:v>0.91764570000000001</c:v>
                </c:pt>
                <c:pt idx="8">
                  <c:v>0.94235199000000003</c:v>
                </c:pt>
                <c:pt idx="9">
                  <c:v>0.95964639299999999</c:v>
                </c:pt>
                <c:pt idx="10">
                  <c:v>0.97175247509999996</c:v>
                </c:pt>
              </c:numCache>
            </c:numRef>
          </c:val>
          <c:smooth val="0"/>
          <c:extLst>
            <c:ext xmlns:c16="http://schemas.microsoft.com/office/drawing/2014/chart" uri="{C3380CC4-5D6E-409C-BE32-E72D297353CC}">
              <c16:uniqueId val="{00000009-7828-4C93-9E40-D815FB3B864B}"/>
            </c:ext>
          </c:extLst>
        </c:ser>
        <c:ser>
          <c:idx val="11"/>
          <c:order val="10"/>
          <c:tx>
            <c:strRef>
              <c:f>Sheet1!$L$1</c:f>
              <c:strCache>
                <c:ptCount val="1"/>
                <c:pt idx="0">
                  <c:v>S-shape 3-4</c:v>
                </c:pt>
              </c:strCache>
            </c:strRef>
          </c:tx>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Sheet1!$L$2:$L$12</c:f>
            </c:numRef>
          </c:val>
          <c:smooth val="0"/>
          <c:extLst>
            <c:ext xmlns:c16="http://schemas.microsoft.com/office/drawing/2014/chart" uri="{C3380CC4-5D6E-409C-BE32-E72D297353CC}">
              <c16:uniqueId val="{0000000A-7828-4C93-9E40-D815FB3B864B}"/>
            </c:ext>
          </c:extLst>
        </c:ser>
        <c:ser>
          <c:idx val="12"/>
          <c:order val="11"/>
          <c:tx>
            <c:strRef>
              <c:f>Sheet1!$M$1</c:f>
              <c:strCache>
                <c:ptCount val="1"/>
                <c:pt idx="0">
                  <c:v>S-shape 4</c:v>
                </c:pt>
              </c:strCache>
            </c:strRef>
          </c:tx>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Sheet1!$M$2:$M$12</c:f>
            </c:numRef>
          </c:val>
          <c:smooth val="0"/>
          <c:extLst>
            <c:ext xmlns:c16="http://schemas.microsoft.com/office/drawing/2014/chart" uri="{C3380CC4-5D6E-409C-BE32-E72D297353CC}">
              <c16:uniqueId val="{0000000B-7828-4C93-9E40-D815FB3B864B}"/>
            </c:ext>
          </c:extLst>
        </c:ser>
        <c:ser>
          <c:idx val="13"/>
          <c:order val="12"/>
          <c:tx>
            <c:strRef>
              <c:f>Sheet1!$N$1</c:f>
              <c:strCache>
                <c:ptCount val="1"/>
                <c:pt idx="0">
                  <c:v>S-shape 5</c:v>
                </c:pt>
              </c:strCache>
            </c:strRef>
          </c:tx>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Sheet1!$N$2:$N$12</c:f>
            </c:numRef>
          </c:val>
          <c:smooth val="0"/>
          <c:extLst>
            <c:ext xmlns:c16="http://schemas.microsoft.com/office/drawing/2014/chart" uri="{C3380CC4-5D6E-409C-BE32-E72D297353CC}">
              <c16:uniqueId val="{0000000C-7828-4C93-9E40-D815FB3B864B}"/>
            </c:ext>
          </c:extLst>
        </c:ser>
        <c:ser>
          <c:idx val="14"/>
          <c:order val="13"/>
          <c:tx>
            <c:strRef>
              <c:f>Sheet1!$O$1</c:f>
              <c:strCache>
                <c:ptCount val="1"/>
                <c:pt idx="0">
                  <c:v>S-shape 6</c:v>
                </c:pt>
              </c:strCache>
            </c:strRef>
          </c:tx>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Sheet1!$O$2:$O$12</c:f>
            </c:numRef>
          </c:val>
          <c:smooth val="0"/>
          <c:extLst>
            <c:ext xmlns:c16="http://schemas.microsoft.com/office/drawing/2014/chart" uri="{C3380CC4-5D6E-409C-BE32-E72D297353CC}">
              <c16:uniqueId val="{0000000D-7828-4C93-9E40-D815FB3B864B}"/>
            </c:ext>
          </c:extLst>
        </c:ser>
        <c:ser>
          <c:idx val="15"/>
          <c:order val="14"/>
          <c:tx>
            <c:strRef>
              <c:f>Sheet1!$P$1</c:f>
              <c:strCache>
                <c:ptCount val="1"/>
                <c:pt idx="0">
                  <c:v>Complex Creative</c:v>
                </c:pt>
              </c:strCache>
            </c:strRef>
          </c:tx>
          <c:spPr>
            <a:ln>
              <a:solidFill>
                <a:schemeClr val="bg1">
                  <a:lumMod val="85000"/>
                </a:schemeClr>
              </a:solidFill>
            </a:ln>
          </c:spPr>
          <c:marker>
            <c:symbol val="none"/>
          </c:marke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Sheet1!$P$2:$P$12</c:f>
              <c:numCache>
                <c:formatCode>General</c:formatCode>
                <c:ptCount val="11"/>
                <c:pt idx="0">
                  <c:v>0</c:v>
                </c:pt>
                <c:pt idx="1">
                  <c:v>0.2</c:v>
                </c:pt>
                <c:pt idx="2">
                  <c:v>0.36000000000000004</c:v>
                </c:pt>
                <c:pt idx="3">
                  <c:v>0.48799999999999999</c:v>
                </c:pt>
                <c:pt idx="4">
                  <c:v>0.59040000000000004</c:v>
                </c:pt>
                <c:pt idx="5">
                  <c:v>0.67232000000000003</c:v>
                </c:pt>
                <c:pt idx="6">
                  <c:v>0.73785600000000007</c:v>
                </c:pt>
                <c:pt idx="7">
                  <c:v>0.79028480000000001</c:v>
                </c:pt>
                <c:pt idx="8">
                  <c:v>0.83222784000000005</c:v>
                </c:pt>
                <c:pt idx="9">
                  <c:v>0.86578227200000002</c:v>
                </c:pt>
                <c:pt idx="10">
                  <c:v>0.89262581760000004</c:v>
                </c:pt>
              </c:numCache>
            </c:numRef>
          </c:val>
          <c:smooth val="0"/>
          <c:extLst>
            <c:ext xmlns:c16="http://schemas.microsoft.com/office/drawing/2014/chart" uri="{C3380CC4-5D6E-409C-BE32-E72D297353CC}">
              <c16:uniqueId val="{0000000E-7828-4C93-9E40-D815FB3B864B}"/>
            </c:ext>
          </c:extLst>
        </c:ser>
        <c:dLbls>
          <c:showLegendKey val="0"/>
          <c:showVal val="0"/>
          <c:showCatName val="0"/>
          <c:showSerName val="0"/>
          <c:showPercent val="0"/>
          <c:showBubbleSize val="0"/>
        </c:dLbls>
        <c:smooth val="0"/>
        <c:axId val="120338688"/>
        <c:axId val="120353152"/>
      </c:lineChart>
      <c:catAx>
        <c:axId val="120338688"/>
        <c:scaling>
          <c:orientation val="minMax"/>
        </c:scaling>
        <c:delete val="0"/>
        <c:axPos val="b"/>
        <c:title>
          <c:tx>
            <c:rich>
              <a:bodyPr/>
              <a:lstStyle/>
              <a:p>
                <a:pPr>
                  <a:defRPr sz="1100" b="0">
                    <a:latin typeface="+mj-lt"/>
                  </a:defRPr>
                </a:pPr>
                <a:r>
                  <a:rPr lang="en-GB" sz="1100" b="0" dirty="0">
                    <a:latin typeface="+mj-lt"/>
                  </a:rPr>
                  <a:t>Exposures</a:t>
                </a:r>
              </a:p>
            </c:rich>
          </c:tx>
          <c:layout>
            <c:manualLayout>
              <c:xMode val="edge"/>
              <c:yMode val="edge"/>
              <c:x val="0.48685668244536212"/>
              <c:y val="0.92992657295930636"/>
            </c:manualLayout>
          </c:layout>
          <c:overlay val="0"/>
        </c:title>
        <c:numFmt formatCode="General" sourceLinked="0"/>
        <c:majorTickMark val="none"/>
        <c:minorTickMark val="none"/>
        <c:tickLblPos val="nextTo"/>
        <c:txPr>
          <a:bodyPr/>
          <a:lstStyle/>
          <a:p>
            <a:pPr>
              <a:defRPr sz="1000"/>
            </a:pPr>
            <a:endParaRPr lang="en-US"/>
          </a:p>
        </c:txPr>
        <c:crossAx val="120353152"/>
        <c:crosses val="autoZero"/>
        <c:auto val="1"/>
        <c:lblAlgn val="ctr"/>
        <c:lblOffset val="100"/>
        <c:noMultiLvlLbl val="0"/>
      </c:catAx>
      <c:valAx>
        <c:axId val="120353152"/>
        <c:scaling>
          <c:orientation val="minMax"/>
          <c:max val="1"/>
        </c:scaling>
        <c:delete val="0"/>
        <c:axPos val="l"/>
        <c:title>
          <c:tx>
            <c:rich>
              <a:bodyPr/>
              <a:lstStyle/>
              <a:p>
                <a:pPr>
                  <a:defRPr sz="1100" b="0">
                    <a:latin typeface="+mj-lt"/>
                  </a:defRPr>
                </a:pPr>
                <a:r>
                  <a:rPr lang="en-GB" sz="1100" b="0" dirty="0">
                    <a:latin typeface="+mj-lt"/>
                  </a:rPr>
                  <a:t>Cumulative Impact during</a:t>
                </a:r>
                <a:r>
                  <a:rPr lang="en-GB" sz="1100" b="0" baseline="0" dirty="0">
                    <a:latin typeface="+mj-lt"/>
                  </a:rPr>
                  <a:t> a campaign</a:t>
                </a:r>
                <a:endParaRPr lang="en-GB" sz="1100" b="0" dirty="0">
                  <a:latin typeface="+mj-lt"/>
                </a:endParaRPr>
              </a:p>
            </c:rich>
          </c:tx>
          <c:layout>
            <c:manualLayout>
              <c:xMode val="edge"/>
              <c:yMode val="edge"/>
              <c:x val="7.6108709949524136E-2"/>
              <c:y val="7.9651256277994992E-2"/>
            </c:manualLayout>
          </c:layout>
          <c:overlay val="0"/>
        </c:title>
        <c:numFmt formatCode="0%" sourceLinked="0"/>
        <c:majorTickMark val="none"/>
        <c:minorTickMark val="none"/>
        <c:tickLblPos val="nextTo"/>
        <c:spPr>
          <a:ln>
            <a:noFill/>
          </a:ln>
        </c:spPr>
        <c:txPr>
          <a:bodyPr/>
          <a:lstStyle/>
          <a:p>
            <a:pPr>
              <a:defRPr sz="1000"/>
            </a:pPr>
            <a:endParaRPr lang="en-US"/>
          </a:p>
        </c:txPr>
        <c:crossAx val="120338688"/>
        <c:crosses val="autoZero"/>
        <c:crossBetween val="between"/>
        <c:majorUnit val="0.1"/>
      </c:valAx>
    </c:plotArea>
    <c:plotVisOnly val="1"/>
    <c:dispBlanksAs val="gap"/>
    <c:showDLblsOverMax val="0"/>
  </c:chart>
  <c:txPr>
    <a:bodyPr/>
    <a:lstStyle/>
    <a:p>
      <a:pPr>
        <a:defRPr sz="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4FFA0-8AA8-4FA6-AD93-3A27012C8300}" type="datetimeFigureOut">
              <a:rPr lang="en-GB" smtClean="0"/>
              <a:t>28/03/2022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4D990-719D-47E1-9E41-2927FC3C25CB}" type="slidenum">
              <a:rPr lang="en-GB" smtClean="0"/>
              <a:t>‹#›</a:t>
            </a:fld>
            <a:endParaRPr lang="en-GB"/>
          </a:p>
        </p:txBody>
      </p:sp>
    </p:spTree>
    <p:extLst>
      <p:ext uri="{BB962C8B-B14F-4D97-AF65-F5344CB8AC3E}">
        <p14:creationId xmlns:p14="http://schemas.microsoft.com/office/powerpoint/2010/main" val="60454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1</a:t>
            </a:fld>
            <a:endParaRPr lang="en-GB"/>
          </a:p>
        </p:txBody>
      </p:sp>
    </p:spTree>
    <p:extLst>
      <p:ext uri="{BB962C8B-B14F-4D97-AF65-F5344CB8AC3E}">
        <p14:creationId xmlns:p14="http://schemas.microsoft.com/office/powerpoint/2010/main" val="853742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Modelling the level of response delivered per exposure for 6 direct response-focussed advertisers, </a:t>
            </a:r>
            <a:r>
              <a:rPr lang="en-GB" sz="1200" b="0" i="0" kern="1200" dirty="0" err="1">
                <a:solidFill>
                  <a:schemeClr val="tx1"/>
                </a:solidFill>
                <a:effectLst/>
                <a:latin typeface="+mn-lt"/>
                <a:ea typeface="+mn-ea"/>
                <a:cs typeface="+mn-cs"/>
              </a:rPr>
              <a:t>GroupM</a:t>
            </a:r>
            <a:r>
              <a:rPr lang="en-GB" sz="1200" b="0" i="0" kern="1200" dirty="0">
                <a:solidFill>
                  <a:schemeClr val="tx1"/>
                </a:solidFill>
                <a:effectLst/>
                <a:latin typeface="+mn-lt"/>
                <a:ea typeface="+mn-ea"/>
                <a:cs typeface="+mn-cs"/>
              </a:rPr>
              <a:t> found that approximately 90% of total response was generated after a viewer had seen an ad for the first or second time.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turns conventional response planning wisdom on its head as the majority of direct response TV airtime is conventionally bought in daytime and optimised for frequency rather than reach.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Instead, direct response campaigns should maximise reach and minimise the number of times the same person is exposed to an ad more than twice.</a:t>
            </a:r>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10</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For BRTV airtime, a number of viewings are needed in order for the impact to be felt.</a:t>
            </a:r>
            <a:endParaRPr lang="en-GB" dirty="0"/>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11</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Products that interest us, such as holidays or cars, are viewed as less of a chore.  Subsequently, the times when we’re most likely to respond to these kinds of ad are inherently connected to our mood and frame of mind. We might be happy to while away an hour researching our next holiday on a Monday evening after work, but we probably wouldn’t do the same for our car insurance.  Likewise, when Sunday rolls round, we’re often in more of a ‘doing mood’ – determined to get things done before the week ends.</a:t>
            </a:r>
          </a:p>
          <a:p>
            <a:r>
              <a:rPr lang="en-GB" sz="1200" b="0" i="0" kern="1200" dirty="0">
                <a:solidFill>
                  <a:schemeClr val="tx1"/>
                </a:solidFill>
                <a:effectLst/>
                <a:latin typeface="+mn-lt"/>
                <a:ea typeface="+mn-ea"/>
                <a:cs typeface="+mn-cs"/>
              </a:rPr>
              <a:t>It therefore makes sense to </a:t>
            </a:r>
            <a:r>
              <a:rPr lang="en-GB" sz="1200" b="0" i="0" kern="1200" dirty="0" err="1">
                <a:solidFill>
                  <a:schemeClr val="tx1"/>
                </a:solidFill>
                <a:effectLst/>
                <a:latin typeface="+mn-lt"/>
                <a:ea typeface="+mn-ea"/>
                <a:cs typeface="+mn-cs"/>
              </a:rPr>
              <a:t>upweight</a:t>
            </a:r>
            <a:r>
              <a:rPr lang="en-GB" sz="1200" b="0" i="0" kern="1200" dirty="0">
                <a:solidFill>
                  <a:schemeClr val="tx1"/>
                </a:solidFill>
                <a:effectLst/>
                <a:latin typeface="+mn-lt"/>
                <a:ea typeface="+mn-ea"/>
                <a:cs typeface="+mn-cs"/>
              </a:rPr>
              <a:t> ‘want’ brands earlier in the week (and on Fridays when we’re in a relaxed mood) over the products that we need – and vice versa.</a:t>
            </a:r>
          </a:p>
        </p:txBody>
      </p:sp>
      <p:sp>
        <p:nvSpPr>
          <p:cNvPr id="4" name="Slide Number Placeholder 3"/>
          <p:cNvSpPr>
            <a:spLocks noGrp="1"/>
          </p:cNvSpPr>
          <p:nvPr>
            <p:ph type="sldNum" sz="quarter" idx="10"/>
          </p:nvPr>
        </p:nvSpPr>
        <p:spPr/>
        <p:txBody>
          <a:bodyPr/>
          <a:lstStyle/>
          <a:p>
            <a:fld id="{9324D990-719D-47E1-9E41-2927FC3C25CB}" type="slidenum">
              <a:rPr lang="en-GB" smtClean="0"/>
              <a:t>12</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Whilst we tend to associate DRTV with daytime, the research shows that peak is a particularly strong time for response.  The rise in multi-screening means that people now regularly watch TV with an accompanying device, meaning the opportunity for response is just a click or tap away.  Of course, peak airtime costs more than daytime, but even when the cost of the airtime is taken into account, late-peak airtime still offers a significant opportunity for response.</a:t>
            </a:r>
          </a:p>
        </p:txBody>
      </p:sp>
      <p:sp>
        <p:nvSpPr>
          <p:cNvPr id="4" name="Slide Number Placeholder 3"/>
          <p:cNvSpPr>
            <a:spLocks noGrp="1"/>
          </p:cNvSpPr>
          <p:nvPr>
            <p:ph type="sldNum" sz="quarter" idx="10"/>
          </p:nvPr>
        </p:nvSpPr>
        <p:spPr/>
        <p:txBody>
          <a:bodyPr/>
          <a:lstStyle/>
          <a:p>
            <a:fld id="{9324D990-719D-47E1-9E41-2927FC3C25CB}" type="slidenum">
              <a:rPr lang="en-GB" smtClean="0"/>
              <a:t>13</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it comes to response, end breaks are more efficient.  Again, this is as likely to be driven by behaviour, with viewers waiting until their programme has come to an end before heading off on an online journey.</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24D990-719D-47E1-9E41-2927FC3C25CB}" type="slidenum">
              <a:rPr lang="en-GB" smtClean="0"/>
              <a:t>14</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longer-term impact (from 3</a:t>
            </a:r>
            <a:r>
              <a:rPr lang="en-GB" baseline="0" dirty="0"/>
              <a:t> months after a campaign and up to 2 years) </a:t>
            </a:r>
            <a:r>
              <a:rPr lang="en-GB" dirty="0"/>
              <a:t>of communications tends to be bigger for p</a:t>
            </a:r>
            <a:r>
              <a:rPr lang="en-GB" dirty="0">
                <a:solidFill>
                  <a:schemeClr val="tx1"/>
                </a:solidFill>
              </a:rPr>
              <a:t>roducts that are desired, compared to products which are necessary</a:t>
            </a:r>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2</a:t>
            </a:fld>
            <a:endParaRPr lang="en-GB"/>
          </a:p>
        </p:txBody>
      </p:sp>
    </p:spTree>
    <p:extLst>
      <p:ext uri="{BB962C8B-B14F-4D97-AF65-F5344CB8AC3E}">
        <p14:creationId xmlns:p14="http://schemas.microsoft.com/office/powerpoint/2010/main" val="370715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A4A49"/>
                </a:solidFill>
              </a:rPr>
              <a:t>PPC and Affiliates do not significantly drive longer-term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4A4A49"/>
              </a:solidFill>
            </a:endParaRPr>
          </a:p>
          <a:p>
            <a:r>
              <a:rPr lang="en-GB" sz="1200" b="0" i="0" kern="1200" dirty="0">
                <a:solidFill>
                  <a:schemeClr val="tx1"/>
                </a:solidFill>
                <a:effectLst/>
                <a:latin typeface="+mn-lt"/>
                <a:ea typeface="+mn-ea"/>
                <a:cs typeface="+mn-cs"/>
              </a:rPr>
              <a:t>The analysis revealed the impact of Brand Response TV (BRTV) and demonstrated that it was the most efficient driver of long-term response overall.  BRTV was responsible for 52% of the long-term media impact.  This backs up findings from previous studies, including the IPA’s ‘Advertising Effectiveness: the long and short of it’ (2013) which found that TV advertising is vital for long term brand health.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TV advertising was 40% more efficient at driving long term response per pound than the next best forms of communication, which were outdoor and print. Online display was the least efficient generator of long term response with TV 180% more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4A4A49"/>
              </a:solidFill>
            </a:endParaRPr>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3</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online’ media includes VOD, email, social</a:t>
            </a:r>
            <a:endParaRPr lang="en-GB" dirty="0">
              <a:solidFill>
                <a:srgbClr val="4A4A4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4A4A49"/>
              </a:solidFill>
            </a:endParaRPr>
          </a:p>
          <a:p>
            <a:r>
              <a:rPr lang="en-GB" dirty="0"/>
              <a:t>The base in this case is defined as underlying brand equity plus pricing and promotions. It therefore includes:</a:t>
            </a:r>
          </a:p>
          <a:p>
            <a:pPr marL="171450" indent="-171450">
              <a:buClr>
                <a:schemeClr val="bg2"/>
              </a:buClr>
              <a:buFont typeface="Wingdings" panose="05000000000000000000" pitchFamily="2" charset="2"/>
              <a:buChar char="§"/>
            </a:pPr>
            <a:r>
              <a:rPr lang="en-GB" dirty="0"/>
              <a:t>Previous customer experience</a:t>
            </a:r>
          </a:p>
          <a:p>
            <a:pPr marL="171450" indent="-171450">
              <a:buClr>
                <a:schemeClr val="bg2"/>
              </a:buClr>
              <a:buFont typeface="Wingdings" panose="05000000000000000000" pitchFamily="2" charset="2"/>
              <a:buChar char="§"/>
            </a:pPr>
            <a:r>
              <a:rPr lang="en-GB" dirty="0"/>
              <a:t>Longer-term advertising effect</a:t>
            </a:r>
          </a:p>
          <a:p>
            <a:pPr marL="171450" indent="-171450">
              <a:buClr>
                <a:schemeClr val="bg2"/>
              </a:buClr>
              <a:buFont typeface="Wingdings" panose="05000000000000000000" pitchFamily="2" charset="2"/>
              <a:buChar char="§"/>
            </a:pPr>
            <a:r>
              <a:rPr lang="en-GB" dirty="0"/>
              <a:t>Distribution / number of stores</a:t>
            </a:r>
          </a:p>
          <a:p>
            <a:pPr marL="171450" indent="-171450">
              <a:buClr>
                <a:schemeClr val="bg2"/>
              </a:buClr>
              <a:buFont typeface="Wingdings" panose="05000000000000000000" pitchFamily="2" charset="2"/>
              <a:buChar char="§"/>
            </a:pPr>
            <a:r>
              <a:rPr lang="en-GB" dirty="0"/>
              <a:t>Economic and external factors</a:t>
            </a:r>
          </a:p>
          <a:p>
            <a:pPr marL="171450" indent="-171450">
              <a:buClr>
                <a:schemeClr val="bg2"/>
              </a:buClr>
              <a:buFont typeface="Wingdings" panose="05000000000000000000" pitchFamily="2" charset="2"/>
              <a:buChar char="§"/>
            </a:pPr>
            <a:r>
              <a:rPr lang="en-GB" dirty="0"/>
              <a:t>Competitor impacts</a:t>
            </a:r>
          </a:p>
          <a:p>
            <a:pPr marL="171450" indent="-171450">
              <a:buClr>
                <a:schemeClr val="bg2"/>
              </a:buClr>
              <a:buFont typeface="Wingdings" panose="05000000000000000000" pitchFamily="2" charset="2"/>
              <a:buChar char="§"/>
            </a:pPr>
            <a:r>
              <a:rPr lang="en-GB" dirty="0"/>
              <a:t>Price changes and promotions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4A4A49"/>
              </a:solidFill>
            </a:endParaRPr>
          </a:p>
          <a:p>
            <a:r>
              <a:rPr lang="en-GB" sz="1200" b="0" i="0" kern="1200" dirty="0">
                <a:solidFill>
                  <a:schemeClr val="tx1"/>
                </a:solidFill>
                <a:effectLst/>
                <a:latin typeface="+mn-lt"/>
                <a:ea typeface="+mn-ea"/>
                <a:cs typeface="+mn-cs"/>
              </a:rPr>
              <a:t>The analysis showed that on average, media drove 39% of sales in the short to medium term – i.e. within 3 months of a campaign finishing.  The remaining 61% was comprised of the ‘base’ level of sales – which of course will have been significantly impacted by historical media activity, but also reflect elements such as seasonality, distribution or promotional activity.</a:t>
            </a:r>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4</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offline includes outdoor, print, radio, DM &amp; door drops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These results need to be balanced against the strength of each channel at driving longer term effects.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study demonstrated that DRTV was the strongest of the ‘demand generating’ channels – </a:t>
            </a:r>
            <a:r>
              <a:rPr lang="en-GB" sz="1200" b="0" i="0" kern="1200" dirty="0" err="1">
                <a:solidFill>
                  <a:schemeClr val="tx1"/>
                </a:solidFill>
                <a:effectLst/>
                <a:latin typeface="+mn-lt"/>
                <a:ea typeface="+mn-ea"/>
                <a:cs typeface="+mn-cs"/>
              </a:rPr>
              <a:t>ie</a:t>
            </a:r>
            <a:r>
              <a:rPr lang="en-GB" sz="1200" b="0" i="0" kern="1200" dirty="0">
                <a:solidFill>
                  <a:schemeClr val="tx1"/>
                </a:solidFill>
                <a:effectLst/>
                <a:latin typeface="+mn-lt"/>
                <a:ea typeface="+mn-ea"/>
                <a:cs typeface="+mn-cs"/>
              </a:rPr>
              <a:t>. the media types that are most likely to stimulate response rather than harvest it.  DRTV was comparable in terms of efficiency with affiliate advertising and search marketing, even though the latter are demand harvesters rather than response generators. </a:t>
            </a:r>
            <a:endParaRPr lang="en-GB" dirty="0"/>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5</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Marginal cost per response curves capture the diminishing returns of each channel.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kern="1200" dirty="0">
                <a:solidFill>
                  <a:schemeClr val="tx1"/>
                </a:solidFill>
                <a:effectLst/>
                <a:latin typeface="+mn-lt"/>
                <a:ea typeface="+mn-ea"/>
                <a:cs typeface="+mn-cs"/>
              </a:rPr>
              <a:t>Due to its reach and scale, TV advertising keeps generating a cost efficient level of response at higher levels of spend than other media.</a:t>
            </a:r>
          </a:p>
          <a:p>
            <a:r>
              <a:rPr lang="en-GB" sz="1200" b="0" i="0" kern="1200" dirty="0">
                <a:solidFill>
                  <a:schemeClr val="tx1"/>
                </a:solidFill>
                <a:effectLst/>
                <a:latin typeface="+mn-lt"/>
                <a:ea typeface="+mn-ea"/>
                <a:cs typeface="+mn-cs"/>
              </a:rPr>
              <a:t>Over the short to medium term the point of diminishing returns is much lower for TV than it is for other media.  </a:t>
            </a:r>
          </a:p>
          <a:p>
            <a:r>
              <a:rPr lang="en-GB" sz="1200" b="0" i="0" kern="1200" dirty="0">
                <a:solidFill>
                  <a:schemeClr val="tx1"/>
                </a:solidFill>
                <a:effectLst/>
                <a:latin typeface="+mn-lt"/>
                <a:ea typeface="+mn-ea"/>
                <a:cs typeface="+mn-cs"/>
              </a:rPr>
              <a:t>To put it simply, the point at which the efficiency of ad spend starts to decrease significantly (because you have reached saturation and/or are repeatedly talking to the same people) - is much lower for TV than for the other communication channels.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6</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2.7 x more can be spent in TV than online channels before a significant decrease in efficiency is reached</a:t>
            </a:r>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7</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4A4A49"/>
                </a:solidFill>
              </a:rPr>
              <a:t>Response = final business metric sale/orders</a:t>
            </a:r>
          </a:p>
          <a:p>
            <a:endParaRPr lang="en-GB" dirty="0">
              <a:solidFill>
                <a:srgbClr val="4A4A49"/>
              </a:solidFill>
            </a:endParaRPr>
          </a:p>
          <a:p>
            <a:r>
              <a:rPr lang="en-GB" sz="1200" b="0" i="0" kern="1200" dirty="0">
                <a:solidFill>
                  <a:schemeClr val="tx1"/>
                </a:solidFill>
                <a:effectLst/>
                <a:latin typeface="+mn-lt"/>
                <a:ea typeface="+mn-ea"/>
                <a:cs typeface="+mn-cs"/>
              </a:rPr>
              <a:t>The study showed that TV has far reaching, but often hidden, effects across the communications system.</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Some of TV’s effects</a:t>
            </a:r>
            <a:r>
              <a:rPr lang="en-GB" sz="1200" b="0" i="0" kern="1200" baseline="0" dirty="0">
                <a:solidFill>
                  <a:schemeClr val="tx1"/>
                </a:solidFill>
                <a:effectLst/>
                <a:latin typeface="+mn-lt"/>
                <a:ea typeface="+mn-ea"/>
                <a:cs typeface="+mn-cs"/>
              </a:rPr>
              <a:t> are direct. For example, for every 100 people who visit a store to make a purchase 29 of them are there due to some form of short to medium term advertising; 13 of them have arrived there due to seeing a TV ad; 9 of them are there due to an offline ad; 7 of them due to an online ad. The remaining 71 people make up the ‘base’ which are people who’ve come into the store due to the </a:t>
            </a:r>
            <a:r>
              <a:rPr lang="en-GB" dirty="0"/>
              <a:t>underlying brand equity (i.e.</a:t>
            </a:r>
            <a:r>
              <a:rPr lang="en-GB" baseline="0" dirty="0"/>
              <a:t> previous experience of the brand or the long-term effect of advertising from two or more years ago) or due to the location of the store, pricing, promotions and so forth.</a:t>
            </a:r>
          </a:p>
          <a:p>
            <a:endParaRPr lang="en-GB" baseline="0" dirty="0"/>
          </a:p>
          <a:p>
            <a:r>
              <a:rPr lang="en-GB" baseline="0" dirty="0"/>
              <a:t>However, many of TV’s effects are indirect – TV ads are driving people to respond via online channels, therefore masking TV’s total response contribution and making it much harder to attribute to the final sale. A good example of this is TV’s effect on search – for every 100 people whose last click before purchase is from a paid search ad, 17 of them have clicked on that search ad due to seeing a TV ad, 7 are clicking due to an offline ad, and 28 people due to other online advertising. In the case of paid search, just under half of them make up the ‘base’ sales which is not attributable to short to medium term advertising.</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8</a:t>
            </a:fld>
            <a:endParaRPr lang="en-GB"/>
          </a:p>
        </p:txBody>
      </p:sp>
    </p:spTree>
    <p:extLst>
      <p:ext uri="{BB962C8B-B14F-4D97-AF65-F5344CB8AC3E}">
        <p14:creationId xmlns:p14="http://schemas.microsoft.com/office/powerpoint/2010/main" val="246187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So, let’s take those ‘</a:t>
            </a:r>
            <a:r>
              <a:rPr lang="en-GB" sz="1200" b="0" i="0" kern="1200" baseline="0" dirty="0">
                <a:solidFill>
                  <a:schemeClr val="tx1"/>
                </a:solidFill>
                <a:effectLst/>
                <a:latin typeface="+mn-lt"/>
                <a:ea typeface="+mn-ea"/>
                <a:cs typeface="+mn-cs"/>
              </a:rPr>
              <a:t>base’ figures out of the equation and focus specifically on TV’s contribution to the media-driven bit of response (which after all is </a:t>
            </a:r>
            <a:r>
              <a:rPr lang="en-GB" sz="1200" b="0" i="0" kern="1200" baseline="0">
                <a:solidFill>
                  <a:schemeClr val="tx1"/>
                </a:solidFill>
                <a:effectLst/>
                <a:latin typeface="+mn-lt"/>
                <a:ea typeface="+mn-ea"/>
                <a:cs typeface="+mn-cs"/>
              </a:rPr>
              <a:t>the response </a:t>
            </a:r>
            <a:r>
              <a:rPr lang="en-GB" sz="1200" b="0" i="0" kern="1200" baseline="0" dirty="0">
                <a:solidFill>
                  <a:schemeClr val="tx1"/>
                </a:solidFill>
                <a:effectLst/>
                <a:latin typeface="+mn-lt"/>
                <a:ea typeface="+mn-ea"/>
                <a:cs typeface="+mn-cs"/>
              </a:rPr>
              <a:t>we can influence via advertising </a:t>
            </a:r>
            <a:r>
              <a:rPr lang="en-GB" sz="1200" b="0" i="0" kern="1200" baseline="0">
                <a:solidFill>
                  <a:schemeClr val="tx1"/>
                </a:solidFill>
                <a:effectLst/>
                <a:latin typeface="+mn-lt"/>
                <a:ea typeface="+mn-ea"/>
                <a:cs typeface="+mn-cs"/>
              </a:rPr>
              <a:t>investment).</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TV drove a response through several channels directly.  It generated a quarter (25%) of all media-driven sales delivered via the phone, 45% of all media-driven sales via bricks &amp; mortar and 29% of media-driven sales through web traffic driven direct-to-site – this included non-paid-for search.</a:t>
            </a:r>
          </a:p>
          <a:p>
            <a:r>
              <a:rPr lang="en-GB" sz="1200" b="0" i="0" kern="1200" dirty="0" err="1">
                <a:solidFill>
                  <a:schemeClr val="tx1"/>
                </a:solidFill>
                <a:effectLst/>
                <a:latin typeface="+mn-lt"/>
                <a:ea typeface="+mn-ea"/>
                <a:cs typeface="+mn-cs"/>
              </a:rPr>
              <a:t>GroupM</a:t>
            </a:r>
            <a:r>
              <a:rPr lang="en-GB" sz="1200" b="0" i="0" kern="1200" dirty="0">
                <a:solidFill>
                  <a:schemeClr val="tx1"/>
                </a:solidFill>
                <a:effectLst/>
                <a:latin typeface="+mn-lt"/>
                <a:ea typeface="+mn-ea"/>
                <a:cs typeface="+mn-cs"/>
              </a:rPr>
              <a:t> also discovered that TV is drove an indirect response through online channels, generating 33% of media-driven sales via paid-for online search; 26% of media-driven sales via online display and a fifth of media-driven sales via affiliate marketing.</a:t>
            </a:r>
            <a:r>
              <a:rPr lang="en-GB" sz="1200" b="1" i="0" kern="120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 also became apparent that TV had a significant impact on social media activity.   TV was responsible for driving 33% of all media driven interactions for brands on Facebook.  This could be likes or comments, for example.</a:t>
            </a:r>
          </a:p>
          <a:p>
            <a:endParaRPr lang="en-GB" dirty="0"/>
          </a:p>
        </p:txBody>
      </p:sp>
      <p:sp>
        <p:nvSpPr>
          <p:cNvPr id="4" name="Slide Number Placeholder 3"/>
          <p:cNvSpPr>
            <a:spLocks noGrp="1"/>
          </p:cNvSpPr>
          <p:nvPr>
            <p:ph type="sldNum" sz="quarter" idx="10"/>
          </p:nvPr>
        </p:nvSpPr>
        <p:spPr/>
        <p:txBody>
          <a:bodyPr/>
          <a:lstStyle/>
          <a:p>
            <a:fld id="{9324D990-719D-47E1-9E41-2927FC3C25CB}" type="slidenum">
              <a:rPr lang="en-GB" smtClean="0"/>
              <a:t>9</a:t>
            </a:fld>
            <a:endParaRPr lang="en-GB"/>
          </a:p>
        </p:txBody>
      </p:sp>
    </p:spTree>
    <p:extLst>
      <p:ext uri="{BB962C8B-B14F-4D97-AF65-F5344CB8AC3E}">
        <p14:creationId xmlns:p14="http://schemas.microsoft.com/office/powerpoint/2010/main" val="246187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ine Title">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32486" y="603258"/>
            <a:ext cx="2915378" cy="1584000"/>
          </a:xfrm>
        </p:spPr>
        <p:txBody>
          <a:bodyPr anchor="t">
            <a:normAutofit/>
          </a:bodyPr>
          <a:lstStyle>
            <a:lvl1pPr algn="l">
              <a:defRPr sz="2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32486" y="2203618"/>
            <a:ext cx="2915378" cy="1592268"/>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432486" y="411510"/>
            <a:ext cx="2133600" cy="180000"/>
          </a:xfrm>
        </p:spPr>
        <p:txBody>
          <a:bodyPr/>
          <a:lstStyle>
            <a:lvl1pPr>
              <a:defRPr sz="1050" b="1">
                <a:solidFill>
                  <a:schemeClr val="bg1"/>
                </a:solidFill>
              </a:defRPr>
            </a:lvl1pPr>
          </a:lstStyle>
          <a:p>
            <a:fld id="{E74D9E68-7D2B-4F07-85E8-4D908F3FACAD}"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77B6FF-2A12-4D58-9267-A8EFB539894E}" type="slidenum">
              <a:rPr lang="en-GB" smtClean="0"/>
              <a:t>‹#›</a:t>
            </a:fld>
            <a:endParaRPr lang="en-GB"/>
          </a:p>
        </p:txBody>
      </p:sp>
      <p:cxnSp>
        <p:nvCxnSpPr>
          <p:cNvPr id="7" name="Straight Connector 6"/>
          <p:cNvCxnSpPr/>
          <p:nvPr/>
        </p:nvCxnSpPr>
        <p:spPr>
          <a:xfrm>
            <a:off x="537620" y="366304"/>
            <a:ext cx="273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7620" y="366304"/>
            <a:ext cx="273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7620" y="366304"/>
            <a:ext cx="273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4D9E68-7D2B-4F07-85E8-4D908F3FACAD}"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77B6FF-2A12-4D58-9267-A8EFB539894E}" type="slidenum">
              <a:rPr lang="en-GB" smtClean="0"/>
              <a:t>‹#›</a:t>
            </a:fld>
            <a:endParaRPr lang="en-GB"/>
          </a:p>
        </p:txBody>
      </p:sp>
    </p:spTree>
    <p:extLst>
      <p:ext uri="{BB962C8B-B14F-4D97-AF65-F5344CB8AC3E}">
        <p14:creationId xmlns:p14="http://schemas.microsoft.com/office/powerpoint/2010/main" val="214155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1435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268941" y="969521"/>
            <a:ext cx="3973606" cy="1808382"/>
          </a:xfrm>
        </p:spPr>
        <p:txBody>
          <a:bodyPr anchor="t">
            <a:normAutofit/>
          </a:bodyPr>
          <a:lstStyle>
            <a:lvl1pPr algn="l">
              <a:defRPr sz="3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28/03/2022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424216" y="428712"/>
            <a:ext cx="4147784" cy="264460"/>
          </a:xfrm>
        </p:spPr>
        <p:txBody>
          <a:bodyPr>
            <a:normAutofit/>
          </a:bodyPr>
          <a:lstStyle>
            <a:lvl1pPr marL="0" algn="l" defTabSz="685800" rtl="0" eaLnBrk="1" latinLnBrk="0" hangingPunct="1">
              <a:lnSpc>
                <a:spcPct val="90000"/>
              </a:lnSpc>
              <a:spcBef>
                <a:spcPct val="0"/>
              </a:spcBef>
              <a:buNone/>
              <a:defRPr lang="en-US" sz="1275"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268941" y="2854578"/>
            <a:ext cx="3974400" cy="447183"/>
          </a:xfrm>
        </p:spPr>
        <p:txBody>
          <a:bodyPr lIns="108000" anchor="b" anchorCtr="0">
            <a:normAutofit/>
          </a:bodyPr>
          <a:lstStyle>
            <a:lvl1pPr>
              <a:defRPr sz="1275">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63318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 Box Title">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9"/>
          <p:cNvSpPr>
            <a:spLocks/>
          </p:cNvSpPr>
          <p:nvPr/>
        </p:nvSpPr>
        <p:spPr bwMode="auto">
          <a:xfrm>
            <a:off x="389800" y="357088"/>
            <a:ext cx="2884487" cy="2741613"/>
          </a:xfrm>
          <a:custGeom>
            <a:avLst/>
            <a:gdLst>
              <a:gd name="T0" fmla="*/ 60 w 907"/>
              <a:gd name="T1" fmla="*/ 0 h 862"/>
              <a:gd name="T2" fmla="*/ 0 w 907"/>
              <a:gd name="T3" fmla="*/ 60 h 862"/>
              <a:gd name="T4" fmla="*/ 0 w 907"/>
              <a:gd name="T5" fmla="*/ 862 h 862"/>
              <a:gd name="T6" fmla="*/ 846 w 907"/>
              <a:gd name="T7" fmla="*/ 862 h 862"/>
              <a:gd name="T8" fmla="*/ 907 w 907"/>
              <a:gd name="T9" fmla="*/ 801 h 862"/>
              <a:gd name="T10" fmla="*/ 907 w 907"/>
              <a:gd name="T11" fmla="*/ 60 h 862"/>
              <a:gd name="T12" fmla="*/ 846 w 907"/>
              <a:gd name="T13" fmla="*/ 0 h 862"/>
              <a:gd name="T14" fmla="*/ 60 w 907"/>
              <a:gd name="T15" fmla="*/ 0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7" h="862">
                <a:moveTo>
                  <a:pt x="60" y="0"/>
                </a:moveTo>
                <a:cubicBezTo>
                  <a:pt x="60" y="0"/>
                  <a:pt x="0" y="0"/>
                  <a:pt x="0" y="60"/>
                </a:cubicBezTo>
                <a:cubicBezTo>
                  <a:pt x="0" y="862"/>
                  <a:pt x="0" y="862"/>
                  <a:pt x="0" y="862"/>
                </a:cubicBezTo>
                <a:cubicBezTo>
                  <a:pt x="846" y="862"/>
                  <a:pt x="846" y="862"/>
                  <a:pt x="846" y="862"/>
                </a:cubicBezTo>
                <a:cubicBezTo>
                  <a:pt x="846" y="862"/>
                  <a:pt x="907" y="862"/>
                  <a:pt x="907" y="801"/>
                </a:cubicBezTo>
                <a:cubicBezTo>
                  <a:pt x="907" y="60"/>
                  <a:pt x="907" y="60"/>
                  <a:pt x="907" y="60"/>
                </a:cubicBezTo>
                <a:cubicBezTo>
                  <a:pt x="907" y="60"/>
                  <a:pt x="907" y="0"/>
                  <a:pt x="846" y="0"/>
                </a:cubicBezTo>
                <a:lnTo>
                  <a:pt x="60" y="0"/>
                </a:lnTo>
                <a:close/>
              </a:path>
            </a:pathLst>
          </a:custGeom>
          <a:gradFill>
            <a:gsLst>
              <a:gs pos="0">
                <a:schemeClr val="accent3"/>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GB">
              <a:solidFill>
                <a:srgbClr val="515254"/>
              </a:solidFill>
            </a:endParaRPr>
          </a:p>
        </p:txBody>
      </p:sp>
      <p:sp>
        <p:nvSpPr>
          <p:cNvPr id="4" name="Date Placeholder 3"/>
          <p:cNvSpPr>
            <a:spLocks noGrp="1"/>
          </p:cNvSpPr>
          <p:nvPr>
            <p:ph type="dt" sz="half" idx="10"/>
          </p:nvPr>
        </p:nvSpPr>
        <p:spPr>
          <a:xfrm>
            <a:off x="432486" y="555526"/>
            <a:ext cx="2133600" cy="180000"/>
          </a:xfrm>
        </p:spPr>
        <p:txBody>
          <a:bodyPr/>
          <a:lstStyle>
            <a:lvl1pPr>
              <a:defRPr sz="1050" b="1">
                <a:solidFill>
                  <a:schemeClr val="bg1"/>
                </a:solidFill>
              </a:defRPr>
            </a:lvl1pPr>
          </a:lstStyle>
          <a:p>
            <a:fld id="{E74D9E68-7D2B-4F07-85E8-4D908F3FACAD}" type="datetimeFigureOut">
              <a:rPr lang="en-GB" smtClean="0"/>
              <a:t>28/03/2022</a:t>
            </a:fld>
            <a:endParaRPr lang="en-GB"/>
          </a:p>
        </p:txBody>
      </p:sp>
      <p:cxnSp>
        <p:nvCxnSpPr>
          <p:cNvPr id="7" name="Straight Connector 6"/>
          <p:cNvCxnSpPr/>
          <p:nvPr/>
        </p:nvCxnSpPr>
        <p:spPr>
          <a:xfrm>
            <a:off x="518043" y="510320"/>
            <a:ext cx="262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043" y="510320"/>
            <a:ext cx="262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8043" y="510320"/>
            <a:ext cx="262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32486" y="747274"/>
            <a:ext cx="2915378" cy="1584000"/>
          </a:xfrm>
        </p:spPr>
        <p:txBody>
          <a:bodyPr anchor="t">
            <a:normAutofit/>
          </a:bodyPr>
          <a:lstStyle>
            <a:lvl1pPr algn="l">
              <a:defRPr sz="2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32486" y="2347634"/>
            <a:ext cx="2915378" cy="1448252"/>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77B6FF-2A12-4D58-9267-A8EFB539894E}" type="slidenum">
              <a:rPr lang="en-GB" smtClean="0"/>
              <a:t>‹#›</a:t>
            </a:fld>
            <a:endParaRPr lang="en-GB"/>
          </a:p>
        </p:txBody>
      </p:sp>
    </p:spTree>
    <p:extLst>
      <p:ext uri="{BB962C8B-B14F-4D97-AF65-F5344CB8AC3E}">
        <p14:creationId xmlns:p14="http://schemas.microsoft.com/office/powerpoint/2010/main" val="35199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873"/>
            <a:ext cx="7571184" cy="718132"/>
          </a:xfrm>
        </p:spPr>
        <p:txBody>
          <a:bodyPr/>
          <a:lstStyle/>
          <a:p>
            <a:r>
              <a:rPr lang="en-US"/>
              <a:t>Click to edit Master title style</a:t>
            </a:r>
            <a:endParaRPr lang="en-GB" dirty="0"/>
          </a:p>
        </p:txBody>
      </p:sp>
      <p:sp>
        <p:nvSpPr>
          <p:cNvPr id="3" name="Content Placeholder 2"/>
          <p:cNvSpPr>
            <a:spLocks noGrp="1"/>
          </p:cNvSpPr>
          <p:nvPr>
            <p:ph idx="1"/>
          </p:nvPr>
        </p:nvSpPr>
        <p:spPr>
          <a:xfrm>
            <a:off x="457200" y="905470"/>
            <a:ext cx="8362950" cy="3754512"/>
          </a:xfr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74D9E68-7D2B-4F07-85E8-4D908F3FACAD}"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77B6FF-2A12-4D58-9267-A8EFB539894E}" type="slidenum">
              <a:rPr lang="en-GB" smtClean="0"/>
              <a:t>‹#›</a:t>
            </a:fld>
            <a:endParaRPr lang="en-GB"/>
          </a:p>
        </p:txBody>
      </p:sp>
    </p:spTree>
    <p:extLst>
      <p:ext uri="{BB962C8B-B14F-4D97-AF65-F5344CB8AC3E}">
        <p14:creationId xmlns:p14="http://schemas.microsoft.com/office/powerpoint/2010/main" val="7550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823" y="21873"/>
            <a:ext cx="7571184" cy="718132"/>
          </a:xfrm>
        </p:spPr>
        <p:txBody>
          <a:bodyPr/>
          <a:lstStyle/>
          <a:p>
            <a:r>
              <a:rPr lang="en-US"/>
              <a:t>Click to edit Master title style</a:t>
            </a:r>
            <a:endParaRPr lang="en-GB"/>
          </a:p>
        </p:txBody>
      </p:sp>
      <p:sp>
        <p:nvSpPr>
          <p:cNvPr id="3" name="Content Placeholder 2"/>
          <p:cNvSpPr>
            <a:spLocks noGrp="1"/>
          </p:cNvSpPr>
          <p:nvPr>
            <p:ph sz="half" idx="1"/>
          </p:nvPr>
        </p:nvSpPr>
        <p:spPr>
          <a:xfrm>
            <a:off x="455823" y="903845"/>
            <a:ext cx="4104456" cy="3816424"/>
          </a:xfrm>
        </p:spPr>
        <p:txBody>
          <a:bodyPr>
            <a:no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99832" y="903845"/>
            <a:ext cx="4104456" cy="3816424"/>
          </a:xfrm>
        </p:spPr>
        <p:txBody>
          <a:bodyPr>
            <a:no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4D9E68-7D2B-4F07-85E8-4D908F3FACAD}"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77B6FF-2A12-4D58-9267-A8EFB539894E}" type="slidenum">
              <a:rPr lang="en-GB" smtClean="0"/>
              <a:t>‹#›</a:t>
            </a:fld>
            <a:endParaRPr lang="en-GB"/>
          </a:p>
        </p:txBody>
      </p:sp>
    </p:spTree>
    <p:extLst>
      <p:ext uri="{BB962C8B-B14F-4D97-AF65-F5344CB8AC3E}">
        <p14:creationId xmlns:p14="http://schemas.microsoft.com/office/powerpoint/2010/main" val="201731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873"/>
            <a:ext cx="7571184" cy="718132"/>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4D9E68-7D2B-4F07-85E8-4D908F3FACAD}" type="datetimeFigureOut">
              <a:rPr lang="en-GB" smtClean="0"/>
              <a:t>28/03/2022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77B6FF-2A12-4D58-9267-A8EFB539894E}" type="slidenum">
              <a:rPr lang="en-GB" smtClean="0"/>
              <a:t>‹#›</a:t>
            </a:fld>
            <a:endParaRPr lang="en-GB"/>
          </a:p>
        </p:txBody>
      </p:sp>
    </p:spTree>
    <p:extLst>
      <p:ext uri="{BB962C8B-B14F-4D97-AF65-F5344CB8AC3E}">
        <p14:creationId xmlns:p14="http://schemas.microsoft.com/office/powerpoint/2010/main" val="70872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10" name="Rectangle 9"/>
          <p:cNvSpPr/>
          <p:nvPr/>
        </p:nvSpPr>
        <p:spPr>
          <a:xfrm>
            <a:off x="-534" y="0"/>
            <a:ext cx="9152334" cy="5143500"/>
          </a:xfrm>
          <a:prstGeom prst="rect">
            <a:avLst/>
          </a:prstGeom>
          <a:gradFill flip="none" rotWithShape="1">
            <a:gsLst>
              <a:gs pos="0">
                <a:schemeClr val="accent3"/>
              </a:gs>
              <a:gs pos="100000">
                <a:schemeClr val="accent2"/>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20" y="126745"/>
            <a:ext cx="996389" cy="360040"/>
          </a:xfrm>
          <a:prstGeom prst="rect">
            <a:avLst/>
          </a:prstGeom>
        </p:spPr>
      </p:pic>
      <p:sp>
        <p:nvSpPr>
          <p:cNvPr id="2" name="Title 1"/>
          <p:cNvSpPr>
            <a:spLocks noGrp="1"/>
          </p:cNvSpPr>
          <p:nvPr>
            <p:ph type="title"/>
          </p:nvPr>
        </p:nvSpPr>
        <p:spPr>
          <a:xfrm>
            <a:off x="457200" y="21873"/>
            <a:ext cx="7571184" cy="718132"/>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4D9E68-7D2B-4F07-85E8-4D908F3FACAD}" type="datetimeFigureOut">
              <a:rPr lang="en-GB" smtClean="0"/>
              <a:t>28/03/2022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77B6FF-2A12-4D58-9267-A8EFB539894E}" type="slidenum">
              <a:rPr lang="en-GB" smtClean="0"/>
              <a:t>‹#›</a:t>
            </a:fld>
            <a:endParaRPr lang="en-GB"/>
          </a:p>
        </p:txBody>
      </p:sp>
    </p:spTree>
    <p:extLst>
      <p:ext uri="{BB962C8B-B14F-4D97-AF65-F5344CB8AC3E}">
        <p14:creationId xmlns:p14="http://schemas.microsoft.com/office/powerpoint/2010/main" val="91425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1" name="Rectangle 10"/>
          <p:cNvSpPr/>
          <p:nvPr/>
        </p:nvSpPr>
        <p:spPr>
          <a:xfrm>
            <a:off x="-534" y="0"/>
            <a:ext cx="9152334" cy="5143500"/>
          </a:xfrm>
          <a:prstGeom prst="rect">
            <a:avLst/>
          </a:prstGeom>
          <a:gradFill flip="none" rotWithShape="1">
            <a:gsLst>
              <a:gs pos="0">
                <a:schemeClr val="accent3"/>
              </a:gs>
              <a:gs pos="100000">
                <a:schemeClr val="accent2"/>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520" y="126745"/>
            <a:ext cx="996389" cy="360040"/>
          </a:xfrm>
          <a:prstGeom prst="rect">
            <a:avLst/>
          </a:prstGeom>
        </p:spPr>
      </p:pic>
      <p:sp>
        <p:nvSpPr>
          <p:cNvPr id="2" name="Date Placeholder 1"/>
          <p:cNvSpPr>
            <a:spLocks noGrp="1"/>
          </p:cNvSpPr>
          <p:nvPr>
            <p:ph type="dt" sz="half" idx="10"/>
          </p:nvPr>
        </p:nvSpPr>
        <p:spPr/>
        <p:txBody>
          <a:bodyPr/>
          <a:lstStyle/>
          <a:p>
            <a:fld id="{E74D9E68-7D2B-4F07-85E8-4D908F3FACAD}" type="datetimeFigureOut">
              <a:rPr lang="en-GB" smtClean="0"/>
              <a:t>28/03/2022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77B6FF-2A12-4D58-9267-A8EFB539894E}" type="slidenum">
              <a:rPr lang="en-GB" smtClean="0"/>
              <a:t>‹#›</a:t>
            </a:fld>
            <a:endParaRPr lang="en-GB"/>
          </a:p>
        </p:txBody>
      </p:sp>
      <p:sp>
        <p:nvSpPr>
          <p:cNvPr id="8" name="Text Placeholder 7"/>
          <p:cNvSpPr>
            <a:spLocks noGrp="1"/>
          </p:cNvSpPr>
          <p:nvPr>
            <p:ph type="body" sz="quarter" idx="13"/>
          </p:nvPr>
        </p:nvSpPr>
        <p:spPr>
          <a:xfrm>
            <a:off x="323851" y="267494"/>
            <a:ext cx="6408390" cy="4392000"/>
          </a:xfrm>
        </p:spPr>
        <p:txBody>
          <a:bodyPr anchor="ctr">
            <a:noAutofit/>
          </a:bodyPr>
          <a:lstStyle>
            <a:lvl1pPr>
              <a:lnSpc>
                <a:spcPct val="150000"/>
              </a:lnSpc>
              <a:spcBef>
                <a:spcPts val="0"/>
              </a:spcBef>
              <a:defRPr sz="3600" b="1">
                <a:solidFill>
                  <a:schemeClr val="accent3"/>
                </a:solidFill>
              </a:defRPr>
            </a:lvl1pPr>
            <a:lvl2pPr>
              <a:defRPr sz="3600"/>
            </a:lvl2pPr>
            <a:lvl3pPr>
              <a:defRPr sz="3200"/>
            </a:lvl3pPr>
            <a:lvl4pPr>
              <a:defRPr sz="2800"/>
            </a:lvl4pPr>
            <a:lvl5pPr>
              <a:defRPr sz="2800"/>
            </a:lvl5pPr>
          </a:lstStyle>
          <a:p>
            <a:pPr lvl="0"/>
            <a:r>
              <a:rPr lang="en-US"/>
              <a:t>Click to edit Master text styles</a:t>
            </a:r>
          </a:p>
        </p:txBody>
      </p:sp>
    </p:spTree>
    <p:extLst>
      <p:ext uri="{BB962C8B-B14F-4D97-AF65-F5344CB8AC3E}">
        <p14:creationId xmlns:p14="http://schemas.microsoft.com/office/powerpoint/2010/main" val="37451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ine Divider">
    <p:bg>
      <p:bgPr>
        <a:solidFill>
          <a:schemeClr val="bg2">
            <a:lumMod val="9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4D9E68-7D2B-4F07-85E8-4D908F3FACAD}" type="datetimeFigureOut">
              <a:rPr lang="en-GB" smtClean="0"/>
              <a:t>28/03/2022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77B6FF-2A12-4D58-9267-A8EFB539894E}" type="slidenum">
              <a:rPr lang="en-GB" smtClean="0"/>
              <a:t>‹#›</a:t>
            </a:fld>
            <a:endParaRPr lang="en-GB"/>
          </a:p>
        </p:txBody>
      </p:sp>
      <p:sp>
        <p:nvSpPr>
          <p:cNvPr id="8" name="Text Placeholder 7"/>
          <p:cNvSpPr>
            <a:spLocks noGrp="1"/>
          </p:cNvSpPr>
          <p:nvPr>
            <p:ph type="body" sz="quarter" idx="13"/>
          </p:nvPr>
        </p:nvSpPr>
        <p:spPr>
          <a:xfrm>
            <a:off x="432000" y="604800"/>
            <a:ext cx="2916000" cy="2448000"/>
          </a:xfrm>
        </p:spPr>
        <p:txBody>
          <a:bodyPr/>
          <a:lstStyle>
            <a:lvl1pPr>
              <a:defRPr sz="2800" b="1">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cxnSp>
        <p:nvCxnSpPr>
          <p:cNvPr id="9" name="Straight Connector 8"/>
          <p:cNvCxnSpPr/>
          <p:nvPr/>
        </p:nvCxnSpPr>
        <p:spPr>
          <a:xfrm>
            <a:off x="537620" y="366304"/>
            <a:ext cx="273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432000" y="370217"/>
            <a:ext cx="2733675" cy="250825"/>
          </a:xfrm>
        </p:spPr>
        <p:txBody>
          <a:bodyPr/>
          <a:lstStyle>
            <a:lvl1pPr>
              <a:defRPr sz="1050" b="1">
                <a:solidFill>
                  <a:schemeClr val="bg1"/>
                </a:solidFill>
              </a:defRPr>
            </a:lvl1pPr>
          </a:lstStyle>
          <a:p>
            <a:pPr lvl="0"/>
            <a:r>
              <a:rPr lang="en-US" dirty="0"/>
              <a:t>Section</a:t>
            </a:r>
            <a:endParaRPr lang="en-GB" dirty="0"/>
          </a:p>
        </p:txBody>
      </p:sp>
      <p:cxnSp>
        <p:nvCxnSpPr>
          <p:cNvPr id="10" name="Straight Connector 9"/>
          <p:cNvCxnSpPr/>
          <p:nvPr/>
        </p:nvCxnSpPr>
        <p:spPr>
          <a:xfrm>
            <a:off x="537620" y="366304"/>
            <a:ext cx="273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6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ox Divider">
    <p:bg>
      <p:bgPr>
        <a:solidFill>
          <a:schemeClr val="bg2">
            <a:lumMod val="90000"/>
          </a:schemeClr>
        </a:solidFill>
        <a:effectLst/>
      </p:bgPr>
    </p:bg>
    <p:spTree>
      <p:nvGrpSpPr>
        <p:cNvPr id="1" name=""/>
        <p:cNvGrpSpPr/>
        <p:nvPr/>
      </p:nvGrpSpPr>
      <p:grpSpPr>
        <a:xfrm>
          <a:off x="0" y="0"/>
          <a:ext cx="0" cy="0"/>
          <a:chOff x="0" y="0"/>
          <a:chExt cx="0" cy="0"/>
        </a:xfrm>
      </p:grpSpPr>
      <p:sp>
        <p:nvSpPr>
          <p:cNvPr id="9" name="Freeform 8"/>
          <p:cNvSpPr>
            <a:spLocks/>
          </p:cNvSpPr>
          <p:nvPr/>
        </p:nvSpPr>
        <p:spPr bwMode="auto">
          <a:xfrm>
            <a:off x="389800" y="357088"/>
            <a:ext cx="2884487" cy="2741613"/>
          </a:xfrm>
          <a:custGeom>
            <a:avLst/>
            <a:gdLst>
              <a:gd name="T0" fmla="*/ 60 w 907"/>
              <a:gd name="T1" fmla="*/ 0 h 862"/>
              <a:gd name="T2" fmla="*/ 0 w 907"/>
              <a:gd name="T3" fmla="*/ 60 h 862"/>
              <a:gd name="T4" fmla="*/ 0 w 907"/>
              <a:gd name="T5" fmla="*/ 862 h 862"/>
              <a:gd name="T6" fmla="*/ 846 w 907"/>
              <a:gd name="T7" fmla="*/ 862 h 862"/>
              <a:gd name="T8" fmla="*/ 907 w 907"/>
              <a:gd name="T9" fmla="*/ 801 h 862"/>
              <a:gd name="T10" fmla="*/ 907 w 907"/>
              <a:gd name="T11" fmla="*/ 60 h 862"/>
              <a:gd name="T12" fmla="*/ 846 w 907"/>
              <a:gd name="T13" fmla="*/ 0 h 862"/>
              <a:gd name="T14" fmla="*/ 60 w 907"/>
              <a:gd name="T15" fmla="*/ 0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7" h="862">
                <a:moveTo>
                  <a:pt x="60" y="0"/>
                </a:moveTo>
                <a:cubicBezTo>
                  <a:pt x="60" y="0"/>
                  <a:pt x="0" y="0"/>
                  <a:pt x="0" y="60"/>
                </a:cubicBezTo>
                <a:cubicBezTo>
                  <a:pt x="0" y="862"/>
                  <a:pt x="0" y="862"/>
                  <a:pt x="0" y="862"/>
                </a:cubicBezTo>
                <a:cubicBezTo>
                  <a:pt x="846" y="862"/>
                  <a:pt x="846" y="862"/>
                  <a:pt x="846" y="862"/>
                </a:cubicBezTo>
                <a:cubicBezTo>
                  <a:pt x="846" y="862"/>
                  <a:pt x="907" y="862"/>
                  <a:pt x="907" y="801"/>
                </a:cubicBezTo>
                <a:cubicBezTo>
                  <a:pt x="907" y="60"/>
                  <a:pt x="907" y="60"/>
                  <a:pt x="907" y="60"/>
                </a:cubicBezTo>
                <a:cubicBezTo>
                  <a:pt x="907" y="60"/>
                  <a:pt x="907" y="0"/>
                  <a:pt x="846" y="0"/>
                </a:cubicBezTo>
                <a:lnTo>
                  <a:pt x="60" y="0"/>
                </a:lnTo>
                <a:close/>
              </a:path>
            </a:pathLst>
          </a:custGeom>
          <a:gradFill>
            <a:gsLst>
              <a:gs pos="0">
                <a:schemeClr val="accent3"/>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GB">
              <a:solidFill>
                <a:srgbClr val="515254"/>
              </a:solidFill>
            </a:endParaRPr>
          </a:p>
        </p:txBody>
      </p:sp>
      <p:cxnSp>
        <p:nvCxnSpPr>
          <p:cNvPr id="13" name="Straight Connector 12"/>
          <p:cNvCxnSpPr/>
          <p:nvPr/>
        </p:nvCxnSpPr>
        <p:spPr>
          <a:xfrm>
            <a:off x="518043" y="510320"/>
            <a:ext cx="262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9"/>
          <p:cNvSpPr>
            <a:spLocks/>
          </p:cNvSpPr>
          <p:nvPr/>
        </p:nvSpPr>
        <p:spPr bwMode="auto">
          <a:xfrm>
            <a:off x="389800" y="357088"/>
            <a:ext cx="2884487" cy="2741613"/>
          </a:xfrm>
          <a:custGeom>
            <a:avLst/>
            <a:gdLst>
              <a:gd name="T0" fmla="*/ 60 w 907"/>
              <a:gd name="T1" fmla="*/ 0 h 862"/>
              <a:gd name="T2" fmla="*/ 0 w 907"/>
              <a:gd name="T3" fmla="*/ 60 h 862"/>
              <a:gd name="T4" fmla="*/ 0 w 907"/>
              <a:gd name="T5" fmla="*/ 862 h 862"/>
              <a:gd name="T6" fmla="*/ 846 w 907"/>
              <a:gd name="T7" fmla="*/ 862 h 862"/>
              <a:gd name="T8" fmla="*/ 907 w 907"/>
              <a:gd name="T9" fmla="*/ 801 h 862"/>
              <a:gd name="T10" fmla="*/ 907 w 907"/>
              <a:gd name="T11" fmla="*/ 60 h 862"/>
              <a:gd name="T12" fmla="*/ 846 w 907"/>
              <a:gd name="T13" fmla="*/ 0 h 862"/>
              <a:gd name="T14" fmla="*/ 60 w 907"/>
              <a:gd name="T15" fmla="*/ 0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7" h="862">
                <a:moveTo>
                  <a:pt x="60" y="0"/>
                </a:moveTo>
                <a:cubicBezTo>
                  <a:pt x="60" y="0"/>
                  <a:pt x="0" y="0"/>
                  <a:pt x="0" y="60"/>
                </a:cubicBezTo>
                <a:cubicBezTo>
                  <a:pt x="0" y="862"/>
                  <a:pt x="0" y="862"/>
                  <a:pt x="0" y="862"/>
                </a:cubicBezTo>
                <a:cubicBezTo>
                  <a:pt x="846" y="862"/>
                  <a:pt x="846" y="862"/>
                  <a:pt x="846" y="862"/>
                </a:cubicBezTo>
                <a:cubicBezTo>
                  <a:pt x="846" y="862"/>
                  <a:pt x="907" y="862"/>
                  <a:pt x="907" y="801"/>
                </a:cubicBezTo>
                <a:cubicBezTo>
                  <a:pt x="907" y="60"/>
                  <a:pt x="907" y="60"/>
                  <a:pt x="907" y="60"/>
                </a:cubicBezTo>
                <a:cubicBezTo>
                  <a:pt x="907" y="60"/>
                  <a:pt x="907" y="0"/>
                  <a:pt x="846" y="0"/>
                </a:cubicBezTo>
                <a:lnTo>
                  <a:pt x="60" y="0"/>
                </a:lnTo>
                <a:close/>
              </a:path>
            </a:pathLst>
          </a:custGeom>
          <a:gradFill>
            <a:gsLst>
              <a:gs pos="0">
                <a:schemeClr val="accent3"/>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GB">
              <a:solidFill>
                <a:srgbClr val="515254"/>
              </a:solidFill>
            </a:endParaRPr>
          </a:p>
        </p:txBody>
      </p:sp>
      <p:cxnSp>
        <p:nvCxnSpPr>
          <p:cNvPr id="12" name="Straight Connector 11"/>
          <p:cNvCxnSpPr/>
          <p:nvPr/>
        </p:nvCxnSpPr>
        <p:spPr>
          <a:xfrm>
            <a:off x="518043" y="510320"/>
            <a:ext cx="262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E74D9E68-7D2B-4F07-85E8-4D908F3FACAD}" type="datetimeFigureOut">
              <a:rPr lang="en-GB" smtClean="0"/>
              <a:t>28/03/2022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77B6FF-2A12-4D58-9267-A8EFB539894E}" type="slidenum">
              <a:rPr lang="en-GB" smtClean="0"/>
              <a:t>‹#›</a:t>
            </a:fld>
            <a:endParaRPr lang="en-GB"/>
          </a:p>
        </p:txBody>
      </p:sp>
      <p:sp>
        <p:nvSpPr>
          <p:cNvPr id="8" name="Text Placeholder 7"/>
          <p:cNvSpPr>
            <a:spLocks noGrp="1"/>
          </p:cNvSpPr>
          <p:nvPr>
            <p:ph type="body" sz="quarter" idx="13"/>
          </p:nvPr>
        </p:nvSpPr>
        <p:spPr>
          <a:xfrm>
            <a:off x="432000" y="748800"/>
            <a:ext cx="2916000" cy="2448000"/>
          </a:xfrm>
        </p:spPr>
        <p:txBody>
          <a:bodyPr/>
          <a:lstStyle>
            <a:lvl1pPr>
              <a:defRPr sz="2800" b="1">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p:txBody>
      </p:sp>
      <p:sp>
        <p:nvSpPr>
          <p:cNvPr id="11" name="Text Placeholder 10"/>
          <p:cNvSpPr>
            <a:spLocks noGrp="1"/>
          </p:cNvSpPr>
          <p:nvPr>
            <p:ph type="body" sz="quarter" idx="14" hasCustomPrompt="1"/>
          </p:nvPr>
        </p:nvSpPr>
        <p:spPr>
          <a:xfrm>
            <a:off x="432000" y="519542"/>
            <a:ext cx="2733675" cy="250825"/>
          </a:xfrm>
        </p:spPr>
        <p:txBody>
          <a:bodyPr/>
          <a:lstStyle>
            <a:lvl1pPr>
              <a:defRPr sz="1050" b="1">
                <a:solidFill>
                  <a:schemeClr val="bg1"/>
                </a:solidFill>
              </a:defRPr>
            </a:lvl1pPr>
          </a:lstStyle>
          <a:p>
            <a:pPr lvl="0"/>
            <a:r>
              <a:rPr lang="en-US" dirty="0"/>
              <a:t>Section</a:t>
            </a:r>
            <a:endParaRPr lang="en-GB" dirty="0"/>
          </a:p>
        </p:txBody>
      </p:sp>
    </p:spTree>
    <p:extLst>
      <p:ext uri="{BB962C8B-B14F-4D97-AF65-F5344CB8AC3E}">
        <p14:creationId xmlns:p14="http://schemas.microsoft.com/office/powerpoint/2010/main" val="227225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534" y="0"/>
            <a:ext cx="9152334" cy="5143500"/>
          </a:xfrm>
          <a:prstGeom prst="rect">
            <a:avLst/>
          </a:prstGeom>
          <a:gradFill flip="none" rotWithShape="1">
            <a:gsLst>
              <a:gs pos="0">
                <a:schemeClr val="accent5"/>
              </a:gs>
              <a:gs pos="100000">
                <a:schemeClr val="accent3"/>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Freeform 5"/>
          <p:cNvSpPr>
            <a:spLocks/>
          </p:cNvSpPr>
          <p:nvPr/>
        </p:nvSpPr>
        <p:spPr bwMode="auto">
          <a:xfrm>
            <a:off x="107504" y="722308"/>
            <a:ext cx="8928991" cy="4326578"/>
          </a:xfrm>
          <a:custGeom>
            <a:avLst/>
            <a:gdLst>
              <a:gd name="T0" fmla="*/ 34 w 2812"/>
              <a:gd name="T1" fmla="*/ 0 h 1361"/>
              <a:gd name="T2" fmla="*/ 0 w 2812"/>
              <a:gd name="T3" fmla="*/ 34 h 1361"/>
              <a:gd name="T4" fmla="*/ 0 w 2812"/>
              <a:gd name="T5" fmla="*/ 1361 h 1361"/>
              <a:gd name="T6" fmla="*/ 2778 w 2812"/>
              <a:gd name="T7" fmla="*/ 1361 h 1361"/>
              <a:gd name="T8" fmla="*/ 2812 w 2812"/>
              <a:gd name="T9" fmla="*/ 1327 h 1361"/>
              <a:gd name="T10" fmla="*/ 2812 w 2812"/>
              <a:gd name="T11" fmla="*/ 34 h 1361"/>
              <a:gd name="T12" fmla="*/ 2778 w 2812"/>
              <a:gd name="T13" fmla="*/ 0 h 1361"/>
              <a:gd name="T14" fmla="*/ 34 w 2812"/>
              <a:gd name="T15" fmla="*/ 0 h 1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1361">
                <a:moveTo>
                  <a:pt x="34" y="0"/>
                </a:moveTo>
                <a:cubicBezTo>
                  <a:pt x="34" y="0"/>
                  <a:pt x="0" y="0"/>
                  <a:pt x="0" y="34"/>
                </a:cubicBezTo>
                <a:cubicBezTo>
                  <a:pt x="0" y="1361"/>
                  <a:pt x="0" y="1361"/>
                  <a:pt x="0" y="1361"/>
                </a:cubicBezTo>
                <a:cubicBezTo>
                  <a:pt x="2778" y="1361"/>
                  <a:pt x="2778" y="1361"/>
                  <a:pt x="2778" y="1361"/>
                </a:cubicBezTo>
                <a:cubicBezTo>
                  <a:pt x="2778" y="1361"/>
                  <a:pt x="2812" y="1361"/>
                  <a:pt x="2812" y="1327"/>
                </a:cubicBezTo>
                <a:cubicBezTo>
                  <a:pt x="2812" y="34"/>
                  <a:pt x="2812" y="34"/>
                  <a:pt x="2812" y="34"/>
                </a:cubicBezTo>
                <a:cubicBezTo>
                  <a:pt x="2812" y="34"/>
                  <a:pt x="2812" y="0"/>
                  <a:pt x="2778" y="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26520" y="126745"/>
            <a:ext cx="996389" cy="360040"/>
          </a:xfrm>
          <a:prstGeom prst="rect">
            <a:avLst/>
          </a:prstGeom>
        </p:spPr>
      </p:pic>
      <p:sp>
        <p:nvSpPr>
          <p:cNvPr id="2" name="Title Placeholder 1"/>
          <p:cNvSpPr>
            <a:spLocks noGrp="1"/>
          </p:cNvSpPr>
          <p:nvPr>
            <p:ph type="title"/>
          </p:nvPr>
        </p:nvSpPr>
        <p:spPr>
          <a:xfrm>
            <a:off x="457200" y="4176"/>
            <a:ext cx="7571184" cy="71813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905470"/>
            <a:ext cx="8362950" cy="375451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32486" y="4864736"/>
            <a:ext cx="2133600" cy="180000"/>
          </a:xfrm>
          <a:prstGeom prst="rect">
            <a:avLst/>
          </a:prstGeom>
        </p:spPr>
        <p:txBody>
          <a:bodyPr vert="horz" lIns="91440" tIns="45720" rIns="91440" bIns="45720" rtlCol="0" anchor="ctr"/>
          <a:lstStyle>
            <a:lvl1pPr algn="l">
              <a:defRPr sz="800">
                <a:solidFill>
                  <a:schemeClr val="tx1">
                    <a:tint val="75000"/>
                  </a:schemeClr>
                </a:solidFill>
              </a:defRPr>
            </a:lvl1pPr>
          </a:lstStyle>
          <a:p>
            <a:fld id="{E74D9E68-7D2B-4F07-85E8-4D908F3FACAD}" type="datetimeFigureOut">
              <a:rPr lang="en-GB" smtClean="0"/>
              <a:t>28/03/2022</a:t>
            </a:fld>
            <a:endParaRPr lang="en-GB"/>
          </a:p>
        </p:txBody>
      </p:sp>
      <p:sp>
        <p:nvSpPr>
          <p:cNvPr id="5" name="Footer Placeholder 4"/>
          <p:cNvSpPr>
            <a:spLocks noGrp="1"/>
          </p:cNvSpPr>
          <p:nvPr>
            <p:ph type="ftr" sz="quarter" idx="3"/>
          </p:nvPr>
        </p:nvSpPr>
        <p:spPr>
          <a:xfrm>
            <a:off x="3124200" y="4864736"/>
            <a:ext cx="2895600" cy="180000"/>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94658" y="4864736"/>
            <a:ext cx="2133600" cy="180000"/>
          </a:xfrm>
          <a:prstGeom prst="rect">
            <a:avLst/>
          </a:prstGeom>
        </p:spPr>
        <p:txBody>
          <a:bodyPr vert="horz" lIns="91440" tIns="45720" rIns="91440" bIns="45720" rtlCol="0" anchor="ctr"/>
          <a:lstStyle>
            <a:lvl1pPr algn="r">
              <a:defRPr sz="800">
                <a:solidFill>
                  <a:schemeClr val="tx1">
                    <a:tint val="75000"/>
                  </a:schemeClr>
                </a:solidFill>
              </a:defRPr>
            </a:lvl1pPr>
          </a:lstStyle>
          <a:p>
            <a:fld id="{B077B6FF-2A12-4D58-9267-A8EFB539894E}" type="slidenum">
              <a:rPr lang="en-GB" smtClean="0"/>
              <a:t>‹#›</a:t>
            </a:fld>
            <a:endParaRPr lang="en-GB"/>
          </a:p>
        </p:txBody>
      </p:sp>
      <p:sp>
        <p:nvSpPr>
          <p:cNvPr id="11" name="Rectangle 10"/>
          <p:cNvSpPr/>
          <p:nvPr/>
        </p:nvSpPr>
        <p:spPr>
          <a:xfrm>
            <a:off x="-534" y="0"/>
            <a:ext cx="9152334" cy="5143500"/>
          </a:xfrm>
          <a:prstGeom prst="rect">
            <a:avLst/>
          </a:prstGeom>
          <a:gradFill flip="none" rotWithShape="1">
            <a:gsLst>
              <a:gs pos="0">
                <a:schemeClr val="accent3"/>
              </a:gs>
              <a:gs pos="100000">
                <a:schemeClr val="accent2"/>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Freeform 5"/>
          <p:cNvSpPr>
            <a:spLocks/>
          </p:cNvSpPr>
          <p:nvPr/>
        </p:nvSpPr>
        <p:spPr bwMode="auto">
          <a:xfrm>
            <a:off x="107504" y="722308"/>
            <a:ext cx="8928991" cy="4326578"/>
          </a:xfrm>
          <a:custGeom>
            <a:avLst/>
            <a:gdLst>
              <a:gd name="T0" fmla="*/ 34 w 2812"/>
              <a:gd name="T1" fmla="*/ 0 h 1361"/>
              <a:gd name="T2" fmla="*/ 0 w 2812"/>
              <a:gd name="T3" fmla="*/ 34 h 1361"/>
              <a:gd name="T4" fmla="*/ 0 w 2812"/>
              <a:gd name="T5" fmla="*/ 1361 h 1361"/>
              <a:gd name="T6" fmla="*/ 2778 w 2812"/>
              <a:gd name="T7" fmla="*/ 1361 h 1361"/>
              <a:gd name="T8" fmla="*/ 2812 w 2812"/>
              <a:gd name="T9" fmla="*/ 1327 h 1361"/>
              <a:gd name="T10" fmla="*/ 2812 w 2812"/>
              <a:gd name="T11" fmla="*/ 34 h 1361"/>
              <a:gd name="T12" fmla="*/ 2778 w 2812"/>
              <a:gd name="T13" fmla="*/ 0 h 1361"/>
              <a:gd name="T14" fmla="*/ 34 w 2812"/>
              <a:gd name="T15" fmla="*/ 0 h 1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1361">
                <a:moveTo>
                  <a:pt x="34" y="0"/>
                </a:moveTo>
                <a:cubicBezTo>
                  <a:pt x="34" y="0"/>
                  <a:pt x="0" y="0"/>
                  <a:pt x="0" y="34"/>
                </a:cubicBezTo>
                <a:cubicBezTo>
                  <a:pt x="0" y="1361"/>
                  <a:pt x="0" y="1361"/>
                  <a:pt x="0" y="1361"/>
                </a:cubicBezTo>
                <a:cubicBezTo>
                  <a:pt x="2778" y="1361"/>
                  <a:pt x="2778" y="1361"/>
                  <a:pt x="2778" y="1361"/>
                </a:cubicBezTo>
                <a:cubicBezTo>
                  <a:pt x="2778" y="1361"/>
                  <a:pt x="2812" y="1361"/>
                  <a:pt x="2812" y="1327"/>
                </a:cubicBezTo>
                <a:cubicBezTo>
                  <a:pt x="2812" y="34"/>
                  <a:pt x="2812" y="34"/>
                  <a:pt x="2812" y="34"/>
                </a:cubicBezTo>
                <a:cubicBezTo>
                  <a:pt x="2812" y="34"/>
                  <a:pt x="2812" y="0"/>
                  <a:pt x="2778" y="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26520" y="126745"/>
            <a:ext cx="996389" cy="360040"/>
          </a:xfrm>
          <a:prstGeom prst="rect">
            <a:avLst/>
          </a:prstGeom>
        </p:spPr>
      </p:pic>
      <p:sp>
        <p:nvSpPr>
          <p:cNvPr id="14" name="Rectangle 13"/>
          <p:cNvSpPr/>
          <p:nvPr/>
        </p:nvSpPr>
        <p:spPr>
          <a:xfrm>
            <a:off x="-534" y="0"/>
            <a:ext cx="9152334" cy="5143500"/>
          </a:xfrm>
          <a:prstGeom prst="rect">
            <a:avLst/>
          </a:prstGeom>
          <a:gradFill flip="none" rotWithShape="1">
            <a:gsLst>
              <a:gs pos="0">
                <a:schemeClr val="accent3"/>
              </a:gs>
              <a:gs pos="100000">
                <a:schemeClr val="accent2"/>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Freeform 5"/>
          <p:cNvSpPr>
            <a:spLocks/>
          </p:cNvSpPr>
          <p:nvPr/>
        </p:nvSpPr>
        <p:spPr bwMode="auto">
          <a:xfrm>
            <a:off x="107504" y="722308"/>
            <a:ext cx="8928991" cy="4326578"/>
          </a:xfrm>
          <a:custGeom>
            <a:avLst/>
            <a:gdLst>
              <a:gd name="T0" fmla="*/ 34 w 2812"/>
              <a:gd name="T1" fmla="*/ 0 h 1361"/>
              <a:gd name="T2" fmla="*/ 0 w 2812"/>
              <a:gd name="T3" fmla="*/ 34 h 1361"/>
              <a:gd name="T4" fmla="*/ 0 w 2812"/>
              <a:gd name="T5" fmla="*/ 1361 h 1361"/>
              <a:gd name="T6" fmla="*/ 2778 w 2812"/>
              <a:gd name="T7" fmla="*/ 1361 h 1361"/>
              <a:gd name="T8" fmla="*/ 2812 w 2812"/>
              <a:gd name="T9" fmla="*/ 1327 h 1361"/>
              <a:gd name="T10" fmla="*/ 2812 w 2812"/>
              <a:gd name="T11" fmla="*/ 34 h 1361"/>
              <a:gd name="T12" fmla="*/ 2778 w 2812"/>
              <a:gd name="T13" fmla="*/ 0 h 1361"/>
              <a:gd name="T14" fmla="*/ 34 w 2812"/>
              <a:gd name="T15" fmla="*/ 0 h 1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1361">
                <a:moveTo>
                  <a:pt x="34" y="0"/>
                </a:moveTo>
                <a:cubicBezTo>
                  <a:pt x="34" y="0"/>
                  <a:pt x="0" y="0"/>
                  <a:pt x="0" y="34"/>
                </a:cubicBezTo>
                <a:cubicBezTo>
                  <a:pt x="0" y="1361"/>
                  <a:pt x="0" y="1361"/>
                  <a:pt x="0" y="1361"/>
                </a:cubicBezTo>
                <a:cubicBezTo>
                  <a:pt x="2778" y="1361"/>
                  <a:pt x="2778" y="1361"/>
                  <a:pt x="2778" y="1361"/>
                </a:cubicBezTo>
                <a:cubicBezTo>
                  <a:pt x="2778" y="1361"/>
                  <a:pt x="2812" y="1361"/>
                  <a:pt x="2812" y="1327"/>
                </a:cubicBezTo>
                <a:cubicBezTo>
                  <a:pt x="2812" y="34"/>
                  <a:pt x="2812" y="34"/>
                  <a:pt x="2812" y="34"/>
                </a:cubicBezTo>
                <a:cubicBezTo>
                  <a:pt x="2812" y="34"/>
                  <a:pt x="2812" y="0"/>
                  <a:pt x="2778" y="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26520" y="126745"/>
            <a:ext cx="996389" cy="360040"/>
          </a:xfrm>
          <a:prstGeom prst="rect">
            <a:avLst/>
          </a:prstGeom>
        </p:spPr>
      </p:pic>
    </p:spTree>
    <p:extLst>
      <p:ext uri="{BB962C8B-B14F-4D97-AF65-F5344CB8AC3E}">
        <p14:creationId xmlns:p14="http://schemas.microsoft.com/office/powerpoint/2010/main" val="1112451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0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177800" indent="-1778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444500"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207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9874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chain, metalware&#10;&#10;Description automatically generated">
            <a:extLst>
              <a:ext uri="{FF2B5EF4-FFF2-40B4-BE49-F238E27FC236}">
                <a16:creationId xmlns:a16="http://schemas.microsoft.com/office/drawing/2014/main" id="{4F38F23E-AF55-47A7-9864-E3E2F9B77EA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3" name="Rectangle 12">
            <a:extLst>
              <a:ext uri="{FF2B5EF4-FFF2-40B4-BE49-F238E27FC236}">
                <a16:creationId xmlns:a16="http://schemas.microsoft.com/office/drawing/2014/main" id="{B9DFF094-6386-4B78-8E2F-7816858CABC7}"/>
              </a:ext>
            </a:extLst>
          </p:cNvPr>
          <p:cNvSpPr/>
          <p:nvPr/>
        </p:nvSpPr>
        <p:spPr>
          <a:xfrm>
            <a:off x="0" y="0"/>
            <a:ext cx="9144000" cy="5143500"/>
          </a:xfrm>
          <a:prstGeom prst="rect">
            <a:avLst/>
          </a:prstGeom>
          <a:gradFill flip="none" rotWithShape="1">
            <a:gsLst>
              <a:gs pos="0">
                <a:schemeClr val="tx1">
                  <a:alpha val="62000"/>
                </a:schemeClr>
              </a:gs>
              <a:gs pos="49000">
                <a:schemeClr val="bg1">
                  <a:alpha val="0"/>
                  <a:lumMod val="0"/>
                </a:schemeClr>
              </a:gs>
            </a:gsLst>
            <a:lin ang="2400000" scaled="0"/>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a:endParaRPr>
          </a:p>
        </p:txBody>
      </p:sp>
      <p:pic>
        <p:nvPicPr>
          <p:cNvPr id="9" name="Picture 8">
            <a:extLst>
              <a:ext uri="{FF2B5EF4-FFF2-40B4-BE49-F238E27FC236}">
                <a16:creationId xmlns:a16="http://schemas.microsoft.com/office/drawing/2014/main" id="{BB832E9C-B45F-4273-8915-C74ABFD90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7095" y="4535391"/>
            <a:ext cx="1224136" cy="442335"/>
          </a:xfrm>
          <a:prstGeom prst="rect">
            <a:avLst/>
          </a:prstGeom>
        </p:spPr>
      </p:pic>
      <p:sp>
        <p:nvSpPr>
          <p:cNvPr id="4" name="Title 3">
            <a:extLst>
              <a:ext uri="{FF2B5EF4-FFF2-40B4-BE49-F238E27FC236}">
                <a16:creationId xmlns:a16="http://schemas.microsoft.com/office/drawing/2014/main" id="{47FC166D-D56E-4D39-A96C-CCBAD9498169}"/>
              </a:ext>
            </a:extLst>
          </p:cNvPr>
          <p:cNvSpPr>
            <a:spLocks noGrp="1"/>
          </p:cNvSpPr>
          <p:nvPr>
            <p:ph type="ctrTitle"/>
          </p:nvPr>
        </p:nvSpPr>
        <p:spPr>
          <a:xfrm>
            <a:off x="354666" y="498033"/>
            <a:ext cx="3973606" cy="1808382"/>
          </a:xfrm>
        </p:spPr>
        <p:txBody>
          <a:bodyPr/>
          <a:lstStyle/>
          <a:p>
            <a:r>
              <a:rPr lang="en-GB" dirty="0"/>
              <a:t>TV Response: new rules, new roles</a:t>
            </a:r>
          </a:p>
        </p:txBody>
      </p:sp>
    </p:spTree>
    <p:extLst>
      <p:ext uri="{BB962C8B-B14F-4D97-AF65-F5344CB8AC3E}">
        <p14:creationId xmlns:p14="http://schemas.microsoft.com/office/powerpoint/2010/main" val="341005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DRTV has most effect on first viewing</a:t>
            </a:r>
          </a:p>
        </p:txBody>
      </p: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6 brands</a:t>
            </a:r>
          </a:p>
        </p:txBody>
      </p:sp>
      <p:sp>
        <p:nvSpPr>
          <p:cNvPr id="8" name="TextBox 7"/>
          <p:cNvSpPr txBox="1"/>
          <p:nvPr/>
        </p:nvSpPr>
        <p:spPr>
          <a:xfrm>
            <a:off x="251520" y="915566"/>
            <a:ext cx="2808312" cy="276999"/>
          </a:xfrm>
          <a:prstGeom prst="rect">
            <a:avLst/>
          </a:prstGeom>
          <a:noFill/>
        </p:spPr>
        <p:txBody>
          <a:bodyPr wrap="square" rtlCol="0">
            <a:spAutoFit/>
          </a:bodyPr>
          <a:lstStyle/>
          <a:p>
            <a:r>
              <a:rPr lang="en-GB" sz="1200" dirty="0">
                <a:solidFill>
                  <a:schemeClr val="accent4"/>
                </a:solidFill>
              </a:rPr>
              <a:t>Short to medium-term response</a:t>
            </a:r>
          </a:p>
        </p:txBody>
      </p:sp>
      <p:graphicFrame>
        <p:nvGraphicFramePr>
          <p:cNvPr id="7" name="Chart Placeholder 4"/>
          <p:cNvGraphicFramePr>
            <a:graphicFrameLocks/>
          </p:cNvGraphicFramePr>
          <p:nvPr>
            <p:extLst>
              <p:ext uri="{D42A27DB-BD31-4B8C-83A1-F6EECF244321}">
                <p14:modId xmlns:p14="http://schemas.microsoft.com/office/powerpoint/2010/main" val="2683526394"/>
              </p:ext>
            </p:extLst>
          </p:nvPr>
        </p:nvGraphicFramePr>
        <p:xfrm>
          <a:off x="827584" y="1419622"/>
          <a:ext cx="6930442" cy="32400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txBox="1">
            <a:spLocks/>
          </p:cNvSpPr>
          <p:nvPr/>
        </p:nvSpPr>
        <p:spPr>
          <a:xfrm>
            <a:off x="2647416" y="1054065"/>
            <a:ext cx="4346699" cy="354843"/>
          </a:xfrm>
          <a:prstGeom prst="rect">
            <a:avLst/>
          </a:prstGeom>
        </p:spPr>
        <p:txBody>
          <a:bodyPr anchor="ct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177800" indent="-1778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444500"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207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9874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t>DRTV typical response curve</a:t>
            </a:r>
          </a:p>
        </p:txBody>
      </p:sp>
      <p:cxnSp>
        <p:nvCxnSpPr>
          <p:cNvPr id="10" name="Straight Connector 9"/>
          <p:cNvCxnSpPr/>
          <p:nvPr/>
        </p:nvCxnSpPr>
        <p:spPr>
          <a:xfrm>
            <a:off x="264770" y="4782904"/>
            <a:ext cx="4555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24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BRTV needs a number of viewings to have significant impact</a:t>
            </a:r>
          </a:p>
        </p:txBody>
      </p: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6 brands</a:t>
            </a:r>
          </a:p>
        </p:txBody>
      </p:sp>
      <p:sp>
        <p:nvSpPr>
          <p:cNvPr id="8" name="TextBox 7"/>
          <p:cNvSpPr txBox="1"/>
          <p:nvPr/>
        </p:nvSpPr>
        <p:spPr>
          <a:xfrm>
            <a:off x="251520" y="915566"/>
            <a:ext cx="2808312" cy="276999"/>
          </a:xfrm>
          <a:prstGeom prst="rect">
            <a:avLst/>
          </a:prstGeom>
          <a:noFill/>
        </p:spPr>
        <p:txBody>
          <a:bodyPr wrap="square" rtlCol="0">
            <a:spAutoFit/>
          </a:bodyPr>
          <a:lstStyle/>
          <a:p>
            <a:r>
              <a:rPr lang="en-GB" sz="1200" dirty="0">
                <a:solidFill>
                  <a:schemeClr val="accent4"/>
                </a:solidFill>
              </a:rPr>
              <a:t>Short to medium-term response</a:t>
            </a:r>
          </a:p>
        </p:txBody>
      </p:sp>
      <p:graphicFrame>
        <p:nvGraphicFramePr>
          <p:cNvPr id="13" name="Chart Placeholder 4"/>
          <p:cNvGraphicFramePr>
            <a:graphicFrameLocks/>
          </p:cNvGraphicFramePr>
          <p:nvPr>
            <p:extLst>
              <p:ext uri="{D42A27DB-BD31-4B8C-83A1-F6EECF244321}">
                <p14:modId xmlns:p14="http://schemas.microsoft.com/office/powerpoint/2010/main" val="3111062599"/>
              </p:ext>
            </p:extLst>
          </p:nvPr>
        </p:nvGraphicFramePr>
        <p:xfrm>
          <a:off x="1115616" y="1347614"/>
          <a:ext cx="7056784" cy="32400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a:xfrm>
            <a:off x="2647416" y="1054065"/>
            <a:ext cx="4346699" cy="354843"/>
          </a:xfrm>
          <a:prstGeom prst="rect">
            <a:avLst/>
          </a:prstGeom>
        </p:spPr>
        <p:txBody>
          <a:bodyPr anchor="ct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177800" indent="-1778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444500"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207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9874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t>BRTV typical response curve</a:t>
            </a:r>
          </a:p>
        </p:txBody>
      </p:sp>
      <p:cxnSp>
        <p:nvCxnSpPr>
          <p:cNvPr id="9" name="Straight Connector 8"/>
          <p:cNvCxnSpPr/>
          <p:nvPr/>
        </p:nvCxnSpPr>
        <p:spPr>
          <a:xfrm>
            <a:off x="264770" y="4782904"/>
            <a:ext cx="4555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9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‘Need’ products should consider investing more into Sunday</a:t>
            </a:r>
          </a:p>
        </p:txBody>
      </p:sp>
      <p:cxnSp>
        <p:nvCxnSpPr>
          <p:cNvPr id="5" name="Straight Connector 4"/>
          <p:cNvCxnSpPr/>
          <p:nvPr/>
        </p:nvCxnSpPr>
        <p:spPr>
          <a:xfrm>
            <a:off x="264770" y="4782904"/>
            <a:ext cx="351514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a:t>
            </a:r>
          </a:p>
        </p:txBody>
      </p:sp>
      <p:sp>
        <p:nvSpPr>
          <p:cNvPr id="8" name="TextBox 7"/>
          <p:cNvSpPr txBox="1"/>
          <p:nvPr/>
        </p:nvSpPr>
        <p:spPr>
          <a:xfrm>
            <a:off x="251520" y="915566"/>
            <a:ext cx="1656184" cy="276999"/>
          </a:xfrm>
          <a:prstGeom prst="rect">
            <a:avLst/>
          </a:prstGeom>
          <a:noFill/>
        </p:spPr>
        <p:txBody>
          <a:bodyPr wrap="square" rtlCol="0">
            <a:spAutoFit/>
          </a:bodyPr>
          <a:lstStyle/>
          <a:p>
            <a:r>
              <a:rPr lang="en-GB" sz="1200" dirty="0">
                <a:solidFill>
                  <a:schemeClr val="accent4"/>
                </a:solidFill>
              </a:rPr>
              <a:t>Immediate response</a:t>
            </a:r>
          </a:p>
        </p:txBody>
      </p:sp>
      <p:graphicFrame>
        <p:nvGraphicFramePr>
          <p:cNvPr id="7" name="Content Placeholder 16"/>
          <p:cNvGraphicFramePr>
            <a:graphicFrameLocks/>
          </p:cNvGraphicFramePr>
          <p:nvPr>
            <p:extLst>
              <p:ext uri="{D42A27DB-BD31-4B8C-83A1-F6EECF244321}">
                <p14:modId xmlns:p14="http://schemas.microsoft.com/office/powerpoint/2010/main" val="1791812148"/>
              </p:ext>
            </p:extLst>
          </p:nvPr>
        </p:nvGraphicFramePr>
        <p:xfrm>
          <a:off x="1079612" y="1224380"/>
          <a:ext cx="6804756" cy="3240087"/>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1722124" y="2089205"/>
            <a:ext cx="5874212" cy="0"/>
          </a:xfrm>
          <a:prstGeom prst="line">
            <a:avLst/>
          </a:prstGeom>
          <a:ln w="12700" cmpd="sng">
            <a:solidFill>
              <a:schemeClr val="bg1">
                <a:lumMod val="7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98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DRTV performs strongly in peak, even with cost factored-in</a:t>
            </a:r>
          </a:p>
        </p:txBody>
      </p:sp>
      <p:cxnSp>
        <p:nvCxnSpPr>
          <p:cNvPr id="5" name="Straight Connector 4"/>
          <p:cNvCxnSpPr/>
          <p:nvPr/>
        </p:nvCxnSpPr>
        <p:spPr>
          <a:xfrm>
            <a:off x="264770" y="4782904"/>
            <a:ext cx="351514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a:t>
            </a:r>
          </a:p>
        </p:txBody>
      </p:sp>
      <p:sp>
        <p:nvSpPr>
          <p:cNvPr id="8" name="TextBox 7"/>
          <p:cNvSpPr txBox="1"/>
          <p:nvPr/>
        </p:nvSpPr>
        <p:spPr>
          <a:xfrm>
            <a:off x="251520" y="915566"/>
            <a:ext cx="1656184" cy="276999"/>
          </a:xfrm>
          <a:prstGeom prst="rect">
            <a:avLst/>
          </a:prstGeom>
          <a:noFill/>
        </p:spPr>
        <p:txBody>
          <a:bodyPr wrap="square" rtlCol="0">
            <a:spAutoFit/>
          </a:bodyPr>
          <a:lstStyle/>
          <a:p>
            <a:r>
              <a:rPr lang="en-GB" sz="1200" dirty="0">
                <a:solidFill>
                  <a:schemeClr val="accent4"/>
                </a:solidFill>
              </a:rPr>
              <a:t>Immediate response</a:t>
            </a:r>
          </a:p>
        </p:txBody>
      </p:sp>
      <p:graphicFrame>
        <p:nvGraphicFramePr>
          <p:cNvPr id="11" name="Content Placeholder 16"/>
          <p:cNvGraphicFramePr>
            <a:graphicFrameLocks/>
          </p:cNvGraphicFramePr>
          <p:nvPr>
            <p:extLst>
              <p:ext uri="{D42A27DB-BD31-4B8C-83A1-F6EECF244321}">
                <p14:modId xmlns:p14="http://schemas.microsoft.com/office/powerpoint/2010/main" val="3476644814"/>
              </p:ext>
            </p:extLst>
          </p:nvPr>
        </p:nvGraphicFramePr>
        <p:xfrm>
          <a:off x="971600" y="1275606"/>
          <a:ext cx="6840760" cy="3240087"/>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1845358" y="3044151"/>
            <a:ext cx="5874212" cy="0"/>
          </a:xfrm>
          <a:prstGeom prst="line">
            <a:avLst/>
          </a:prstGeom>
          <a:ln w="12700" cmpd="sng">
            <a:solidFill>
              <a:schemeClr val="bg1">
                <a:lumMod val="7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Text Placeholder 10"/>
          <p:cNvSpPr txBox="1">
            <a:spLocks/>
          </p:cNvSpPr>
          <p:nvPr/>
        </p:nvSpPr>
        <p:spPr>
          <a:xfrm>
            <a:off x="5427953" y="4309122"/>
            <a:ext cx="625771" cy="179999"/>
          </a:xfrm>
          <a:prstGeom prst="rect">
            <a:avLst/>
          </a:prstGeom>
          <a:noFill/>
        </p:spPr>
        <p:txBody>
          <a:bodyPr lIns="0" anchor="ctr"/>
          <a:lstStyle>
            <a:lvl1pPr marL="0" indent="0" algn="l" defTabSz="914400" rtl="0" eaLnBrk="1" latinLnBrk="0" hangingPunct="1">
              <a:spcBef>
                <a:spcPct val="20000"/>
              </a:spcBef>
              <a:buFont typeface="Arial"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GB" sz="900" i="0" dirty="0">
                <a:solidFill>
                  <a:schemeClr val="bg1">
                    <a:lumMod val="50000"/>
                  </a:schemeClr>
                </a:solidFill>
              </a:rPr>
              <a:t>9%</a:t>
            </a:r>
          </a:p>
        </p:txBody>
      </p:sp>
      <p:sp>
        <p:nvSpPr>
          <p:cNvPr id="14" name="Text Placeholder 10"/>
          <p:cNvSpPr txBox="1">
            <a:spLocks/>
          </p:cNvSpPr>
          <p:nvPr/>
        </p:nvSpPr>
        <p:spPr>
          <a:xfrm>
            <a:off x="6250485" y="4309122"/>
            <a:ext cx="625771" cy="179999"/>
          </a:xfrm>
          <a:prstGeom prst="rect">
            <a:avLst/>
          </a:prstGeom>
          <a:noFill/>
        </p:spPr>
        <p:txBody>
          <a:bodyPr lIns="0" anchor="ctr"/>
          <a:lstStyle>
            <a:lvl1pPr marL="0" indent="0" algn="l" defTabSz="914400" rtl="0" eaLnBrk="1" latinLnBrk="0" hangingPunct="1">
              <a:spcBef>
                <a:spcPct val="20000"/>
              </a:spcBef>
              <a:buFont typeface="Arial"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GB" sz="900" i="0" dirty="0">
                <a:solidFill>
                  <a:schemeClr val="bg1">
                    <a:lumMod val="50000"/>
                  </a:schemeClr>
                </a:solidFill>
              </a:rPr>
              <a:t>5%</a:t>
            </a:r>
          </a:p>
        </p:txBody>
      </p:sp>
      <p:sp>
        <p:nvSpPr>
          <p:cNvPr id="16" name="Text Placeholder 10"/>
          <p:cNvSpPr txBox="1">
            <a:spLocks/>
          </p:cNvSpPr>
          <p:nvPr/>
        </p:nvSpPr>
        <p:spPr>
          <a:xfrm>
            <a:off x="5602748" y="4584030"/>
            <a:ext cx="1921580" cy="157140"/>
          </a:xfrm>
          <a:prstGeom prst="rect">
            <a:avLst/>
          </a:prstGeom>
          <a:noFill/>
        </p:spPr>
        <p:txBody>
          <a:bodyPr lIns="0" anchor="ctr"/>
          <a:lstStyle>
            <a:lvl1pPr marL="0" indent="0" algn="l" defTabSz="914400" rtl="0" eaLnBrk="1" latinLnBrk="0" hangingPunct="1">
              <a:spcBef>
                <a:spcPct val="20000"/>
              </a:spcBef>
              <a:buFont typeface="Arial"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GB" sz="900" i="0" dirty="0">
                <a:solidFill>
                  <a:schemeClr val="bg1">
                    <a:lumMod val="50000"/>
                  </a:schemeClr>
                </a:solidFill>
              </a:rPr>
              <a:t>% of total DR impacts in peak</a:t>
            </a:r>
          </a:p>
        </p:txBody>
      </p:sp>
      <p:sp>
        <p:nvSpPr>
          <p:cNvPr id="17" name="Text Placeholder 10"/>
          <p:cNvSpPr txBox="1">
            <a:spLocks/>
          </p:cNvSpPr>
          <p:nvPr/>
        </p:nvSpPr>
        <p:spPr>
          <a:xfrm>
            <a:off x="7092280" y="4309122"/>
            <a:ext cx="625771" cy="179999"/>
          </a:xfrm>
          <a:prstGeom prst="rect">
            <a:avLst/>
          </a:prstGeom>
          <a:noFill/>
        </p:spPr>
        <p:txBody>
          <a:bodyPr lIns="0" anchor="ctr"/>
          <a:lstStyle>
            <a:lvl1pPr marL="0" indent="0" algn="l" defTabSz="914400" rtl="0" eaLnBrk="1" latinLnBrk="0" hangingPunct="1">
              <a:spcBef>
                <a:spcPct val="20000"/>
              </a:spcBef>
              <a:buFont typeface="Arial" pitchFamily="34" charset="0"/>
              <a:buNone/>
              <a:defRPr sz="800" b="0" i="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GB" sz="900" i="0" dirty="0">
                <a:solidFill>
                  <a:schemeClr val="bg1">
                    <a:lumMod val="50000"/>
                  </a:schemeClr>
                </a:solidFill>
              </a:rPr>
              <a:t>1%</a:t>
            </a:r>
          </a:p>
        </p:txBody>
      </p:sp>
      <p:sp>
        <p:nvSpPr>
          <p:cNvPr id="2" name="Left Brace 1"/>
          <p:cNvSpPr/>
          <p:nvPr/>
        </p:nvSpPr>
        <p:spPr>
          <a:xfrm rot="5400000" flipH="1">
            <a:off x="6458326" y="3322787"/>
            <a:ext cx="134656" cy="2387830"/>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1150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End breaks are more effective than centre breaks</a:t>
            </a:r>
          </a:p>
        </p:txBody>
      </p:sp>
      <p:cxnSp>
        <p:nvCxnSpPr>
          <p:cNvPr id="5" name="Straight Connector 4"/>
          <p:cNvCxnSpPr/>
          <p:nvPr/>
        </p:nvCxnSpPr>
        <p:spPr>
          <a:xfrm>
            <a:off x="264770" y="4782904"/>
            <a:ext cx="351514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a:t>
            </a:r>
          </a:p>
        </p:txBody>
      </p:sp>
      <p:sp>
        <p:nvSpPr>
          <p:cNvPr id="8" name="TextBox 7"/>
          <p:cNvSpPr txBox="1"/>
          <p:nvPr/>
        </p:nvSpPr>
        <p:spPr>
          <a:xfrm>
            <a:off x="251520" y="915566"/>
            <a:ext cx="1656184" cy="276999"/>
          </a:xfrm>
          <a:prstGeom prst="rect">
            <a:avLst/>
          </a:prstGeom>
          <a:noFill/>
        </p:spPr>
        <p:txBody>
          <a:bodyPr wrap="square" rtlCol="0">
            <a:spAutoFit/>
          </a:bodyPr>
          <a:lstStyle/>
          <a:p>
            <a:r>
              <a:rPr lang="en-GB" sz="1200" dirty="0">
                <a:solidFill>
                  <a:schemeClr val="accent4"/>
                </a:solidFill>
              </a:rPr>
              <a:t>Immediate response</a:t>
            </a:r>
          </a:p>
        </p:txBody>
      </p:sp>
      <p:graphicFrame>
        <p:nvGraphicFramePr>
          <p:cNvPr id="15" name="Content Placeholder 16"/>
          <p:cNvGraphicFramePr>
            <a:graphicFrameLocks/>
          </p:cNvGraphicFramePr>
          <p:nvPr>
            <p:extLst>
              <p:ext uri="{D42A27DB-BD31-4B8C-83A1-F6EECF244321}">
                <p14:modId xmlns:p14="http://schemas.microsoft.com/office/powerpoint/2010/main" val="1738896646"/>
              </p:ext>
            </p:extLst>
          </p:nvPr>
        </p:nvGraphicFramePr>
        <p:xfrm>
          <a:off x="1079612" y="1252521"/>
          <a:ext cx="7020780" cy="3240087"/>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a:xfrm>
            <a:off x="1742906" y="2108529"/>
            <a:ext cx="5565398" cy="0"/>
          </a:xfrm>
          <a:prstGeom prst="line">
            <a:avLst/>
          </a:prstGeom>
          <a:ln w="12700" cmpd="sng">
            <a:solidFill>
              <a:schemeClr val="bg1">
                <a:lumMod val="7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49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Half of media-generated response comes in the longer-term</a:t>
            </a:r>
          </a:p>
        </p:txBody>
      </p:sp>
      <p:graphicFrame>
        <p:nvGraphicFramePr>
          <p:cNvPr id="10" name="Content Placeholder 4"/>
          <p:cNvGraphicFramePr>
            <a:graphicFrameLocks/>
          </p:cNvGraphicFramePr>
          <p:nvPr>
            <p:extLst>
              <p:ext uri="{D42A27DB-BD31-4B8C-83A1-F6EECF244321}">
                <p14:modId xmlns:p14="http://schemas.microsoft.com/office/powerpoint/2010/main" val="4109644626"/>
              </p:ext>
            </p:extLst>
          </p:nvPr>
        </p:nvGraphicFramePr>
        <p:xfrm>
          <a:off x="827584" y="1059582"/>
          <a:ext cx="7344816" cy="3208671"/>
        </p:xfrm>
        <a:graphic>
          <a:graphicData uri="http://schemas.openxmlformats.org/drawingml/2006/chart">
            <c:chart xmlns:c="http://schemas.openxmlformats.org/drawingml/2006/chart" xmlns:r="http://schemas.openxmlformats.org/officeDocument/2006/relationships" r:id="rId3"/>
          </a:graphicData>
        </a:graphic>
      </p:graphicFrame>
      <p:sp>
        <p:nvSpPr>
          <p:cNvPr id="12" name="Left-Right Arrow 11"/>
          <p:cNvSpPr/>
          <p:nvPr/>
        </p:nvSpPr>
        <p:spPr>
          <a:xfrm>
            <a:off x="1403648" y="4150927"/>
            <a:ext cx="6480719" cy="323961"/>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1393257" y="4244273"/>
            <a:ext cx="681487" cy="155276"/>
          </a:xfrm>
          <a:prstGeom prst="rect">
            <a:avLst/>
          </a:prstGeom>
          <a:noFill/>
        </p:spPr>
        <p:txBody>
          <a:bodyPr wrap="square" rtlCol="0" anchor="ctr">
            <a:noAutofit/>
          </a:bodyPr>
          <a:lstStyle/>
          <a:p>
            <a:pPr algn="ctr"/>
            <a:r>
              <a:rPr lang="en-GB" sz="1050" dirty="0">
                <a:solidFill>
                  <a:schemeClr val="bg1"/>
                </a:solidFill>
              </a:rPr>
              <a:t>Want</a:t>
            </a:r>
          </a:p>
        </p:txBody>
      </p:sp>
      <p:sp>
        <p:nvSpPr>
          <p:cNvPr id="14" name="TextBox 13"/>
          <p:cNvSpPr txBox="1"/>
          <p:nvPr/>
        </p:nvSpPr>
        <p:spPr>
          <a:xfrm>
            <a:off x="7202881" y="4244273"/>
            <a:ext cx="681487" cy="155276"/>
          </a:xfrm>
          <a:prstGeom prst="rect">
            <a:avLst/>
          </a:prstGeom>
          <a:noFill/>
        </p:spPr>
        <p:txBody>
          <a:bodyPr wrap="square" rtlCol="0" anchor="ctr">
            <a:noAutofit/>
          </a:bodyPr>
          <a:lstStyle/>
          <a:p>
            <a:pPr algn="ctr"/>
            <a:r>
              <a:rPr lang="en-GB" sz="1050" dirty="0">
                <a:solidFill>
                  <a:schemeClr val="bg1"/>
                </a:solidFill>
              </a:rPr>
              <a:t>Need</a:t>
            </a:r>
          </a:p>
        </p:txBody>
      </p:sp>
      <p:cxnSp>
        <p:nvCxnSpPr>
          <p:cNvPr id="15" name="Straight Connector 14"/>
          <p:cNvCxnSpPr/>
          <p:nvPr/>
        </p:nvCxnSpPr>
        <p:spPr>
          <a:xfrm>
            <a:off x="264770" y="4782904"/>
            <a:ext cx="351514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a:t>
            </a:r>
          </a:p>
        </p:txBody>
      </p:sp>
      <p:cxnSp>
        <p:nvCxnSpPr>
          <p:cNvPr id="11" name="Straight Connector 10"/>
          <p:cNvCxnSpPr/>
          <p:nvPr/>
        </p:nvCxnSpPr>
        <p:spPr>
          <a:xfrm>
            <a:off x="264770" y="4782904"/>
            <a:ext cx="351514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520" y="915566"/>
            <a:ext cx="2088232" cy="276999"/>
          </a:xfrm>
          <a:prstGeom prst="rect">
            <a:avLst/>
          </a:prstGeom>
          <a:noFill/>
        </p:spPr>
        <p:txBody>
          <a:bodyPr wrap="square" rtlCol="0">
            <a:spAutoFit/>
          </a:bodyPr>
          <a:lstStyle/>
          <a:p>
            <a:r>
              <a:rPr lang="en-GB" sz="1200" dirty="0">
                <a:solidFill>
                  <a:schemeClr val="accent4"/>
                </a:solidFill>
              </a:rPr>
              <a:t>Longer-term response</a:t>
            </a:r>
          </a:p>
        </p:txBody>
      </p:sp>
    </p:spTree>
    <p:extLst>
      <p:ext uri="{BB962C8B-B14F-4D97-AF65-F5344CB8AC3E}">
        <p14:creationId xmlns:p14="http://schemas.microsoft.com/office/powerpoint/2010/main" val="362483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Brand TV is the most cost efficient longer-term channel</a:t>
            </a:r>
          </a:p>
        </p:txBody>
      </p:sp>
      <p:graphicFrame>
        <p:nvGraphicFramePr>
          <p:cNvPr id="3" name="Content Placeholder 16"/>
          <p:cNvGraphicFramePr>
            <a:graphicFrameLocks/>
          </p:cNvGraphicFramePr>
          <p:nvPr>
            <p:extLst>
              <p:ext uri="{D42A27DB-BD31-4B8C-83A1-F6EECF244321}">
                <p14:modId xmlns:p14="http://schemas.microsoft.com/office/powerpoint/2010/main" val="2632294655"/>
              </p:ext>
            </p:extLst>
          </p:nvPr>
        </p:nvGraphicFramePr>
        <p:xfrm>
          <a:off x="1677606" y="1381747"/>
          <a:ext cx="6264696" cy="32508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7 brands</a:t>
            </a:r>
          </a:p>
        </p:txBody>
      </p:sp>
      <p:sp>
        <p:nvSpPr>
          <p:cNvPr id="7" name="Text Placeholder 12"/>
          <p:cNvSpPr txBox="1">
            <a:spLocks/>
          </p:cNvSpPr>
          <p:nvPr/>
        </p:nvSpPr>
        <p:spPr>
          <a:xfrm>
            <a:off x="2038179" y="1274774"/>
            <a:ext cx="5543550" cy="216856"/>
          </a:xfrm>
          <a:prstGeom prst="rect">
            <a:avLst/>
          </a:prstGeom>
        </p:spPr>
        <p:txBody>
          <a:bodyPr anchor="ct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177800" indent="-1778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444500"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207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9874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200" dirty="0">
                <a:solidFill>
                  <a:schemeClr val="tx2"/>
                </a:solidFill>
              </a:rPr>
              <a:t>Efficiency index at driving brand metrics (higher = better)</a:t>
            </a:r>
          </a:p>
        </p:txBody>
      </p:sp>
      <p:sp>
        <p:nvSpPr>
          <p:cNvPr id="2" name="TextBox 1"/>
          <p:cNvSpPr txBox="1"/>
          <p:nvPr/>
        </p:nvSpPr>
        <p:spPr>
          <a:xfrm>
            <a:off x="251520" y="915566"/>
            <a:ext cx="2088232" cy="276999"/>
          </a:xfrm>
          <a:prstGeom prst="rect">
            <a:avLst/>
          </a:prstGeom>
          <a:noFill/>
        </p:spPr>
        <p:txBody>
          <a:bodyPr wrap="square" rtlCol="0">
            <a:spAutoFit/>
          </a:bodyPr>
          <a:lstStyle/>
          <a:p>
            <a:r>
              <a:rPr lang="en-GB" sz="1200" dirty="0">
                <a:solidFill>
                  <a:schemeClr val="accent4"/>
                </a:solidFill>
              </a:rPr>
              <a:t>Longer-term response</a:t>
            </a:r>
          </a:p>
        </p:txBody>
      </p:sp>
      <p:cxnSp>
        <p:nvCxnSpPr>
          <p:cNvPr id="8" name="Straight Connector 7"/>
          <p:cNvCxnSpPr/>
          <p:nvPr/>
        </p:nvCxnSpPr>
        <p:spPr>
          <a:xfrm>
            <a:off x="264770" y="4782904"/>
            <a:ext cx="4555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4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TV accounts for a third of media-driven sales</a:t>
            </a:r>
          </a:p>
        </p:txBody>
      </p: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15 brands</a:t>
            </a:r>
          </a:p>
        </p:txBody>
      </p:sp>
      <p:sp>
        <p:nvSpPr>
          <p:cNvPr id="2" name="TextBox 1"/>
          <p:cNvSpPr txBox="1"/>
          <p:nvPr/>
        </p:nvSpPr>
        <p:spPr>
          <a:xfrm>
            <a:off x="251520" y="915566"/>
            <a:ext cx="2808312" cy="276999"/>
          </a:xfrm>
          <a:prstGeom prst="rect">
            <a:avLst/>
          </a:prstGeom>
          <a:noFill/>
        </p:spPr>
        <p:txBody>
          <a:bodyPr wrap="square" rtlCol="0">
            <a:spAutoFit/>
          </a:bodyPr>
          <a:lstStyle/>
          <a:p>
            <a:r>
              <a:rPr lang="en-GB" sz="1200" dirty="0">
                <a:solidFill>
                  <a:schemeClr val="accent4"/>
                </a:solidFill>
              </a:rPr>
              <a:t>Short to medium-term response</a:t>
            </a:r>
          </a:p>
        </p:txBody>
      </p:sp>
      <p:graphicFrame>
        <p:nvGraphicFramePr>
          <p:cNvPr id="8" name="Content Placeholder 17"/>
          <p:cNvGraphicFramePr>
            <a:graphicFrameLocks/>
          </p:cNvGraphicFramePr>
          <p:nvPr>
            <p:extLst>
              <p:ext uri="{D42A27DB-BD31-4B8C-83A1-F6EECF244321}">
                <p14:modId xmlns:p14="http://schemas.microsoft.com/office/powerpoint/2010/main" val="1930236756"/>
              </p:ext>
            </p:extLst>
          </p:nvPr>
        </p:nvGraphicFramePr>
        <p:xfrm>
          <a:off x="323528" y="868800"/>
          <a:ext cx="4993845" cy="3716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7"/>
          <p:cNvGraphicFramePr>
            <a:graphicFrameLocks/>
          </p:cNvGraphicFramePr>
          <p:nvPr>
            <p:extLst>
              <p:ext uri="{D42A27DB-BD31-4B8C-83A1-F6EECF244321}">
                <p14:modId xmlns:p14="http://schemas.microsoft.com/office/powerpoint/2010/main" val="750502797"/>
              </p:ext>
            </p:extLst>
          </p:nvPr>
        </p:nvGraphicFramePr>
        <p:xfrm>
          <a:off x="3148877" y="1262659"/>
          <a:ext cx="5671595" cy="2561024"/>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Arrow Connector 10"/>
          <p:cNvCxnSpPr/>
          <p:nvPr/>
        </p:nvCxnSpPr>
        <p:spPr>
          <a:xfrm flipV="1">
            <a:off x="3772018" y="1459754"/>
            <a:ext cx="1205659" cy="798339"/>
          </a:xfrm>
          <a:prstGeom prst="straightConnector1">
            <a:avLst/>
          </a:prstGeom>
          <a:ln w="38100"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72018" y="2258091"/>
            <a:ext cx="1205659" cy="1183627"/>
          </a:xfrm>
          <a:prstGeom prst="straightConnector1">
            <a:avLst/>
          </a:prstGeom>
          <a:ln w="38100"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4770" y="4782904"/>
            <a:ext cx="4555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5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DRTV is the strongest ‘demand generating’ channel</a:t>
            </a:r>
          </a:p>
        </p:txBody>
      </p: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15 brands</a:t>
            </a:r>
          </a:p>
        </p:txBody>
      </p:sp>
      <p:sp>
        <p:nvSpPr>
          <p:cNvPr id="2" name="TextBox 1"/>
          <p:cNvSpPr txBox="1"/>
          <p:nvPr/>
        </p:nvSpPr>
        <p:spPr>
          <a:xfrm>
            <a:off x="251520" y="915566"/>
            <a:ext cx="1872208" cy="461665"/>
          </a:xfrm>
          <a:prstGeom prst="rect">
            <a:avLst/>
          </a:prstGeom>
          <a:noFill/>
        </p:spPr>
        <p:txBody>
          <a:bodyPr wrap="square" rtlCol="0">
            <a:spAutoFit/>
          </a:bodyPr>
          <a:lstStyle/>
          <a:p>
            <a:r>
              <a:rPr lang="en-GB" sz="1200" dirty="0">
                <a:solidFill>
                  <a:schemeClr val="accent4"/>
                </a:solidFill>
              </a:rPr>
              <a:t>Short to medium-term response</a:t>
            </a:r>
          </a:p>
        </p:txBody>
      </p:sp>
      <p:graphicFrame>
        <p:nvGraphicFramePr>
          <p:cNvPr id="14" name="Content Placeholder 16"/>
          <p:cNvGraphicFramePr>
            <a:graphicFrameLocks/>
          </p:cNvGraphicFramePr>
          <p:nvPr>
            <p:extLst>
              <p:ext uri="{D42A27DB-BD31-4B8C-83A1-F6EECF244321}">
                <p14:modId xmlns:p14="http://schemas.microsoft.com/office/powerpoint/2010/main" val="4226225974"/>
              </p:ext>
            </p:extLst>
          </p:nvPr>
        </p:nvGraphicFramePr>
        <p:xfrm>
          <a:off x="2553728" y="1131888"/>
          <a:ext cx="5618672" cy="338835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4"/>
          <p:cNvSpPr txBox="1">
            <a:spLocks/>
          </p:cNvSpPr>
          <p:nvPr/>
        </p:nvSpPr>
        <p:spPr>
          <a:xfrm>
            <a:off x="2700858" y="897012"/>
            <a:ext cx="5543550" cy="306586"/>
          </a:xfrm>
          <a:prstGeom prst="rect">
            <a:avLst/>
          </a:prstGeom>
        </p:spPr>
        <p:txBody>
          <a:bodyPr anchor="ct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177800" indent="-1778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444500"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207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9874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a:solidFill>
                  <a:schemeClr val="tx2"/>
                </a:solidFill>
              </a:rPr>
              <a:t>Efficiency index (cost per response, lower = better)</a:t>
            </a:r>
          </a:p>
        </p:txBody>
      </p:sp>
      <p:sp>
        <p:nvSpPr>
          <p:cNvPr id="16" name="Left-Right Arrow 15"/>
          <p:cNvSpPr/>
          <p:nvPr/>
        </p:nvSpPr>
        <p:spPr>
          <a:xfrm rot="16200000">
            <a:off x="829474" y="2734858"/>
            <a:ext cx="3020903" cy="253332"/>
          </a:xfrm>
          <a:prstGeom prst="leftRightArrow">
            <a:avLst/>
          </a:prstGeom>
          <a:solidFill>
            <a:schemeClr val="tx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solidFill>
            </a:endParaRPr>
          </a:p>
        </p:txBody>
      </p:sp>
      <p:sp>
        <p:nvSpPr>
          <p:cNvPr id="17" name="TextBox 16"/>
          <p:cNvSpPr txBox="1"/>
          <p:nvPr/>
        </p:nvSpPr>
        <p:spPr>
          <a:xfrm>
            <a:off x="1999180" y="4347180"/>
            <a:ext cx="681487" cy="366132"/>
          </a:xfrm>
          <a:prstGeom prst="rect">
            <a:avLst/>
          </a:prstGeom>
          <a:noFill/>
        </p:spPr>
        <p:txBody>
          <a:bodyPr wrap="square" rtlCol="0" anchor="ctr">
            <a:noAutofit/>
          </a:bodyPr>
          <a:lstStyle/>
          <a:p>
            <a:pPr algn="ctr"/>
            <a:r>
              <a:rPr lang="en-GB" sz="1050" dirty="0">
                <a:solidFill>
                  <a:schemeClr val="tx2"/>
                </a:solidFill>
              </a:rPr>
              <a:t>Most efficient</a:t>
            </a:r>
          </a:p>
        </p:txBody>
      </p:sp>
      <p:sp>
        <p:nvSpPr>
          <p:cNvPr id="18" name="TextBox 17"/>
          <p:cNvSpPr txBox="1"/>
          <p:nvPr/>
        </p:nvSpPr>
        <p:spPr>
          <a:xfrm>
            <a:off x="1999181" y="948772"/>
            <a:ext cx="681487" cy="402745"/>
          </a:xfrm>
          <a:prstGeom prst="rect">
            <a:avLst/>
          </a:prstGeom>
          <a:noFill/>
        </p:spPr>
        <p:txBody>
          <a:bodyPr wrap="square" rtlCol="0" anchor="ctr">
            <a:noAutofit/>
          </a:bodyPr>
          <a:lstStyle/>
          <a:p>
            <a:pPr algn="ctr"/>
            <a:r>
              <a:rPr lang="en-GB" sz="1050" dirty="0">
                <a:solidFill>
                  <a:schemeClr val="tx2"/>
                </a:solidFill>
              </a:rPr>
              <a:t>Least efficient</a:t>
            </a:r>
          </a:p>
        </p:txBody>
      </p:sp>
      <p:sp>
        <p:nvSpPr>
          <p:cNvPr id="19" name="Right Brace 18"/>
          <p:cNvSpPr/>
          <p:nvPr/>
        </p:nvSpPr>
        <p:spPr>
          <a:xfrm>
            <a:off x="4815246" y="3718560"/>
            <a:ext cx="191588" cy="557349"/>
          </a:xfrm>
          <a:prstGeom prst="rightBrace">
            <a:avLst/>
          </a:prstGeom>
          <a:ln w="12700" cap="rnd"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chemeClr val="tx2"/>
              </a:solidFill>
            </a:endParaRPr>
          </a:p>
        </p:txBody>
      </p:sp>
      <p:sp>
        <p:nvSpPr>
          <p:cNvPr id="20" name="Right Brace 19"/>
          <p:cNvSpPr/>
          <p:nvPr/>
        </p:nvSpPr>
        <p:spPr>
          <a:xfrm>
            <a:off x="7787681" y="1461186"/>
            <a:ext cx="191588" cy="2124021"/>
          </a:xfrm>
          <a:prstGeom prst="rightBrace">
            <a:avLst/>
          </a:prstGeom>
          <a:ln w="12700" cap="rnd"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chemeClr val="tx2"/>
              </a:solidFill>
            </a:endParaRPr>
          </a:p>
        </p:txBody>
      </p:sp>
      <p:sp>
        <p:nvSpPr>
          <p:cNvPr id="21" name="TextBox 1"/>
          <p:cNvSpPr txBox="1"/>
          <p:nvPr/>
        </p:nvSpPr>
        <p:spPr>
          <a:xfrm>
            <a:off x="4972003" y="3866605"/>
            <a:ext cx="1532708" cy="23655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solidFill>
                  <a:schemeClr val="tx2"/>
                </a:solidFill>
              </a:rPr>
              <a:t>Demand harvesters</a:t>
            </a:r>
          </a:p>
        </p:txBody>
      </p:sp>
      <p:sp>
        <p:nvSpPr>
          <p:cNvPr id="22" name="TextBox 1"/>
          <p:cNvSpPr txBox="1"/>
          <p:nvPr/>
        </p:nvSpPr>
        <p:spPr>
          <a:xfrm>
            <a:off x="7957269" y="2283700"/>
            <a:ext cx="1007219" cy="51547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solidFill>
                  <a:schemeClr val="tx2"/>
                </a:solidFill>
              </a:rPr>
              <a:t>Demand generators</a:t>
            </a:r>
          </a:p>
        </p:txBody>
      </p:sp>
      <p:sp>
        <p:nvSpPr>
          <p:cNvPr id="23" name="TextBox 1"/>
          <p:cNvSpPr txBox="1"/>
          <p:nvPr/>
        </p:nvSpPr>
        <p:spPr>
          <a:xfrm>
            <a:off x="2549613" y="1429354"/>
            <a:ext cx="820799" cy="370359"/>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chemeClr val="tx2"/>
                </a:solidFill>
              </a:rPr>
              <a:t>BR online display</a:t>
            </a:r>
          </a:p>
        </p:txBody>
      </p:sp>
      <p:sp>
        <p:nvSpPr>
          <p:cNvPr id="24" name="TextBox 1"/>
          <p:cNvSpPr txBox="1"/>
          <p:nvPr/>
        </p:nvSpPr>
        <p:spPr>
          <a:xfrm>
            <a:off x="2549613" y="1800981"/>
            <a:ext cx="820799" cy="370359"/>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chemeClr val="tx2"/>
                </a:solidFill>
              </a:rPr>
              <a:t>BR offline</a:t>
            </a:r>
          </a:p>
        </p:txBody>
      </p:sp>
      <p:sp>
        <p:nvSpPr>
          <p:cNvPr id="25" name="TextBox 1"/>
          <p:cNvSpPr txBox="1"/>
          <p:nvPr/>
        </p:nvSpPr>
        <p:spPr>
          <a:xfrm>
            <a:off x="2549613" y="2172608"/>
            <a:ext cx="820799" cy="370359"/>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chemeClr val="tx2"/>
                </a:solidFill>
              </a:rPr>
              <a:t>BRTV</a:t>
            </a:r>
          </a:p>
        </p:txBody>
      </p:sp>
      <p:sp>
        <p:nvSpPr>
          <p:cNvPr id="26" name="TextBox 1"/>
          <p:cNvSpPr txBox="1"/>
          <p:nvPr/>
        </p:nvSpPr>
        <p:spPr>
          <a:xfrm>
            <a:off x="2549613" y="2544235"/>
            <a:ext cx="820799" cy="370359"/>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chemeClr val="tx2"/>
                </a:solidFill>
              </a:rPr>
              <a:t>DR offline</a:t>
            </a:r>
          </a:p>
        </p:txBody>
      </p:sp>
      <p:sp>
        <p:nvSpPr>
          <p:cNvPr id="27" name="TextBox 1"/>
          <p:cNvSpPr txBox="1"/>
          <p:nvPr/>
        </p:nvSpPr>
        <p:spPr>
          <a:xfrm>
            <a:off x="2549613" y="2915862"/>
            <a:ext cx="820799" cy="370359"/>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chemeClr val="tx2"/>
                </a:solidFill>
              </a:rPr>
              <a:t>DR online display</a:t>
            </a:r>
          </a:p>
        </p:txBody>
      </p:sp>
      <p:sp>
        <p:nvSpPr>
          <p:cNvPr id="28" name="TextBox 1"/>
          <p:cNvSpPr txBox="1"/>
          <p:nvPr/>
        </p:nvSpPr>
        <p:spPr>
          <a:xfrm>
            <a:off x="2549613" y="3659116"/>
            <a:ext cx="820799" cy="370359"/>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chemeClr val="tx2"/>
                </a:solidFill>
              </a:rPr>
              <a:t>Affiliates</a:t>
            </a:r>
          </a:p>
        </p:txBody>
      </p:sp>
      <p:sp>
        <p:nvSpPr>
          <p:cNvPr id="29" name="TextBox 1"/>
          <p:cNvSpPr txBox="1"/>
          <p:nvPr/>
        </p:nvSpPr>
        <p:spPr>
          <a:xfrm>
            <a:off x="2508573" y="4030740"/>
            <a:ext cx="902879" cy="370359"/>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chemeClr val="tx2"/>
                </a:solidFill>
              </a:rPr>
              <a:t>Generic PPC search</a:t>
            </a:r>
          </a:p>
        </p:txBody>
      </p:sp>
      <p:sp>
        <p:nvSpPr>
          <p:cNvPr id="30" name="TextBox 1"/>
          <p:cNvSpPr txBox="1"/>
          <p:nvPr/>
        </p:nvSpPr>
        <p:spPr>
          <a:xfrm>
            <a:off x="2508573" y="3287489"/>
            <a:ext cx="902879" cy="370359"/>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chemeClr val="tx2"/>
                </a:solidFill>
              </a:rPr>
              <a:t>DRTV</a:t>
            </a:r>
          </a:p>
        </p:txBody>
      </p:sp>
      <p:cxnSp>
        <p:nvCxnSpPr>
          <p:cNvPr id="31" name="Straight Connector 30"/>
          <p:cNvCxnSpPr/>
          <p:nvPr/>
        </p:nvCxnSpPr>
        <p:spPr>
          <a:xfrm>
            <a:off x="264770" y="4782904"/>
            <a:ext cx="4555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7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chart seriesIdx="-4" categoryIdx="0" bldStep="category"/>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graphicEl>
                                              <a:chart seriesIdx="-4" categoryIdx="1"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graphicEl>
                                              <a:chart seriesIdx="-4" categoryIdx="2"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graphicEl>
                                              <a:chart seriesIdx="-4" categoryIdx="3"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chart seriesIdx="-4" categoryIdx="4" bldStep="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graphicEl>
                                              <a:chart seriesIdx="-4" categoryIdx="5" bldStep="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graphicEl>
                                              <a:chart seriesIdx="-4" categoryIdx="6"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graphicEl>
                                              <a:chart seriesIdx="-4" categoryIdx="7" bldStep="category"/>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category"/>
        </p:bldSub>
      </p:bldGraphic>
      <p:bldP spid="19" grpId="0" animBg="1"/>
      <p:bldP spid="20" grpId="0" animBg="1"/>
      <p:bldP spid="21" grpId="0"/>
      <p:bldP spid="22" grpId="0"/>
      <p:bldP spid="23" grpId="0"/>
      <p:bldP spid="24" grpId="0"/>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TV drives the highest volume of cost-efficient response</a:t>
            </a:r>
          </a:p>
        </p:txBody>
      </p: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7 brands</a:t>
            </a:r>
          </a:p>
        </p:txBody>
      </p:sp>
      <p:sp>
        <p:nvSpPr>
          <p:cNvPr id="8" name="TextBox 7"/>
          <p:cNvSpPr txBox="1"/>
          <p:nvPr/>
        </p:nvSpPr>
        <p:spPr>
          <a:xfrm>
            <a:off x="251520" y="915566"/>
            <a:ext cx="2808312" cy="276999"/>
          </a:xfrm>
          <a:prstGeom prst="rect">
            <a:avLst/>
          </a:prstGeom>
          <a:noFill/>
        </p:spPr>
        <p:txBody>
          <a:bodyPr wrap="square" rtlCol="0">
            <a:spAutoFit/>
          </a:bodyPr>
          <a:lstStyle/>
          <a:p>
            <a:r>
              <a:rPr lang="en-GB" sz="1200" dirty="0">
                <a:solidFill>
                  <a:schemeClr val="accent4"/>
                </a:solidFill>
              </a:rPr>
              <a:t>Short to medium-term response</a:t>
            </a:r>
          </a:p>
        </p:txBody>
      </p:sp>
      <p:graphicFrame>
        <p:nvGraphicFramePr>
          <p:cNvPr id="9" name="Content Placeholder 17"/>
          <p:cNvGraphicFramePr>
            <a:graphicFrameLocks/>
          </p:cNvGraphicFramePr>
          <p:nvPr>
            <p:extLst>
              <p:ext uri="{D42A27DB-BD31-4B8C-83A1-F6EECF244321}">
                <p14:modId xmlns:p14="http://schemas.microsoft.com/office/powerpoint/2010/main" val="379337657"/>
              </p:ext>
            </p:extLst>
          </p:nvPr>
        </p:nvGraphicFramePr>
        <p:xfrm>
          <a:off x="1403648" y="1275606"/>
          <a:ext cx="6102350" cy="3240087"/>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flipH="1">
            <a:off x="1889948" y="4264424"/>
            <a:ext cx="2486264" cy="0"/>
          </a:xfrm>
          <a:prstGeom prst="line">
            <a:avLst/>
          </a:prstGeom>
          <a:ln w="12700" cmpd="sng">
            <a:solidFill>
              <a:schemeClr val="tx2"/>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986244" y="4264424"/>
            <a:ext cx="2521789" cy="0"/>
          </a:xfrm>
          <a:prstGeom prst="line">
            <a:avLst/>
          </a:prstGeom>
          <a:ln w="12700" cmpd="sng">
            <a:solidFill>
              <a:schemeClr val="tx2"/>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89948" y="1601125"/>
            <a:ext cx="0" cy="2654422"/>
          </a:xfrm>
          <a:prstGeom prst="line">
            <a:avLst/>
          </a:prstGeom>
          <a:ln w="12700" cmpd="sng">
            <a:solidFill>
              <a:schemeClr val="tx2"/>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64770" y="4782904"/>
            <a:ext cx="4555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770" y="21873"/>
            <a:ext cx="7835622" cy="718132"/>
          </a:xfrm>
        </p:spPr>
        <p:txBody>
          <a:bodyPr>
            <a:normAutofit/>
          </a:bodyPr>
          <a:lstStyle/>
          <a:p>
            <a:r>
              <a:rPr lang="en-GB" sz="1800" dirty="0"/>
              <a:t>TV spend can be 2.7x more than online channels before inefficiency</a:t>
            </a:r>
          </a:p>
        </p:txBody>
      </p: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7 brands</a:t>
            </a:r>
          </a:p>
        </p:txBody>
      </p:sp>
      <p:sp>
        <p:nvSpPr>
          <p:cNvPr id="8" name="TextBox 7"/>
          <p:cNvSpPr txBox="1"/>
          <p:nvPr/>
        </p:nvSpPr>
        <p:spPr>
          <a:xfrm>
            <a:off x="251520" y="915566"/>
            <a:ext cx="2808312" cy="276999"/>
          </a:xfrm>
          <a:prstGeom prst="rect">
            <a:avLst/>
          </a:prstGeom>
          <a:noFill/>
        </p:spPr>
        <p:txBody>
          <a:bodyPr wrap="square" rtlCol="0">
            <a:spAutoFit/>
          </a:bodyPr>
          <a:lstStyle/>
          <a:p>
            <a:r>
              <a:rPr lang="en-GB" sz="1200" dirty="0">
                <a:solidFill>
                  <a:schemeClr val="accent4"/>
                </a:solidFill>
              </a:rPr>
              <a:t>Short to medium-term response</a:t>
            </a:r>
          </a:p>
        </p:txBody>
      </p:sp>
      <p:graphicFrame>
        <p:nvGraphicFramePr>
          <p:cNvPr id="13" name="Content Placeholder 16"/>
          <p:cNvGraphicFramePr>
            <a:graphicFrameLocks/>
          </p:cNvGraphicFramePr>
          <p:nvPr>
            <p:extLst>
              <p:ext uri="{D42A27DB-BD31-4B8C-83A1-F6EECF244321}">
                <p14:modId xmlns:p14="http://schemas.microsoft.com/office/powerpoint/2010/main" val="3988491722"/>
              </p:ext>
            </p:extLst>
          </p:nvPr>
        </p:nvGraphicFramePr>
        <p:xfrm>
          <a:off x="1115616" y="1275606"/>
          <a:ext cx="6912768" cy="32400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2"/>
          <p:cNvSpPr txBox="1">
            <a:spLocks/>
          </p:cNvSpPr>
          <p:nvPr/>
        </p:nvSpPr>
        <p:spPr>
          <a:xfrm>
            <a:off x="2038179" y="1463229"/>
            <a:ext cx="5543550" cy="216856"/>
          </a:xfrm>
          <a:prstGeom prst="rect">
            <a:avLst/>
          </a:prstGeom>
        </p:spPr>
        <p:txBody>
          <a:bodyPr anchor="ct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177800" indent="-1778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444500"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207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987425" indent="-1778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solidFill>
                  <a:schemeClr val="tx2"/>
                </a:solidFill>
              </a:rPr>
              <a:t>Indexed media spend at saturation</a:t>
            </a:r>
          </a:p>
        </p:txBody>
      </p:sp>
      <p:cxnSp>
        <p:nvCxnSpPr>
          <p:cNvPr id="7" name="Straight Connector 6"/>
          <p:cNvCxnSpPr/>
          <p:nvPr/>
        </p:nvCxnSpPr>
        <p:spPr>
          <a:xfrm>
            <a:off x="264770" y="4782904"/>
            <a:ext cx="4555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14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1873"/>
            <a:ext cx="7920880" cy="718132"/>
          </a:xfrm>
        </p:spPr>
        <p:txBody>
          <a:bodyPr/>
          <a:lstStyle/>
          <a:p>
            <a:r>
              <a:rPr lang="en-GB" dirty="0"/>
              <a:t>TV drives effect across the entire communications system</a:t>
            </a:r>
          </a:p>
        </p:txBody>
      </p:sp>
      <p:sp>
        <p:nvSpPr>
          <p:cNvPr id="6" name="TextBox 5"/>
          <p:cNvSpPr txBox="1"/>
          <p:nvPr/>
        </p:nvSpPr>
        <p:spPr>
          <a:xfrm>
            <a:off x="179512" y="4789190"/>
            <a:ext cx="4990482" cy="2308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8 brands</a:t>
            </a:r>
          </a:p>
        </p:txBody>
      </p:sp>
      <p:sp>
        <p:nvSpPr>
          <p:cNvPr id="8" name="TextBox 7"/>
          <p:cNvSpPr txBox="1"/>
          <p:nvPr/>
        </p:nvSpPr>
        <p:spPr>
          <a:xfrm>
            <a:off x="251520" y="915566"/>
            <a:ext cx="2808312" cy="276999"/>
          </a:xfrm>
          <a:prstGeom prst="rect">
            <a:avLst/>
          </a:prstGeom>
          <a:noFill/>
        </p:spPr>
        <p:txBody>
          <a:bodyPr wrap="square" rtlCol="0">
            <a:spAutoFit/>
          </a:bodyPr>
          <a:lstStyle/>
          <a:p>
            <a:r>
              <a:rPr lang="en-GB" sz="1200" dirty="0">
                <a:solidFill>
                  <a:schemeClr val="accent4"/>
                </a:solidFill>
              </a:rPr>
              <a:t>Short to medium-term response</a:t>
            </a:r>
          </a:p>
        </p:txBody>
      </p:sp>
      <p:sp>
        <p:nvSpPr>
          <p:cNvPr id="26" name="TextBox 25"/>
          <p:cNvSpPr txBox="1"/>
          <p:nvPr/>
        </p:nvSpPr>
        <p:spPr>
          <a:xfrm>
            <a:off x="7155743" y="3468150"/>
            <a:ext cx="1658830" cy="230832"/>
          </a:xfrm>
          <a:prstGeom prst="rect">
            <a:avLst/>
          </a:prstGeom>
          <a:noFill/>
        </p:spPr>
        <p:txBody>
          <a:bodyPr wrap="square" rtlCol="0" anchor="ctr">
            <a:spAutoFit/>
          </a:bodyPr>
          <a:lstStyle/>
          <a:p>
            <a:r>
              <a:rPr lang="en-GB" sz="900" dirty="0"/>
              <a:t>Impact from TV</a:t>
            </a:r>
          </a:p>
        </p:txBody>
      </p:sp>
      <p:sp>
        <p:nvSpPr>
          <p:cNvPr id="24" name="TextBox 23"/>
          <p:cNvSpPr txBox="1"/>
          <p:nvPr/>
        </p:nvSpPr>
        <p:spPr>
          <a:xfrm>
            <a:off x="7155742" y="3699853"/>
            <a:ext cx="1898983" cy="230832"/>
          </a:xfrm>
          <a:prstGeom prst="rect">
            <a:avLst/>
          </a:prstGeom>
          <a:noFill/>
        </p:spPr>
        <p:txBody>
          <a:bodyPr wrap="square" rtlCol="0" anchor="ctr">
            <a:spAutoFit/>
          </a:bodyPr>
          <a:lstStyle/>
          <a:p>
            <a:r>
              <a:rPr lang="en-GB" sz="900" dirty="0"/>
              <a:t>Impact from other offline media</a:t>
            </a:r>
          </a:p>
        </p:txBody>
      </p:sp>
      <p:sp>
        <p:nvSpPr>
          <p:cNvPr id="22" name="TextBox 21"/>
          <p:cNvSpPr txBox="1"/>
          <p:nvPr/>
        </p:nvSpPr>
        <p:spPr>
          <a:xfrm>
            <a:off x="7155743" y="3931556"/>
            <a:ext cx="1658830" cy="230832"/>
          </a:xfrm>
          <a:prstGeom prst="rect">
            <a:avLst/>
          </a:prstGeom>
          <a:noFill/>
        </p:spPr>
        <p:txBody>
          <a:bodyPr wrap="square" rtlCol="0" anchor="ctr">
            <a:spAutoFit/>
          </a:bodyPr>
          <a:lstStyle/>
          <a:p>
            <a:r>
              <a:rPr lang="en-GB" sz="900" dirty="0"/>
              <a:t>Impact from online media</a:t>
            </a:r>
          </a:p>
        </p:txBody>
      </p:sp>
      <p:sp>
        <p:nvSpPr>
          <p:cNvPr id="20" name="TextBox 19"/>
          <p:cNvSpPr txBox="1"/>
          <p:nvPr/>
        </p:nvSpPr>
        <p:spPr>
          <a:xfrm>
            <a:off x="7155743" y="4163260"/>
            <a:ext cx="1658830" cy="230832"/>
          </a:xfrm>
          <a:prstGeom prst="rect">
            <a:avLst/>
          </a:prstGeom>
          <a:noFill/>
        </p:spPr>
        <p:txBody>
          <a:bodyPr wrap="square" rtlCol="0" anchor="ctr">
            <a:spAutoFit/>
          </a:bodyPr>
          <a:lstStyle/>
          <a:p>
            <a:r>
              <a:rPr lang="en-GB" sz="900" dirty="0"/>
              <a:t>Base</a:t>
            </a:r>
          </a:p>
        </p:txBody>
      </p:sp>
      <p:sp>
        <p:nvSpPr>
          <p:cNvPr id="2" name="Rectangle 1"/>
          <p:cNvSpPr/>
          <p:nvPr/>
        </p:nvSpPr>
        <p:spPr>
          <a:xfrm>
            <a:off x="6958655" y="3520105"/>
            <a:ext cx="207479" cy="1440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6958655" y="3752590"/>
            <a:ext cx="207479" cy="144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958655" y="3985075"/>
            <a:ext cx="207479" cy="14400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6958655" y="4217559"/>
            <a:ext cx="207479" cy="144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241" y="802287"/>
            <a:ext cx="6131454" cy="4164790"/>
          </a:xfrm>
          <a:prstGeom prst="rect">
            <a:avLst/>
          </a:prstGeom>
        </p:spPr>
      </p:pic>
      <p:cxnSp>
        <p:nvCxnSpPr>
          <p:cNvPr id="14" name="Straight Connector 13"/>
          <p:cNvCxnSpPr/>
          <p:nvPr/>
        </p:nvCxnSpPr>
        <p:spPr>
          <a:xfrm>
            <a:off x="264770" y="4782904"/>
            <a:ext cx="455599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42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1873"/>
            <a:ext cx="8280920" cy="718132"/>
          </a:xfrm>
        </p:spPr>
        <p:txBody>
          <a:bodyPr>
            <a:normAutofit/>
          </a:bodyPr>
          <a:lstStyle/>
          <a:p>
            <a:r>
              <a:rPr lang="en-GB" dirty="0"/>
              <a:t>TV drives response directly &amp; indirectly through other channels</a:t>
            </a:r>
          </a:p>
        </p:txBody>
      </p:sp>
      <p:sp>
        <p:nvSpPr>
          <p:cNvPr id="6" name="TextBox 5"/>
          <p:cNvSpPr txBox="1"/>
          <p:nvPr/>
        </p:nvSpPr>
        <p:spPr>
          <a:xfrm>
            <a:off x="179512" y="4789190"/>
            <a:ext cx="8064896" cy="369332"/>
          </a:xfrm>
          <a:prstGeom prst="rect">
            <a:avLst/>
          </a:prstGeom>
          <a:noFill/>
        </p:spPr>
        <p:txBody>
          <a:bodyPr wrap="square" rtlCol="0">
            <a:spAutoFit/>
          </a:bodyPr>
          <a:lstStyle/>
          <a:p>
            <a:r>
              <a:rPr lang="en-GB" sz="900" dirty="0">
                <a:solidFill>
                  <a:srgbClr val="515254"/>
                </a:solidFill>
              </a:rPr>
              <a:t>Source: TV Response: new rules, new roles, 2015, </a:t>
            </a:r>
            <a:r>
              <a:rPr lang="en-GB" sz="900" dirty="0" err="1">
                <a:solidFill>
                  <a:srgbClr val="515254"/>
                </a:solidFill>
              </a:rPr>
              <a:t>GroupM</a:t>
            </a:r>
            <a:r>
              <a:rPr lang="en-GB" sz="900" dirty="0">
                <a:solidFill>
                  <a:srgbClr val="515254"/>
                </a:solidFill>
              </a:rPr>
              <a:t>/Thinkbox. Based on 8 brands. </a:t>
            </a:r>
            <a:r>
              <a:rPr lang="en-GB" sz="900" dirty="0">
                <a:solidFill>
                  <a:srgbClr val="4A4A49"/>
                </a:solidFill>
              </a:rPr>
              <a:t>*Facebook metric is likes/comments</a:t>
            </a:r>
          </a:p>
          <a:p>
            <a:endParaRPr lang="en-GB" sz="900" dirty="0">
              <a:solidFill>
                <a:srgbClr val="515254"/>
              </a:solidFill>
            </a:endParaRPr>
          </a:p>
        </p:txBody>
      </p:sp>
      <p:sp>
        <p:nvSpPr>
          <p:cNvPr id="8" name="TextBox 7"/>
          <p:cNvSpPr txBox="1"/>
          <p:nvPr/>
        </p:nvSpPr>
        <p:spPr>
          <a:xfrm>
            <a:off x="251520" y="915566"/>
            <a:ext cx="2808312" cy="276999"/>
          </a:xfrm>
          <a:prstGeom prst="rect">
            <a:avLst/>
          </a:prstGeom>
          <a:noFill/>
        </p:spPr>
        <p:txBody>
          <a:bodyPr wrap="square" rtlCol="0">
            <a:spAutoFit/>
          </a:bodyPr>
          <a:lstStyle/>
          <a:p>
            <a:r>
              <a:rPr lang="en-GB" sz="1200" dirty="0">
                <a:solidFill>
                  <a:schemeClr val="accent4"/>
                </a:solidFill>
              </a:rPr>
              <a:t>Short to medium-term response</a:t>
            </a:r>
          </a:p>
        </p:txBody>
      </p:sp>
      <p:cxnSp>
        <p:nvCxnSpPr>
          <p:cNvPr id="7" name="Straight Connector 6"/>
          <p:cNvCxnSpPr/>
          <p:nvPr/>
        </p:nvCxnSpPr>
        <p:spPr>
          <a:xfrm>
            <a:off x="264770" y="4782904"/>
            <a:ext cx="639546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Chart 1"/>
          <p:cNvGraphicFramePr/>
          <p:nvPr>
            <p:extLst>
              <p:ext uri="{D42A27DB-BD31-4B8C-83A1-F6EECF244321}">
                <p14:modId xmlns:p14="http://schemas.microsoft.com/office/powerpoint/2010/main" val="724744308"/>
              </p:ext>
            </p:extLst>
          </p:nvPr>
        </p:nvGraphicFramePr>
        <p:xfrm>
          <a:off x="1504042" y="1337522"/>
          <a:ext cx="6432376" cy="332814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28042" y="1192564"/>
            <a:ext cx="3384376" cy="276999"/>
          </a:xfrm>
          <a:prstGeom prst="rect">
            <a:avLst/>
          </a:prstGeom>
          <a:noFill/>
        </p:spPr>
        <p:txBody>
          <a:bodyPr wrap="square" rtlCol="0">
            <a:spAutoFit/>
          </a:bodyPr>
          <a:lstStyle/>
          <a:p>
            <a:pPr algn="ctr"/>
            <a:r>
              <a:rPr lang="en-GB" sz="1200" dirty="0"/>
              <a:t>TV’s contribution to media-driven response</a:t>
            </a:r>
          </a:p>
        </p:txBody>
      </p:sp>
    </p:spTree>
    <p:extLst>
      <p:ext uri="{BB962C8B-B14F-4D97-AF65-F5344CB8AC3E}">
        <p14:creationId xmlns:p14="http://schemas.microsoft.com/office/powerpoint/2010/main" val="290061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BOX_GREEN">
  <a:themeElements>
    <a:clrScheme name="THINKBOX GREEN">
      <a:dk1>
        <a:srgbClr val="515254"/>
      </a:dk1>
      <a:lt1>
        <a:sysClr val="window" lastClr="FFFFFF"/>
      </a:lt1>
      <a:dk2>
        <a:srgbClr val="515254"/>
      </a:dk2>
      <a:lt2>
        <a:srgbClr val="D8D8D8"/>
      </a:lt2>
      <a:accent1>
        <a:srgbClr val="CDD22B"/>
      </a:accent1>
      <a:accent2>
        <a:srgbClr val="87B740"/>
      </a:accent2>
      <a:accent3>
        <a:srgbClr val="00993C"/>
      </a:accent3>
      <a:accent4>
        <a:srgbClr val="007B47"/>
      </a:accent4>
      <a:accent5>
        <a:srgbClr val="005F34"/>
      </a:accent5>
      <a:accent6>
        <a:srgbClr val="003A20"/>
      </a:accent6>
      <a:hlink>
        <a:srgbClr val="00993C"/>
      </a:hlink>
      <a:folHlink>
        <a:srgbClr val="00993C"/>
      </a:folHlink>
    </a:clrScheme>
    <a:fontScheme name="THINKBO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DD2F27"/>
    </a:custClr>
    <a:custClr name="Custom Color 2">
      <a:srgbClr val="BC1D24"/>
    </a:custClr>
    <a:custClr name="Custom Color 3">
      <a:srgbClr val="A71E61"/>
    </a:custClr>
    <a:custClr name="Custom Color 4">
      <a:srgbClr val="6C2771"/>
    </a:custClr>
    <a:custClr name="Custom Color 5">
      <a:srgbClr val="303280"/>
    </a:custClr>
    <a:custClr name="Custom Color 6">
      <a:srgbClr val="1C205D"/>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THINKBOX_Green_270813_V3</Template>
  <TotalTime>768</TotalTime>
  <Words>1956</Words>
  <Application>Microsoft Office PowerPoint</Application>
  <PresentationFormat>On-screen Show (16:9)</PresentationFormat>
  <Paragraphs>152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THINBOX_GREEN</vt:lpstr>
      <vt:lpstr>TV Response: new rules, new roles</vt:lpstr>
      <vt:lpstr>Half of media-generated response comes in the longer-term</vt:lpstr>
      <vt:lpstr>Brand TV is the most cost efficient longer-term channel</vt:lpstr>
      <vt:lpstr>TV accounts for a third of media-driven sales</vt:lpstr>
      <vt:lpstr>DRTV is the strongest ‘demand generating’ channel</vt:lpstr>
      <vt:lpstr>TV drives the highest volume of cost-efficient response</vt:lpstr>
      <vt:lpstr>TV spend can be 2.7x more than online channels before inefficiency</vt:lpstr>
      <vt:lpstr>TV drives effect across the entire communications system</vt:lpstr>
      <vt:lpstr>TV drives response directly &amp; indirectly through other channels</vt:lpstr>
      <vt:lpstr>DRTV has most effect on first viewing</vt:lpstr>
      <vt:lpstr>BRTV needs a number of viewings to have significant impact</vt:lpstr>
      <vt:lpstr>‘Need’ products should consider investing more into Sunday</vt:lpstr>
      <vt:lpstr>DRTV performs strongly in peak, even with cost factored-in</vt:lpstr>
      <vt:lpstr>End breaks are more effective than centre breaks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Robertson</dc:creator>
  <cp:lastModifiedBy>Nailah Uddin</cp:lastModifiedBy>
  <cp:revision>52</cp:revision>
  <dcterms:created xsi:type="dcterms:W3CDTF">2015-11-09T16:43:20Z</dcterms:created>
  <dcterms:modified xsi:type="dcterms:W3CDTF">2022-03-28T16:20:43Z</dcterms:modified>
</cp:coreProperties>
</file>