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3"/>
  </p:notesMasterIdLst>
  <p:sldIdLst>
    <p:sldId id="690"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62985" autoAdjust="0"/>
  </p:normalViewPr>
  <p:slideViewPr>
    <p:cSldViewPr snapToGrid="0">
      <p:cViewPr varScale="1">
        <p:scale>
          <a:sx n="72" d="100"/>
          <a:sy n="72" d="100"/>
        </p:scale>
        <p:origin x="1782"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125E38-5A92-445A-A673-36E2E58410D8}" type="datetimeFigureOut">
              <a:rPr lang="en-GB" smtClean="0"/>
              <a:t>12/11/2020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6D28C3-B0D9-407A-8748-85AC9463C654}" type="slidenum">
              <a:rPr lang="en-GB" smtClean="0"/>
              <a:t>‹#›</a:t>
            </a:fld>
            <a:endParaRPr lang="en-GB"/>
          </a:p>
        </p:txBody>
      </p:sp>
    </p:spTree>
    <p:extLst>
      <p:ext uri="{BB962C8B-B14F-4D97-AF65-F5344CB8AC3E}">
        <p14:creationId xmlns:p14="http://schemas.microsoft.com/office/powerpoint/2010/main" val="41444284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a:solidFill>
                  <a:schemeClr val="tx1"/>
                </a:solidFill>
                <a:effectLst/>
                <a:latin typeface="+mn-lt"/>
                <a:ea typeface="+mn-ea"/>
                <a:cs typeface="+mn-cs"/>
              </a:rPr>
              <a:t>The Challenge</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Tango rose to fame in the early 90s through a series of memorable and controversial TV campaigns.  The strap line ‘You know when you’ve been </a:t>
            </a:r>
            <a:r>
              <a:rPr lang="en-GB" sz="1200" kern="1200" dirty="0" err="1">
                <a:solidFill>
                  <a:schemeClr val="tx1"/>
                </a:solidFill>
                <a:effectLst/>
                <a:latin typeface="+mn-lt"/>
                <a:ea typeface="+mn-ea"/>
                <a:cs typeface="+mn-cs"/>
              </a:rPr>
              <a:t>Tango’d</a:t>
            </a:r>
            <a:r>
              <a:rPr lang="en-GB" sz="1200" kern="1200" dirty="0">
                <a:solidFill>
                  <a:schemeClr val="tx1"/>
                </a:solidFill>
                <a:effectLst/>
                <a:latin typeface="+mn-lt"/>
                <a:ea typeface="+mn-ea"/>
                <a:cs typeface="+mn-cs"/>
              </a:rPr>
              <a:t>’ was etched into the nations’ consciousness.</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Fast forward to 2019 and Tango was virtually unknown to today’s youth. With little brand investment, it lost both shelf space and market share and although awareness was high, relevancy and consideration were not. The brand was at risk of disappearing altogether.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Tango needed reviving and to become culturally relevant again, through:</a:t>
            </a:r>
          </a:p>
          <a:p>
            <a:r>
              <a:rPr lang="en-GB" sz="1200" kern="1200" dirty="0">
                <a:solidFill>
                  <a:schemeClr val="tx1"/>
                </a:solidFill>
                <a:effectLst/>
                <a:latin typeface="+mn-lt"/>
                <a:ea typeface="+mn-ea"/>
                <a:cs typeface="+mn-cs"/>
              </a:rPr>
              <a:t> </a:t>
            </a:r>
          </a:p>
          <a:p>
            <a:pPr lvl="0"/>
            <a:r>
              <a:rPr lang="en-GB" sz="1200" kern="1200" dirty="0">
                <a:solidFill>
                  <a:schemeClr val="tx1"/>
                </a:solidFill>
                <a:effectLst/>
                <a:latin typeface="+mn-lt"/>
                <a:ea typeface="+mn-ea"/>
                <a:cs typeface="+mn-cs"/>
              </a:rPr>
              <a:t>Increased consideration amongst existing and new customers</a:t>
            </a:r>
          </a:p>
          <a:p>
            <a:pPr lvl="0"/>
            <a:r>
              <a:rPr lang="en-GB" sz="1200" kern="1200" dirty="0">
                <a:solidFill>
                  <a:schemeClr val="tx1"/>
                </a:solidFill>
                <a:effectLst/>
                <a:latin typeface="+mn-lt"/>
                <a:ea typeface="+mn-ea"/>
                <a:cs typeface="+mn-cs"/>
              </a:rPr>
              <a:t>Reaching a new, younger audience.</a:t>
            </a:r>
          </a:p>
          <a:p>
            <a:pPr lvl="0"/>
            <a:r>
              <a:rPr lang="en-GB" sz="1200" kern="1200" dirty="0">
                <a:solidFill>
                  <a:schemeClr val="tx1"/>
                </a:solidFill>
                <a:effectLst/>
                <a:latin typeface="+mn-lt"/>
                <a:ea typeface="+mn-ea"/>
                <a:cs typeface="+mn-cs"/>
              </a:rPr>
              <a:t>Making Tango famous again and increasing brand love</a:t>
            </a:r>
          </a:p>
          <a:p>
            <a:endParaRPr lang="en-GB" sz="1200" b="1"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The TV Solution</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By speaking directly to 16-24 year olds in a series of workshops, it became apparent that TV was important to them because of its social currency, but media habits were fragmented and social media was also incredibly important.</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There were three key insights which shaped the entire campaign strategy:</a:t>
            </a:r>
          </a:p>
          <a:p>
            <a:r>
              <a:rPr lang="en-GB" sz="1200" kern="1200" dirty="0">
                <a:solidFill>
                  <a:schemeClr val="tx1"/>
                </a:solidFill>
                <a:effectLst/>
                <a:latin typeface="+mn-lt"/>
                <a:ea typeface="+mn-ea"/>
                <a:cs typeface="+mn-cs"/>
              </a:rPr>
              <a:t> </a:t>
            </a:r>
          </a:p>
          <a:p>
            <a:pPr lvl="0"/>
            <a:r>
              <a:rPr lang="en-GB" sz="1200" kern="1200" dirty="0">
                <a:solidFill>
                  <a:schemeClr val="tx1"/>
                </a:solidFill>
                <a:effectLst/>
                <a:latin typeface="+mn-lt"/>
                <a:ea typeface="+mn-ea"/>
                <a:cs typeface="+mn-cs"/>
              </a:rPr>
              <a:t>Being ‘in the know’ with big cultural moments that drove live TV viewing</a:t>
            </a:r>
          </a:p>
          <a:p>
            <a:pPr lvl="0"/>
            <a:r>
              <a:rPr lang="en-GB" sz="1200" kern="1200" dirty="0">
                <a:solidFill>
                  <a:schemeClr val="tx1"/>
                </a:solidFill>
                <a:effectLst/>
                <a:latin typeface="+mn-lt"/>
                <a:ea typeface="+mn-ea"/>
                <a:cs typeface="+mn-cs"/>
              </a:rPr>
              <a:t>The virtual and physical worlds were blurred for young people, meaning a cross channel, integrated campaign was a necessity.</a:t>
            </a:r>
          </a:p>
          <a:p>
            <a:pPr lvl="0"/>
            <a:r>
              <a:rPr lang="en-GB" sz="1200" kern="1200" dirty="0">
                <a:solidFill>
                  <a:schemeClr val="tx1"/>
                </a:solidFill>
                <a:effectLst/>
                <a:latin typeface="+mn-lt"/>
                <a:ea typeface="+mn-ea"/>
                <a:cs typeface="+mn-cs"/>
              </a:rPr>
              <a:t>Awkward moments played a big part in their lives – but those moments were also seen as funny.</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By overlaying the human insight with planning know-how, they decided to unleash Tango in big cultural moments that mattered to young people and their mates and to rescue them from awkward situations with the ‘Tang-guru’ - a cringe-busting hero who rescues people from awkward moments.</a:t>
            </a:r>
          </a:p>
          <a:p>
            <a:r>
              <a:rPr lang="en-GB" sz="1200" b="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The Plan</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Two ads were created featuring a teenaged girl getting stuck in controversial situations:</a:t>
            </a:r>
          </a:p>
          <a:p>
            <a:pPr lvl="0"/>
            <a:r>
              <a:rPr lang="en-GB" sz="1200" kern="1200" dirty="0">
                <a:solidFill>
                  <a:schemeClr val="tx1"/>
                </a:solidFill>
                <a:effectLst/>
                <a:latin typeface="+mn-lt"/>
                <a:ea typeface="+mn-ea"/>
                <a:cs typeface="+mn-cs"/>
              </a:rPr>
              <a:t>A 30” treatment about a rude message accidentally sent to her dad instead of her boyfriend</a:t>
            </a:r>
          </a:p>
          <a:p>
            <a:pPr lvl="0"/>
            <a:r>
              <a:rPr lang="en-GB" sz="1200" kern="1200" dirty="0">
                <a:solidFill>
                  <a:schemeClr val="tx1"/>
                </a:solidFill>
                <a:effectLst/>
                <a:latin typeface="+mn-lt"/>
                <a:ea typeface="+mn-ea"/>
                <a:cs typeface="+mn-cs"/>
              </a:rPr>
              <a:t>A 40” ad where the dad discovers her vibrator</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m/SIX and VCCP created the TV creative as the ‘hero asset’ that could be leveraged on other channels such as social media, through GIFS and memes.  </a:t>
            </a:r>
          </a:p>
          <a:p>
            <a:r>
              <a:rPr lang="en-GB" sz="1200" b="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In order to best capture the attention of an audience of avid multi-screeners, the TV was carefully planned around moments where they were truly engaged.</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The plan was:</a:t>
            </a:r>
          </a:p>
          <a:p>
            <a:r>
              <a:rPr lang="en-GB" sz="1200" kern="1200" dirty="0">
                <a:solidFill>
                  <a:schemeClr val="tx1"/>
                </a:solidFill>
                <a:effectLst/>
                <a:latin typeface="+mn-lt"/>
                <a:ea typeface="+mn-ea"/>
                <a:cs typeface="+mn-cs"/>
              </a:rPr>
              <a:t> </a:t>
            </a:r>
          </a:p>
          <a:p>
            <a:pPr lvl="0"/>
            <a:r>
              <a:rPr lang="en-GB" sz="1200" kern="1200" dirty="0">
                <a:solidFill>
                  <a:schemeClr val="tx1"/>
                </a:solidFill>
                <a:effectLst/>
                <a:latin typeface="+mn-lt"/>
                <a:ea typeface="+mn-ea"/>
                <a:cs typeface="+mn-cs"/>
              </a:rPr>
              <a:t>Centred around unmissable programmes with exceptional talk-ability.</a:t>
            </a:r>
          </a:p>
          <a:p>
            <a:pPr lvl="0"/>
            <a:r>
              <a:rPr lang="en-GB" sz="1200" kern="1200" dirty="0">
                <a:solidFill>
                  <a:schemeClr val="tx1"/>
                </a:solidFill>
                <a:effectLst/>
                <a:latin typeface="+mn-lt"/>
                <a:ea typeface="+mn-ea"/>
                <a:cs typeface="+mn-cs"/>
              </a:rPr>
              <a:t>Unbound by weekly deliveries and strike weights – the programming had to be cherry-picked against those that over-indexed for the target audience. (Such as the final episode of The Big Bang Theory and the launch episode of Love Island.)</a:t>
            </a:r>
          </a:p>
          <a:p>
            <a:pPr lvl="0"/>
            <a:r>
              <a:rPr lang="en-GB" sz="1200" kern="1200" dirty="0">
                <a:solidFill>
                  <a:schemeClr val="tx1"/>
                </a:solidFill>
                <a:effectLst/>
                <a:latin typeface="+mn-lt"/>
                <a:ea typeface="+mn-ea"/>
                <a:cs typeface="+mn-cs"/>
              </a:rPr>
              <a:t>Focussed on ITV2, C4 &amp; E4 at launch (usually ITV1 would be deemed critical for delivering fame and reach, but these channels were more relevant for the audience)</a:t>
            </a:r>
          </a:p>
          <a:p>
            <a:pPr lvl="0"/>
            <a:r>
              <a:rPr lang="en-GB" sz="1200" kern="1200" dirty="0">
                <a:solidFill>
                  <a:schemeClr val="tx1"/>
                </a:solidFill>
                <a:effectLst/>
                <a:latin typeface="+mn-lt"/>
                <a:ea typeface="+mn-ea"/>
                <a:cs typeface="+mn-cs"/>
              </a:rPr>
              <a:t>Centred around late peak airtime</a:t>
            </a:r>
          </a:p>
          <a:p>
            <a:pPr lvl="0"/>
            <a:r>
              <a:rPr lang="en-GB" sz="1200" kern="1200" dirty="0">
                <a:solidFill>
                  <a:schemeClr val="tx1"/>
                </a:solidFill>
                <a:effectLst/>
                <a:latin typeface="+mn-lt"/>
                <a:ea typeface="+mn-ea"/>
                <a:cs typeface="+mn-cs"/>
              </a:rPr>
              <a:t>Heavily invested in BVOD, with 20% of spend allocated. (This was significantly higher than the usual level of BVOD spend for Britvic). Much of the linear strategy was mirrored across BVOD.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Much of the TV activity was amplified by online social conversation and the ‘</a:t>
            </a:r>
            <a:r>
              <a:rPr lang="en-GB" sz="1200" kern="1200" dirty="0" err="1">
                <a:solidFill>
                  <a:schemeClr val="tx1"/>
                </a:solidFill>
                <a:effectLst/>
                <a:latin typeface="+mn-lt"/>
                <a:ea typeface="+mn-ea"/>
                <a:cs typeface="+mn-cs"/>
              </a:rPr>
              <a:t>Tanguru</a:t>
            </a:r>
            <a:r>
              <a:rPr lang="en-GB" sz="1200" kern="1200" dirty="0">
                <a:solidFill>
                  <a:schemeClr val="tx1"/>
                </a:solidFill>
                <a:effectLst/>
                <a:latin typeface="+mn-lt"/>
                <a:ea typeface="+mn-ea"/>
                <a:cs typeface="+mn-cs"/>
              </a:rPr>
              <a:t>’ started Tweeting on episodes of Love Island whenever the linear TV spots were running.  Paid support behind these Tweets also generated huge amounts of audience engagement and TV amplified the effects of other media – which were phased in after a couple of weeks of TV.</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Cinema ran the 40” more ‘risqué’ ad in contextually relevant films and Snapchat utilised bespoke assets from the TV content allowing Tango to be present in conversations of young people.</a:t>
            </a:r>
          </a:p>
          <a:p>
            <a:r>
              <a:rPr lang="en-GB" sz="1200" kern="1200" dirty="0">
                <a:solidFill>
                  <a:schemeClr val="tx1"/>
                </a:solidFill>
                <a:effectLst/>
                <a:latin typeface="+mn-lt"/>
                <a:ea typeface="+mn-ea"/>
                <a:cs typeface="+mn-cs"/>
              </a:rPr>
              <a:t> </a:t>
            </a:r>
          </a:p>
          <a:p>
            <a:r>
              <a:rPr lang="en-GB" sz="1200" b="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Results</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Volume increased by 41.7% YOY</a:t>
            </a:r>
          </a:p>
          <a:p>
            <a:pPr lvl="0"/>
            <a:r>
              <a:rPr lang="en-GB" sz="1200" kern="1200" dirty="0">
                <a:solidFill>
                  <a:schemeClr val="tx1"/>
                </a:solidFill>
                <a:effectLst/>
                <a:latin typeface="+mn-lt"/>
                <a:ea typeface="+mn-ea"/>
                <a:cs typeface="+mn-cs"/>
              </a:rPr>
              <a:t>Sales rose by 37.9% YOY</a:t>
            </a:r>
          </a:p>
          <a:p>
            <a:pPr lvl="0"/>
            <a:r>
              <a:rPr lang="en-GB" sz="1200" kern="1200" dirty="0">
                <a:solidFill>
                  <a:schemeClr val="tx1"/>
                </a:solidFill>
                <a:effectLst/>
                <a:latin typeface="+mn-lt"/>
                <a:ea typeface="+mn-ea"/>
                <a:cs typeface="+mn-cs"/>
              </a:rPr>
              <a:t>Household penetration rose by 4.9 percentage points equating to 1.3 million more shoppers</a:t>
            </a:r>
          </a:p>
          <a:p>
            <a:pPr lvl="0"/>
            <a:r>
              <a:rPr lang="en-GB" sz="1200" kern="1200" dirty="0">
                <a:solidFill>
                  <a:schemeClr val="tx1"/>
                </a:solidFill>
                <a:effectLst/>
                <a:latin typeface="+mn-lt"/>
                <a:ea typeface="+mn-ea"/>
                <a:cs typeface="+mn-cs"/>
              </a:rPr>
              <a:t>Tango increased consideration amongst their key audience </a:t>
            </a:r>
          </a:p>
          <a:p>
            <a:pPr lvl="0"/>
            <a:r>
              <a:rPr lang="en-GB" sz="1200" kern="1200" dirty="0">
                <a:solidFill>
                  <a:schemeClr val="tx1"/>
                </a:solidFill>
                <a:effectLst/>
                <a:latin typeface="+mn-lt"/>
                <a:ea typeface="+mn-ea"/>
                <a:cs typeface="+mn-cs"/>
              </a:rPr>
              <a:t>Audiences loved the campaign, Tweets and comments</a:t>
            </a:r>
          </a:p>
          <a:p>
            <a:pPr lvl="0"/>
            <a:r>
              <a:rPr lang="en-GB" sz="1200" kern="1200" dirty="0">
                <a:solidFill>
                  <a:schemeClr val="tx1"/>
                </a:solidFill>
                <a:effectLst/>
                <a:latin typeface="+mn-lt"/>
                <a:ea typeface="+mn-ea"/>
                <a:cs typeface="+mn-cs"/>
              </a:rPr>
              <a:t>Tango reached 44% of all UK 16-34s through linear TV alone with just 135 TVRS</a:t>
            </a:r>
          </a:p>
          <a:p>
            <a:pPr lvl="0"/>
            <a:r>
              <a:rPr lang="en-GB" sz="1200" kern="1200" dirty="0">
                <a:solidFill>
                  <a:schemeClr val="tx1"/>
                </a:solidFill>
                <a:effectLst/>
                <a:latin typeface="+mn-lt"/>
                <a:ea typeface="+mn-ea"/>
                <a:cs typeface="+mn-cs"/>
              </a:rPr>
              <a:t>The campaign was shortlisted in ‘Best integrated campaign’ at the TV Planning Awards 2020</a:t>
            </a:r>
          </a:p>
          <a:p>
            <a:endParaRPr lang="en-GB"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F4BFFE-AA9D-476F-A275-7AE7429F864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327095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6.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8.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9.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0.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1.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2.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3.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4.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5.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6.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7.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8.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58588" y="1292694"/>
            <a:ext cx="5298141" cy="2411176"/>
          </a:xfrm>
        </p:spPr>
        <p:txBody>
          <a:bodyPr anchor="t">
            <a:normAutofit/>
          </a:bodyPr>
          <a:lstStyle>
            <a:lvl1pPr algn="l">
              <a:defRPr sz="40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12/11/2020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1" name="Text Placeholder 14"/>
          <p:cNvSpPr>
            <a:spLocks noGrp="1"/>
          </p:cNvSpPr>
          <p:nvPr>
            <p:ph type="body" sz="quarter" idx="15" hasCustomPrompt="1"/>
          </p:nvPr>
        </p:nvSpPr>
        <p:spPr>
          <a:xfrm>
            <a:off x="565622" y="571616"/>
            <a:ext cx="5530378" cy="352613"/>
          </a:xfrm>
        </p:spPr>
        <p:txBody>
          <a:bodyPr>
            <a:normAutofit/>
          </a:bodyPr>
          <a:lstStyle>
            <a:lvl1pPr marL="0" algn="l" defTabSz="914400" rtl="0" eaLnBrk="1" latinLnBrk="0" hangingPunct="1">
              <a:lnSpc>
                <a:spcPct val="90000"/>
              </a:lnSpc>
              <a:spcBef>
                <a:spcPct val="0"/>
              </a:spcBef>
              <a:buNone/>
              <a:defRPr lang="en-US" sz="1700" b="1" kern="1200" cap="none" spc="0" baseline="0" dirty="0" smtClean="0">
                <a:solidFill>
                  <a:schemeClr val="bg1"/>
                </a:solidFill>
                <a:latin typeface="+mj-lt"/>
                <a:ea typeface="+mj-ea"/>
                <a:cs typeface="+mj-cs"/>
              </a:defRPr>
            </a:lvl1pPr>
          </a:lstStyle>
          <a:p>
            <a:pPr lvl="0"/>
            <a:r>
              <a:rPr lang="en-US" dirty="0"/>
              <a:t>EDIT MASTER TEXT STYLES</a:t>
            </a:r>
          </a:p>
        </p:txBody>
      </p:sp>
      <p:sp>
        <p:nvSpPr>
          <p:cNvPr id="7" name="Text Placeholder 6">
            <a:extLst>
              <a:ext uri="{FF2B5EF4-FFF2-40B4-BE49-F238E27FC236}">
                <a16:creationId xmlns:a16="http://schemas.microsoft.com/office/drawing/2014/main" id="{77FD7B46-C0E5-4A41-9337-30B99A971FC8}"/>
              </a:ext>
            </a:extLst>
          </p:cNvPr>
          <p:cNvSpPr>
            <a:spLocks noGrp="1"/>
          </p:cNvSpPr>
          <p:nvPr>
            <p:ph type="body" sz="quarter" idx="16" hasCustomPrompt="1"/>
          </p:nvPr>
        </p:nvSpPr>
        <p:spPr>
          <a:xfrm>
            <a:off x="358588" y="3806104"/>
            <a:ext cx="5299200" cy="596244"/>
          </a:xfrm>
        </p:spPr>
        <p:txBody>
          <a:bodyPr lIns="108000" anchor="b" anchorCtr="0">
            <a:normAutofit/>
          </a:bodyPr>
          <a:lstStyle>
            <a:lvl1pPr>
              <a:defRPr sz="17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Speaker name</a:t>
            </a:r>
            <a:endParaRPr lang="en-GB" dirty="0"/>
          </a:p>
        </p:txBody>
      </p:sp>
    </p:spTree>
    <p:custDataLst>
      <p:tags r:id="rId1"/>
    </p:custDataLst>
    <p:extLst>
      <p:ext uri="{BB962C8B-B14F-4D97-AF65-F5344CB8AC3E}">
        <p14:creationId xmlns:p14="http://schemas.microsoft.com/office/powerpoint/2010/main" val="324873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amp; on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12/11/2020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5369668" y="1752600"/>
            <a:ext cx="6342907" cy="3513138"/>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Text Placeholder 7"/>
          <p:cNvSpPr>
            <a:spLocks noGrp="1"/>
          </p:cNvSpPr>
          <p:nvPr>
            <p:ph type="body" sz="quarter" idx="15"/>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657324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amp; two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12/11/2020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5442018"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7373566" y="447473"/>
            <a:ext cx="4339009" cy="2322372"/>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5340351"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5"/>
          </p:nvPr>
        </p:nvSpPr>
        <p:spPr>
          <a:xfrm>
            <a:off x="7373566" y="2943366"/>
            <a:ext cx="4339009" cy="2322372"/>
          </a:xfrm>
          <a:prstGeom prst="rect">
            <a:avLst/>
          </a:prstGeom>
          <a:solidFill>
            <a:schemeClr val="bg1">
              <a:lumMod val="85000"/>
            </a:schemeClr>
          </a:solidFill>
        </p:spPr>
        <p:txBody>
          <a:bodyPr/>
          <a:lstStyle/>
          <a:p>
            <a:endParaRPr lang="en-GB" dirty="0"/>
          </a:p>
        </p:txBody>
      </p:sp>
      <p:sp>
        <p:nvSpPr>
          <p:cNvPr id="12"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206071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amp; four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12/11/2020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4"/>
          </p:nvPr>
        </p:nvSpPr>
        <p:spPr>
          <a:xfrm>
            <a:off x="5226050" y="1752600"/>
            <a:ext cx="3159193" cy="1672994"/>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553381" y="1752600"/>
            <a:ext cx="3159193" cy="1672994"/>
          </a:xfrm>
          <a:prstGeom prst="rect">
            <a:avLst/>
          </a:prstGeom>
          <a:solidFill>
            <a:schemeClr val="bg1">
              <a:lumMod val="85000"/>
            </a:schemeClr>
          </a:solidFill>
        </p:spPr>
        <p:txBody>
          <a:bodyPr/>
          <a:lstStyle/>
          <a:p>
            <a:endParaRPr lang="en-GB" dirty="0"/>
          </a:p>
        </p:txBody>
      </p:sp>
      <p:sp>
        <p:nvSpPr>
          <p:cNvPr id="13" name="Picture Placeholder 8"/>
          <p:cNvSpPr>
            <a:spLocks noGrp="1"/>
          </p:cNvSpPr>
          <p:nvPr>
            <p:ph type="pic" sz="quarter" idx="16"/>
          </p:nvPr>
        </p:nvSpPr>
        <p:spPr>
          <a:xfrm>
            <a:off x="8553381" y="3592744"/>
            <a:ext cx="3159193" cy="1672994"/>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5226050" y="3592744"/>
            <a:ext cx="3159193" cy="1672994"/>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409593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6 images">
    <p:spTree>
      <p:nvGrpSpPr>
        <p:cNvPr id="1" name=""/>
        <p:cNvGrpSpPr/>
        <p:nvPr/>
      </p:nvGrpSpPr>
      <p:grpSpPr>
        <a:xfrm>
          <a:off x="0" y="0"/>
          <a:ext cx="0" cy="0"/>
          <a:chOff x="0" y="0"/>
          <a:chExt cx="0" cy="0"/>
        </a:xfrm>
      </p:grpSpPr>
      <p:sp>
        <p:nvSpPr>
          <p:cNvPr id="11" name="Picture Placeholder 8"/>
          <p:cNvSpPr>
            <a:spLocks noGrp="1"/>
          </p:cNvSpPr>
          <p:nvPr>
            <p:ph type="pic" sz="quarter" idx="14"/>
          </p:nvPr>
        </p:nvSpPr>
        <p:spPr>
          <a:xfrm>
            <a:off x="4273355" y="1752600"/>
            <a:ext cx="3645289" cy="1672994"/>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067285" y="1752600"/>
            <a:ext cx="3645289" cy="1672994"/>
          </a:xfrm>
          <a:prstGeom prst="rect">
            <a:avLst/>
          </a:prstGeom>
          <a:solidFill>
            <a:schemeClr val="bg1">
              <a:lumMod val="85000"/>
            </a:schemeClr>
          </a:solidFill>
        </p:spPr>
        <p:txBody>
          <a:bodyPr/>
          <a:lstStyle/>
          <a:p>
            <a:endParaRPr lang="en-GB" dirty="0"/>
          </a:p>
        </p:txBody>
      </p:sp>
      <p:sp>
        <p:nvSpPr>
          <p:cNvPr id="17" name="Picture Placeholder 8"/>
          <p:cNvSpPr>
            <a:spLocks noGrp="1"/>
          </p:cNvSpPr>
          <p:nvPr>
            <p:ph type="pic" sz="quarter" idx="19"/>
          </p:nvPr>
        </p:nvSpPr>
        <p:spPr>
          <a:xfrm>
            <a:off x="479425" y="1752600"/>
            <a:ext cx="3645289" cy="1672994"/>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12/11/2020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13" name="Picture Placeholder 8"/>
          <p:cNvSpPr>
            <a:spLocks noGrp="1"/>
          </p:cNvSpPr>
          <p:nvPr>
            <p:ph type="pic" sz="quarter" idx="16"/>
          </p:nvPr>
        </p:nvSpPr>
        <p:spPr>
          <a:xfrm>
            <a:off x="8067285" y="3592744"/>
            <a:ext cx="3645289" cy="1672994"/>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4273355" y="3592744"/>
            <a:ext cx="3645289" cy="1672994"/>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
        <p:nvSpPr>
          <p:cNvPr id="18" name="Picture Placeholder 8"/>
          <p:cNvSpPr>
            <a:spLocks noGrp="1"/>
          </p:cNvSpPr>
          <p:nvPr>
            <p:ph type="pic" sz="quarter" idx="20"/>
          </p:nvPr>
        </p:nvSpPr>
        <p:spPr>
          <a:xfrm>
            <a:off x="479425" y="3592744"/>
            <a:ext cx="3645289" cy="1672994"/>
          </a:xfrm>
          <a:prstGeom prst="rect">
            <a:avLst/>
          </a:prstGeo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2651395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506537"/>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12/11/2020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2742841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Long title 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46822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930399"/>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12/11/2020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969241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Text in bubble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621221" y="651774"/>
            <a:ext cx="371414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621221" y="1814300"/>
            <a:ext cx="3714140" cy="4051479"/>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12/11/2020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1942484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Key statistic">
    <p:spTree>
      <p:nvGrpSpPr>
        <p:cNvPr id="1" name=""/>
        <p:cNvGrpSpPr/>
        <p:nvPr/>
      </p:nvGrpSpPr>
      <p:grpSpPr>
        <a:xfrm>
          <a:off x="0" y="0"/>
          <a:ext cx="0" cy="0"/>
          <a:chOff x="0" y="0"/>
          <a:chExt cx="0" cy="0"/>
        </a:xfrm>
      </p:grpSpPr>
      <p:sp>
        <p:nvSpPr>
          <p:cNvPr id="8" name="Text Placeholder 7"/>
          <p:cNvSpPr>
            <a:spLocks noGrp="1"/>
          </p:cNvSpPr>
          <p:nvPr>
            <p:ph type="body" sz="quarter" idx="17"/>
          </p:nvPr>
        </p:nvSpPr>
        <p:spPr>
          <a:xfrm>
            <a:off x="377758" y="2033529"/>
            <a:ext cx="4368867" cy="305911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hasCustomPrompt="1"/>
          </p:nvPr>
        </p:nvSpPr>
        <p:spPr>
          <a:xfrm>
            <a:off x="371476" y="182083"/>
            <a:ext cx="4459604" cy="1745777"/>
          </a:xfrm>
        </p:spPr>
        <p:txBody>
          <a:bodyPr bIns="0">
            <a:noAutofit/>
          </a:bodyPr>
          <a:lstStyle>
            <a:lvl1pPr>
              <a:defRPr sz="12600" kern="5000" spc="-700" baseline="0"/>
            </a:lvl1pPr>
          </a:lstStyle>
          <a:p>
            <a:r>
              <a:rPr lang="en-US" dirty="0"/>
              <a:t>XXX%</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12/11/2020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9" y="5365115"/>
            <a:ext cx="11334816"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11" name="Straight Connector 10"/>
          <p:cNvCxnSpPr/>
          <p:nvPr userDrawn="1"/>
        </p:nvCxnSpPr>
        <p:spPr>
          <a:xfrm>
            <a:off x="479425" y="1874892"/>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177131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15:clr>
            <a:srgbClr val="FBAE40"/>
          </p15:clr>
        </p15:guide>
        <p15:guide id="3" orient="horz" pos="216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12/11/2020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6" name="Picture Placeholder 5"/>
          <p:cNvSpPr>
            <a:spLocks noGrp="1"/>
          </p:cNvSpPr>
          <p:nvPr>
            <p:ph type="pic" sz="quarter" idx="13"/>
          </p:nvPr>
        </p:nvSpPr>
        <p:spPr>
          <a:xfrm>
            <a:off x="0" y="0"/>
            <a:ext cx="12192000" cy="5939790"/>
          </a:xfrm>
          <a:solidFill>
            <a:schemeClr val="bg1">
              <a:lumMod val="85000"/>
            </a:schemeClr>
          </a:solidFill>
        </p:spPr>
        <p:txBody>
          <a:bodyPr/>
          <a:lstStyle/>
          <a:p>
            <a:endParaRPr lang="en-GB"/>
          </a:p>
        </p:txBody>
      </p:sp>
    </p:spTree>
    <p:custDataLst>
      <p:tags r:id="rId1"/>
    </p:custDataLst>
    <p:extLst>
      <p:ext uri="{BB962C8B-B14F-4D97-AF65-F5344CB8AC3E}">
        <p14:creationId xmlns:p14="http://schemas.microsoft.com/office/powerpoint/2010/main" val="2815162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4x Video">
    <p:spTree>
      <p:nvGrpSpPr>
        <p:cNvPr id="1" name=""/>
        <p:cNvGrpSpPr/>
        <p:nvPr/>
      </p:nvGrpSpPr>
      <p:grpSpPr>
        <a:xfrm>
          <a:off x="0" y="0"/>
          <a:ext cx="0" cy="0"/>
          <a:chOff x="0" y="0"/>
          <a:chExt cx="0" cy="0"/>
        </a:xfrm>
      </p:grpSpPr>
      <p:sp>
        <p:nvSpPr>
          <p:cNvPr id="6" name="Picture Placeholder 5"/>
          <p:cNvSpPr>
            <a:spLocks noGrp="1"/>
          </p:cNvSpPr>
          <p:nvPr>
            <p:ph type="pic" sz="quarter" idx="13"/>
          </p:nvPr>
        </p:nvSpPr>
        <p:spPr>
          <a:xfrm>
            <a:off x="479425" y="447473"/>
            <a:ext cx="5535613" cy="2435428"/>
          </a:xfrm>
          <a:solidFill>
            <a:schemeClr val="bg1">
              <a:lumMod val="85000"/>
            </a:schemeClr>
          </a:solidFill>
        </p:spPr>
        <p:txBody>
          <a:bodyPr/>
          <a:lstStyle/>
          <a:p>
            <a:endParaRPr lang="en-GB" dirty="0"/>
          </a:p>
        </p:txBody>
      </p:sp>
      <p:sp>
        <p:nvSpPr>
          <p:cNvPr id="17" name="Picture Placeholder 5"/>
          <p:cNvSpPr>
            <a:spLocks noGrp="1"/>
          </p:cNvSpPr>
          <p:nvPr>
            <p:ph type="pic" sz="quarter" idx="14"/>
          </p:nvPr>
        </p:nvSpPr>
        <p:spPr>
          <a:xfrm>
            <a:off x="6176962" y="447472"/>
            <a:ext cx="5535613" cy="2435428"/>
          </a:xfrm>
          <a:solidFill>
            <a:schemeClr val="bg1">
              <a:lumMod val="85000"/>
            </a:schemeClr>
          </a:solidFill>
        </p:spPr>
        <p:txBody>
          <a:bodyPr/>
          <a:lstStyle/>
          <a:p>
            <a:endParaRPr lang="en-GB" dirty="0"/>
          </a:p>
        </p:txBody>
      </p:sp>
      <p:sp>
        <p:nvSpPr>
          <p:cNvPr id="18" name="Picture Placeholder 5"/>
          <p:cNvSpPr>
            <a:spLocks noGrp="1"/>
          </p:cNvSpPr>
          <p:nvPr>
            <p:ph type="pic" sz="quarter" idx="15"/>
          </p:nvPr>
        </p:nvSpPr>
        <p:spPr>
          <a:xfrm>
            <a:off x="6177278" y="3063315"/>
            <a:ext cx="5535613" cy="2435428"/>
          </a:xfrm>
          <a:solidFill>
            <a:schemeClr val="bg1">
              <a:lumMod val="85000"/>
            </a:schemeClr>
          </a:solidFill>
        </p:spPr>
        <p:txBody>
          <a:bodyPr/>
          <a:lstStyle/>
          <a:p>
            <a:endParaRPr lang="en-GB" dirty="0"/>
          </a:p>
        </p:txBody>
      </p:sp>
      <p:sp>
        <p:nvSpPr>
          <p:cNvPr id="19" name="Picture Placeholder 5"/>
          <p:cNvSpPr>
            <a:spLocks noGrp="1"/>
          </p:cNvSpPr>
          <p:nvPr>
            <p:ph type="pic" sz="quarter" idx="16"/>
          </p:nvPr>
        </p:nvSpPr>
        <p:spPr>
          <a:xfrm>
            <a:off x="479425" y="3058519"/>
            <a:ext cx="5535613" cy="2435428"/>
          </a:xfrm>
          <a:solidFill>
            <a:schemeClr val="bg1">
              <a:lumMod val="85000"/>
            </a:schemeClr>
          </a:solidFill>
        </p:spPr>
        <p:txBody>
          <a:bodyPr/>
          <a:lstStyle/>
          <a:p>
            <a:endParaRPr lang="en-GB" dirty="0"/>
          </a:p>
        </p:txBody>
      </p:sp>
      <p:sp>
        <p:nvSpPr>
          <p:cNvPr id="2" name="Date Placeholder 1"/>
          <p:cNvSpPr>
            <a:spLocks noGrp="1"/>
          </p:cNvSpPr>
          <p:nvPr>
            <p:ph type="dt" sz="half" idx="10"/>
          </p:nvPr>
        </p:nvSpPr>
        <p:spPr/>
        <p:txBody>
          <a:bodyPr/>
          <a:lstStyle/>
          <a:p>
            <a:fld id="{2E6EF22D-7DBE-4099-99F0-B83DD9779912}" type="datetimeFigureOut">
              <a:rPr lang="en-GB" smtClean="0"/>
              <a:t>12/11/2020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2139214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vider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71288" y="1140293"/>
            <a:ext cx="5298141" cy="2412000"/>
          </a:xfrm>
        </p:spPr>
        <p:txBody>
          <a:bodyPr anchor="t">
            <a:noAutofit/>
          </a:bodyPr>
          <a:lstStyle>
            <a:lvl1pPr algn="l">
              <a:defRPr sz="4000" b="1" baseline="0">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12/11/2020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6" name="Text Placeholder 14"/>
          <p:cNvSpPr>
            <a:spLocks noGrp="1"/>
          </p:cNvSpPr>
          <p:nvPr>
            <p:ph type="body" sz="quarter" idx="14" hasCustomPrompt="1"/>
          </p:nvPr>
        </p:nvSpPr>
        <p:spPr>
          <a:xfrm>
            <a:off x="371288" y="651155"/>
            <a:ext cx="6450012" cy="352613"/>
          </a:xfrm>
        </p:spPr>
        <p:txBody>
          <a:bodyPr>
            <a:normAutofit/>
          </a:bodyPr>
          <a:lstStyle>
            <a:lvl1pPr marL="0" algn="l" defTabSz="914400" rtl="0" eaLnBrk="1" latinLnBrk="0" hangingPunct="1">
              <a:lnSpc>
                <a:spcPct val="90000"/>
              </a:lnSpc>
              <a:spcBef>
                <a:spcPct val="0"/>
              </a:spcBef>
              <a:buNone/>
              <a:defRPr lang="en-US" sz="1800" b="1" kern="1200" spc="30" baseline="0" dirty="0" smtClean="0">
                <a:solidFill>
                  <a:schemeClr val="bg1"/>
                </a:solidFill>
                <a:latin typeface="+mj-lt"/>
                <a:ea typeface="+mj-ea"/>
                <a:cs typeface="+mj-cs"/>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2478021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12/11/2020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8"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2517395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Quote with imag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12/11/2020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12" name="Picture Placeholder 8"/>
          <p:cNvSpPr>
            <a:spLocks noGrp="1"/>
          </p:cNvSpPr>
          <p:nvPr>
            <p:ph type="pic" sz="quarter" idx="16"/>
          </p:nvPr>
        </p:nvSpPr>
        <p:spPr>
          <a:xfrm>
            <a:off x="8313420" y="-9729"/>
            <a:ext cx="3878580" cy="5948364"/>
          </a:xfrm>
          <a:prstGeom prst="rect">
            <a:avLst/>
          </a:prstGeom>
          <a:solidFill>
            <a:schemeClr val="bg1">
              <a:lumMod val="85000"/>
            </a:schemeClr>
          </a:solidFill>
        </p:spPr>
        <p:txBody>
          <a:bodyPr/>
          <a:lstStyle>
            <a:lvl1pPr>
              <a:defRPr>
                <a:solidFill>
                  <a:schemeClr val="bg2"/>
                </a:solidFill>
              </a:defRPr>
            </a:lvl1pPr>
          </a:lstStyle>
          <a:p>
            <a:endParaRPr lang="en-GB" dirty="0"/>
          </a:p>
        </p:txBody>
      </p:sp>
      <p:sp>
        <p:nvSpPr>
          <p:cNvPr id="9"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2378363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Small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12/11/2020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1746970"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3488080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Medium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12/11/2020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2858126"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2411597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Large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12/11/2020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5659748"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1297022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ress cuttings">
    <p:spTree>
      <p:nvGrpSpPr>
        <p:cNvPr id="1" name=""/>
        <p:cNvGrpSpPr/>
        <p:nvPr/>
      </p:nvGrpSpPr>
      <p:grpSpPr>
        <a:xfrm>
          <a:off x="0" y="0"/>
          <a:ext cx="0" cy="0"/>
          <a:chOff x="0" y="0"/>
          <a:chExt cx="0" cy="0"/>
        </a:xfrm>
      </p:grpSpPr>
      <p:sp>
        <p:nvSpPr>
          <p:cNvPr id="8" name="Rectangle 7"/>
          <p:cNvSpPr/>
          <p:nvPr userDrawn="1"/>
        </p:nvSpPr>
        <p:spPr>
          <a:xfrm>
            <a:off x="0" y="0"/>
            <a:ext cx="12192000" cy="5935980"/>
          </a:xfrm>
          <a:prstGeom prst="rect">
            <a:avLst/>
          </a:prstGeom>
          <a:solidFill>
            <a:srgbClr val="E5E5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12/11/2020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367710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12/11/2020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5"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1653554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End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403766" y="759293"/>
            <a:ext cx="5633780" cy="1663867"/>
          </a:xfrm>
          <a:solidFill>
            <a:schemeClr val="bg1">
              <a:alpha val="0"/>
            </a:schemeClr>
          </a:solidFill>
          <a:effectLst/>
        </p:spPr>
        <p:txBody>
          <a:bodyPr anchor="t">
            <a:normAutofit/>
          </a:bodyPr>
          <a:lstStyle>
            <a:lvl1pPr algn="l">
              <a:defRPr sz="54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12/11/2020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0" name="Text Placeholder 9"/>
          <p:cNvSpPr>
            <a:spLocks noGrp="1"/>
          </p:cNvSpPr>
          <p:nvPr>
            <p:ph type="body" sz="quarter" idx="14"/>
          </p:nvPr>
        </p:nvSpPr>
        <p:spPr>
          <a:xfrm>
            <a:off x="552577" y="2627694"/>
            <a:ext cx="3757295" cy="365442"/>
          </a:xfrm>
        </p:spPr>
        <p:txBody>
          <a:bodyPr/>
          <a:lstStyle>
            <a:lvl1pPr>
              <a:defRPr b="1">
                <a:solidFill>
                  <a:schemeClr val="bg1"/>
                </a:solidFill>
              </a:defRPr>
            </a:lvl1pPr>
            <a:lvl2pPr marL="0" indent="0">
              <a:buNone/>
              <a:defRPr/>
            </a:lvl2pPr>
          </a:lstStyle>
          <a:p>
            <a:pPr lvl="0"/>
            <a:r>
              <a:rPr lang="en-US" dirty="0"/>
              <a:t>Edit Master text styles</a:t>
            </a:r>
          </a:p>
        </p:txBody>
      </p:sp>
    </p:spTree>
    <p:custDataLst>
      <p:tags r:id="rId1"/>
    </p:custDataLst>
    <p:extLst>
      <p:ext uri="{BB962C8B-B14F-4D97-AF65-F5344CB8AC3E}">
        <p14:creationId xmlns:p14="http://schemas.microsoft.com/office/powerpoint/2010/main" val="334738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9164"/>
            <a:ext cx="10094912" cy="957509"/>
          </a:xfrm>
        </p:spPr>
        <p:txBody>
          <a:bodyPr/>
          <a:lstStyle/>
          <a:p>
            <a:r>
              <a:rPr lang="en-US"/>
              <a:t>Click to edit Master title style</a:t>
            </a:r>
            <a:endParaRPr lang="en-GB" dirty="0"/>
          </a:p>
        </p:txBody>
      </p:sp>
      <p:sp>
        <p:nvSpPr>
          <p:cNvPr id="3" name="Content Placeholder 2"/>
          <p:cNvSpPr>
            <a:spLocks noGrp="1"/>
          </p:cNvSpPr>
          <p:nvPr>
            <p:ph idx="1"/>
          </p:nvPr>
        </p:nvSpPr>
        <p:spPr>
          <a:xfrm>
            <a:off x="609600" y="1207293"/>
            <a:ext cx="11150600" cy="5006016"/>
          </a:xfrm>
        </p:spPr>
        <p:txBody>
          <a:bodyPr/>
          <a:lstStyle>
            <a:lvl1pPr>
              <a:defRPr sz="1867"/>
            </a:lvl1pPr>
            <a:lvl2pPr>
              <a:defRPr sz="1600"/>
            </a:lvl2pPr>
            <a:lvl3pPr>
              <a:defRPr sz="1467"/>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10"/>
          </p:nvPr>
        </p:nvSpPr>
        <p:spPr/>
        <p:txBody>
          <a:bodyPr/>
          <a:lstStyle/>
          <a:p>
            <a:fld id="{59585B9F-EF5C-4314-BCBC-A6F82ED753B2}" type="datetimeFigureOut">
              <a:rPr lang="en-GB" smtClean="0">
                <a:solidFill>
                  <a:srgbClr val="515254">
                    <a:tint val="75000"/>
                  </a:srgbClr>
                </a:solidFill>
              </a:rPr>
              <a:pPr/>
              <a:t>12/11/2020</a:t>
            </a:fld>
            <a:endParaRPr lang="en-GB">
              <a:solidFill>
                <a:srgbClr val="515254">
                  <a:tint val="75000"/>
                </a:srgbClr>
              </a:solidFill>
            </a:endParaRPr>
          </a:p>
        </p:txBody>
      </p:sp>
      <p:sp>
        <p:nvSpPr>
          <p:cNvPr id="5" name="Footer Placeholder 4"/>
          <p:cNvSpPr>
            <a:spLocks noGrp="1"/>
          </p:cNvSpPr>
          <p:nvPr>
            <p:ph type="ftr" sz="quarter" idx="11"/>
          </p:nvPr>
        </p:nvSpPr>
        <p:spPr/>
        <p:txBody>
          <a:bodyPr/>
          <a:lstStyle/>
          <a:p>
            <a:endParaRPr lang="en-GB">
              <a:solidFill>
                <a:srgbClr val="515254">
                  <a:tint val="75000"/>
                </a:srgbClr>
              </a:solidFill>
            </a:endParaRPr>
          </a:p>
        </p:txBody>
      </p:sp>
      <p:sp>
        <p:nvSpPr>
          <p:cNvPr id="6" name="Slide Number Placeholder 5"/>
          <p:cNvSpPr>
            <a:spLocks noGrp="1"/>
          </p:cNvSpPr>
          <p:nvPr>
            <p:ph type="sldNum" sz="quarter" idx="12"/>
          </p:nvPr>
        </p:nvSpPr>
        <p:spPr/>
        <p:txBody>
          <a:bodyPr/>
          <a:lstStyle/>
          <a:p>
            <a:fld id="{FA73F885-FE6B-4251-84D2-F6CEF084999B}" type="slidenum">
              <a:rPr lang="en-GB" smtClean="0">
                <a:solidFill>
                  <a:srgbClr val="515254">
                    <a:tint val="75000"/>
                  </a:srgbClr>
                </a:solidFill>
              </a:rPr>
              <a:pPr/>
              <a:t>‹#›</a:t>
            </a:fld>
            <a:endParaRPr lang="en-GB">
              <a:solidFill>
                <a:srgbClr val="515254">
                  <a:tint val="75000"/>
                </a:srgbClr>
              </a:solidFill>
            </a:endParaRPr>
          </a:p>
        </p:txBody>
      </p:sp>
    </p:spTree>
    <p:extLst>
      <p:ext uri="{BB962C8B-B14F-4D97-AF65-F5344CB8AC3E}">
        <p14:creationId xmlns:p14="http://schemas.microsoft.com/office/powerpoint/2010/main" val="3051266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78"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78"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D282D69-1CD7-4AC1-A4EC-A960DFABD313}" type="datetimeFigureOut">
              <a:rPr lang="en-GB" smtClean="0"/>
              <a:pPr/>
              <a:t>12/11/2020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5ECB2DA-819C-4D24-9E44-1616C5C302CC}" type="slidenum">
              <a:rPr lang="en-GB" smtClean="0"/>
              <a:pPr/>
              <a:t>‹#›</a:t>
            </a:fld>
            <a:endParaRPr lang="en-GB"/>
          </a:p>
        </p:txBody>
      </p:sp>
    </p:spTree>
    <p:extLst>
      <p:ext uri="{BB962C8B-B14F-4D97-AF65-F5344CB8AC3E}">
        <p14:creationId xmlns:p14="http://schemas.microsoft.com/office/powerpoint/2010/main" val="774925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12/11/2020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7" y="5365115"/>
            <a:ext cx="11334817" cy="304800"/>
          </a:xfrm>
        </p:spPr>
        <p:txBody>
          <a:bodyPr>
            <a:noAutofit/>
          </a:bodyPr>
          <a:lstStyle>
            <a:lvl1pPr>
              <a:defRPr sz="800" b="0">
                <a:solidFill>
                  <a:schemeClr val="bg2"/>
                </a:solidFill>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400654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60"/>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DDFC6B2F-8097-43AB-AAD7-EE86BB3BFD94}" type="datetimeFigureOut">
              <a:rPr lang="en-GB"/>
              <a:pPr>
                <a:defRPr/>
              </a:pPr>
              <a:t>12/11/2020</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C7CDC3F9-4A8E-4CE9-8516-D930A4635220}" type="slidenum">
              <a:rPr lang="en-GB"/>
              <a:pPr>
                <a:defRPr/>
              </a:pPr>
              <a:t>‹#›</a:t>
            </a:fld>
            <a:endParaRPr lang="en-GB" dirty="0"/>
          </a:p>
        </p:txBody>
      </p:sp>
    </p:spTree>
    <p:extLst>
      <p:ext uri="{BB962C8B-B14F-4D97-AF65-F5344CB8AC3E}">
        <p14:creationId xmlns:p14="http://schemas.microsoft.com/office/powerpoint/2010/main" val="1639354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12/11/2020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911351"/>
            <a:ext cx="1129603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752600"/>
            <a:ext cx="1123315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602940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12/11/2020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911351"/>
            <a:ext cx="556260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75260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Content Placeholder 7"/>
          <p:cNvSpPr>
            <a:spLocks noGrp="1"/>
          </p:cNvSpPr>
          <p:nvPr>
            <p:ph sz="quarter" idx="16"/>
          </p:nvPr>
        </p:nvSpPr>
        <p:spPr>
          <a:xfrm>
            <a:off x="6096000" y="1911351"/>
            <a:ext cx="556260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2" name="Straight Connector 11"/>
          <p:cNvCxnSpPr/>
          <p:nvPr userDrawn="1"/>
        </p:nvCxnSpPr>
        <p:spPr>
          <a:xfrm>
            <a:off x="6196283" y="175260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751400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mp; graph">
    <p:spTree>
      <p:nvGrpSpPr>
        <p:cNvPr id="1" name=""/>
        <p:cNvGrpSpPr/>
        <p:nvPr/>
      </p:nvGrpSpPr>
      <p:grpSpPr>
        <a:xfrm>
          <a:off x="0" y="0"/>
          <a:ext cx="0" cy="0"/>
          <a:chOff x="0" y="0"/>
          <a:chExt cx="0" cy="0"/>
        </a:xfrm>
      </p:grpSpPr>
      <p:sp>
        <p:nvSpPr>
          <p:cNvPr id="8" name="Content Placeholder 7"/>
          <p:cNvSpPr>
            <a:spLocks noGrp="1"/>
          </p:cNvSpPr>
          <p:nvPr>
            <p:ph sz="quarter" idx="15"/>
          </p:nvPr>
        </p:nvSpPr>
        <p:spPr>
          <a:xfrm>
            <a:off x="6272054" y="359945"/>
            <a:ext cx="5594826" cy="5197576"/>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12/11/2020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3545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3"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33032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amp; half pag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12/11/2020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3545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6007894" y="-9729"/>
            <a:ext cx="6184106" cy="5948364"/>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8" name="Text Placeholder 7"/>
          <p:cNvSpPr>
            <a:spLocks noGrp="1"/>
          </p:cNvSpPr>
          <p:nvPr>
            <p:ph type="body" sz="quarter" idx="15"/>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996580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image &amp; tex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12/11/2020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800" b="0">
                <a:solidFill>
                  <a:schemeClr val="bg2"/>
                </a:solidFill>
              </a:defRPr>
            </a:lvl1pPr>
          </a:lstStyle>
          <a:p>
            <a:pPr lvl="0"/>
            <a:r>
              <a:rPr lang="en-US" dirty="0"/>
              <a:t>Edit Master text styles</a:t>
            </a:r>
          </a:p>
        </p:txBody>
      </p:sp>
      <p:sp>
        <p:nvSpPr>
          <p:cNvPr id="9" name="Text Placeholder 6"/>
          <p:cNvSpPr>
            <a:spLocks noGrp="1"/>
          </p:cNvSpPr>
          <p:nvPr>
            <p:ph type="body" sz="quarter" idx="13"/>
          </p:nvPr>
        </p:nvSpPr>
        <p:spPr>
          <a:xfrm>
            <a:off x="377759" y="3831702"/>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0" name="Straight Connector 9"/>
          <p:cNvCxnSpPr/>
          <p:nvPr userDrawn="1"/>
        </p:nvCxnSpPr>
        <p:spPr>
          <a:xfrm>
            <a:off x="487997"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2" name="Text Placeholder 6"/>
          <p:cNvSpPr>
            <a:spLocks noGrp="1"/>
          </p:cNvSpPr>
          <p:nvPr>
            <p:ph type="body" sz="quarter" idx="17"/>
          </p:nvPr>
        </p:nvSpPr>
        <p:spPr>
          <a:xfrm>
            <a:off x="4184266"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3" name="Straight Connector 12"/>
          <p:cNvCxnSpPr/>
          <p:nvPr userDrawn="1"/>
        </p:nvCxnSpPr>
        <p:spPr>
          <a:xfrm>
            <a:off x="4294504"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4" name="Text Placeholder 6"/>
          <p:cNvSpPr>
            <a:spLocks noGrp="1"/>
          </p:cNvSpPr>
          <p:nvPr>
            <p:ph type="body" sz="quarter" idx="18"/>
          </p:nvPr>
        </p:nvSpPr>
        <p:spPr>
          <a:xfrm>
            <a:off x="7990774"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7" name="Picture Placeholder 16"/>
          <p:cNvSpPr>
            <a:spLocks noGrp="1"/>
          </p:cNvSpPr>
          <p:nvPr>
            <p:ph type="pic" sz="quarter" idx="19"/>
          </p:nvPr>
        </p:nvSpPr>
        <p:spPr>
          <a:xfrm>
            <a:off x="479425" y="1752600"/>
            <a:ext cx="3611563" cy="1782934"/>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4285684" y="1752600"/>
            <a:ext cx="3611563" cy="1782934"/>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8101012" y="1752600"/>
            <a:ext cx="3611563" cy="1782934"/>
          </a:xfrm>
          <a:solidFill>
            <a:schemeClr val="bg1">
              <a:lumMod val="85000"/>
            </a:schemeClr>
          </a:solidFill>
        </p:spPr>
        <p:txBody>
          <a:bodyPr/>
          <a:lstStyle/>
          <a:p>
            <a:endParaRPr lang="en-GB" dirty="0"/>
          </a:p>
        </p:txBody>
      </p:sp>
      <p:cxnSp>
        <p:nvCxnSpPr>
          <p:cNvPr id="22" name="Straight Connector 21"/>
          <p:cNvCxnSpPr/>
          <p:nvPr userDrawn="1"/>
        </p:nvCxnSpPr>
        <p:spPr>
          <a:xfrm>
            <a:off x="8101012"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4182459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x Portrait image">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12/11/2020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800" b="0">
                <a:solidFill>
                  <a:schemeClr val="bg2"/>
                </a:solidFill>
              </a:defRPr>
            </a:lvl1pPr>
          </a:lstStyle>
          <a:p>
            <a:pPr lvl="0"/>
            <a:r>
              <a:rPr lang="en-US" dirty="0"/>
              <a:t>Edit Master text styles</a:t>
            </a:r>
          </a:p>
        </p:txBody>
      </p:sp>
      <p:sp>
        <p:nvSpPr>
          <p:cNvPr id="17" name="Picture Placeholder 16"/>
          <p:cNvSpPr>
            <a:spLocks noGrp="1"/>
          </p:cNvSpPr>
          <p:nvPr>
            <p:ph type="pic" sz="quarter" idx="19"/>
          </p:nvPr>
        </p:nvSpPr>
        <p:spPr>
          <a:xfrm>
            <a:off x="479425" y="1752600"/>
            <a:ext cx="2680405" cy="3513138"/>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3330340" y="1752600"/>
            <a:ext cx="2680405" cy="3513138"/>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6181255" y="1752600"/>
            <a:ext cx="2680405" cy="3513138"/>
          </a:xfrm>
          <a:solidFill>
            <a:schemeClr val="bg1">
              <a:lumMod val="85000"/>
            </a:schemeClr>
          </a:solidFill>
        </p:spPr>
        <p:txBody>
          <a:bodyPr/>
          <a:lstStyle/>
          <a:p>
            <a:endParaRPr lang="en-GB" dirty="0"/>
          </a:p>
        </p:txBody>
      </p:sp>
      <p:sp>
        <p:nvSpPr>
          <p:cNvPr id="18" name="Picture Placeholder 16"/>
          <p:cNvSpPr>
            <a:spLocks noGrp="1"/>
          </p:cNvSpPr>
          <p:nvPr>
            <p:ph type="pic" sz="quarter" idx="22"/>
          </p:nvPr>
        </p:nvSpPr>
        <p:spPr>
          <a:xfrm>
            <a:off x="9032169" y="1752600"/>
            <a:ext cx="2680405" cy="3513138"/>
          </a:xfr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1101489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ags" Target="../tags/tag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3" cstate="print">
            <a:extLst>
              <a:ext uri="{28A0092B-C50C-407E-A947-70E740481C1C}">
                <a14:useLocalDpi xmlns:a14="http://schemas.microsoft.com/office/drawing/2010/main" val="0"/>
              </a:ext>
            </a:extLst>
          </a:blip>
          <a:stretch>
            <a:fillRect/>
          </a:stretch>
        </p:blipFill>
        <p:spPr>
          <a:xfrm>
            <a:off x="0" y="5934826"/>
            <a:ext cx="12192000" cy="923174"/>
          </a:xfrm>
          <a:prstGeom prst="rect">
            <a:avLst/>
          </a:prstGeom>
        </p:spPr>
      </p:pic>
      <p:sp>
        <p:nvSpPr>
          <p:cNvPr id="2" name="Title Placeholder 1"/>
          <p:cNvSpPr>
            <a:spLocks noGrp="1"/>
          </p:cNvSpPr>
          <p:nvPr>
            <p:ph type="title"/>
          </p:nvPr>
        </p:nvSpPr>
        <p:spPr>
          <a:xfrm>
            <a:off x="371476" y="359944"/>
            <a:ext cx="5448300" cy="1021181"/>
          </a:xfrm>
          <a:prstGeom prst="rect">
            <a:avLst/>
          </a:prstGeom>
        </p:spPr>
        <p:txBody>
          <a:bodyPr vert="horz" lIns="91440" tIns="45720" rIns="91440" bIns="45720" rtlCol="0" anchor="t">
            <a:normAutofit/>
          </a:bodyPr>
          <a:lstStyle/>
          <a:p>
            <a:r>
              <a:rPr lang="en-US" dirty="0"/>
              <a:t>Click to edit Master title style</a:t>
            </a:r>
            <a:endParaRPr lang="en-GB" dirty="0"/>
          </a:p>
        </p:txBody>
      </p:sp>
      <p:sp>
        <p:nvSpPr>
          <p:cNvPr id="4" name="Date Placeholder 3"/>
          <p:cNvSpPr>
            <a:spLocks noGrp="1"/>
          </p:cNvSpPr>
          <p:nvPr>
            <p:ph type="dt" sz="half" idx="2"/>
          </p:nvPr>
        </p:nvSpPr>
        <p:spPr>
          <a:xfrm>
            <a:off x="5644972" y="6390640"/>
            <a:ext cx="892988" cy="365125"/>
          </a:xfrm>
          <a:prstGeom prst="rect">
            <a:avLst/>
          </a:prstGeom>
        </p:spPr>
        <p:txBody>
          <a:bodyPr vert="horz" lIns="91440" tIns="45720" rIns="91440" bIns="45720" rtlCol="0" anchor="ctr"/>
          <a:lstStyle>
            <a:lvl1pPr algn="ctr">
              <a:defRPr sz="800" b="0">
                <a:solidFill>
                  <a:schemeClr val="bg1"/>
                </a:solidFill>
              </a:defRPr>
            </a:lvl1pPr>
          </a:lstStyle>
          <a:p>
            <a:fld id="{2E6EF22D-7DBE-4099-99F0-B83DD9779912}" type="datetimeFigureOut">
              <a:rPr lang="en-GB" smtClean="0"/>
              <a:pPr/>
              <a:t>12/11/2020</a:t>
            </a:fld>
            <a:endParaRPr lang="en-GB" dirty="0"/>
          </a:p>
        </p:txBody>
      </p:sp>
      <p:sp>
        <p:nvSpPr>
          <p:cNvPr id="5" name="Footer Placeholder 4"/>
          <p:cNvSpPr>
            <a:spLocks noGrp="1"/>
          </p:cNvSpPr>
          <p:nvPr>
            <p:ph type="ftr" sz="quarter" idx="3"/>
          </p:nvPr>
        </p:nvSpPr>
        <p:spPr>
          <a:xfrm>
            <a:off x="792480" y="6390640"/>
            <a:ext cx="4790564" cy="365125"/>
          </a:xfrm>
          <a:prstGeom prst="rect">
            <a:avLst/>
          </a:prstGeom>
        </p:spPr>
        <p:txBody>
          <a:bodyPr vert="horz" lIns="91440" tIns="45720" rIns="91440" bIns="45720" rtlCol="0" anchor="ctr"/>
          <a:lstStyle>
            <a:lvl1pPr algn="l">
              <a:defRPr sz="800" b="0">
                <a:solidFill>
                  <a:schemeClr val="bg1"/>
                </a:solidFill>
              </a:defRPr>
            </a:lvl1pPr>
          </a:lstStyle>
          <a:p>
            <a:endParaRPr lang="en-GB" dirty="0"/>
          </a:p>
        </p:txBody>
      </p:sp>
      <p:sp>
        <p:nvSpPr>
          <p:cNvPr id="6" name="Slide Number Placeholder 5"/>
          <p:cNvSpPr>
            <a:spLocks noGrp="1"/>
          </p:cNvSpPr>
          <p:nvPr>
            <p:ph type="sldNum" sz="quarter" idx="4"/>
          </p:nvPr>
        </p:nvSpPr>
        <p:spPr>
          <a:xfrm>
            <a:off x="384485" y="6390640"/>
            <a:ext cx="358465" cy="365125"/>
          </a:xfrm>
          <a:prstGeom prst="rect">
            <a:avLst/>
          </a:prstGeom>
        </p:spPr>
        <p:txBody>
          <a:bodyPr vert="horz" lIns="91440" tIns="45720" rIns="91440" bIns="45720" rtlCol="0" anchor="ctr"/>
          <a:lstStyle>
            <a:lvl1pPr algn="l">
              <a:defRPr sz="800" b="0">
                <a:solidFill>
                  <a:schemeClr val="bg1"/>
                </a:solidFill>
              </a:defRPr>
            </a:lvl1pPr>
          </a:lstStyle>
          <a:p>
            <a:fld id="{6623F64F-6692-49A2-80FF-3D660AAAEE7A}" type="slidenum">
              <a:rPr lang="en-GB" smtClean="0"/>
              <a:pPr/>
              <a:t>‹#›</a:t>
            </a:fld>
            <a:endParaRPr lang="en-GB" dirty="0"/>
          </a:p>
        </p:txBody>
      </p:sp>
      <p:sp>
        <p:nvSpPr>
          <p:cNvPr id="11" name="Text Placeholder 10"/>
          <p:cNvSpPr>
            <a:spLocks noGrp="1"/>
          </p:cNvSpPr>
          <p:nvPr>
            <p:ph type="body" idx="1"/>
          </p:nvPr>
        </p:nvSpPr>
        <p:spPr>
          <a:xfrm>
            <a:off x="377757" y="1911237"/>
            <a:ext cx="11334817" cy="335450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ustDataLst>
      <p:tags r:id="rId32"/>
    </p:custDataLst>
    <p:extLst>
      <p:ext uri="{BB962C8B-B14F-4D97-AF65-F5344CB8AC3E}">
        <p14:creationId xmlns:p14="http://schemas.microsoft.com/office/powerpoint/2010/main" val="326901655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 id="2147483679" r:id="rId18"/>
    <p:sldLayoutId id="2147483680" r:id="rId19"/>
    <p:sldLayoutId id="2147483681" r:id="rId20"/>
    <p:sldLayoutId id="2147483682" r:id="rId21"/>
    <p:sldLayoutId id="2147483683" r:id="rId22"/>
    <p:sldLayoutId id="2147483684" r:id="rId23"/>
    <p:sldLayoutId id="2147483685" r:id="rId24"/>
    <p:sldLayoutId id="2147483686" r:id="rId25"/>
    <p:sldLayoutId id="2147483687" r:id="rId26"/>
    <p:sldLayoutId id="2147483688" r:id="rId27"/>
    <p:sldLayoutId id="2147483689" r:id="rId28"/>
    <p:sldLayoutId id="2147483690" r:id="rId29"/>
    <p:sldLayoutId id="2147483691" r:id="rId3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000" b="1" kern="1200">
          <a:solidFill>
            <a:schemeClr val="tx2"/>
          </a:solidFill>
          <a:latin typeface="+mj-lt"/>
          <a:ea typeface="+mj-ea"/>
          <a:cs typeface="+mj-cs"/>
        </a:defRPr>
      </a:lvl1pPr>
    </p:titleStyle>
    <p:bodyStyle>
      <a:lvl1pPr marL="0" indent="0" algn="l" defTabSz="914400" rtl="0" eaLnBrk="1" latinLnBrk="0" hangingPunct="1">
        <a:lnSpc>
          <a:spcPct val="100000"/>
        </a:lnSpc>
        <a:spcBef>
          <a:spcPts val="1000"/>
        </a:spcBef>
        <a:spcAft>
          <a:spcPts val="0"/>
        </a:spcAft>
        <a:buFont typeface="Arial" panose="020B0604020202020204" pitchFamily="34" charset="0"/>
        <a:buNone/>
        <a:defRPr sz="1600" b="0" kern="1200" baseline="0">
          <a:solidFill>
            <a:schemeClr val="bg2"/>
          </a:solidFill>
          <a:latin typeface="+mn-lt"/>
          <a:ea typeface="+mn-ea"/>
          <a:cs typeface="+mn-cs"/>
        </a:defRPr>
      </a:lvl1pPr>
      <a:lvl2pPr marL="225425" indent="-225425"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600" kern="1200">
          <a:solidFill>
            <a:schemeClr val="bg2"/>
          </a:solidFill>
          <a:latin typeface="+mn-lt"/>
          <a:ea typeface="+mn-ea"/>
          <a:cs typeface="+mn-cs"/>
        </a:defRPr>
      </a:lvl2pPr>
      <a:lvl3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tabLst>
          <a:tab pos="447675" algn="l"/>
        </a:tabLst>
        <a:defRPr sz="1400" kern="1200">
          <a:solidFill>
            <a:schemeClr val="bg2"/>
          </a:solidFill>
          <a:latin typeface="+mn-lt"/>
          <a:ea typeface="+mn-ea"/>
          <a:cs typeface="+mn-cs"/>
        </a:defRPr>
      </a:lvl3pPr>
      <a:lvl4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4pPr>
      <a:lvl5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pos="302">
          <p15:clr>
            <a:srgbClr val="F26B43"/>
          </p15:clr>
        </p15:guide>
        <p15:guide id="3" pos="7378">
          <p15:clr>
            <a:srgbClr val="F26B43"/>
          </p15:clr>
        </p15:guide>
        <p15:guide id="4" orient="horz" pos="2160">
          <p15:clr>
            <a:srgbClr val="F26B43"/>
          </p15:clr>
        </p15:guide>
        <p15:guide id="5" orient="horz" pos="4165">
          <p15:clr>
            <a:srgbClr val="F26B43"/>
          </p15:clr>
        </p15:guide>
        <p15:guide id="6" orient="horz" pos="3317">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0.xml"/><Relationship Id="rId5" Type="http://schemas.openxmlformats.org/officeDocument/2006/relationships/image" Target="../media/image4.jp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CC4CB-9AFD-4B62-86CF-948A36CBFF28}"/>
              </a:ext>
            </a:extLst>
          </p:cNvPr>
          <p:cNvSpPr>
            <a:spLocks noGrp="1"/>
          </p:cNvSpPr>
          <p:nvPr>
            <p:ph type="title"/>
          </p:nvPr>
        </p:nvSpPr>
        <p:spPr>
          <a:xfrm>
            <a:off x="371475" y="359944"/>
            <a:ext cx="4711077" cy="1021181"/>
          </a:xfrm>
        </p:spPr>
        <p:txBody>
          <a:bodyPr>
            <a:normAutofit fontScale="90000"/>
          </a:bodyPr>
          <a:lstStyle/>
          <a:p>
            <a:r>
              <a:rPr lang="en-GB" dirty="0">
                <a:solidFill>
                  <a:schemeClr val="accent6"/>
                </a:solidFill>
              </a:rPr>
              <a:t>Tango: putting the fizz back</a:t>
            </a:r>
            <a:br>
              <a:rPr lang="en-GB" dirty="0"/>
            </a:br>
            <a:endParaRPr lang="en-GB" dirty="0"/>
          </a:p>
        </p:txBody>
      </p:sp>
      <p:sp>
        <p:nvSpPr>
          <p:cNvPr id="3" name="Text Placeholder 2">
            <a:extLst>
              <a:ext uri="{FF2B5EF4-FFF2-40B4-BE49-F238E27FC236}">
                <a16:creationId xmlns:a16="http://schemas.microsoft.com/office/drawing/2014/main" id="{C7F03FE9-788F-48F6-A76A-FE7BFB7A54D5}"/>
              </a:ext>
            </a:extLst>
          </p:cNvPr>
          <p:cNvSpPr>
            <a:spLocks noGrp="1"/>
          </p:cNvSpPr>
          <p:nvPr>
            <p:ph type="body" sz="quarter" idx="13"/>
          </p:nvPr>
        </p:nvSpPr>
        <p:spPr>
          <a:xfrm>
            <a:off x="371475" y="1951382"/>
            <a:ext cx="4982818" cy="4257675"/>
          </a:xfrm>
        </p:spPr>
        <p:txBody>
          <a:bodyPr>
            <a:normAutofit/>
          </a:bodyPr>
          <a:lstStyle/>
          <a:p>
            <a:r>
              <a:rPr lang="en-GB" sz="1500" u="sng" dirty="0"/>
              <a:t>Challenge</a:t>
            </a:r>
          </a:p>
          <a:p>
            <a:pPr marL="285750" lvl="0" indent="-285750">
              <a:buFont typeface="Arial" panose="020B0604020202020204" pitchFamily="34" charset="0"/>
              <a:buChar char="•"/>
            </a:pPr>
            <a:r>
              <a:rPr lang="en-GB" sz="1500" dirty="0"/>
              <a:t>Tango had been in decline for years and needed to make a serious comeback</a:t>
            </a:r>
          </a:p>
          <a:p>
            <a:pPr marL="285750" indent="-285750">
              <a:buFont typeface="Arial" panose="020B0604020202020204" pitchFamily="34" charset="0"/>
              <a:buChar char="•"/>
            </a:pPr>
            <a:r>
              <a:rPr lang="en-GB" sz="1500" dirty="0"/>
              <a:t>They needed to increase consideration, reach a new younger audience and make Tango famous again</a:t>
            </a:r>
          </a:p>
          <a:p>
            <a:r>
              <a:rPr lang="en-GB" sz="1500" u="sng" dirty="0"/>
              <a:t>Solution</a:t>
            </a:r>
          </a:p>
          <a:p>
            <a:pPr marL="285750" indent="-285750">
              <a:buFont typeface="Arial" panose="020B0604020202020204" pitchFamily="34" charset="0"/>
              <a:buChar char="•"/>
            </a:pPr>
            <a:r>
              <a:rPr lang="en-GB" sz="1500" dirty="0"/>
              <a:t>They unleashed Tango in big </a:t>
            </a:r>
            <a:r>
              <a:rPr lang="en-GB" sz="1500"/>
              <a:t>cultural moments, </a:t>
            </a:r>
            <a:r>
              <a:rPr lang="en-GB" sz="1500" dirty="0"/>
              <a:t>that mattered to young people and </a:t>
            </a:r>
            <a:r>
              <a:rPr lang="en-GB" sz="1500"/>
              <a:t>their mates, </a:t>
            </a:r>
            <a:r>
              <a:rPr lang="en-GB" sz="1500" dirty="0"/>
              <a:t>with a bespoke, integrated AV strategy</a:t>
            </a:r>
          </a:p>
          <a:p>
            <a:r>
              <a:rPr lang="en-GB" sz="1500" u="sng" dirty="0"/>
              <a:t>Results</a:t>
            </a:r>
          </a:p>
          <a:p>
            <a:pPr marL="285750" indent="-285750">
              <a:buFont typeface="Arial" panose="020B0604020202020204" pitchFamily="34" charset="0"/>
              <a:buChar char="•"/>
            </a:pPr>
            <a:r>
              <a:rPr lang="en-GB" sz="1500" dirty="0"/>
              <a:t>Volume increased by 41.7%</a:t>
            </a:r>
          </a:p>
          <a:p>
            <a:pPr marL="285750" indent="-285750">
              <a:buFont typeface="Arial" panose="020B0604020202020204" pitchFamily="34" charset="0"/>
              <a:buChar char="•"/>
            </a:pPr>
            <a:r>
              <a:rPr lang="en-GB" sz="1500" dirty="0"/>
              <a:t>Sales rose by 37.9%</a:t>
            </a:r>
          </a:p>
          <a:p>
            <a:pPr marL="285750" indent="-285750">
              <a:buFont typeface="Arial" panose="020B0604020202020204" pitchFamily="34" charset="0"/>
              <a:buChar char="•"/>
            </a:pPr>
            <a:endParaRPr lang="en-GB" sz="1400" dirty="0"/>
          </a:p>
        </p:txBody>
      </p:sp>
      <p:pic>
        <p:nvPicPr>
          <p:cNvPr id="1026" name="Picture 2" descr="Tango - Bloom London">
            <a:extLst>
              <a:ext uri="{FF2B5EF4-FFF2-40B4-BE49-F238E27FC236}">
                <a16:creationId xmlns:a16="http://schemas.microsoft.com/office/drawing/2014/main" id="{F0BF11D6-9D12-497E-A0D7-CF58585A58A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84028" y="241987"/>
            <a:ext cx="1257093" cy="125709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m/SIX Global">
            <a:extLst>
              <a:ext uri="{FF2B5EF4-FFF2-40B4-BE49-F238E27FC236}">
                <a16:creationId xmlns:a16="http://schemas.microsoft.com/office/drawing/2014/main" id="{D112E32D-A078-4231-A159-513ABDF9AF8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14183" y="457964"/>
            <a:ext cx="2216426" cy="825137"/>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Placeholder 9" descr="A person holding a baby&#10;&#10;Description automatically generated">
            <a:extLst>
              <a:ext uri="{FF2B5EF4-FFF2-40B4-BE49-F238E27FC236}">
                <a16:creationId xmlns:a16="http://schemas.microsoft.com/office/drawing/2014/main" id="{00070802-6FE6-4996-B0E9-2C1320BE0AB9}"/>
              </a:ext>
            </a:extLst>
          </p:cNvPr>
          <p:cNvPicPr>
            <a:picLocks noGrp="1" noChangeAspect="1"/>
          </p:cNvPicPr>
          <p:nvPr>
            <p:ph type="pic" sz="quarter" idx="14"/>
          </p:nvPr>
        </p:nvPicPr>
        <p:blipFill>
          <a:blip r:embed="rId5">
            <a:extLst>
              <a:ext uri="{28A0092B-C50C-407E-A947-70E740481C1C}">
                <a14:useLocalDpi xmlns:a14="http://schemas.microsoft.com/office/drawing/2010/main" val="0"/>
              </a:ext>
            </a:extLst>
          </a:blip>
          <a:srcRect t="16985" b="16985"/>
          <a:stretch>
            <a:fillRect/>
          </a:stretch>
        </p:blipFill>
        <p:spPr/>
      </p:pic>
    </p:spTree>
    <p:extLst>
      <p:ext uri="{BB962C8B-B14F-4D97-AF65-F5344CB8AC3E}">
        <p14:creationId xmlns:p14="http://schemas.microsoft.com/office/powerpoint/2010/main" val="1587218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Thinkbox_Red">
  <a:themeElements>
    <a:clrScheme name="THINKBOX_01">
      <a:dk1>
        <a:sysClr val="windowText" lastClr="000000"/>
      </a:dk1>
      <a:lt1>
        <a:sysClr val="window" lastClr="FFFFFF"/>
      </a:lt1>
      <a:dk2>
        <a:srgbClr val="E10514"/>
      </a:dk2>
      <a:lt2>
        <a:srgbClr val="808080"/>
      </a:lt2>
      <a:accent1>
        <a:srgbClr val="E10514"/>
      </a:accent1>
      <a:accent2>
        <a:srgbClr val="EB7305"/>
      </a:accent2>
      <a:accent3>
        <a:srgbClr val="87B923"/>
      </a:accent3>
      <a:accent4>
        <a:srgbClr val="009B3C"/>
      </a:accent4>
      <a:accent5>
        <a:srgbClr val="0069B4"/>
      </a:accent5>
      <a:accent6>
        <a:srgbClr val="372D87"/>
      </a:accent6>
      <a:hlink>
        <a:srgbClr val="000000"/>
      </a:hlink>
      <a:folHlink>
        <a:srgbClr val="000000"/>
      </a:folHlink>
    </a:clrScheme>
    <a:fontScheme name="Custom 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15875">
          <a:solidFill>
            <a:schemeClr val="accent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2225">
          <a:solidFill>
            <a:srgbClr val="D9D9D9"/>
          </a:solidFill>
        </a:ln>
      </a:spPr>
      <a:bodyPr/>
      <a:lstStyle/>
      <a:style>
        <a:lnRef idx="1">
          <a:schemeClr val="accent1"/>
        </a:lnRef>
        <a:fillRef idx="0">
          <a:schemeClr val="accent1"/>
        </a:fillRef>
        <a:effectRef idx="0">
          <a:schemeClr val="accent1"/>
        </a:effectRef>
        <a:fontRef idx="minor">
          <a:schemeClr val="tx1"/>
        </a:fontRef>
      </a:style>
    </a:lnDef>
  </a:objectDefaults>
  <a:extraClrSchemeLst/>
  <a:custClrLst>
    <a:custClr name="Yellow">
      <a:srgbClr val="FFCD00"/>
    </a:custClr>
    <a:custClr name="Light green">
      <a:srgbClr val="B9CD00"/>
    </a:custClr>
    <a:custClr name="Light blue ">
      <a:srgbClr val="00A5D7"/>
    </a:custClr>
  </a:custClrLst>
  <a:extLst>
    <a:ext uri="{05A4C25C-085E-4340-85A3-A5531E510DB2}">
      <thm15:themeFamily xmlns:thm15="http://schemas.microsoft.com/office/thememl/2012/main" name="Office Theme" id="{87B111D4-E9AF-426D-8C9F-EE971196E37C}" vid="{A929D647-F1B9-49CF-A84B-43D843FFC86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TotalTime>
  <Words>774</Words>
  <Application>Microsoft Office PowerPoint</Application>
  <PresentationFormat>Widescreen</PresentationFormat>
  <Paragraphs>64</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Thinkbox_Red</vt:lpstr>
      <vt:lpstr>Tango: putting the fizz back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Fred. Olsen – Cruising up the awareness rankings</dc:title>
  <dc:creator>Sam Olive</dc:creator>
  <cp:lastModifiedBy>Zoe Harkness</cp:lastModifiedBy>
  <cp:revision>10</cp:revision>
  <dcterms:created xsi:type="dcterms:W3CDTF">2020-01-24T16:35:16Z</dcterms:created>
  <dcterms:modified xsi:type="dcterms:W3CDTF">2020-11-12T18:03:34Z</dcterms:modified>
</cp:coreProperties>
</file>