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147376264" r:id="rId2"/>
    <p:sldId id="2147376276" r:id="rId3"/>
    <p:sldId id="2147376275" r:id="rId4"/>
    <p:sldId id="2147376300" r:id="rId5"/>
    <p:sldId id="2147376302" r:id="rId6"/>
    <p:sldId id="2147376293" r:id="rId7"/>
    <p:sldId id="2147376292" r:id="rId8"/>
    <p:sldId id="2147376121" r:id="rId9"/>
    <p:sldId id="2147376313" r:id="rId10"/>
    <p:sldId id="2147376307" r:id="rId11"/>
    <p:sldId id="2147376312" r:id="rId12"/>
    <p:sldId id="2147376309" r:id="rId13"/>
    <p:sldId id="2147376310" r:id="rId14"/>
    <p:sldId id="2147376278" r:id="rId15"/>
    <p:sldId id="2147376261" r:id="rId16"/>
    <p:sldId id="2147376303" r:id="rId17"/>
    <p:sldId id="2147376239" r:id="rId18"/>
    <p:sldId id="2147376295" r:id="rId19"/>
    <p:sldId id="2147376279" r:id="rId20"/>
    <p:sldId id="2147376273" r:id="rId21"/>
    <p:sldId id="4911" r:id="rId22"/>
    <p:sldId id="2147376305" r:id="rId23"/>
    <p:sldId id="214737630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7B"/>
    <a:srgbClr val="817FA7"/>
    <a:srgbClr val="221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680" autoAdjust="0"/>
  </p:normalViewPr>
  <p:slideViewPr>
    <p:cSldViewPr snapToGrid="0">
      <p:cViewPr>
        <p:scale>
          <a:sx n="66" d="100"/>
          <a:sy n="66" d="100"/>
        </p:scale>
        <p:origin x="1253" y="-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34616134861034E-2"/>
          <c:y val="4.6487252835491315E-2"/>
          <c:w val="0.92222730296012734"/>
          <c:h val="0.82564513700692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 Spend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Sheet1!$B$2:$F$2</c:f>
              <c:numCache>
                <c:formatCode>_-"£"* #,##0_-;\-"£"* #,##0_-;_-"£"* "-"??_-;_-@_-</c:formatCode>
                <c:ptCount val="5"/>
                <c:pt idx="0">
                  <c:v>259.360479</c:v>
                </c:pt>
                <c:pt idx="1">
                  <c:v>258.57600600000001</c:v>
                </c:pt>
                <c:pt idx="2">
                  <c:v>319.62728299999998</c:v>
                </c:pt>
                <c:pt idx="3">
                  <c:v>381.90607399999999</c:v>
                </c:pt>
                <c:pt idx="4">
                  <c:v>321.65684700000003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5-4CD8-AFCF-53B600E604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646226728"/>
        <c:axId val="646226400"/>
      </c:barChart>
      <c:catAx>
        <c:axId val="64622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226400"/>
        <c:crosses val="autoZero"/>
        <c:auto val="1"/>
        <c:lblAlgn val="ctr"/>
        <c:lblOffset val="100"/>
        <c:noMultiLvlLbl val="0"/>
      </c:catAx>
      <c:valAx>
        <c:axId val="64622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bg2"/>
                    </a:solidFill>
                  </a:rPr>
                  <a:t>£m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&quot;£&quot;* #,##0_-;\-&quot;£&quot;* #,##0_-;_-&quot;£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22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6297981543305461"/>
          <c:y val="0.94562305530462709"/>
          <c:w val="7.4040280909616965E-2"/>
          <c:h val="5.4376944695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/>
              <a:t>% split of TV ratings bought by spot-length</a:t>
            </a:r>
          </a:p>
        </c:rich>
      </c:tx>
      <c:layout>
        <c:manualLayout>
          <c:xMode val="edge"/>
          <c:yMode val="edge"/>
          <c:x val="0.38687422083395273"/>
          <c:y val="2.5690291636707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10" and under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FOOD</c:v>
                </c:pt>
                <c:pt idx="1">
                  <c:v>FINANCE</c:v>
                </c:pt>
                <c:pt idx="2">
                  <c:v>ENTERTAINMENT &amp; LEISURE</c:v>
                </c:pt>
                <c:pt idx="3">
                  <c:v>COSMETICS &amp; PC</c:v>
                </c:pt>
                <c:pt idx="4">
                  <c:v>CHARITIES</c:v>
                </c:pt>
                <c:pt idx="5">
                  <c:v>TRAVEL &amp; TRANSPORT</c:v>
                </c:pt>
                <c:pt idx="6">
                  <c:v>ONLINE RETAIL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 &amp; DIY</c:v>
                </c:pt>
                <c:pt idx="10">
                  <c:v>HEALTH &amp; WELLBEING</c:v>
                </c:pt>
                <c:pt idx="11">
                  <c:v>RETAIL</c:v>
                </c:pt>
                <c:pt idx="12">
                  <c:v>DRINK</c:v>
                </c:pt>
                <c:pt idx="13">
                  <c:v>ELECTRONICS</c:v>
                </c:pt>
                <c:pt idx="15">
                  <c:v>TELECOMS</c:v>
                </c:pt>
              </c:strCache>
            </c:strRef>
          </c:cat>
          <c:val>
            <c:numRef>
              <c:f>Sheet1!$B$2:$B$17</c:f>
              <c:numCache>
                <c:formatCode>0%</c:formatCode>
                <c:ptCount val="16"/>
                <c:pt idx="0">
                  <c:v>0.10714259328937276</c:v>
                </c:pt>
                <c:pt idx="1">
                  <c:v>9.1724684674337115E-2</c:v>
                </c:pt>
                <c:pt idx="2">
                  <c:v>0.21929311758455494</c:v>
                </c:pt>
                <c:pt idx="3">
                  <c:v>8.4156015638700635E-2</c:v>
                </c:pt>
                <c:pt idx="4">
                  <c:v>1.6987453423083908E-2</c:v>
                </c:pt>
                <c:pt idx="5">
                  <c:v>7.4106478575322293E-2</c:v>
                </c:pt>
                <c:pt idx="6">
                  <c:v>0.25679812465978658</c:v>
                </c:pt>
                <c:pt idx="7">
                  <c:v>3.9951273852409187E-2</c:v>
                </c:pt>
                <c:pt idx="8">
                  <c:v>5.7579014378702456E-2</c:v>
                </c:pt>
                <c:pt idx="9">
                  <c:v>0.17026039106778895</c:v>
                </c:pt>
                <c:pt idx="10">
                  <c:v>0.11912050944848962</c:v>
                </c:pt>
                <c:pt idx="11">
                  <c:v>0.12699650298171458</c:v>
                </c:pt>
                <c:pt idx="12">
                  <c:v>8.6638919143915444E-2</c:v>
                </c:pt>
                <c:pt idx="13">
                  <c:v>6.0255628441027331E-2</c:v>
                </c:pt>
                <c:pt idx="15">
                  <c:v>3.0265128932679072E-2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0-429C-8FAE-66C68262FF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FOOD</c:v>
                </c:pt>
                <c:pt idx="1">
                  <c:v>FINANCE</c:v>
                </c:pt>
                <c:pt idx="2">
                  <c:v>ENTERTAINMENT &amp; LEISURE</c:v>
                </c:pt>
                <c:pt idx="3">
                  <c:v>COSMETICS &amp; PC</c:v>
                </c:pt>
                <c:pt idx="4">
                  <c:v>CHARITIES</c:v>
                </c:pt>
                <c:pt idx="5">
                  <c:v>TRAVEL &amp; TRANSPORT</c:v>
                </c:pt>
                <c:pt idx="6">
                  <c:v>ONLINE RETAIL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 &amp; DIY</c:v>
                </c:pt>
                <c:pt idx="10">
                  <c:v>HEALTH &amp; WELLBEING</c:v>
                </c:pt>
                <c:pt idx="11">
                  <c:v>RETAIL</c:v>
                </c:pt>
                <c:pt idx="12">
                  <c:v>DRINK</c:v>
                </c:pt>
                <c:pt idx="13">
                  <c:v>ELECTRONICS</c:v>
                </c:pt>
                <c:pt idx="15">
                  <c:v>TELECOMS</c:v>
                </c:pt>
              </c:strCache>
            </c:strRef>
          </c:cat>
          <c:val>
            <c:numRef>
              <c:f>Sheet1!$C$2:$C$17</c:f>
              <c:numCache>
                <c:formatCode>0%</c:formatCode>
                <c:ptCount val="16"/>
                <c:pt idx="0">
                  <c:v>0.51638466192502719</c:v>
                </c:pt>
                <c:pt idx="1">
                  <c:v>9.2237588159025288E-2</c:v>
                </c:pt>
                <c:pt idx="2">
                  <c:v>0.14373343658262205</c:v>
                </c:pt>
                <c:pt idx="3">
                  <c:v>0.5531937998477483</c:v>
                </c:pt>
                <c:pt idx="4">
                  <c:v>4.6342662551232788E-2</c:v>
                </c:pt>
                <c:pt idx="5">
                  <c:v>0.18284852932102619</c:v>
                </c:pt>
                <c:pt idx="6">
                  <c:v>0.27672017337655297</c:v>
                </c:pt>
                <c:pt idx="7">
                  <c:v>0.37754563983578371</c:v>
                </c:pt>
                <c:pt idx="8">
                  <c:v>9.6836973406093277E-2</c:v>
                </c:pt>
                <c:pt idx="9">
                  <c:v>0.35654861538355775</c:v>
                </c:pt>
                <c:pt idx="10">
                  <c:v>0.3718494065791727</c:v>
                </c:pt>
                <c:pt idx="11">
                  <c:v>0.24054477479529415</c:v>
                </c:pt>
                <c:pt idx="12">
                  <c:v>0.59106558049840408</c:v>
                </c:pt>
                <c:pt idx="13">
                  <c:v>0.29461156203719324</c:v>
                </c:pt>
                <c:pt idx="15">
                  <c:v>0.28906896912106372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0-429C-8FAE-66C68262FF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30"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FOOD</c:v>
                </c:pt>
                <c:pt idx="1">
                  <c:v>FINANCE</c:v>
                </c:pt>
                <c:pt idx="2">
                  <c:v>ENTERTAINMENT &amp; LEISURE</c:v>
                </c:pt>
                <c:pt idx="3">
                  <c:v>COSMETICS &amp; PC</c:v>
                </c:pt>
                <c:pt idx="4">
                  <c:v>CHARITIES</c:v>
                </c:pt>
                <c:pt idx="5">
                  <c:v>TRAVEL &amp; TRANSPORT</c:v>
                </c:pt>
                <c:pt idx="6">
                  <c:v>ONLINE RETAIL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 &amp; DIY</c:v>
                </c:pt>
                <c:pt idx="10">
                  <c:v>HEALTH &amp; WELLBEING</c:v>
                </c:pt>
                <c:pt idx="11">
                  <c:v>RETAIL</c:v>
                </c:pt>
                <c:pt idx="12">
                  <c:v>DRINK</c:v>
                </c:pt>
                <c:pt idx="13">
                  <c:v>ELECTRONICS</c:v>
                </c:pt>
                <c:pt idx="15">
                  <c:v>TELECOMS</c:v>
                </c:pt>
              </c:strCache>
            </c:strRef>
          </c:cat>
          <c:val>
            <c:numRef>
              <c:f>Sheet1!$D$2:$D$17</c:f>
              <c:numCache>
                <c:formatCode>0%</c:formatCode>
                <c:ptCount val="16"/>
                <c:pt idx="0">
                  <c:v>0.31465629371082193</c:v>
                </c:pt>
                <c:pt idx="1">
                  <c:v>0.58774717475126981</c:v>
                </c:pt>
                <c:pt idx="2">
                  <c:v>0.55413116411781782</c:v>
                </c:pt>
                <c:pt idx="3">
                  <c:v>0.35832743504478543</c:v>
                </c:pt>
                <c:pt idx="4">
                  <c:v>0.2989049334997389</c:v>
                </c:pt>
                <c:pt idx="5">
                  <c:v>0.68901976662299913</c:v>
                </c:pt>
                <c:pt idx="6">
                  <c:v>0.37992123597320965</c:v>
                </c:pt>
                <c:pt idx="7">
                  <c:v>0.5628212350158539</c:v>
                </c:pt>
                <c:pt idx="8">
                  <c:v>0.8266676057390292</c:v>
                </c:pt>
                <c:pt idx="9">
                  <c:v>0.42392944419430334</c:v>
                </c:pt>
                <c:pt idx="10">
                  <c:v>0.49356608118607287</c:v>
                </c:pt>
                <c:pt idx="11">
                  <c:v>0.5690525836283169</c:v>
                </c:pt>
                <c:pt idx="12">
                  <c:v>0.30055184553612568</c:v>
                </c:pt>
                <c:pt idx="13">
                  <c:v>0.51299766885940934</c:v>
                </c:pt>
                <c:pt idx="15">
                  <c:v>0.60164949430712045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0-429C-8FAE-66C68262FF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FOOD</c:v>
                </c:pt>
                <c:pt idx="1">
                  <c:v>FINANCE</c:v>
                </c:pt>
                <c:pt idx="2">
                  <c:v>ENTERTAINMENT &amp; LEISURE</c:v>
                </c:pt>
                <c:pt idx="3">
                  <c:v>COSMETICS &amp; PC</c:v>
                </c:pt>
                <c:pt idx="4">
                  <c:v>CHARITIES</c:v>
                </c:pt>
                <c:pt idx="5">
                  <c:v>TRAVEL &amp; TRANSPORT</c:v>
                </c:pt>
                <c:pt idx="6">
                  <c:v>ONLINE RETAIL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 &amp; DIY</c:v>
                </c:pt>
                <c:pt idx="10">
                  <c:v>HEALTH &amp; WELLBEING</c:v>
                </c:pt>
                <c:pt idx="11">
                  <c:v>RETAIL</c:v>
                </c:pt>
                <c:pt idx="12">
                  <c:v>DRINK</c:v>
                </c:pt>
                <c:pt idx="13">
                  <c:v>ELECTRONICS</c:v>
                </c:pt>
                <c:pt idx="15">
                  <c:v>TELECOMS</c:v>
                </c:pt>
              </c:strCache>
            </c:strRef>
          </c:cat>
          <c:val>
            <c:numRef>
              <c:f>Sheet1!$E$2:$E$17</c:f>
              <c:numCache>
                <c:formatCode>0%</c:formatCode>
                <c:ptCount val="16"/>
                <c:pt idx="0">
                  <c:v>1.2557339863191784E-2</c:v>
                </c:pt>
                <c:pt idx="1">
                  <c:v>6.5203166104525173E-2</c:v>
                </c:pt>
                <c:pt idx="2">
                  <c:v>9.1062441025490191E-3</c:v>
                </c:pt>
                <c:pt idx="3">
                  <c:v>2.0132381221446544E-4</c:v>
                </c:pt>
                <c:pt idx="4">
                  <c:v>6.6245395943521704E-2</c:v>
                </c:pt>
                <c:pt idx="5">
                  <c:v>1.7399248253344025E-2</c:v>
                </c:pt>
                <c:pt idx="6">
                  <c:v>3.4705460751859892E-4</c:v>
                </c:pt>
                <c:pt idx="7">
                  <c:v>6.9788225804171206E-3</c:v>
                </c:pt>
                <c:pt idx="8">
                  <c:v>4.402679936122326E-3</c:v>
                </c:pt>
                <c:pt idx="9">
                  <c:v>1.2624507212653849E-2</c:v>
                </c:pt>
                <c:pt idx="10">
                  <c:v>2.4377487632455327E-3</c:v>
                </c:pt>
                <c:pt idx="11">
                  <c:v>3.5436787524994427E-2</c:v>
                </c:pt>
                <c:pt idx="12">
                  <c:v>1.8480415800901533E-2</c:v>
                </c:pt>
                <c:pt idx="13">
                  <c:v>1.627164553317504E-2</c:v>
                </c:pt>
                <c:pt idx="15">
                  <c:v>2.7663076768366577E-2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D0-429C-8FAE-66C68262FFE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50"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FOOD</c:v>
                </c:pt>
                <c:pt idx="1">
                  <c:v>FINANCE</c:v>
                </c:pt>
                <c:pt idx="2">
                  <c:v>ENTERTAINMENT &amp; LEISURE</c:v>
                </c:pt>
                <c:pt idx="3">
                  <c:v>COSMETICS &amp; PC</c:v>
                </c:pt>
                <c:pt idx="4">
                  <c:v>CHARITIES</c:v>
                </c:pt>
                <c:pt idx="5">
                  <c:v>TRAVEL &amp; TRANSPORT</c:v>
                </c:pt>
                <c:pt idx="6">
                  <c:v>ONLINE RETAIL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 &amp; DIY</c:v>
                </c:pt>
                <c:pt idx="10">
                  <c:v>HEALTH &amp; WELLBEING</c:v>
                </c:pt>
                <c:pt idx="11">
                  <c:v>RETAIL</c:v>
                </c:pt>
                <c:pt idx="12">
                  <c:v>DRINK</c:v>
                </c:pt>
                <c:pt idx="13">
                  <c:v>ELECTRONICS</c:v>
                </c:pt>
                <c:pt idx="15">
                  <c:v>TELECOMS</c:v>
                </c:pt>
              </c:strCache>
            </c:strRef>
          </c:cat>
          <c:val>
            <c:numRef>
              <c:f>Sheet1!$F$2:$F$17</c:f>
              <c:numCache>
                <c:formatCode>0%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5.1379530979358922E-5</c:v>
                </c:pt>
                <c:pt idx="3">
                  <c:v>0</c:v>
                </c:pt>
                <c:pt idx="4">
                  <c:v>4.1560206080213223E-6</c:v>
                </c:pt>
                <c:pt idx="5">
                  <c:v>4.6595340312988095E-4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1.1238655537988077E-3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D0-429C-8FAE-66C68262FFE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60"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FOOD</c:v>
                </c:pt>
                <c:pt idx="1">
                  <c:v>FINANCE</c:v>
                </c:pt>
                <c:pt idx="2">
                  <c:v>ENTERTAINMENT &amp; LEISURE</c:v>
                </c:pt>
                <c:pt idx="3">
                  <c:v>COSMETICS &amp; PC</c:v>
                </c:pt>
                <c:pt idx="4">
                  <c:v>CHARITIES</c:v>
                </c:pt>
                <c:pt idx="5">
                  <c:v>TRAVEL &amp; TRANSPORT</c:v>
                </c:pt>
                <c:pt idx="6">
                  <c:v>ONLINE RETAIL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 &amp; DIY</c:v>
                </c:pt>
                <c:pt idx="10">
                  <c:v>HEALTH &amp; WELLBEING</c:v>
                </c:pt>
                <c:pt idx="11">
                  <c:v>RETAIL</c:v>
                </c:pt>
                <c:pt idx="12">
                  <c:v>DRINK</c:v>
                </c:pt>
                <c:pt idx="13">
                  <c:v>ELECTRONICS</c:v>
                </c:pt>
                <c:pt idx="15">
                  <c:v>TELECOMS</c:v>
                </c:pt>
              </c:strCache>
            </c:strRef>
          </c:cat>
          <c:val>
            <c:numRef>
              <c:f>Sheet1!$G$2:$G$17</c:f>
              <c:numCache>
                <c:formatCode>0%</c:formatCode>
                <c:ptCount val="16"/>
                <c:pt idx="0">
                  <c:v>4.3152883500764828E-2</c:v>
                </c:pt>
                <c:pt idx="1">
                  <c:v>0.12424155075949841</c:v>
                </c:pt>
                <c:pt idx="2">
                  <c:v>5.9132937890066108E-2</c:v>
                </c:pt>
                <c:pt idx="3">
                  <c:v>3.5335379404429815E-3</c:v>
                </c:pt>
                <c:pt idx="4">
                  <c:v>0.31004239477994827</c:v>
                </c:pt>
                <c:pt idx="5">
                  <c:v>3.4551815293266348E-2</c:v>
                </c:pt>
                <c:pt idx="6">
                  <c:v>4.6081248793583787E-2</c:v>
                </c:pt>
                <c:pt idx="7">
                  <c:v>8.0389213870432213E-3</c:v>
                </c:pt>
                <c:pt idx="8">
                  <c:v>1.2753549537883008E-2</c:v>
                </c:pt>
                <c:pt idx="9">
                  <c:v>1.3468518321206265E-2</c:v>
                </c:pt>
                <c:pt idx="10">
                  <c:v>1.1113376051401462E-2</c:v>
                </c:pt>
                <c:pt idx="11">
                  <c:v>2.5507973679872446E-2</c:v>
                </c:pt>
                <c:pt idx="12">
                  <c:v>2.3486713252746853E-3</c:v>
                </c:pt>
                <c:pt idx="13">
                  <c:v>3.5011284994139705E-2</c:v>
                </c:pt>
                <c:pt idx="15">
                  <c:v>5.1349099662307239E-2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D0-429C-8FAE-66C68262FFE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over 60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FOOD</c:v>
                </c:pt>
                <c:pt idx="1">
                  <c:v>FINANCE</c:v>
                </c:pt>
                <c:pt idx="2">
                  <c:v>ENTERTAINMENT &amp; LEISURE</c:v>
                </c:pt>
                <c:pt idx="3">
                  <c:v>COSMETICS &amp; PC</c:v>
                </c:pt>
                <c:pt idx="4">
                  <c:v>CHARITIES</c:v>
                </c:pt>
                <c:pt idx="5">
                  <c:v>TRAVEL &amp; TRANSPORT</c:v>
                </c:pt>
                <c:pt idx="6">
                  <c:v>ONLINE RETAIL</c:v>
                </c:pt>
                <c:pt idx="7">
                  <c:v>HOUSEHOLD FMCG</c:v>
                </c:pt>
                <c:pt idx="8">
                  <c:v>AUTOMOTIVE</c:v>
                </c:pt>
                <c:pt idx="9">
                  <c:v>HOUSEHOLD EQUIP &amp; DIY</c:v>
                </c:pt>
                <c:pt idx="10">
                  <c:v>HEALTH &amp; WELLBEING</c:v>
                </c:pt>
                <c:pt idx="11">
                  <c:v>RETAIL</c:v>
                </c:pt>
                <c:pt idx="12">
                  <c:v>DRINK</c:v>
                </c:pt>
                <c:pt idx="13">
                  <c:v>ELECTRONICS</c:v>
                </c:pt>
                <c:pt idx="15">
                  <c:v>TELECOMS</c:v>
                </c:pt>
              </c:strCache>
            </c:strRef>
          </c:cat>
          <c:val>
            <c:numRef>
              <c:f>Sheet1!$H$2:$H$17</c:f>
              <c:numCache>
                <c:formatCode>0%</c:formatCode>
                <c:ptCount val="16"/>
                <c:pt idx="0">
                  <c:v>6.1062277108216963E-3</c:v>
                </c:pt>
                <c:pt idx="1">
                  <c:v>3.8845835551344091E-2</c:v>
                </c:pt>
                <c:pt idx="2">
                  <c:v>1.455172019141091E-2</c:v>
                </c:pt>
                <c:pt idx="3">
                  <c:v>5.8788771610835647E-4</c:v>
                </c:pt>
                <c:pt idx="4">
                  <c:v>0.26147300378186639</c:v>
                </c:pt>
                <c:pt idx="5">
                  <c:v>1.6082085309120243E-3</c:v>
                </c:pt>
                <c:pt idx="6">
                  <c:v>4.0132162589348548E-2</c:v>
                </c:pt>
                <c:pt idx="7">
                  <c:v>4.6641073284929653E-3</c:v>
                </c:pt>
                <c:pt idx="8">
                  <c:v>1.760177002169724E-3</c:v>
                </c:pt>
                <c:pt idx="9">
                  <c:v>2.3168523820489638E-2</c:v>
                </c:pt>
                <c:pt idx="10">
                  <c:v>1.912877971617839E-3</c:v>
                </c:pt>
                <c:pt idx="11">
                  <c:v>2.461377389807431E-3</c:v>
                </c:pt>
                <c:pt idx="12">
                  <c:v>9.1456769537855869E-4</c:v>
                </c:pt>
                <c:pt idx="13">
                  <c:v>7.9728344581256577E-2</c:v>
                </c:pt>
                <c:pt idx="15">
                  <c:v>4.2312084627554219E-6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D0-429C-8FAE-66C68262F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4251824"/>
        <c:axId val="286540592"/>
      </c:barChart>
      <c:catAx>
        <c:axId val="32425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40592"/>
        <c:crosses val="autoZero"/>
        <c:auto val="1"/>
        <c:lblAlgn val="ctr"/>
        <c:lblOffset val="100"/>
        <c:noMultiLvlLbl val="0"/>
      </c:catAx>
      <c:valAx>
        <c:axId val="28654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96274762744852"/>
          <c:y val="0.94633656594707394"/>
          <c:w val="0.41164799792850276"/>
          <c:h val="5.3663434052926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% split of TV ratings bought by spot-length</a:t>
            </a:r>
          </a:p>
        </c:rich>
      </c:tx>
      <c:layout>
        <c:manualLayout>
          <c:xMode val="edge"/>
          <c:yMode val="edge"/>
          <c:x val="0.38687422083395273"/>
          <c:y val="2.5690291636707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10" and under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Sheet1!$B$2:$B$22</c:f>
              <c:numCache>
                <c:formatCode>0</c:formatCode>
                <c:ptCount val="21"/>
                <c:pt idx="0">
                  <c:v>3971682708</c:v>
                </c:pt>
                <c:pt idx="1">
                  <c:v>2381734898</c:v>
                </c:pt>
                <c:pt idx="2">
                  <c:v>2694488215</c:v>
                </c:pt>
                <c:pt idx="3">
                  <c:v>2879647060</c:v>
                </c:pt>
                <c:pt idx="4">
                  <c:v>2441729720</c:v>
                </c:pt>
                <c:pt idx="5">
                  <c:v>1682777645</c:v>
                </c:pt>
                <c:pt idx="6">
                  <c:v>1334941567</c:v>
                </c:pt>
                <c:pt idx="7">
                  <c:v>1944617141</c:v>
                </c:pt>
                <c:pt idx="8">
                  <c:v>2280263538</c:v>
                </c:pt>
                <c:pt idx="9">
                  <c:v>2809854230</c:v>
                </c:pt>
                <c:pt idx="10">
                  <c:v>3087494762</c:v>
                </c:pt>
                <c:pt idx="11">
                  <c:v>2256582015</c:v>
                </c:pt>
                <c:pt idx="12">
                  <c:v>2113327275</c:v>
                </c:pt>
                <c:pt idx="13">
                  <c:v>1522651110</c:v>
                </c:pt>
                <c:pt idx="14">
                  <c:v>1592900250</c:v>
                </c:pt>
                <c:pt idx="15">
                  <c:v>1951524938</c:v>
                </c:pt>
                <c:pt idx="16">
                  <c:v>1154096230</c:v>
                </c:pt>
                <c:pt idx="17">
                  <c:v>2788453370</c:v>
                </c:pt>
                <c:pt idx="18">
                  <c:v>2798783390</c:v>
                </c:pt>
                <c:pt idx="19">
                  <c:v>1606592970</c:v>
                </c:pt>
                <c:pt idx="20" formatCode="#,##0">
                  <c:v>1305549500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0-429C-8FAE-66C68262FF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Sheet1!$C$2:$C$22</c:f>
              <c:numCache>
                <c:formatCode>0</c:formatCode>
                <c:ptCount val="21"/>
                <c:pt idx="0">
                  <c:v>10558433301</c:v>
                </c:pt>
                <c:pt idx="1">
                  <c:v>5724451977</c:v>
                </c:pt>
                <c:pt idx="2">
                  <c:v>5940950663</c:v>
                </c:pt>
                <c:pt idx="3">
                  <c:v>4491921764</c:v>
                </c:pt>
                <c:pt idx="4">
                  <c:v>5398145610</c:v>
                </c:pt>
                <c:pt idx="5">
                  <c:v>6445781300</c:v>
                </c:pt>
                <c:pt idx="6">
                  <c:v>7035586381</c:v>
                </c:pt>
                <c:pt idx="7">
                  <c:v>4141828311</c:v>
                </c:pt>
                <c:pt idx="8">
                  <c:v>5797952144</c:v>
                </c:pt>
                <c:pt idx="9">
                  <c:v>3055946822</c:v>
                </c:pt>
                <c:pt idx="10">
                  <c:v>4066658930</c:v>
                </c:pt>
                <c:pt idx="11">
                  <c:v>5937429109</c:v>
                </c:pt>
                <c:pt idx="12">
                  <c:v>5292800507</c:v>
                </c:pt>
                <c:pt idx="13">
                  <c:v>4733449256</c:v>
                </c:pt>
                <c:pt idx="14">
                  <c:v>3148983751</c:v>
                </c:pt>
                <c:pt idx="15">
                  <c:v>4194777751</c:v>
                </c:pt>
                <c:pt idx="16">
                  <c:v>2530383734</c:v>
                </c:pt>
                <c:pt idx="17">
                  <c:v>9196213404</c:v>
                </c:pt>
                <c:pt idx="18">
                  <c:v>8044186221</c:v>
                </c:pt>
                <c:pt idx="19">
                  <c:v>9760142944</c:v>
                </c:pt>
                <c:pt idx="20" formatCode="#,##0">
                  <c:v>12522231358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0-429C-8FAE-66C68262FF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30"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Sheet1!$D$2:$D$22</c:f>
              <c:numCache>
                <c:formatCode>0</c:formatCode>
                <c:ptCount val="21"/>
                <c:pt idx="0">
                  <c:v>21536376200</c:v>
                </c:pt>
                <c:pt idx="1">
                  <c:v>22308515900</c:v>
                </c:pt>
                <c:pt idx="2">
                  <c:v>32036206000</c:v>
                </c:pt>
                <c:pt idx="3">
                  <c:v>21328003500</c:v>
                </c:pt>
                <c:pt idx="4">
                  <c:v>14502536100</c:v>
                </c:pt>
                <c:pt idx="5">
                  <c:v>17290068300</c:v>
                </c:pt>
                <c:pt idx="6">
                  <c:v>19037008100</c:v>
                </c:pt>
                <c:pt idx="7">
                  <c:v>24445254400</c:v>
                </c:pt>
                <c:pt idx="8">
                  <c:v>24924591200</c:v>
                </c:pt>
                <c:pt idx="9">
                  <c:v>24285908200</c:v>
                </c:pt>
                <c:pt idx="10">
                  <c:v>25479522500</c:v>
                </c:pt>
                <c:pt idx="11">
                  <c:v>23011061700</c:v>
                </c:pt>
                <c:pt idx="12">
                  <c:v>25843375800</c:v>
                </c:pt>
                <c:pt idx="13">
                  <c:v>24003153200</c:v>
                </c:pt>
                <c:pt idx="14">
                  <c:v>28787226100</c:v>
                </c:pt>
                <c:pt idx="15">
                  <c:v>30271108000</c:v>
                </c:pt>
                <c:pt idx="16">
                  <c:v>31871052700</c:v>
                </c:pt>
                <c:pt idx="17">
                  <c:v>31002844800</c:v>
                </c:pt>
                <c:pt idx="18">
                  <c:v>29752879600</c:v>
                </c:pt>
                <c:pt idx="19">
                  <c:v>29979664000</c:v>
                </c:pt>
                <c:pt idx="20" formatCode="#,##0">
                  <c:v>26040131300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0-429C-8FAE-66C68262FF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Sheet1!$E$2:$E$22</c:f>
              <c:numCache>
                <c:formatCode>0</c:formatCode>
                <c:ptCount val="21"/>
                <c:pt idx="0">
                  <c:v>4075402882</c:v>
                </c:pt>
                <c:pt idx="1">
                  <c:v>5166241249</c:v>
                </c:pt>
                <c:pt idx="2">
                  <c:v>3366650819</c:v>
                </c:pt>
                <c:pt idx="3">
                  <c:v>4754643315</c:v>
                </c:pt>
                <c:pt idx="4">
                  <c:v>3392912046</c:v>
                </c:pt>
                <c:pt idx="5">
                  <c:v>3475578242</c:v>
                </c:pt>
                <c:pt idx="6">
                  <c:v>4083406249</c:v>
                </c:pt>
                <c:pt idx="7">
                  <c:v>4406070697</c:v>
                </c:pt>
                <c:pt idx="8">
                  <c:v>12495521311</c:v>
                </c:pt>
                <c:pt idx="9">
                  <c:v>17543966970</c:v>
                </c:pt>
                <c:pt idx="10">
                  <c:v>21838909095</c:v>
                </c:pt>
                <c:pt idx="11">
                  <c:v>18976887218</c:v>
                </c:pt>
                <c:pt idx="12">
                  <c:v>17232441992</c:v>
                </c:pt>
                <c:pt idx="13">
                  <c:v>16782795840</c:v>
                </c:pt>
                <c:pt idx="14">
                  <c:v>14960630804</c:v>
                </c:pt>
                <c:pt idx="15">
                  <c:v>9580768657</c:v>
                </c:pt>
                <c:pt idx="16">
                  <c:v>5257364824</c:v>
                </c:pt>
                <c:pt idx="17">
                  <c:v>4504993492</c:v>
                </c:pt>
                <c:pt idx="18">
                  <c:v>1543915405</c:v>
                </c:pt>
                <c:pt idx="19">
                  <c:v>1086903153</c:v>
                </c:pt>
                <c:pt idx="20" formatCode="#,##0">
                  <c:v>1199177545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D0-429C-8FAE-66C68262FFE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50"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Sheet1!$F$2:$F$22</c:f>
              <c:numCache>
                <c:formatCode>0</c:formatCode>
                <c:ptCount val="21"/>
                <c:pt idx="0">
                  <c:v>913541191</c:v>
                </c:pt>
                <c:pt idx="1">
                  <c:v>714518277</c:v>
                </c:pt>
                <c:pt idx="2">
                  <c:v>300525217</c:v>
                </c:pt>
                <c:pt idx="3">
                  <c:v>276272812</c:v>
                </c:pt>
                <c:pt idx="4">
                  <c:v>629067262</c:v>
                </c:pt>
                <c:pt idx="5">
                  <c:v>334992367</c:v>
                </c:pt>
                <c:pt idx="6">
                  <c:v>9031139</c:v>
                </c:pt>
                <c:pt idx="7">
                  <c:v>127702953</c:v>
                </c:pt>
                <c:pt idx="8">
                  <c:v>1249116661</c:v>
                </c:pt>
                <c:pt idx="9">
                  <c:v>1162381827</c:v>
                </c:pt>
                <c:pt idx="10">
                  <c:v>1191422045</c:v>
                </c:pt>
                <c:pt idx="11">
                  <c:v>1334972527</c:v>
                </c:pt>
                <c:pt idx="12">
                  <c:v>1574916004</c:v>
                </c:pt>
                <c:pt idx="13">
                  <c:v>865013103</c:v>
                </c:pt>
                <c:pt idx="14">
                  <c:v>3039441</c:v>
                </c:pt>
                <c:pt idx="15">
                  <c:v>140828873</c:v>
                </c:pt>
                <c:pt idx="16">
                  <c:v>77805584</c:v>
                </c:pt>
                <c:pt idx="17">
                  <c:v>307614</c:v>
                </c:pt>
                <c:pt idx="18">
                  <c:v>155143</c:v>
                </c:pt>
                <c:pt idx="19">
                  <c:v>5404955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D0-429C-8FAE-66C68262FFE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60"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Sheet1!$G$2:$G$22</c:f>
              <c:numCache>
                <c:formatCode>0</c:formatCode>
                <c:ptCount val="21"/>
                <c:pt idx="0">
                  <c:v>2709724400</c:v>
                </c:pt>
                <c:pt idx="1">
                  <c:v>2511791200</c:v>
                </c:pt>
                <c:pt idx="2">
                  <c:v>2665266200</c:v>
                </c:pt>
                <c:pt idx="3">
                  <c:v>1594049800</c:v>
                </c:pt>
                <c:pt idx="4">
                  <c:v>2301072000</c:v>
                </c:pt>
                <c:pt idx="5">
                  <c:v>2128899000</c:v>
                </c:pt>
                <c:pt idx="6">
                  <c:v>2873161000</c:v>
                </c:pt>
                <c:pt idx="7">
                  <c:v>2530662800</c:v>
                </c:pt>
                <c:pt idx="8">
                  <c:v>3843073800</c:v>
                </c:pt>
                <c:pt idx="9">
                  <c:v>5922202200</c:v>
                </c:pt>
                <c:pt idx="10">
                  <c:v>6071877400</c:v>
                </c:pt>
                <c:pt idx="11">
                  <c:v>7071955600</c:v>
                </c:pt>
                <c:pt idx="12">
                  <c:v>6254542400</c:v>
                </c:pt>
                <c:pt idx="13">
                  <c:v>4403111800</c:v>
                </c:pt>
                <c:pt idx="14">
                  <c:v>4460249000</c:v>
                </c:pt>
                <c:pt idx="15">
                  <c:v>4613984800</c:v>
                </c:pt>
                <c:pt idx="16">
                  <c:v>2861738800</c:v>
                </c:pt>
                <c:pt idx="17">
                  <c:v>4153014400</c:v>
                </c:pt>
                <c:pt idx="18">
                  <c:v>2346837800</c:v>
                </c:pt>
                <c:pt idx="19">
                  <c:v>1495981000</c:v>
                </c:pt>
                <c:pt idx="20" formatCode="#,##0">
                  <c:v>2225524000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D0-429C-8FAE-66C68262FFE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Over 60"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Sheet1!$H$2:$H$22</c:f>
              <c:numCache>
                <c:formatCode>0</c:formatCode>
                <c:ptCount val="21"/>
                <c:pt idx="0">
                  <c:v>60900667</c:v>
                </c:pt>
                <c:pt idx="1">
                  <c:v>20515528</c:v>
                </c:pt>
                <c:pt idx="2">
                  <c:v>94900502</c:v>
                </c:pt>
                <c:pt idx="3">
                  <c:v>0</c:v>
                </c:pt>
                <c:pt idx="4">
                  <c:v>393214091</c:v>
                </c:pt>
                <c:pt idx="5">
                  <c:v>534300</c:v>
                </c:pt>
                <c:pt idx="6">
                  <c:v>74499707</c:v>
                </c:pt>
                <c:pt idx="7">
                  <c:v>89951400</c:v>
                </c:pt>
                <c:pt idx="8">
                  <c:v>107395720</c:v>
                </c:pt>
                <c:pt idx="9">
                  <c:v>560747209</c:v>
                </c:pt>
                <c:pt idx="10">
                  <c:v>43496450</c:v>
                </c:pt>
                <c:pt idx="11">
                  <c:v>144059552</c:v>
                </c:pt>
                <c:pt idx="12">
                  <c:v>257153483</c:v>
                </c:pt>
                <c:pt idx="13">
                  <c:v>202918879</c:v>
                </c:pt>
                <c:pt idx="14">
                  <c:v>184148493</c:v>
                </c:pt>
                <c:pt idx="15">
                  <c:v>103112099</c:v>
                </c:pt>
                <c:pt idx="16">
                  <c:v>45431357</c:v>
                </c:pt>
                <c:pt idx="17">
                  <c:v>661431973</c:v>
                </c:pt>
                <c:pt idx="18">
                  <c:v>105939870</c:v>
                </c:pt>
                <c:pt idx="19">
                  <c:v>10871497</c:v>
                </c:pt>
                <c:pt idx="20" formatCode="#,##0">
                  <c:v>182123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D0-429C-8FAE-66C68262F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4251824"/>
        <c:axId val="286540592"/>
      </c:barChart>
      <c:catAx>
        <c:axId val="32425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40592"/>
        <c:crosses val="autoZero"/>
        <c:auto val="1"/>
        <c:lblAlgn val="ctr"/>
        <c:lblOffset val="100"/>
        <c:noMultiLvlLbl val="0"/>
      </c:catAx>
      <c:valAx>
        <c:axId val="28654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96274762744852"/>
          <c:y val="0.94633656594707394"/>
          <c:w val="0.41164799792850276"/>
          <c:h val="5.3663434052926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% split of TV ratings bought by spot-length</a:t>
            </a:r>
          </a:p>
        </c:rich>
      </c:tx>
      <c:layout>
        <c:manualLayout>
          <c:xMode val="edge"/>
          <c:yMode val="edge"/>
          <c:x val="0.38687422083395273"/>
          <c:y val="2.56902916367079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10" and under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 GiffGaff </c:v>
                </c:pt>
                <c:pt idx="1">
                  <c:v> Freeview </c:v>
                </c:pt>
                <c:pt idx="2">
                  <c:v> Lebara </c:v>
                </c:pt>
                <c:pt idx="3">
                  <c:v> TalkTalk </c:v>
                </c:pt>
                <c:pt idx="4">
                  <c:v> Apple </c:v>
                </c:pt>
                <c:pt idx="5">
                  <c:v> Samsung  </c:v>
                </c:pt>
                <c:pt idx="6">
                  <c:v> Tesco Mobile </c:v>
                </c:pt>
                <c:pt idx="7">
                  <c:v> O2 </c:v>
                </c:pt>
                <c:pt idx="8">
                  <c:v> Google </c:v>
                </c:pt>
                <c:pt idx="9">
                  <c:v> Three </c:v>
                </c:pt>
                <c:pt idx="10">
                  <c:v> Vodafone  </c:v>
                </c:pt>
                <c:pt idx="11">
                  <c:v> Virgin Media </c:v>
                </c:pt>
                <c:pt idx="12">
                  <c:v> Sky </c:v>
                </c:pt>
                <c:pt idx="13">
                  <c:v> EE </c:v>
                </c:pt>
                <c:pt idx="14">
                  <c:v> BT </c:v>
                </c:pt>
              </c:strCache>
            </c:strRef>
          </c:cat>
          <c:val>
            <c:numRef>
              <c:f>Sheet1!$B$2:$B$16</c:f>
              <c:numCache>
                <c:formatCode>_-* #,##0_-;\-* #,##0_-;_-* "-"??_-;_-@_-</c:formatCode>
                <c:ptCount val="15"/>
                <c:pt idx="0">
                  <c:v>48499500</c:v>
                </c:pt>
                <c:pt idx="1">
                  <c:v>0</c:v>
                </c:pt>
                <c:pt idx="2">
                  <c:v>294603650</c:v>
                </c:pt>
                <c:pt idx="3">
                  <c:v>0</c:v>
                </c:pt>
                <c:pt idx="4">
                  <c:v>0</c:v>
                </c:pt>
                <c:pt idx="5">
                  <c:v>20534550</c:v>
                </c:pt>
                <c:pt idx="6">
                  <c:v>0</c:v>
                </c:pt>
                <c:pt idx="7">
                  <c:v>33986500</c:v>
                </c:pt>
                <c:pt idx="8">
                  <c:v>0</c:v>
                </c:pt>
                <c:pt idx="9">
                  <c:v>0</c:v>
                </c:pt>
                <c:pt idx="10">
                  <c:v>169908700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D0-429C-8FAE-66C68262FF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20"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 GiffGaff </c:v>
                </c:pt>
                <c:pt idx="1">
                  <c:v> Freeview </c:v>
                </c:pt>
                <c:pt idx="2">
                  <c:v> Lebara </c:v>
                </c:pt>
                <c:pt idx="3">
                  <c:v> TalkTalk </c:v>
                </c:pt>
                <c:pt idx="4">
                  <c:v> Apple </c:v>
                </c:pt>
                <c:pt idx="5">
                  <c:v> Samsung  </c:v>
                </c:pt>
                <c:pt idx="6">
                  <c:v> Tesco Mobile </c:v>
                </c:pt>
                <c:pt idx="7">
                  <c:v> O2 </c:v>
                </c:pt>
                <c:pt idx="8">
                  <c:v> Google </c:v>
                </c:pt>
                <c:pt idx="9">
                  <c:v> Three </c:v>
                </c:pt>
                <c:pt idx="10">
                  <c:v> Vodafone  </c:v>
                </c:pt>
                <c:pt idx="11">
                  <c:v> Virgin Media </c:v>
                </c:pt>
                <c:pt idx="12">
                  <c:v> Sky </c:v>
                </c:pt>
                <c:pt idx="13">
                  <c:v> EE </c:v>
                </c:pt>
                <c:pt idx="14">
                  <c:v> BT </c:v>
                </c:pt>
              </c:strCache>
            </c:strRef>
          </c:cat>
          <c:val>
            <c:numRef>
              <c:f>Sheet1!$C$2:$C$16</c:f>
              <c:numCache>
                <c:formatCode>_-* #,##0_-;\-* #,##0_-;_-* "-"??_-;_-@_-</c:formatCode>
                <c:ptCount val="15"/>
                <c:pt idx="0">
                  <c:v>18265905</c:v>
                </c:pt>
                <c:pt idx="1">
                  <c:v>207103180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1105197030</c:v>
                </c:pt>
                <c:pt idx="8">
                  <c:v>2037279342.0999999</c:v>
                </c:pt>
                <c:pt idx="9">
                  <c:v>2084482647.0999999</c:v>
                </c:pt>
                <c:pt idx="10">
                  <c:v>1842019278.4000001</c:v>
                </c:pt>
                <c:pt idx="11">
                  <c:v>2277440895.5</c:v>
                </c:pt>
                <c:pt idx="12">
                  <c:v>766780920</c:v>
                </c:pt>
                <c:pt idx="13">
                  <c:v>682659617.70000005</c:v>
                </c:pt>
                <c:pt idx="14">
                  <c:v>1401976692.4000001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D0-429C-8FAE-66C68262FF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30"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 GiffGaff </c:v>
                </c:pt>
                <c:pt idx="1">
                  <c:v> Freeview </c:v>
                </c:pt>
                <c:pt idx="2">
                  <c:v> Lebara </c:v>
                </c:pt>
                <c:pt idx="3">
                  <c:v> TalkTalk </c:v>
                </c:pt>
                <c:pt idx="4">
                  <c:v> Apple </c:v>
                </c:pt>
                <c:pt idx="5">
                  <c:v> Samsung  </c:v>
                </c:pt>
                <c:pt idx="6">
                  <c:v> Tesco Mobile </c:v>
                </c:pt>
                <c:pt idx="7">
                  <c:v> O2 </c:v>
                </c:pt>
                <c:pt idx="8">
                  <c:v> Google </c:v>
                </c:pt>
                <c:pt idx="9">
                  <c:v> Three </c:v>
                </c:pt>
                <c:pt idx="10">
                  <c:v> Vodafone  </c:v>
                </c:pt>
                <c:pt idx="11">
                  <c:v> Virgin Media </c:v>
                </c:pt>
                <c:pt idx="12">
                  <c:v> Sky </c:v>
                </c:pt>
                <c:pt idx="13">
                  <c:v> EE </c:v>
                </c:pt>
                <c:pt idx="14">
                  <c:v> BT </c:v>
                </c:pt>
              </c:strCache>
            </c:strRef>
          </c:cat>
          <c:val>
            <c:numRef>
              <c:f>Sheet1!$D$2:$D$16</c:f>
              <c:numCache>
                <c:formatCode>_-* #,##0_-;\-* #,##0_-;_-* "-"??_-;_-@_-</c:formatCode>
                <c:ptCount val="15"/>
                <c:pt idx="0">
                  <c:v>694719500</c:v>
                </c:pt>
                <c:pt idx="1">
                  <c:v>626534500</c:v>
                </c:pt>
                <c:pt idx="2">
                  <c:v>569647800</c:v>
                </c:pt>
                <c:pt idx="3">
                  <c:v>947536600</c:v>
                </c:pt>
                <c:pt idx="4">
                  <c:v>1210996900</c:v>
                </c:pt>
                <c:pt idx="5">
                  <c:v>1495765700</c:v>
                </c:pt>
                <c:pt idx="6">
                  <c:v>1924578600</c:v>
                </c:pt>
                <c:pt idx="7">
                  <c:v>760869500</c:v>
                </c:pt>
                <c:pt idx="8">
                  <c:v>1091749500</c:v>
                </c:pt>
                <c:pt idx="9">
                  <c:v>892577600</c:v>
                </c:pt>
                <c:pt idx="10">
                  <c:v>1756069800</c:v>
                </c:pt>
                <c:pt idx="11">
                  <c:v>1174347800</c:v>
                </c:pt>
                <c:pt idx="12">
                  <c:v>3312253200</c:v>
                </c:pt>
                <c:pt idx="13">
                  <c:v>3740296500</c:v>
                </c:pt>
                <c:pt idx="14">
                  <c:v>5150718400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D0-429C-8FAE-66C68262FFE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40"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 GiffGaff </c:v>
                </c:pt>
                <c:pt idx="1">
                  <c:v> Freeview </c:v>
                </c:pt>
                <c:pt idx="2">
                  <c:v> Lebara </c:v>
                </c:pt>
                <c:pt idx="3">
                  <c:v> TalkTalk </c:v>
                </c:pt>
                <c:pt idx="4">
                  <c:v> Apple </c:v>
                </c:pt>
                <c:pt idx="5">
                  <c:v> Samsung  </c:v>
                </c:pt>
                <c:pt idx="6">
                  <c:v> Tesco Mobile </c:v>
                </c:pt>
                <c:pt idx="7">
                  <c:v> O2 </c:v>
                </c:pt>
                <c:pt idx="8">
                  <c:v> Google </c:v>
                </c:pt>
                <c:pt idx="9">
                  <c:v> Three </c:v>
                </c:pt>
                <c:pt idx="10">
                  <c:v> Vodafone  </c:v>
                </c:pt>
                <c:pt idx="11">
                  <c:v> Virgin Media </c:v>
                </c:pt>
                <c:pt idx="12">
                  <c:v> Sky </c:v>
                </c:pt>
                <c:pt idx="13">
                  <c:v> EE </c:v>
                </c:pt>
                <c:pt idx="14">
                  <c:v> BT </c:v>
                </c:pt>
              </c:strCache>
            </c:strRef>
          </c:cat>
          <c:val>
            <c:numRef>
              <c:f>Sheet1!$E$2:$E$16</c:f>
              <c:numCache>
                <c:formatCode>_-* #,##0_-;\-* #,##0_-;_-* "-"??_-;_-@_-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177051533.5</c:v>
                </c:pt>
                <c:pt idx="6">
                  <c:v>114548630.90000001</c:v>
                </c:pt>
                <c:pt idx="7">
                  <c:v>253748968.30000001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636169894.89999998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D0-429C-8FAE-66C68262FFE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50"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 GiffGaff </c:v>
                </c:pt>
                <c:pt idx="1">
                  <c:v> Freeview </c:v>
                </c:pt>
                <c:pt idx="2">
                  <c:v> Lebara </c:v>
                </c:pt>
                <c:pt idx="3">
                  <c:v> TalkTalk </c:v>
                </c:pt>
                <c:pt idx="4">
                  <c:v> Apple </c:v>
                </c:pt>
                <c:pt idx="5">
                  <c:v> Samsung  </c:v>
                </c:pt>
                <c:pt idx="6">
                  <c:v> Tesco Mobile </c:v>
                </c:pt>
                <c:pt idx="7">
                  <c:v> O2 </c:v>
                </c:pt>
                <c:pt idx="8">
                  <c:v> Google </c:v>
                </c:pt>
                <c:pt idx="9">
                  <c:v> Three </c:v>
                </c:pt>
                <c:pt idx="10">
                  <c:v> Vodafone  </c:v>
                </c:pt>
                <c:pt idx="11">
                  <c:v> Virgin Media </c:v>
                </c:pt>
                <c:pt idx="12">
                  <c:v> Sky </c:v>
                </c:pt>
                <c:pt idx="13">
                  <c:v> EE </c:v>
                </c:pt>
                <c:pt idx="14">
                  <c:v> BT </c:v>
                </c:pt>
              </c:strCache>
            </c:strRef>
          </c:cat>
          <c:val>
            <c:numRef>
              <c:f>Sheet1!$F$2:$F$16</c:f>
              <c:numCache>
                <c:formatCode>General</c:formatCode>
                <c:ptCount val="15"/>
              </c:numCache>
            </c:numRef>
          </c:val>
          <c:extLst>
            <c:ext xmlns:c16="http://schemas.microsoft.com/office/drawing/2014/chart" uri="{C3380CC4-5D6E-409C-BE32-E72D297353CC}">
              <c16:uniqueId val="{00000007-B6D0-429C-8FAE-66C68262FFE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60"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 GiffGaff </c:v>
                </c:pt>
                <c:pt idx="1">
                  <c:v> Freeview </c:v>
                </c:pt>
                <c:pt idx="2">
                  <c:v> Lebara </c:v>
                </c:pt>
                <c:pt idx="3">
                  <c:v> TalkTalk </c:v>
                </c:pt>
                <c:pt idx="4">
                  <c:v> Apple </c:v>
                </c:pt>
                <c:pt idx="5">
                  <c:v> Samsung  </c:v>
                </c:pt>
                <c:pt idx="6">
                  <c:v> Tesco Mobile </c:v>
                </c:pt>
                <c:pt idx="7">
                  <c:v> O2 </c:v>
                </c:pt>
                <c:pt idx="8">
                  <c:v> Google </c:v>
                </c:pt>
                <c:pt idx="9">
                  <c:v> Three </c:v>
                </c:pt>
                <c:pt idx="10">
                  <c:v> Vodafone  </c:v>
                </c:pt>
                <c:pt idx="11">
                  <c:v> Virgin Media </c:v>
                </c:pt>
                <c:pt idx="12">
                  <c:v> Sky </c:v>
                </c:pt>
                <c:pt idx="13">
                  <c:v> EE </c:v>
                </c:pt>
                <c:pt idx="14">
                  <c:v> BT </c:v>
                </c:pt>
              </c:strCache>
            </c:strRef>
          </c:cat>
          <c:val>
            <c:numRef>
              <c:f>Sheet1!$G$2:$G$16</c:f>
              <c:numCache>
                <c:formatCode>_-* #,##0_-;\-* #,##0_-;_-* "-"??_-;_-@_-</c:formatCode>
                <c:ptCount val="15"/>
                <c:pt idx="0">
                  <c:v>33635800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361480600</c:v>
                </c:pt>
                <c:pt idx="6">
                  <c:v>24294400</c:v>
                </c:pt>
                <c:pt idx="7">
                  <c:v>0</c:v>
                </c:pt>
                <c:pt idx="8">
                  <c:v>0</c:v>
                </c:pt>
                <c:pt idx="9">
                  <c:v>241310400</c:v>
                </c:pt>
                <c:pt idx="10">
                  <c:v>0</c:v>
                </c:pt>
                <c:pt idx="11">
                  <c:v>656613000</c:v>
                </c:pt>
                <c:pt idx="12">
                  <c:v>0</c:v>
                </c:pt>
                <c:pt idx="13">
                  <c:v>907880800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D0-429C-8FAE-66C68262FFE1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over 60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 GiffGaff </c:v>
                </c:pt>
                <c:pt idx="1">
                  <c:v> Freeview </c:v>
                </c:pt>
                <c:pt idx="2">
                  <c:v> Lebara </c:v>
                </c:pt>
                <c:pt idx="3">
                  <c:v> TalkTalk </c:v>
                </c:pt>
                <c:pt idx="4">
                  <c:v> Apple </c:v>
                </c:pt>
                <c:pt idx="5">
                  <c:v> Samsung  </c:v>
                </c:pt>
                <c:pt idx="6">
                  <c:v> Tesco Mobile </c:v>
                </c:pt>
                <c:pt idx="7">
                  <c:v> O2 </c:v>
                </c:pt>
                <c:pt idx="8">
                  <c:v> Google </c:v>
                </c:pt>
                <c:pt idx="9">
                  <c:v> Three </c:v>
                </c:pt>
                <c:pt idx="10">
                  <c:v> Vodafone  </c:v>
                </c:pt>
                <c:pt idx="11">
                  <c:v> Virgin Media </c:v>
                </c:pt>
                <c:pt idx="12">
                  <c:v> Sky </c:v>
                </c:pt>
                <c:pt idx="13">
                  <c:v> EE </c:v>
                </c:pt>
                <c:pt idx="14">
                  <c:v> BT </c:v>
                </c:pt>
              </c:strCache>
            </c:strRef>
          </c:cat>
          <c:val>
            <c:numRef>
              <c:f>Sheet1!$H$2:$H$16</c:f>
              <c:numCache>
                <c:formatCode>_-* #,##0_-;\-* #,##0_-;_-* "-"??_-;_-@_-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102800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D0-429C-8FAE-66C68262FF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4251824"/>
        <c:axId val="286540592"/>
      </c:barChart>
      <c:catAx>
        <c:axId val="32425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6540592"/>
        <c:crosses val="autoZero"/>
        <c:auto val="1"/>
        <c:lblAlgn val="ctr"/>
        <c:lblOffset val="100"/>
        <c:noMultiLvlLbl val="0"/>
      </c:catAx>
      <c:valAx>
        <c:axId val="28654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425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696274762744852"/>
          <c:y val="0.94633656594707394"/>
          <c:w val="0.34297774015957005"/>
          <c:h val="5.01627314814814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Linear Impacts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_-* #,##0_-;\-* #,##0_-;_-* "-"??_-;_-@_-</c:formatCode>
                <c:ptCount val="12"/>
                <c:pt idx="0">
                  <c:v>988</c:v>
                </c:pt>
                <c:pt idx="1">
                  <c:v>1425</c:v>
                </c:pt>
                <c:pt idx="2">
                  <c:v>1311</c:v>
                </c:pt>
                <c:pt idx="3">
                  <c:v>1314</c:v>
                </c:pt>
                <c:pt idx="4">
                  <c:v>1034</c:v>
                </c:pt>
                <c:pt idx="5">
                  <c:v>1253</c:v>
                </c:pt>
                <c:pt idx="6">
                  <c:v>967</c:v>
                </c:pt>
                <c:pt idx="7">
                  <c:v>1219</c:v>
                </c:pt>
                <c:pt idx="8">
                  <c:v>1238</c:v>
                </c:pt>
                <c:pt idx="9">
                  <c:v>1130</c:v>
                </c:pt>
                <c:pt idx="10">
                  <c:v>634</c:v>
                </c:pt>
                <c:pt idx="11">
                  <c:v>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2-467D-8C78-E199144E75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Sponsorship Impacts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_-* #,##0_-;\-* #,##0_-;_-* "-"??_-;_-@_-</c:formatCode>
                <c:ptCount val="12"/>
                <c:pt idx="0">
                  <c:v>169</c:v>
                </c:pt>
                <c:pt idx="1">
                  <c:v>132</c:v>
                </c:pt>
                <c:pt idx="2">
                  <c:v>332</c:v>
                </c:pt>
                <c:pt idx="3">
                  <c:v>450</c:v>
                </c:pt>
                <c:pt idx="4">
                  <c:v>195</c:v>
                </c:pt>
                <c:pt idx="5">
                  <c:v>225</c:v>
                </c:pt>
                <c:pt idx="6">
                  <c:v>236</c:v>
                </c:pt>
                <c:pt idx="7">
                  <c:v>147</c:v>
                </c:pt>
                <c:pt idx="8">
                  <c:v>190</c:v>
                </c:pt>
                <c:pt idx="9">
                  <c:v>224</c:v>
                </c:pt>
                <c:pt idx="10">
                  <c:v>155</c:v>
                </c:pt>
                <c:pt idx="11">
                  <c:v>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2-467D-8C78-E199144E75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53603224"/>
        <c:axId val="953603584"/>
      </c:barChart>
      <c:catAx>
        <c:axId val="95360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603584"/>
        <c:crosses val="autoZero"/>
        <c:auto val="1"/>
        <c:lblAlgn val="ctr"/>
        <c:lblOffset val="100"/>
        <c:noMultiLvlLbl val="0"/>
      </c:catAx>
      <c:valAx>
        <c:axId val="9536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Impacts (R/W)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603224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00092592592593E-2"/>
          <c:y val="3.5277777777777776E-2"/>
          <c:w val="0.90989962962962967"/>
          <c:h val="0.82293207070707075"/>
        </c:manualLayout>
      </c:layout>
      <c:scatterChart>
        <c:scatterStyle val="lineMarker"/>
        <c:varyColors val="0"/>
        <c:ser>
          <c:idx val="0"/>
          <c:order val="0"/>
          <c:tx>
            <c:v>HY1 2023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elete val="1"/>
          </c:dLbls>
          <c:xVal>
            <c:numRef>
              <c:f>Sheet1!$B$2:$B$12</c:f>
              <c:numCache>
                <c:formatCode>0%</c:formatCode>
                <c:ptCount val="11"/>
                <c:pt idx="0">
                  <c:v>0.25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0.01</c:v>
                </c:pt>
              </c:numCache>
            </c:numRef>
          </c:xVal>
          <c:yVal>
            <c:numRef>
              <c:f>Sheet1!$C$2:$C$12</c:f>
              <c:numCache>
                <c:formatCode>0%</c:formatCode>
                <c:ptCount val="11"/>
                <c:pt idx="0">
                  <c:v>0.17</c:v>
                </c:pt>
                <c:pt idx="1">
                  <c:v>0.15329172692576559</c:v>
                </c:pt>
                <c:pt idx="2">
                  <c:v>0.13979582766607154</c:v>
                </c:pt>
                <c:pt idx="3">
                  <c:v>0.17246321229658937</c:v>
                </c:pt>
                <c:pt idx="4">
                  <c:v>0.12331258446241108</c:v>
                </c:pt>
                <c:pt idx="5">
                  <c:v>8.2349539435022531E-2</c:v>
                </c:pt>
                <c:pt idx="6">
                  <c:v>5.599110231852672E-2</c:v>
                </c:pt>
                <c:pt idx="7">
                  <c:v>5.316291438143253E-2</c:v>
                </c:pt>
                <c:pt idx="8">
                  <c:v>1.20985627011538E-2</c:v>
                </c:pt>
                <c:pt idx="9">
                  <c:v>7.2960326477167683E-3</c:v>
                </c:pt>
                <c:pt idx="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30-4147-840A-EED7AAEDE6BE}"/>
            </c:ext>
          </c:extLst>
        </c:ser>
        <c:ser>
          <c:idx val="1"/>
          <c:order val="1"/>
          <c:tx>
            <c:v>HY1 2018-2022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elete val="1"/>
          </c:dLbls>
          <c:xVal>
            <c:numRef>
              <c:f>Sheet1!$B$16:$B$26</c:f>
              <c:numCache>
                <c:formatCode>0%</c:formatCode>
                <c:ptCount val="11"/>
                <c:pt idx="0">
                  <c:v>0.25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0.06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0.01</c:v>
                </c:pt>
              </c:numCache>
            </c:numRef>
          </c:xVal>
          <c:yVal>
            <c:numRef>
              <c:f>Sheet1!$C$16:$C$26</c:f>
              <c:numCache>
                <c:formatCode>0%</c:formatCode>
                <c:ptCount val="11"/>
                <c:pt idx="0">
                  <c:v>0.23</c:v>
                </c:pt>
                <c:pt idx="1">
                  <c:v>0.13329139288758179</c:v>
                </c:pt>
                <c:pt idx="2">
                  <c:v>0.15209734960434981</c:v>
                </c:pt>
                <c:pt idx="3">
                  <c:v>8.9056660716326966E-2</c:v>
                </c:pt>
                <c:pt idx="4">
                  <c:v>0.17919693578102802</c:v>
                </c:pt>
                <c:pt idx="5">
                  <c:v>9.8827709797153648E-2</c:v>
                </c:pt>
                <c:pt idx="6">
                  <c:v>4.4504792560417623E-2</c:v>
                </c:pt>
                <c:pt idx="7">
                  <c:v>1.5685461435987216E-2</c:v>
                </c:pt>
                <c:pt idx="8">
                  <c:v>4.7355964571604925E-3</c:v>
                </c:pt>
                <c:pt idx="9">
                  <c:v>4.1434754815761234E-2</c:v>
                </c:pt>
                <c:pt idx="10">
                  <c:v>5.7350447779480954E-4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30-4147-840A-EED7AAEDE6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636229296"/>
        <c:axId val="636227496"/>
      </c:scatterChart>
      <c:valAx>
        <c:axId val="63622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SHARE OF PERSONAL MOBILE</a:t>
                </a:r>
                <a:r>
                  <a:rPr lang="en-GB" baseline="0" dirty="0"/>
                  <a:t> NETWORK CUSTOMERS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5979481481481479"/>
              <c:y val="0.93425505050505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27496"/>
        <c:crosses val="autoZero"/>
        <c:crossBetween val="midCat"/>
      </c:valAx>
      <c:valAx>
        <c:axId val="636227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SHARE OF TV VOICE</a:t>
                </a:r>
              </a:p>
            </c:rich>
          </c:tx>
          <c:layout>
            <c:manualLayout>
              <c:xMode val="edge"/>
              <c:yMode val="edge"/>
              <c:x val="5.8796296296296296E-3"/>
              <c:y val="0.27049924242424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292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Linear Impacts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_-* #,##0_-;\-* #,##0_-;_-* "-"??_-;_-@_-</c:formatCode>
                <c:ptCount val="12"/>
                <c:pt idx="0">
                  <c:v>1713</c:v>
                </c:pt>
                <c:pt idx="1">
                  <c:v>1021</c:v>
                </c:pt>
                <c:pt idx="2">
                  <c:v>1468</c:v>
                </c:pt>
                <c:pt idx="3">
                  <c:v>1879</c:v>
                </c:pt>
                <c:pt idx="4">
                  <c:v>1736</c:v>
                </c:pt>
                <c:pt idx="5">
                  <c:v>1654</c:v>
                </c:pt>
                <c:pt idx="6">
                  <c:v>1659</c:v>
                </c:pt>
                <c:pt idx="7">
                  <c:v>1695</c:v>
                </c:pt>
                <c:pt idx="8">
                  <c:v>1086</c:v>
                </c:pt>
                <c:pt idx="9">
                  <c:v>1482</c:v>
                </c:pt>
                <c:pt idx="10">
                  <c:v>2126</c:v>
                </c:pt>
                <c:pt idx="11">
                  <c:v>1711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2-467D-8C78-E199144E75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Sponsorship Impacts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9.563277016257512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70-4F25-88A2-005AEF0E9AE9}"/>
                </c:ext>
              </c:extLst>
            </c:dLbl>
            <c:dLbl>
              <c:idx val="7"/>
              <c:layout>
                <c:manualLayout>
                  <c:x val="-8.2164764955224112E-17"/>
                  <c:y val="6.37551801083838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70-4F25-88A2-005AEF0E9AE9}"/>
                </c:ext>
              </c:extLst>
            </c:dLbl>
            <c:dLbl>
              <c:idx val="8"/>
              <c:layout>
                <c:manualLayout>
                  <c:x val="0"/>
                  <c:y val="9.563277016257570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70-4F25-88A2-005AEF0E9AE9}"/>
                </c:ext>
              </c:extLst>
            </c:dLbl>
            <c:dLbl>
              <c:idx val="9"/>
              <c:layout>
                <c:manualLayout>
                  <c:x val="0"/>
                  <c:y val="1.2751036021676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70-4F25-88A2-005AEF0E9AE9}"/>
                </c:ext>
              </c:extLst>
            </c:dLbl>
            <c:dLbl>
              <c:idx val="10"/>
              <c:layout>
                <c:manualLayout>
                  <c:x val="0"/>
                  <c:y val="1.9126554032515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70-4F25-88A2-005AEF0E9AE9}"/>
                </c:ext>
              </c:extLst>
            </c:dLbl>
            <c:dLbl>
              <c:idx val="11"/>
              <c:layout>
                <c:manualLayout>
                  <c:x val="0"/>
                  <c:y val="6.375518010838380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70-4F25-88A2-005AEF0E9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_-* #,##0_-;\-* #,##0_-;_-* "-"??_-;_-@_-</c:formatCode>
                <c:ptCount val="12"/>
                <c:pt idx="0">
                  <c:v>128</c:v>
                </c:pt>
                <c:pt idx="1">
                  <c:v>107</c:v>
                </c:pt>
                <c:pt idx="2">
                  <c:v>82</c:v>
                </c:pt>
                <c:pt idx="3">
                  <c:v>85</c:v>
                </c:pt>
                <c:pt idx="4">
                  <c:v>76</c:v>
                </c:pt>
                <c:pt idx="5">
                  <c:v>88</c:v>
                </c:pt>
                <c:pt idx="6">
                  <c:v>19</c:v>
                </c:pt>
                <c:pt idx="7">
                  <c:v>14</c:v>
                </c:pt>
                <c:pt idx="8">
                  <c:v>21</c:v>
                </c:pt>
                <c:pt idx="9">
                  <c:v>24</c:v>
                </c:pt>
                <c:pt idx="10">
                  <c:v>23</c:v>
                </c:pt>
                <c:pt idx="1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2-467D-8C78-E199144E75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53603224"/>
        <c:axId val="953603584"/>
      </c:barChart>
      <c:catAx>
        <c:axId val="95360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603584"/>
        <c:crosses val="autoZero"/>
        <c:auto val="1"/>
        <c:lblAlgn val="ctr"/>
        <c:lblOffset val="100"/>
        <c:noMultiLvlLbl val="0"/>
      </c:catAx>
      <c:valAx>
        <c:axId val="95360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Impacts (R/W) Million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3603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HY1 2023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Sheet1!$B$2:$B$6</c:f>
              <c:numCache>
                <c:formatCode>0%</c:formatCode>
                <c:ptCount val="5"/>
                <c:pt idx="0">
                  <c:v>0.33600000000000002</c:v>
                </c:pt>
                <c:pt idx="1">
                  <c:v>0.20200000000000001</c:v>
                </c:pt>
                <c:pt idx="2">
                  <c:v>0.22500000000000001</c:v>
                </c:pt>
                <c:pt idx="3">
                  <c:v>4.3999999999999997E-2</c:v>
                </c:pt>
                <c:pt idx="4">
                  <c:v>9.5000000000000001E-2</c:v>
                </c:pt>
              </c:numCache>
            </c:numRef>
          </c:xVal>
          <c:yVal>
            <c:numRef>
              <c:f>Sheet1!$C$2:$C$6</c:f>
              <c:numCache>
                <c:formatCode>0%</c:formatCode>
                <c:ptCount val="5"/>
                <c:pt idx="0">
                  <c:v>0.45038732675030135</c:v>
                </c:pt>
                <c:pt idx="1">
                  <c:v>0.19401788266713541</c:v>
                </c:pt>
                <c:pt idx="2">
                  <c:v>0.18876974181553349</c:v>
                </c:pt>
                <c:pt idx="3">
                  <c:v>5.6238891960287446E-2</c:v>
                </c:pt>
                <c:pt idx="4">
                  <c:v>4.5792577010396095E-2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C30-4147-840A-EED7AAEDE6BE}"/>
            </c:ext>
          </c:extLst>
        </c:ser>
        <c:ser>
          <c:idx val="1"/>
          <c:order val="1"/>
          <c:tx>
            <c:v>HY1 2018-2022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Sheet1!$B$17:$B$21</c:f>
              <c:numCache>
                <c:formatCode>0%</c:formatCode>
                <c:ptCount val="5"/>
                <c:pt idx="0">
                  <c:v>0.33600000000000002</c:v>
                </c:pt>
                <c:pt idx="1">
                  <c:v>0.20200000000000001</c:v>
                </c:pt>
                <c:pt idx="2">
                  <c:v>0.22500000000000001</c:v>
                </c:pt>
                <c:pt idx="3">
                  <c:v>4.3999999999999997E-2</c:v>
                </c:pt>
                <c:pt idx="4">
                  <c:v>9.5000000000000001E-2</c:v>
                </c:pt>
              </c:numCache>
            </c:numRef>
          </c:xVal>
          <c:yVal>
            <c:numRef>
              <c:f>Sheet1!$C$17:$C$21</c:f>
              <c:numCache>
                <c:formatCode>0%</c:formatCode>
                <c:ptCount val="5"/>
                <c:pt idx="0">
                  <c:v>0.37575248643465448</c:v>
                </c:pt>
                <c:pt idx="1">
                  <c:v>0.17335495707097917</c:v>
                </c:pt>
                <c:pt idx="2">
                  <c:v>0.21379833737654613</c:v>
                </c:pt>
                <c:pt idx="3">
                  <c:v>3.9301498330234698E-2</c:v>
                </c:pt>
                <c:pt idx="4">
                  <c:v>0.10740941094247769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C30-4147-840A-EED7AAED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6229296"/>
        <c:axId val="636227496"/>
      </c:scatterChart>
      <c:valAx>
        <c:axId val="6362292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FIXED LINE SERVICE </a:t>
                </a:r>
                <a:r>
                  <a:rPr lang="en-GB" baseline="0" dirty="0"/>
                  <a:t>PROVIDERS MARKET SHARE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5979481481481479"/>
              <c:y val="0.9342550505050505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27496"/>
        <c:crosses val="autoZero"/>
        <c:crossBetween val="midCat"/>
      </c:valAx>
      <c:valAx>
        <c:axId val="6362274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SHARE OF TV VOICE</a:t>
                </a:r>
              </a:p>
            </c:rich>
          </c:tx>
          <c:layout>
            <c:manualLayout>
              <c:xMode val="edge"/>
              <c:yMode val="edge"/>
              <c:x val="5.8796296296296296E-3"/>
              <c:y val="0.270499242424242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2292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34616134861034E-2"/>
          <c:y val="4.6487252835491315E-2"/>
          <c:w val="0.92222730296012734"/>
          <c:h val="0.825645137006925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Fixed Line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Sheet1!$B$2:$F$2</c:f>
              <c:numCache>
                <c:formatCode>_-"£"* #,##0_-;\-"£"* #,##0_-;_-"£"* "-"??_-;_-@_-</c:formatCode>
                <c:ptCount val="5"/>
                <c:pt idx="0">
                  <c:v>106.065316</c:v>
                </c:pt>
                <c:pt idx="1">
                  <c:v>84.849727999999999</c:v>
                </c:pt>
                <c:pt idx="2">
                  <c:v>119.255269</c:v>
                </c:pt>
                <c:pt idx="3">
                  <c:v>153.490621</c:v>
                </c:pt>
                <c:pt idx="4">
                  <c:v>142.218729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5-4CD8-AFCF-53B600E6047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Personal Mobile Networks &amp; Services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Sheet1!$B$3:$F$3</c:f>
              <c:numCache>
                <c:formatCode>_-"£"* #,##0_-;\-"£"* #,##0_-;_-"£"* "-"??_-;_-@_-</c:formatCode>
                <c:ptCount val="5"/>
                <c:pt idx="0">
                  <c:v>95.093176999999997</c:v>
                </c:pt>
                <c:pt idx="1">
                  <c:v>97.017405999999994</c:v>
                </c:pt>
                <c:pt idx="2">
                  <c:v>129.602407</c:v>
                </c:pt>
                <c:pt idx="3">
                  <c:v>150.298115</c:v>
                </c:pt>
                <c:pt idx="4">
                  <c:v>94.982511000000002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A-4CBE-B793-4CE1F8D323D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Telecoms Equipment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Sheet1!$B$4:$F$4</c:f>
              <c:numCache>
                <c:formatCode>_-"£"* #,##0_-;\-"£"* #,##0_-;_-"£"* "-"??_-;_-@_-</c:formatCode>
                <c:ptCount val="5"/>
                <c:pt idx="0">
                  <c:v>46.580772000000003</c:v>
                </c:pt>
                <c:pt idx="1">
                  <c:v>41.403002999999998</c:v>
                </c:pt>
                <c:pt idx="2">
                  <c:v>45.915840000000003</c:v>
                </c:pt>
                <c:pt idx="3">
                  <c:v>57.027704999999997</c:v>
                </c:pt>
                <c:pt idx="4">
                  <c:v>60.173501000000002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5A-4CBE-B793-4CE1F8D323D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Telecoms - Brand Building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97676402689946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5A-4CBE-B793-4CE1F8D323DB}"/>
                </c:ext>
              </c:extLst>
            </c:dLbl>
            <c:dLbl>
              <c:idx val="2"/>
              <c:layout>
                <c:manualLayout>
                  <c:x val="0"/>
                  <c:y val="2.64503663555154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5A-4CBE-B793-4CE1F8D323DB}"/>
                </c:ext>
              </c:extLst>
            </c:dLbl>
            <c:dLbl>
              <c:idx val="3"/>
              <c:layout>
                <c:manualLayout>
                  <c:x val="0"/>
                  <c:y val="-2.01620997691458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5A-4CBE-B793-4CE1F8D323DB}"/>
                </c:ext>
              </c:extLst>
            </c:dLbl>
            <c:dLbl>
              <c:idx val="4"/>
              <c:layout>
                <c:manualLayout>
                  <c:x val="0"/>
                  <c:y val="3.333835190203754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5A-4CBE-B793-4CE1F8D323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Sheet1!$B$5:$F$5</c:f>
              <c:numCache>
                <c:formatCode>_-"£"* #,##0_-;\-"£"* #,##0_-;_-"£"* "-"??_-;_-@_-</c:formatCode>
                <c:ptCount val="5"/>
                <c:pt idx="0">
                  <c:v>11.518713</c:v>
                </c:pt>
                <c:pt idx="1">
                  <c:v>31.922689999999999</c:v>
                </c:pt>
                <c:pt idx="2">
                  <c:v>18.827867000000001</c:v>
                </c:pt>
                <c:pt idx="3">
                  <c:v>16.961604999999999</c:v>
                </c:pt>
                <c:pt idx="4">
                  <c:v>21.551013999999999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5A-4CBE-B793-4CE1F8D323D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Business Telecoms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Sheet1!$B$6:$F$6</c:f>
              <c:numCache>
                <c:formatCode>_-"£"* #,##0_-;\-"£"* #,##0_-;_-"£"* "-"??_-;_-@_-</c:formatCode>
                <c:ptCount val="5"/>
                <c:pt idx="0">
                  <c:v>8.2782999999999995E-2</c:v>
                </c:pt>
                <c:pt idx="1">
                  <c:v>3.3831790000000002</c:v>
                </c:pt>
                <c:pt idx="2">
                  <c:v>6.0259</c:v>
                </c:pt>
                <c:pt idx="3">
                  <c:v>4.1280279999999996</c:v>
                </c:pt>
                <c:pt idx="4">
                  <c:v>2.7310919999999999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5A-4CBE-B793-4CE1F8D323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6226728"/>
        <c:axId val="646226400"/>
      </c:barChart>
      <c:catAx>
        <c:axId val="64622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226400"/>
        <c:crosses val="autoZero"/>
        <c:auto val="1"/>
        <c:lblAlgn val="ctr"/>
        <c:lblOffset val="100"/>
        <c:noMultiLvlLbl val="0"/>
      </c:catAx>
      <c:valAx>
        <c:axId val="64622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>
                    <a:solidFill>
                      <a:schemeClr val="bg2"/>
                    </a:solidFill>
                  </a:rPr>
                  <a:t>£m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&quot;£&quot;* #,##0_-;\-&quot;£&quot;* #,##0_-;_-&quot;£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622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927750318952804E-2"/>
          <c:y val="0.94562305530462709"/>
          <c:w val="0.86414441113782048"/>
          <c:h val="5.4376944695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0.0%</c:formatCode>
                <c:ptCount val="14"/>
                <c:pt idx="0">
                  <c:v>3.9352825142325312E-2</c:v>
                </c:pt>
                <c:pt idx="1">
                  <c:v>5.1648088551351931E-2</c:v>
                </c:pt>
                <c:pt idx="2">
                  <c:v>5.623496236637842E-2</c:v>
                </c:pt>
                <c:pt idx="3">
                  <c:v>6.1786623843909753E-2</c:v>
                </c:pt>
                <c:pt idx="4">
                  <c:v>6.0762510332520128E-2</c:v>
                </c:pt>
                <c:pt idx="5">
                  <c:v>6.1595458626745141E-2</c:v>
                </c:pt>
                <c:pt idx="6">
                  <c:v>5.4577187119535263E-2</c:v>
                </c:pt>
                <c:pt idx="7">
                  <c:v>5.6606924554493905E-2</c:v>
                </c:pt>
                <c:pt idx="8">
                  <c:v>5.6175559272475931E-2</c:v>
                </c:pt>
                <c:pt idx="9">
                  <c:v>5.1074577049271097E-2</c:v>
                </c:pt>
                <c:pt idx="10">
                  <c:v>5.8195391978369301E-2</c:v>
                </c:pt>
                <c:pt idx="11">
                  <c:v>5.6275111587804731E-2</c:v>
                </c:pt>
                <c:pt idx="12">
                  <c:v>6.4144660344676988E-2</c:v>
                </c:pt>
                <c:pt idx="13">
                  <c:v>6.3794358080920682E-2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81-4ABB-BF7F-AC8D30A4F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837368"/>
        <c:axId val="601842048"/>
      </c:areaChart>
      <c:catAx>
        <c:axId val="60183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842048"/>
        <c:crosses val="autoZero"/>
        <c:auto val="1"/>
        <c:lblAlgn val="ctr"/>
        <c:lblOffset val="100"/>
        <c:noMultiLvlLbl val="0"/>
      </c:catAx>
      <c:valAx>
        <c:axId val="60184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Share of impacts (R/W)</a:t>
                </a:r>
              </a:p>
            </c:rich>
          </c:tx>
          <c:layout>
            <c:manualLayout>
              <c:xMode val="edge"/>
              <c:yMode val="edge"/>
              <c:x val="0"/>
              <c:y val="0.260095722153462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8373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BT</c:v>
                </c:pt>
              </c:strCache>
            </c:strRef>
          </c:tx>
          <c:spPr>
            <a:solidFill>
              <a:schemeClr val="accent1">
                <a:shade val="42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0</c:formatCode>
                <c:ptCount val="14"/>
                <c:pt idx="0">
                  <c:v>8365.044010399999</c:v>
                </c:pt>
                <c:pt idx="1">
                  <c:v>12944.1135197</c:v>
                </c:pt>
                <c:pt idx="2">
                  <c:v>15703.970757499999</c:v>
                </c:pt>
                <c:pt idx="3">
                  <c:v>11405.840713700001</c:v>
                </c:pt>
                <c:pt idx="4">
                  <c:v>11677.418622200001</c:v>
                </c:pt>
                <c:pt idx="5">
                  <c:v>12784.2602126</c:v>
                </c:pt>
                <c:pt idx="6">
                  <c:v>15532.04355803</c:v>
                </c:pt>
                <c:pt idx="7">
                  <c:v>14007.0365829</c:v>
                </c:pt>
                <c:pt idx="8">
                  <c:v>13639.513749399999</c:v>
                </c:pt>
                <c:pt idx="9">
                  <c:v>10007.382876600001</c:v>
                </c:pt>
                <c:pt idx="10">
                  <c:v>7907.9987769999998</c:v>
                </c:pt>
                <c:pt idx="11">
                  <c:v>6279.5276746</c:v>
                </c:pt>
                <c:pt idx="12">
                  <c:v>6266.651433</c:v>
                </c:pt>
                <c:pt idx="13">
                  <c:v>6552.6950923999993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4-4727-A39E-2C263128A4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Sky</c:v>
                </c:pt>
              </c:strCache>
            </c:strRef>
          </c:tx>
          <c:spPr>
            <a:solidFill>
              <a:schemeClr val="accent1">
                <a:shade val="55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0</c:formatCode>
                <c:ptCount val="14"/>
                <c:pt idx="0">
                  <c:v>140.70700600000001</c:v>
                </c:pt>
                <c:pt idx="1">
                  <c:v>3733.3906035</c:v>
                </c:pt>
                <c:pt idx="2">
                  <c:v>3656.6614663</c:v>
                </c:pt>
                <c:pt idx="3">
                  <c:v>9794.3779886000011</c:v>
                </c:pt>
                <c:pt idx="4">
                  <c:v>9630.7049952000016</c:v>
                </c:pt>
                <c:pt idx="5">
                  <c:v>9817.2638732999985</c:v>
                </c:pt>
                <c:pt idx="6">
                  <c:v>9005.2401913700014</c:v>
                </c:pt>
                <c:pt idx="7">
                  <c:v>9421.1040616000009</c:v>
                </c:pt>
                <c:pt idx="8">
                  <c:v>7004.5783676999999</c:v>
                </c:pt>
                <c:pt idx="9">
                  <c:v>7577.563889</c:v>
                </c:pt>
                <c:pt idx="10">
                  <c:v>7592.7331759999997</c:v>
                </c:pt>
                <c:pt idx="11">
                  <c:v>5852.9506701</c:v>
                </c:pt>
                <c:pt idx="12">
                  <c:v>3947.8492643000004</c:v>
                </c:pt>
                <c:pt idx="13">
                  <c:v>4715.2040148999995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64-4727-A39E-2C263128A4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Virgin Media</c:v>
                </c:pt>
              </c:strCache>
            </c:strRef>
          </c:tx>
          <c:spPr>
            <a:solidFill>
              <a:schemeClr val="accent1">
                <a:shade val="68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Sheet1!$D$2:$D$15</c:f>
              <c:numCache>
                <c:formatCode>0</c:formatCode>
                <c:ptCount val="14"/>
                <c:pt idx="0">
                  <c:v>12.70886</c:v>
                </c:pt>
                <c:pt idx="1">
                  <c:v>3166.1550133000001</c:v>
                </c:pt>
                <c:pt idx="2">
                  <c:v>2955.3237288999999</c:v>
                </c:pt>
                <c:pt idx="3">
                  <c:v>3344.8501869000002</c:v>
                </c:pt>
                <c:pt idx="4">
                  <c:v>3831.0000636</c:v>
                </c:pt>
                <c:pt idx="5">
                  <c:v>3068.1293249</c:v>
                </c:pt>
                <c:pt idx="6">
                  <c:v>2912.035194</c:v>
                </c:pt>
                <c:pt idx="7">
                  <c:v>3409.0883116999998</c:v>
                </c:pt>
                <c:pt idx="8">
                  <c:v>4649.72804</c:v>
                </c:pt>
                <c:pt idx="9">
                  <c:v>4603.5246123000006</c:v>
                </c:pt>
                <c:pt idx="10">
                  <c:v>5168.7150591999998</c:v>
                </c:pt>
                <c:pt idx="11">
                  <c:v>5263.2137693999994</c:v>
                </c:pt>
                <c:pt idx="12">
                  <c:v>3723.6813135300004</c:v>
                </c:pt>
                <c:pt idx="13">
                  <c:v>4108.4016954999997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64-4727-A39E-2C263128A44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Vodafone</c:v>
                </c:pt>
              </c:strCache>
            </c:strRef>
          </c:tx>
          <c:spPr>
            <a:solidFill>
              <a:schemeClr val="accent1">
                <a:shade val="80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Sheet1!$E$2:$E$15</c:f>
              <c:numCache>
                <c:formatCode>0</c:formatCode>
                <c:ptCount val="14"/>
                <c:pt idx="0">
                  <c:v>2044.551833</c:v>
                </c:pt>
                <c:pt idx="1">
                  <c:v>3044.7396955999998</c:v>
                </c:pt>
                <c:pt idx="2">
                  <c:v>3175.9575949</c:v>
                </c:pt>
                <c:pt idx="3">
                  <c:v>2173.4168156000001</c:v>
                </c:pt>
                <c:pt idx="4">
                  <c:v>2974.8197209</c:v>
                </c:pt>
                <c:pt idx="5">
                  <c:v>3195.9776205999997</c:v>
                </c:pt>
                <c:pt idx="6">
                  <c:v>4054.3150686999998</c:v>
                </c:pt>
                <c:pt idx="7">
                  <c:v>3579.8230321999999</c:v>
                </c:pt>
                <c:pt idx="8">
                  <c:v>2992.1788951999997</c:v>
                </c:pt>
                <c:pt idx="9">
                  <c:v>3597.557781</c:v>
                </c:pt>
                <c:pt idx="10">
                  <c:v>5956.2033753999995</c:v>
                </c:pt>
                <c:pt idx="11">
                  <c:v>3953.0395910000002</c:v>
                </c:pt>
                <c:pt idx="12">
                  <c:v>4175.3507840000002</c:v>
                </c:pt>
                <c:pt idx="13">
                  <c:v>3767.9977784000002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64-4727-A39E-2C263128A44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O2</c:v>
                </c:pt>
              </c:strCache>
            </c:strRef>
          </c:tx>
          <c:spPr>
            <a:solidFill>
              <a:schemeClr val="accent1">
                <a:shade val="93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Sheet1!$F$2:$F$15</c:f>
              <c:numCache>
                <c:formatCode>0</c:formatCode>
                <c:ptCount val="14"/>
                <c:pt idx="0">
                  <c:v>4440.4255743999993</c:v>
                </c:pt>
                <c:pt idx="1">
                  <c:v>4395.9656676000004</c:v>
                </c:pt>
                <c:pt idx="2">
                  <c:v>4161.4572072000001</c:v>
                </c:pt>
                <c:pt idx="3">
                  <c:v>3793.6779646999998</c:v>
                </c:pt>
                <c:pt idx="4">
                  <c:v>2394.0001626999997</c:v>
                </c:pt>
                <c:pt idx="5">
                  <c:v>3466.9146923000003</c:v>
                </c:pt>
                <c:pt idx="6">
                  <c:v>1161.5413000000001</c:v>
                </c:pt>
                <c:pt idx="7">
                  <c:v>1790.0987104999999</c:v>
                </c:pt>
                <c:pt idx="8">
                  <c:v>2135.6371451</c:v>
                </c:pt>
                <c:pt idx="9">
                  <c:v>2190.1851620000002</c:v>
                </c:pt>
                <c:pt idx="10">
                  <c:v>4018.7378220000001</c:v>
                </c:pt>
                <c:pt idx="11">
                  <c:v>3495.5800558000001</c:v>
                </c:pt>
                <c:pt idx="12">
                  <c:v>2670.8335388999999</c:v>
                </c:pt>
                <c:pt idx="13">
                  <c:v>2153.8019983000004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64-4727-A39E-2C263128A44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Samsung</c:v>
                </c:pt>
              </c:strCache>
            </c:strRef>
          </c:tx>
          <c:spPr>
            <a:solidFill>
              <a:schemeClr val="accent1">
                <a:tint val="94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Sheet1!$G$2:$G$15</c:f>
              <c:numCache>
                <c:formatCode>0</c:formatCode>
                <c:ptCount val="14"/>
                <c:pt idx="0">
                  <c:v>978.60053300000004</c:v>
                </c:pt>
                <c:pt idx="1">
                  <c:v>1491.298286</c:v>
                </c:pt>
                <c:pt idx="2">
                  <c:v>2891.3755000000001</c:v>
                </c:pt>
                <c:pt idx="3">
                  <c:v>2234.5377290000001</c:v>
                </c:pt>
                <c:pt idx="4">
                  <c:v>1744.849046</c:v>
                </c:pt>
                <c:pt idx="5">
                  <c:v>2737.4958150000002</c:v>
                </c:pt>
                <c:pt idx="6">
                  <c:v>3634.7437749999999</c:v>
                </c:pt>
                <c:pt idx="7">
                  <c:v>5964.6457200000004</c:v>
                </c:pt>
                <c:pt idx="8">
                  <c:v>3392.5636800000002</c:v>
                </c:pt>
                <c:pt idx="9">
                  <c:v>2442.4164999999998</c:v>
                </c:pt>
                <c:pt idx="10">
                  <c:v>4415.6943265</c:v>
                </c:pt>
                <c:pt idx="11">
                  <c:v>3020.2786353000001</c:v>
                </c:pt>
                <c:pt idx="12">
                  <c:v>2836.5186211300002</c:v>
                </c:pt>
                <c:pt idx="13">
                  <c:v>2054.8323835000001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64-4727-A39E-2C263128A44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EE</c:v>
                </c:pt>
              </c:strCache>
            </c:strRef>
          </c:tx>
          <c:spPr>
            <a:solidFill>
              <a:schemeClr val="accent1">
                <a:tint val="81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Sheet1!$H$2:$H$15</c:f>
              <c:numCache>
                <c:formatCode>0</c:formatCode>
                <c:ptCount val="14"/>
                <c:pt idx="0">
                  <c:v>3087.9229869999999</c:v>
                </c:pt>
                <c:pt idx="1">
                  <c:v>783.60541000000001</c:v>
                </c:pt>
                <c:pt idx="2">
                  <c:v>688.32783119999999</c:v>
                </c:pt>
                <c:pt idx="3">
                  <c:v>2605.9909610999998</c:v>
                </c:pt>
                <c:pt idx="4">
                  <c:v>2266.4815983000003</c:v>
                </c:pt>
                <c:pt idx="5">
                  <c:v>1584.3468614000001</c:v>
                </c:pt>
                <c:pt idx="6">
                  <c:v>876.17809036999995</c:v>
                </c:pt>
                <c:pt idx="7">
                  <c:v>1242.3018818</c:v>
                </c:pt>
                <c:pt idx="8">
                  <c:v>2336.1726974000003</c:v>
                </c:pt>
                <c:pt idx="9">
                  <c:v>2309.6548269999998</c:v>
                </c:pt>
                <c:pt idx="10">
                  <c:v>4537.6173727299993</c:v>
                </c:pt>
                <c:pt idx="11">
                  <c:v>4092.1978865000001</c:v>
                </c:pt>
                <c:pt idx="12">
                  <c:v>6883.2026158999997</c:v>
                </c:pt>
                <c:pt idx="13">
                  <c:v>5330.9397177000001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64-4727-A39E-2C263128A445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Talktalk</c:v>
                </c:pt>
              </c:strCache>
            </c:strRef>
          </c:tx>
          <c:spPr>
            <a:solidFill>
              <a:schemeClr val="accent1">
                <a:tint val="69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Sheet1!$I$2:$I$15</c:f>
              <c:numCache>
                <c:formatCode>0</c:formatCode>
                <c:ptCount val="14"/>
                <c:pt idx="0">
                  <c:v>15.4528</c:v>
                </c:pt>
                <c:pt idx="1">
                  <c:v>1350.7526</c:v>
                </c:pt>
                <c:pt idx="2">
                  <c:v>2573.7511</c:v>
                </c:pt>
                <c:pt idx="3">
                  <c:v>4813.1592036000002</c:v>
                </c:pt>
                <c:pt idx="4">
                  <c:v>2860.3940928000002</c:v>
                </c:pt>
                <c:pt idx="5">
                  <c:v>2262.1416686999996</c:v>
                </c:pt>
                <c:pt idx="6">
                  <c:v>1736.7843366</c:v>
                </c:pt>
                <c:pt idx="7">
                  <c:v>2301.0123428000002</c:v>
                </c:pt>
                <c:pt idx="8">
                  <c:v>2322.2285000000002</c:v>
                </c:pt>
                <c:pt idx="9">
                  <c:v>2334.0695529</c:v>
                </c:pt>
                <c:pt idx="10">
                  <c:v>2087.6792099999998</c:v>
                </c:pt>
                <c:pt idx="11">
                  <c:v>2066.7823130000002</c:v>
                </c:pt>
                <c:pt idx="12">
                  <c:v>2132.1840999999999</c:v>
                </c:pt>
                <c:pt idx="13">
                  <c:v>947.53660000000002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64-4727-A39E-2C263128A445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Apple</c:v>
                </c:pt>
              </c:strCache>
            </c:strRef>
          </c:tx>
          <c:spPr>
            <a:solidFill>
              <a:schemeClr val="accent1">
                <a:tint val="56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Sheet1!$J$2:$J$15</c:f>
              <c:numCache>
                <c:formatCode>0</c:formatCode>
                <c:ptCount val="14"/>
                <c:pt idx="0">
                  <c:v>2572.2908000000002</c:v>
                </c:pt>
                <c:pt idx="1">
                  <c:v>2531.0871000000002</c:v>
                </c:pt>
                <c:pt idx="2">
                  <c:v>2684.4402</c:v>
                </c:pt>
                <c:pt idx="3">
                  <c:v>2703.1965</c:v>
                </c:pt>
                <c:pt idx="4">
                  <c:v>2159.9263000000001</c:v>
                </c:pt>
                <c:pt idx="5">
                  <c:v>1161.8742850000001</c:v>
                </c:pt>
                <c:pt idx="6">
                  <c:v>1795.66572</c:v>
                </c:pt>
                <c:pt idx="7">
                  <c:v>1816.494725</c:v>
                </c:pt>
                <c:pt idx="8">
                  <c:v>2141.3054999999999</c:v>
                </c:pt>
                <c:pt idx="9">
                  <c:v>1933.9224999999999</c:v>
                </c:pt>
                <c:pt idx="10">
                  <c:v>1796.7882549999999</c:v>
                </c:pt>
                <c:pt idx="11">
                  <c:v>1311.2895000000001</c:v>
                </c:pt>
                <c:pt idx="12">
                  <c:v>1061.7823000000001</c:v>
                </c:pt>
                <c:pt idx="13">
                  <c:v>1210.9969000000001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64-4727-A39E-2C263128A445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1">
                <a:tint val="43000"/>
              </a:schemeClr>
            </a:solidFill>
            <a:ln w="25400">
              <a:solidFill>
                <a:schemeClr val="bg1"/>
              </a:solidFill>
            </a:ln>
            <a:effectLst/>
          </c:spP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Sheet1!$K$2:$K$15</c:f>
              <c:numCache>
                <c:formatCode>0</c:formatCode>
                <c:ptCount val="14"/>
                <c:pt idx="0">
                  <c:v>1655.2045000000001</c:v>
                </c:pt>
                <c:pt idx="1">
                  <c:v>2473.1441500000001</c:v>
                </c:pt>
                <c:pt idx="2">
                  <c:v>2053.9713000000002</c:v>
                </c:pt>
                <c:pt idx="3">
                  <c:v>2846.983107</c:v>
                </c:pt>
                <c:pt idx="4">
                  <c:v>1167.4634000000001</c:v>
                </c:pt>
                <c:pt idx="5">
                  <c:v>1369.9006615000001</c:v>
                </c:pt>
                <c:pt idx="6">
                  <c:v>502.17422699999997</c:v>
                </c:pt>
                <c:pt idx="7">
                  <c:v>318.24720500000001</c:v>
                </c:pt>
                <c:pt idx="8">
                  <c:v>1344.5529340000001</c:v>
                </c:pt>
                <c:pt idx="9">
                  <c:v>961.83794799999998</c:v>
                </c:pt>
                <c:pt idx="10">
                  <c:v>1506.679445</c:v>
                </c:pt>
                <c:pt idx="11">
                  <c:v>2373.353584</c:v>
                </c:pt>
                <c:pt idx="12">
                  <c:v>2471.8468576999999</c:v>
                </c:pt>
                <c:pt idx="13">
                  <c:v>3218.3706471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64-4727-A39E-2C263128A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4446040"/>
        <c:axId val="1254447120"/>
      </c:areaChart>
      <c:catAx>
        <c:axId val="125444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447120"/>
        <c:crosses val="autoZero"/>
        <c:auto val="1"/>
        <c:lblAlgn val="ctr"/>
        <c:lblOffset val="100"/>
        <c:noMultiLvlLbl val="0"/>
      </c:catAx>
      <c:valAx>
        <c:axId val="125444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Share of impacts (R/W)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44460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272467566084214"/>
          <c:y val="2.5138675087322811E-2"/>
          <c:w val="9.055267500128146E-2"/>
          <c:h val="0.825064699080447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2225">
      <a:solidFill>
        <a:schemeClr val="bg1"/>
      </a:solidFill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British telecom</c:v>
                </c:pt>
                <c:pt idx="1">
                  <c:v>Everything everywher</c:v>
                </c:pt>
                <c:pt idx="2">
                  <c:v>Sky uk</c:v>
                </c:pt>
                <c:pt idx="3">
                  <c:v>Virgin media</c:v>
                </c:pt>
                <c:pt idx="4">
                  <c:v>Vodafone group</c:v>
                </c:pt>
                <c:pt idx="5">
                  <c:v>Hutchison 3g uk</c:v>
                </c:pt>
                <c:pt idx="6">
                  <c:v>Google uk</c:v>
                </c:pt>
                <c:pt idx="7">
                  <c:v>O2</c:v>
                </c:pt>
                <c:pt idx="8">
                  <c:v>Tesco stores</c:v>
                </c:pt>
                <c:pt idx="9">
                  <c:v>Samsung electronics</c:v>
                </c:pt>
              </c:strCache>
            </c:strRef>
          </c:cat>
          <c:val>
            <c:numRef>
              <c:f>Sheet1!$B$2:$B$11</c:f>
              <c:numCache>
                <c:formatCode>_-* #,##0_-;\-* #,##0_-;_-* "-"??_-;_-@_-</c:formatCode>
                <c:ptCount val="10"/>
                <c:pt idx="0">
                  <c:v>1722.4631024</c:v>
                </c:pt>
                <c:pt idx="1">
                  <c:v>912.37723689999996</c:v>
                </c:pt>
                <c:pt idx="2">
                  <c:v>960.10920010000007</c:v>
                </c:pt>
                <c:pt idx="3">
                  <c:v>916.83466170000008</c:v>
                </c:pt>
                <c:pt idx="4">
                  <c:v>764.01019370000006</c:v>
                </c:pt>
                <c:pt idx="5">
                  <c:v>875.74261000000001</c:v>
                </c:pt>
                <c:pt idx="6">
                  <c:v>739.09712379999996</c:v>
                </c:pt>
                <c:pt idx="7">
                  <c:v>277.90284050000002</c:v>
                </c:pt>
                <c:pt idx="8">
                  <c:v>340.10199999999998</c:v>
                </c:pt>
                <c:pt idx="9">
                  <c:v>475.34526599999998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F-4119-A894-5AE2D2DC94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British telecom</c:v>
                </c:pt>
                <c:pt idx="1">
                  <c:v>Everything everywher</c:v>
                </c:pt>
                <c:pt idx="2">
                  <c:v>Sky uk</c:v>
                </c:pt>
                <c:pt idx="3">
                  <c:v>Virgin media</c:v>
                </c:pt>
                <c:pt idx="4">
                  <c:v>Vodafone group</c:v>
                </c:pt>
                <c:pt idx="5">
                  <c:v>Hutchison 3g uk</c:v>
                </c:pt>
                <c:pt idx="6">
                  <c:v>Google uk</c:v>
                </c:pt>
                <c:pt idx="7">
                  <c:v>O2</c:v>
                </c:pt>
                <c:pt idx="8">
                  <c:v>Tesco stores</c:v>
                </c:pt>
                <c:pt idx="9">
                  <c:v>Samsung electronics</c:v>
                </c:pt>
              </c:strCache>
            </c:strRef>
          </c:cat>
          <c:val>
            <c:numRef>
              <c:f>Sheet1!$C$2:$C$11</c:f>
              <c:numCache>
                <c:formatCode>_-* #,##0_-;\-* #,##0_-;_-* "-"??_-;_-@_-</c:formatCode>
                <c:ptCount val="10"/>
                <c:pt idx="0">
                  <c:v>2157.3198550000002</c:v>
                </c:pt>
                <c:pt idx="1">
                  <c:v>893.35127870000008</c:v>
                </c:pt>
                <c:pt idx="2">
                  <c:v>1322.7617851</c:v>
                </c:pt>
                <c:pt idx="3">
                  <c:v>631.35108600000001</c:v>
                </c:pt>
                <c:pt idx="4">
                  <c:v>1266.6202739</c:v>
                </c:pt>
                <c:pt idx="5">
                  <c:v>715.38496999999995</c:v>
                </c:pt>
                <c:pt idx="6">
                  <c:v>577.08208279999997</c:v>
                </c:pt>
                <c:pt idx="7">
                  <c:v>800.09577249999995</c:v>
                </c:pt>
                <c:pt idx="8">
                  <c:v>762.94533089999993</c:v>
                </c:pt>
                <c:pt idx="9">
                  <c:v>139.36291269999998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AF-4119-A894-5AE2D2DC94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British telecom</c:v>
                </c:pt>
                <c:pt idx="1">
                  <c:v>Everything everywher</c:v>
                </c:pt>
                <c:pt idx="2">
                  <c:v>Sky uk</c:v>
                </c:pt>
                <c:pt idx="3">
                  <c:v>Virgin media</c:v>
                </c:pt>
                <c:pt idx="4">
                  <c:v>Vodafone group</c:v>
                </c:pt>
                <c:pt idx="5">
                  <c:v>Hutchison 3g uk</c:v>
                </c:pt>
                <c:pt idx="6">
                  <c:v>Google uk</c:v>
                </c:pt>
                <c:pt idx="7">
                  <c:v>O2</c:v>
                </c:pt>
                <c:pt idx="8">
                  <c:v>Tesco stores</c:v>
                </c:pt>
                <c:pt idx="9">
                  <c:v>Samsung electronics</c:v>
                </c:pt>
              </c:strCache>
            </c:strRef>
          </c:cat>
          <c:val>
            <c:numRef>
              <c:f>Sheet1!$D$2:$D$11</c:f>
              <c:numCache>
                <c:formatCode>_-* #,##0_-;\-* #,##0_-;_-* "-"??_-;_-@_-</c:formatCode>
                <c:ptCount val="10"/>
                <c:pt idx="0">
                  <c:v>1943.6037449999999</c:v>
                </c:pt>
                <c:pt idx="1">
                  <c:v>870.46471839999992</c:v>
                </c:pt>
                <c:pt idx="2">
                  <c:v>949.52197269999999</c:v>
                </c:pt>
                <c:pt idx="3">
                  <c:v>1379.1791977999999</c:v>
                </c:pt>
                <c:pt idx="4">
                  <c:v>1105.0148062000001</c:v>
                </c:pt>
                <c:pt idx="5">
                  <c:v>1144.53952</c:v>
                </c:pt>
                <c:pt idx="6">
                  <c:v>710.77187736999997</c:v>
                </c:pt>
                <c:pt idx="7">
                  <c:v>759.61560529999997</c:v>
                </c:pt>
                <c:pt idx="8">
                  <c:v>562.24099999999999</c:v>
                </c:pt>
                <c:pt idx="9">
                  <c:v>1254.8188994000002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AF-4119-A894-5AE2D2DC94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British telecom</c:v>
                </c:pt>
                <c:pt idx="1">
                  <c:v>Everything everywher</c:v>
                </c:pt>
                <c:pt idx="2">
                  <c:v>Sky uk</c:v>
                </c:pt>
                <c:pt idx="3">
                  <c:v>Virgin media</c:v>
                </c:pt>
                <c:pt idx="4">
                  <c:v>Vodafone group</c:v>
                </c:pt>
                <c:pt idx="5">
                  <c:v>Hutchison 3g uk</c:v>
                </c:pt>
                <c:pt idx="6">
                  <c:v>Google uk</c:v>
                </c:pt>
                <c:pt idx="7">
                  <c:v>O2</c:v>
                </c:pt>
                <c:pt idx="8">
                  <c:v>Tesco stores</c:v>
                </c:pt>
                <c:pt idx="9">
                  <c:v>Samsung electronics</c:v>
                </c:pt>
              </c:strCache>
            </c:strRef>
          </c:cat>
          <c:val>
            <c:numRef>
              <c:f>Sheet1!$E$2:$E$11</c:f>
              <c:numCache>
                <c:formatCode>_-* #,##0_-;\-* #,##0_-;_-* "-"??_-;_-@_-</c:formatCode>
                <c:ptCount val="10"/>
                <c:pt idx="0">
                  <c:v>729.30839000000003</c:v>
                </c:pt>
                <c:pt idx="1">
                  <c:v>2654.7464836999998</c:v>
                </c:pt>
                <c:pt idx="2">
                  <c:v>1482.8110569999999</c:v>
                </c:pt>
                <c:pt idx="3">
                  <c:v>1181.03675</c:v>
                </c:pt>
                <c:pt idx="4">
                  <c:v>632.35250459999997</c:v>
                </c:pt>
                <c:pt idx="5">
                  <c:v>482.70354710000004</c:v>
                </c:pt>
                <c:pt idx="6">
                  <c:v>1102.0850948</c:v>
                </c:pt>
                <c:pt idx="7">
                  <c:v>316.18777999999998</c:v>
                </c:pt>
                <c:pt idx="8">
                  <c:v>398.13330000000002</c:v>
                </c:pt>
                <c:pt idx="9">
                  <c:v>185.30530540000001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2-426F-BAD3-BDB9D21B6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3125688"/>
        <c:axId val="1253127984"/>
      </c:barChart>
      <c:catAx>
        <c:axId val="1253125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53127984"/>
        <c:crosses val="autoZero"/>
        <c:auto val="1"/>
        <c:lblAlgn val="ctr"/>
        <c:lblOffset val="100"/>
        <c:noMultiLvlLbl val="0"/>
      </c:catAx>
      <c:valAx>
        <c:axId val="125312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Impacts (R/W) (millions)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3125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Sustained effect (returns 6 months to 3 years)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Optimised media 
mix excluding TV</c:v>
                </c:pt>
                <c:pt idx="1">
                  <c:v>Optimised media 
mix including TV</c:v>
                </c:pt>
              </c:strCache>
            </c:strRef>
          </c:cat>
          <c:val>
            <c:numRef>
              <c:f>Sheet1!$B$2:$B$3</c:f>
              <c:numCache>
                <c:formatCode>"£"#,##0_);[Red]\("£"#,##0\)</c:formatCode>
                <c:ptCount val="2"/>
                <c:pt idx="0">
                  <c:v>77.321212000000003</c:v>
                </c:pt>
                <c:pt idx="1">
                  <c:v>444.36870800000003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6-408A-A657-1D23A480A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Campaign uplift (return within 6 months)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Optimised media 
mix excluding TV</c:v>
                </c:pt>
                <c:pt idx="1">
                  <c:v>Optimised media 
mix including TV</c:v>
                </c:pt>
              </c:strCache>
            </c:strRef>
          </c:cat>
          <c:val>
            <c:numRef>
              <c:f>Sheet1!$C$2:$C$3</c:f>
              <c:numCache>
                <c:formatCode>"£"#,##0_);[Red]\("£"#,##0\)</c:formatCode>
                <c:ptCount val="2"/>
                <c:pt idx="0">
                  <c:v>68.484843999999995</c:v>
                </c:pt>
                <c:pt idx="1">
                  <c:v>219.677626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5-48A5-B6B7-6C1E7DE18E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120600"/>
        <c:axId val="385119880"/>
      </c:barChart>
      <c:catAx>
        <c:axId val="385120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85119880"/>
        <c:crosses val="autoZero"/>
        <c:auto val="1"/>
        <c:lblAlgn val="ctr"/>
        <c:lblOffset val="100"/>
        <c:noMultiLvlLbl val="0"/>
      </c:catAx>
      <c:valAx>
        <c:axId val="385119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dirty="0"/>
                  <a:t>Revenue (£m)</a:t>
                </a:r>
              </a:p>
            </c:rich>
          </c:tx>
          <c:layout>
            <c:manualLayout>
              <c:xMode val="edge"/>
              <c:yMode val="edge"/>
              <c:x val="0.45743518518518517"/>
              <c:y val="0.87191401546074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8512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latin typeface="+mj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Sustained effect (returns 6 months to 3 years)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Optimised media 
mix excluding TV</c:v>
                </c:pt>
                <c:pt idx="1">
                  <c:v>Optimised media 
mix including TV</c:v>
                </c:pt>
              </c:strCache>
            </c:strRef>
          </c:cat>
          <c:val>
            <c:numRef>
              <c:f>Sheet1!$B$2:$B$3</c:f>
              <c:numCache>
                <c:formatCode>"£"#,##0_);[Red]\("£"#,##0\)</c:formatCode>
                <c:ptCount val="2"/>
                <c:pt idx="0">
                  <c:v>46</c:v>
                </c:pt>
                <c:pt idx="1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6-408A-A657-1D23A480AD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Campaign uplift (return within 6 months)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Optimised media 
mix excluding TV</c:v>
                </c:pt>
                <c:pt idx="1">
                  <c:v>Optimised media 
mix including TV</c:v>
                </c:pt>
              </c:strCache>
            </c:strRef>
          </c:cat>
          <c:val>
            <c:numRef>
              <c:f>Sheet1!$C$2:$C$3</c:f>
              <c:numCache>
                <c:formatCode>"£"#,##0_);[Red]\("£"#,##0\)</c:formatCode>
                <c:ptCount val="2"/>
                <c:pt idx="0">
                  <c:v>44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5-48A5-B6B7-6C1E7DE18E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5120600"/>
        <c:axId val="385119880"/>
      </c:barChart>
      <c:catAx>
        <c:axId val="385120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85119880"/>
        <c:crosses val="autoZero"/>
        <c:auto val="1"/>
        <c:lblAlgn val="ctr"/>
        <c:lblOffset val="100"/>
        <c:noMultiLvlLbl val="0"/>
      </c:catAx>
      <c:valAx>
        <c:axId val="385119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GB" dirty="0"/>
                  <a:t>Revenue (£m)</a:t>
                </a:r>
              </a:p>
            </c:rich>
          </c:tx>
          <c:layout>
            <c:manualLayout>
              <c:xMode val="edge"/>
              <c:yMode val="edge"/>
              <c:x val="0.45743518518518517"/>
              <c:y val="0.871914015460745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£&quot;#,##0_);[Red]\(&quot;£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8512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>
          <a:latin typeface="+mj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D5000B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2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5C3-49A9-AA19-10E11BA0339B}"/>
              </c:ext>
            </c:extLst>
          </c:dPt>
          <c:dPt>
            <c:idx val="2"/>
            <c:invertIfNegative val="0"/>
            <c:bubble3D val="0"/>
            <c:spPr>
              <a:solidFill>
                <a:srgbClr val="392E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5C3-49A9-AA19-10E11BA0339B}"/>
              </c:ext>
            </c:extLst>
          </c:dPt>
          <c:dPt>
            <c:idx val="3"/>
            <c:invertIfNegative val="0"/>
            <c:bubble3D val="0"/>
            <c:spPr>
              <a:solidFill>
                <a:srgbClr val="BD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5C3-49A9-AA19-10E11BA0339B}"/>
              </c:ext>
            </c:extLst>
          </c:dPt>
          <c:dPt>
            <c:idx val="4"/>
            <c:invertIfNegative val="0"/>
            <c:bubble3D val="0"/>
            <c:spPr>
              <a:solidFill>
                <a:srgbClr val="B308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5C3-49A9-AA19-10E11BA0339B}"/>
              </c:ext>
            </c:extLst>
          </c:dPt>
          <c:dPt>
            <c:idx val="5"/>
            <c:invertIfNegative val="0"/>
            <c:bubble3D val="0"/>
            <c:spPr>
              <a:solidFill>
                <a:srgbClr val="4CBD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E5C3-49A9-AA19-10E11BA0339B}"/>
              </c:ext>
            </c:extLst>
          </c:dPt>
          <c:dPt>
            <c:idx val="6"/>
            <c:invertIfNegative val="0"/>
            <c:bubble3D val="0"/>
            <c:spPr>
              <a:solidFill>
                <a:srgbClr val="F8C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5C3-49A9-AA19-10E11BA0339B}"/>
              </c:ext>
            </c:extLst>
          </c:dPt>
          <c:dPt>
            <c:idx val="7"/>
            <c:invertIfNegative val="0"/>
            <c:bubble3D val="0"/>
            <c:spPr>
              <a:solidFill>
                <a:srgbClr val="2C6A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5C3-49A9-AA19-10E11BA0339B}"/>
              </c:ext>
            </c:extLst>
          </c:dPt>
          <c:dPt>
            <c:idx val="8"/>
            <c:invertIfNegative val="0"/>
            <c:bubble3D val="0"/>
            <c:spPr>
              <a:solidFill>
                <a:srgbClr val="776B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E5C3-49A9-AA19-10E11BA0339B}"/>
              </c:ext>
            </c:extLst>
          </c:dPt>
          <c:dPt>
            <c:idx val="9"/>
            <c:invertIfNegative val="0"/>
            <c:bubble3D val="0"/>
            <c:spPr>
              <a:solidFill>
                <a:srgbClr val="A3CD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5C3-49A9-AA19-10E11BA0339B}"/>
              </c:ext>
            </c:extLst>
          </c:dPt>
          <c:dLbls>
            <c:dLbl>
              <c:idx val="0"/>
              <c:layout>
                <c:manualLayout>
                  <c:x val="-6.5909895833333329E-2"/>
                  <c:y val="-0.19276583333333333"/>
                </c:manualLayout>
              </c:layout>
              <c:tx>
                <c:rich>
                  <a:bodyPr/>
                  <a:lstStyle/>
                  <a:p>
                    <a:fld id="{CA2EBC44-FE9D-4714-BFF9-8C681C33D7B1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8992D1DD-93F7-466F-948D-1829218CCD1F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5C3-49A9-AA19-10E11BA0339B}"/>
                </c:ext>
              </c:extLst>
            </c:dLbl>
            <c:dLbl>
              <c:idx val="1"/>
              <c:layout>
                <c:manualLayout>
                  <c:x val="-1.549201388888893E-2"/>
                  <c:y val="-0.12524555555555561"/>
                </c:manualLayout>
              </c:layout>
              <c:tx>
                <c:rich>
                  <a:bodyPr/>
                  <a:lstStyle/>
                  <a:p>
                    <a:fld id="{DEB15581-6DDF-49AE-8396-8F1A282CA015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E415FE59-95D0-4B8C-B8F0-9D2D73A77F68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5C3-49A9-AA19-10E11BA0339B}"/>
                </c:ext>
              </c:extLst>
            </c:dLbl>
            <c:dLbl>
              <c:idx val="2"/>
              <c:layout>
                <c:manualLayout>
                  <c:x val="-9.8184178420134861E-4"/>
                  <c:y val="-5.4640833333333333E-2"/>
                </c:manualLayout>
              </c:layout>
              <c:tx>
                <c:rich>
                  <a:bodyPr/>
                  <a:lstStyle/>
                  <a:p>
                    <a:fld id="{4B0AEB8B-719A-471E-B0A7-3BDD5B3708DE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3016498E-2BD3-43E8-8FD9-DDA3905E0F8E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E5C3-49A9-AA19-10E11BA0339B}"/>
                </c:ext>
              </c:extLst>
            </c:dLbl>
            <c:dLbl>
              <c:idx val="3"/>
              <c:layout>
                <c:manualLayout>
                  <c:x val="-6.0265624999999998E-3"/>
                  <c:y val="-1.5269444444445737E-3"/>
                </c:manualLayout>
              </c:layout>
              <c:tx>
                <c:rich>
                  <a:bodyPr/>
                  <a:lstStyle/>
                  <a:p>
                    <a:fld id="{FED14FA2-C81B-4292-9258-9C8B29F594DF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A6263FB5-D0BC-483C-8249-C10BB16637DB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E5C3-49A9-AA19-10E11BA0339B}"/>
                </c:ext>
              </c:extLst>
            </c:dLbl>
            <c:dLbl>
              <c:idx val="4"/>
              <c:layout>
                <c:manualLayout>
                  <c:x val="1.0289409722222222E-2"/>
                  <c:y val="9.8527777777777784E-4"/>
                </c:manualLayout>
              </c:layout>
              <c:tx>
                <c:rich>
                  <a:bodyPr/>
                  <a:lstStyle/>
                  <a:p>
                    <a:fld id="{924D2F84-085B-44FD-A6F0-9D73A5A414ED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AF918526-4C7A-43CA-B9CB-484CB4292DF9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5C3-49A9-AA19-10E11BA0339B}"/>
                </c:ext>
              </c:extLst>
            </c:dLbl>
            <c:dLbl>
              <c:idx val="5"/>
              <c:layout>
                <c:manualLayout>
                  <c:x val="-1.175925925925926E-3"/>
                  <c:y val="-7.1540731039241787E-2"/>
                </c:manualLayout>
              </c:layout>
              <c:tx>
                <c:rich>
                  <a:bodyPr/>
                  <a:lstStyle/>
                  <a:p>
                    <a:fld id="{1FC42A9E-89F0-4A99-8377-CDA416FE5201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FCCBEEDC-C5FC-4D20-9D0E-04285D1B8DCA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5C3-49A9-AA19-10E11BA0339B}"/>
                </c:ext>
              </c:extLst>
            </c:dLbl>
            <c:dLbl>
              <c:idx val="6"/>
              <c:layout>
                <c:manualLayout>
                  <c:x val="-2.2851011691857003E-2"/>
                  <c:y val="9.3298611111110985E-2"/>
                </c:manualLayout>
              </c:layout>
              <c:tx>
                <c:rich>
                  <a:bodyPr/>
                  <a:lstStyle/>
                  <a:p>
                    <a:fld id="{2B518609-6296-4A7C-AC9B-6F484B014B3B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269980A2-60EE-4AA3-9CCD-9BFDA41248D2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E5C3-49A9-AA19-10E11BA0339B}"/>
                </c:ext>
              </c:extLst>
            </c:dLbl>
            <c:dLbl>
              <c:idx val="7"/>
              <c:layout>
                <c:manualLayout>
                  <c:x val="1.6168402777777778E-3"/>
                  <c:y val="-6.6190277777777848E-2"/>
                </c:manualLayout>
              </c:layout>
              <c:tx>
                <c:rich>
                  <a:bodyPr/>
                  <a:lstStyle/>
                  <a:p>
                    <a:fld id="{F223A747-FA32-4B6F-A75F-A575989A3554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2D3493F2-2817-4CCE-8AE3-E0242DF3DAF3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E5C3-49A9-AA19-10E11BA0339B}"/>
                </c:ext>
              </c:extLst>
            </c:dLbl>
            <c:dLbl>
              <c:idx val="8"/>
              <c:layout>
                <c:manualLayout>
                  <c:x val="-3.0046875027116709E-2"/>
                  <c:y val="-9.3495555555555623E-2"/>
                </c:manualLayout>
              </c:layout>
              <c:tx>
                <c:rich>
                  <a:bodyPr/>
                  <a:lstStyle/>
                  <a:p>
                    <a:fld id="{39A3686E-5191-441D-BFC0-0927596C61B3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EDA758AB-FC3F-40E5-AE92-8C66AA577715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E5C3-49A9-AA19-10E11BA0339B}"/>
                </c:ext>
              </c:extLst>
            </c:dLbl>
            <c:dLbl>
              <c:idx val="9"/>
              <c:layout>
                <c:manualLayout>
                  <c:x val="-6.2111406719390229E-2"/>
                  <c:y val="-0.14688583333333341"/>
                </c:manualLayout>
              </c:layout>
              <c:tx>
                <c:rich>
                  <a:bodyPr/>
                  <a:lstStyle/>
                  <a:p>
                    <a:fld id="{08F783B8-42FC-4A55-87C1-FB5BE2F8DF2A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372A810E-86BB-4E03-B2FF-605380A03F12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E5C3-49A9-AA19-10E11BA03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Sheet1!$A$2:$A$11</c:f>
              <c:numCache>
                <c:formatCode>0.0%</c:formatCode>
                <c:ptCount val="10"/>
                <c:pt idx="0">
                  <c:v>0.37613311296841201</c:v>
                </c:pt>
                <c:pt idx="1">
                  <c:v>8.8144487494469501E-2</c:v>
                </c:pt>
                <c:pt idx="2">
                  <c:v>2.6152957251342701E-2</c:v>
                </c:pt>
                <c:pt idx="3">
                  <c:v>6.8364499259312497E-2</c:v>
                </c:pt>
                <c:pt idx="4">
                  <c:v>6.0008931667077797E-2</c:v>
                </c:pt>
                <c:pt idx="5">
                  <c:v>0.18414617042680601</c:v>
                </c:pt>
                <c:pt idx="6">
                  <c:v>8.9933784440625903E-3</c:v>
                </c:pt>
                <c:pt idx="7">
                  <c:v>0.11132397460780399</c:v>
                </c:pt>
                <c:pt idx="8">
                  <c:v>4.85599371432784E-2</c:v>
                </c:pt>
                <c:pt idx="9">
                  <c:v>2.81725507374345E-2</c:v>
                </c:pt>
              </c:numCache>
            </c:numRef>
          </c:xVal>
          <c:yVal>
            <c:numRef>
              <c:f>Sheet1!$B$2:$B$11</c:f>
              <c:numCache>
                <c:formatCode>0.00</c:formatCode>
                <c:ptCount val="10"/>
                <c:pt idx="0">
                  <c:v>1.5456577214032301</c:v>
                </c:pt>
                <c:pt idx="1">
                  <c:v>2.0252872614973501</c:v>
                </c:pt>
                <c:pt idx="2">
                  <c:v>0.78010098432458497</c:v>
                </c:pt>
                <c:pt idx="3">
                  <c:v>1.03662850980792</c:v>
                </c:pt>
                <c:pt idx="4">
                  <c:v>0.55000000000000004</c:v>
                </c:pt>
                <c:pt idx="5">
                  <c:v>1.4035955698095599</c:v>
                </c:pt>
                <c:pt idx="6">
                  <c:v>0.97</c:v>
                </c:pt>
                <c:pt idx="7">
                  <c:v>1.78115605431309</c:v>
                </c:pt>
                <c:pt idx="8">
                  <c:v>1.7998620599548201</c:v>
                </c:pt>
                <c:pt idx="9">
                  <c:v>1.9594126953525099</c:v>
                </c:pt>
              </c:numCache>
            </c:numRef>
          </c:yVal>
          <c:bubbleSize>
            <c:numRef>
              <c:f>Sheet1!$C$2:$C$11</c:f>
              <c:numCache>
                <c:formatCode>0%</c:formatCode>
                <c:ptCount val="10"/>
                <c:pt idx="0">
                  <c:v>0.38972750922044902</c:v>
                </c:pt>
                <c:pt idx="1">
                  <c:v>0.119631779222638</c:v>
                </c:pt>
                <c:pt idx="2">
                  <c:v>1.3643726374597299E-2</c:v>
                </c:pt>
                <c:pt idx="3">
                  <c:v>4.7415885634174301E-2</c:v>
                </c:pt>
                <c:pt idx="4">
                  <c:v>2.2055023630423401E-2</c:v>
                </c:pt>
                <c:pt idx="5">
                  <c:v>0.17344248316560901</c:v>
                </c:pt>
                <c:pt idx="6" formatCode="0.0%">
                  <c:v>5.8311124998902302E-3</c:v>
                </c:pt>
                <c:pt idx="7">
                  <c:v>0.132776428938535</c:v>
                </c:pt>
                <c:pt idx="8">
                  <c:v>5.8501313794429903E-2</c:v>
                </c:pt>
                <c:pt idx="9">
                  <c:v>3.69747375192526E-2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Sheet1!$D$2:$D$11</c15:f>
                <c15:dlblRangeCache>
                  <c:ptCount val="10"/>
                  <c:pt idx="0">
                    <c:v>Linear TV</c:v>
                  </c:pt>
                  <c:pt idx="1">
                    <c:v>BVOD</c:v>
                  </c:pt>
                  <c:pt idx="2">
                    <c:v>Print</c:v>
                  </c:pt>
                  <c:pt idx="3">
                    <c:v>Audio</c:v>
                  </c:pt>
                  <c:pt idx="4">
                    <c:v>OOH</c:v>
                  </c:pt>
                  <c:pt idx="5">
                    <c:v>Generic PPC</c:v>
                  </c:pt>
                  <c:pt idx="6">
                    <c:v>Cinema</c:v>
                  </c:pt>
                  <c:pt idx="7">
                    <c:v>Paid Social</c:v>
                  </c:pt>
                  <c:pt idx="8">
                    <c:v>Online Video</c:v>
                  </c:pt>
                  <c:pt idx="9">
                    <c:v>Online Display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5C3-49A9-AA19-10E11BA03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96689167"/>
        <c:axId val="466283520"/>
      </c:bubbleChart>
      <c:valAx>
        <c:axId val="10966891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u="none" strike="noStrike" kern="1200" spc="0" baseline="0" dirty="0">
                    <a:solidFill>
                      <a:schemeClr val="bg2"/>
                    </a:solidFill>
                  </a:rPr>
                  <a:t>% of Spend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283520"/>
        <c:crossesAt val="1"/>
        <c:crossBetween val="midCat"/>
      </c:valAx>
      <c:valAx>
        <c:axId val="466283520"/>
        <c:scaling>
          <c:orientation val="minMax"/>
          <c:max val="6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u="none" strike="noStrike" kern="1200" spc="0" baseline="0" dirty="0">
                    <a:solidFill>
                      <a:schemeClr val="bg2"/>
                    </a:solidFill>
                  </a:rPr>
                  <a:t>Short-term Profit ROI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6891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rgbClr val="D5000B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E271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C0-4996-88AE-4AEBC3874970}"/>
              </c:ext>
            </c:extLst>
          </c:dPt>
          <c:dPt>
            <c:idx val="2"/>
            <c:invertIfNegative val="0"/>
            <c:bubble3D val="0"/>
            <c:spPr>
              <a:solidFill>
                <a:srgbClr val="392E8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C0-4996-88AE-4AEBC3874970}"/>
              </c:ext>
            </c:extLst>
          </c:dPt>
          <c:dPt>
            <c:idx val="3"/>
            <c:invertIfNegative val="0"/>
            <c:bubble3D val="0"/>
            <c:spPr>
              <a:solidFill>
                <a:srgbClr val="BDC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FC0-4996-88AE-4AEBC3874970}"/>
              </c:ext>
            </c:extLst>
          </c:dPt>
          <c:dPt>
            <c:idx val="4"/>
            <c:invertIfNegative val="0"/>
            <c:bubble3D val="0"/>
            <c:spPr>
              <a:solidFill>
                <a:srgbClr val="B308A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FC0-4996-88AE-4AEBC3874970}"/>
              </c:ext>
            </c:extLst>
          </c:dPt>
          <c:dPt>
            <c:idx val="5"/>
            <c:invertIfNegative val="0"/>
            <c:bubble3D val="0"/>
            <c:spPr>
              <a:solidFill>
                <a:srgbClr val="4CBD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FC0-4996-88AE-4AEBC3874970}"/>
              </c:ext>
            </c:extLst>
          </c:dPt>
          <c:dPt>
            <c:idx val="6"/>
            <c:invertIfNegative val="0"/>
            <c:bubble3D val="0"/>
            <c:spPr>
              <a:solidFill>
                <a:srgbClr val="F8C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FC0-4996-88AE-4AEBC3874970}"/>
              </c:ext>
            </c:extLst>
          </c:dPt>
          <c:dPt>
            <c:idx val="7"/>
            <c:invertIfNegative val="0"/>
            <c:bubble3D val="0"/>
            <c:spPr>
              <a:solidFill>
                <a:srgbClr val="2C6AB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FC0-4996-88AE-4AEBC3874970}"/>
              </c:ext>
            </c:extLst>
          </c:dPt>
          <c:dPt>
            <c:idx val="8"/>
            <c:invertIfNegative val="0"/>
            <c:bubble3D val="0"/>
            <c:spPr>
              <a:solidFill>
                <a:srgbClr val="776BD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FC0-4996-88AE-4AEBC3874970}"/>
              </c:ext>
            </c:extLst>
          </c:dPt>
          <c:dPt>
            <c:idx val="9"/>
            <c:invertIfNegative val="0"/>
            <c:bubble3D val="0"/>
            <c:spPr>
              <a:solidFill>
                <a:srgbClr val="A3CD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FC0-4996-88AE-4AEBC3874970}"/>
              </c:ext>
            </c:extLst>
          </c:dPt>
          <c:dLbls>
            <c:dLbl>
              <c:idx val="0"/>
              <c:layout>
                <c:manualLayout>
                  <c:x val="-1.9843750000000163E-2"/>
                  <c:y val="0.15033416666666666"/>
                </c:manualLayout>
              </c:layout>
              <c:tx>
                <c:rich>
                  <a:bodyPr/>
                  <a:lstStyle/>
                  <a:p>
                    <a:fld id="{7976F039-725A-48E9-B826-5E245B10B0F1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969E3E1B-6BDC-4056-B28D-7C31BDE785F5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CFC0-4996-88AE-4AEBC3874970}"/>
                </c:ext>
              </c:extLst>
            </c:dLbl>
            <c:dLbl>
              <c:idx val="1"/>
              <c:layout>
                <c:manualLayout>
                  <c:x val="-6.3206597222222631E-3"/>
                  <c:y val="-2.3265833333333399E-2"/>
                </c:manualLayout>
              </c:layout>
              <c:tx>
                <c:rich>
                  <a:bodyPr/>
                  <a:lstStyle/>
                  <a:p>
                    <a:fld id="{FFFF375C-E78B-435D-AB0F-F32B64372346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6D1521AB-04C8-4B54-83A6-4C495422D619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CFC0-4996-88AE-4AEBC3874970}"/>
                </c:ext>
              </c:extLst>
            </c:dLbl>
            <c:dLbl>
              <c:idx val="2"/>
              <c:layout>
                <c:manualLayout>
                  <c:x val="-6.5998784722222217E-2"/>
                  <c:y val="7.6478055555555424E-2"/>
                </c:manualLayout>
              </c:layout>
              <c:tx>
                <c:rich>
                  <a:bodyPr/>
                  <a:lstStyle/>
                  <a:p>
                    <a:fld id="{241EAB8E-935C-45D7-984C-B8276F45F4C2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0E2679BC-136E-40A7-A3E3-BCEEB00AC465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CFC0-4996-88AE-4AEBC3874970}"/>
                </c:ext>
              </c:extLst>
            </c:dLbl>
            <c:dLbl>
              <c:idx val="3"/>
              <c:layout>
                <c:manualLayout>
                  <c:x val="1.1612326388888889E-2"/>
                  <c:y val="1.004138888888889E-2"/>
                </c:manualLayout>
              </c:layout>
              <c:tx>
                <c:rich>
                  <a:bodyPr/>
                  <a:lstStyle/>
                  <a:p>
                    <a:fld id="{1F27B008-C010-4AE7-AEAC-4068908B09F3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61D9376A-EA0E-4A19-AA62-EA6F2843FC00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FC0-4996-88AE-4AEBC3874970}"/>
                </c:ext>
              </c:extLst>
            </c:dLbl>
            <c:dLbl>
              <c:idx val="4"/>
              <c:layout>
                <c:manualLayout>
                  <c:x val="8.3784722222222229E-3"/>
                  <c:y val="-1.6703055555555554E-2"/>
                </c:manualLayout>
              </c:layout>
              <c:tx>
                <c:rich>
                  <a:bodyPr/>
                  <a:lstStyle/>
                  <a:p>
                    <a:fld id="{F4EA8FB6-34BA-4893-843C-CE83F5D4307D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B6B1799A-5621-4D3B-9E8E-5B32E1DEDA5E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FC0-4996-88AE-4AEBC3874970}"/>
                </c:ext>
              </c:extLst>
            </c:dLbl>
            <c:dLbl>
              <c:idx val="5"/>
              <c:layout>
                <c:manualLayout>
                  <c:x val="-1.1758680555555557E-3"/>
                  <c:y val="-5.3901944444444509E-2"/>
                </c:manualLayout>
              </c:layout>
              <c:tx>
                <c:rich>
                  <a:bodyPr/>
                  <a:lstStyle/>
                  <a:p>
                    <a:fld id="{49444D96-CE6C-425E-B6C6-77A093E9932C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D0A99AE0-C3A6-4D73-A255-DB4A87B671DB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FC0-4996-88AE-4AEBC3874970}"/>
                </c:ext>
              </c:extLst>
            </c:dLbl>
            <c:dLbl>
              <c:idx val="6"/>
              <c:layout>
                <c:manualLayout>
                  <c:x val="-7.3494791666666665E-3"/>
                  <c:y val="-5.913472222222229E-2"/>
                </c:manualLayout>
              </c:layout>
              <c:tx>
                <c:rich>
                  <a:bodyPr/>
                  <a:lstStyle/>
                  <a:p>
                    <a:fld id="{6FDF1980-5606-45C4-A5AA-60ABDF5C2B1C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88DF70D1-C1B7-444B-87E0-ABCC8043B953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CFC0-4996-88AE-4AEBC3874970}"/>
                </c:ext>
              </c:extLst>
            </c:dLbl>
            <c:dLbl>
              <c:idx val="7"/>
              <c:layout>
                <c:manualLayout>
                  <c:x val="-7.4965277777777782E-3"/>
                  <c:y val="-2.6892222222222286E-2"/>
                </c:manualLayout>
              </c:layout>
              <c:tx>
                <c:rich>
                  <a:bodyPr/>
                  <a:lstStyle/>
                  <a:p>
                    <a:fld id="{1E7CABFF-0A34-4B53-9114-6D307871A4F0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33AABFCC-35CA-434B-84FE-CDF68E09BFE1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CFC0-4996-88AE-4AEBC3874970}"/>
                </c:ext>
              </c:extLst>
            </c:dLbl>
            <c:dLbl>
              <c:idx val="8"/>
              <c:layout>
                <c:manualLayout>
                  <c:x val="-1.1318229166666707E-2"/>
                  <c:y val="-3.5524166666666697E-2"/>
                </c:manualLayout>
              </c:layout>
              <c:tx>
                <c:rich>
                  <a:bodyPr/>
                  <a:lstStyle/>
                  <a:p>
                    <a:fld id="{DB2A5202-A831-4125-A311-EB6D6CBFB011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E3BC6E95-E02B-45E4-8321-8CEF8814598A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CFC0-4996-88AE-4AEBC3874970}"/>
                </c:ext>
              </c:extLst>
            </c:dLbl>
            <c:dLbl>
              <c:idx val="9"/>
              <c:layout>
                <c:manualLayout>
                  <c:x val="1.6168402777777373E-3"/>
                  <c:y val="1.4997777777777778E-2"/>
                </c:manualLayout>
              </c:layout>
              <c:tx>
                <c:rich>
                  <a:bodyPr/>
                  <a:lstStyle/>
                  <a:p>
                    <a:fld id="{ADD42896-8FF2-4700-A424-9FC6AF513F56}" type="CELLRANGE">
                      <a:rPr lang="en-US" baseline="0" dirty="0"/>
                      <a:pPr/>
                      <a:t>[CELLRANGE]</a:t>
                    </a:fld>
                    <a:r>
                      <a:rPr lang="en-US" baseline="0" dirty="0"/>
                      <a:t>, </a:t>
                    </a:r>
                    <a:fld id="{49E8683D-E93D-4A6A-975D-626AB25F6929}" type="BUBBLESIZE">
                      <a:rPr lang="en-US" baseline="0" dirty="0"/>
                      <a:pPr/>
                      <a:t>[BUBBLE SIZE]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CFC0-4996-88AE-4AEBC38749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Sheet1!$A$2:$A$11</c:f>
              <c:numCache>
                <c:formatCode>0.0%</c:formatCode>
                <c:ptCount val="10"/>
                <c:pt idx="0">
                  <c:v>0.37613311296841201</c:v>
                </c:pt>
                <c:pt idx="1">
                  <c:v>8.8144487494469501E-2</c:v>
                </c:pt>
                <c:pt idx="2">
                  <c:v>2.6152957251342701E-2</c:v>
                </c:pt>
                <c:pt idx="3">
                  <c:v>6.8364499259312497E-2</c:v>
                </c:pt>
                <c:pt idx="4">
                  <c:v>6.0008931667077797E-2</c:v>
                </c:pt>
                <c:pt idx="5">
                  <c:v>0.18414617042680601</c:v>
                </c:pt>
                <c:pt idx="6">
                  <c:v>8.9933784440625903E-3</c:v>
                </c:pt>
                <c:pt idx="7">
                  <c:v>0.11132397460780399</c:v>
                </c:pt>
                <c:pt idx="8">
                  <c:v>4.85599371432784E-2</c:v>
                </c:pt>
                <c:pt idx="9">
                  <c:v>2.81725507374345E-2</c:v>
                </c:pt>
              </c:numCache>
            </c:numRef>
          </c:xVal>
          <c:yVal>
            <c:numRef>
              <c:f>Sheet1!$B$2:$B$11</c:f>
              <c:numCache>
                <c:formatCode>0.00</c:formatCode>
                <c:ptCount val="10"/>
                <c:pt idx="0">
                  <c:v>4.8245598058527186</c:v>
                </c:pt>
                <c:pt idx="1">
                  <c:v>4.9490655990044328</c:v>
                </c:pt>
                <c:pt idx="2">
                  <c:v>1.7275690889224447</c:v>
                </c:pt>
                <c:pt idx="3">
                  <c:v>1.9988082448205438</c:v>
                </c:pt>
                <c:pt idx="4">
                  <c:v>1.2232500000000002</c:v>
                </c:pt>
                <c:pt idx="5">
                  <c:v>2.0632854876200528</c:v>
                </c:pt>
                <c:pt idx="6">
                  <c:v>1.9907045454545453</c:v>
                </c:pt>
                <c:pt idx="7">
                  <c:v>3.3663849426517398</c:v>
                </c:pt>
                <c:pt idx="8">
                  <c:v>3.7797103259051221</c:v>
                </c:pt>
                <c:pt idx="9">
                  <c:v>2.9177436318067373</c:v>
                </c:pt>
              </c:numCache>
            </c:numRef>
          </c:yVal>
          <c:bubbleSize>
            <c:numRef>
              <c:f>Sheet1!$C$2:$C$11</c:f>
              <c:numCache>
                <c:formatCode>0%</c:formatCode>
                <c:ptCount val="10"/>
                <c:pt idx="0">
                  <c:v>0.51213843449442431</c:v>
                </c:pt>
                <c:pt idx="1">
                  <c:v>0.12307365042503567</c:v>
                </c:pt>
                <c:pt idx="2">
                  <c:v>1.2720364055794081E-2</c:v>
                </c:pt>
                <c:pt idx="3">
                  <c:v>3.8490521137836353E-2</c:v>
                </c:pt>
                <c:pt idx="4">
                  <c:v>2.0651043594731341E-2</c:v>
                </c:pt>
                <c:pt idx="5">
                  <c:v>0.10733831132003249</c:v>
                </c:pt>
                <c:pt idx="6" formatCode="0.0%">
                  <c:v>5.0381191627827254E-3</c:v>
                </c:pt>
                <c:pt idx="7">
                  <c:v>0.10564883910726842</c:v>
                </c:pt>
                <c:pt idx="8">
                  <c:v>5.1720993101307129E-2</c:v>
                </c:pt>
                <c:pt idx="9">
                  <c:v>2.3179723600787527E-2</c:v>
                </c:pt>
              </c:numCache>
            </c:numRef>
          </c:bubbleSize>
          <c:bubble3D val="0"/>
          <c:extLst>
            <c:ext xmlns:c15="http://schemas.microsoft.com/office/drawing/2012/chart" uri="{02D57815-91ED-43cb-92C2-25804820EDAC}">
              <c15:datalabelsRange>
                <c15:f>Sheet1!$D$2:$D$11</c15:f>
                <c15:dlblRangeCache>
                  <c:ptCount val="10"/>
                  <c:pt idx="0">
                    <c:v>Linear TV</c:v>
                  </c:pt>
                  <c:pt idx="1">
                    <c:v>BVOD</c:v>
                  </c:pt>
                  <c:pt idx="2">
                    <c:v>Print</c:v>
                  </c:pt>
                  <c:pt idx="3">
                    <c:v>Audio</c:v>
                  </c:pt>
                  <c:pt idx="4">
                    <c:v>OOH</c:v>
                  </c:pt>
                  <c:pt idx="5">
                    <c:v>Generic PPC</c:v>
                  </c:pt>
                  <c:pt idx="6">
                    <c:v>Cinema</c:v>
                  </c:pt>
                  <c:pt idx="7">
                    <c:v>Paid Social</c:v>
                  </c:pt>
                  <c:pt idx="8">
                    <c:v>Online Video</c:v>
                  </c:pt>
                  <c:pt idx="9">
                    <c:v>Online Display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CFC0-4996-88AE-4AEBC3874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96689167"/>
        <c:axId val="466283520"/>
      </c:bubbleChart>
      <c:valAx>
        <c:axId val="1096689167"/>
        <c:scaling>
          <c:orientation val="minMax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u="none" strike="noStrike" kern="1200" spc="0" baseline="0" dirty="0">
                    <a:solidFill>
                      <a:schemeClr val="bg2"/>
                    </a:solidFill>
                  </a:rPr>
                  <a:t>% of Spend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283520"/>
        <c:crossesAt val="1"/>
        <c:crossBetween val="midCat"/>
      </c:valAx>
      <c:valAx>
        <c:axId val="4662835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 i="0" u="none" strike="noStrike" kern="1200" spc="0" baseline="0" dirty="0">
                    <a:solidFill>
                      <a:schemeClr val="bg2"/>
                    </a:solidFill>
                  </a:rPr>
                  <a:t>Full Profit ROI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6891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6268-D59C-424A-87AF-D84F5BE74D5B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C90E0-C457-4781-8FFA-1D8B064558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19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 source: </a:t>
            </a:r>
            <a:r>
              <a:rPr lang="en-GB" dirty="0">
                <a:solidFill>
                  <a:schemeClr val="bg1"/>
                </a:solidFill>
              </a:rPr>
              <a:t>Virgin Media, “It’s Playtime”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911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In Telecoms, all channel short term Profit ROI is just under £1.50.</a:t>
            </a: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Linear TV delivers 39% of the total profit volume.</a:t>
            </a: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Generic PPC is quite strong - as you’d expect given a lot of the sales in the sector are transacted online.</a:t>
            </a:r>
          </a:p>
          <a:p>
            <a:endParaRPr lang="en-GB" sz="1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200" kern="100" dirty="0">
              <a:effectLst/>
              <a:latin typeface="Consolas" panose="020B06090202040302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Looking at longer-term view, it’s a similar story with all the bubbles moving up, but to different ratios.</a:t>
            </a:r>
          </a:p>
          <a:p>
            <a:endParaRPr lang="en-GB" sz="1200" kern="100" dirty="0">
              <a:effectLst/>
              <a:latin typeface="Consolas" panose="020B06090202040302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Linear TV is driving just over half of all profit.</a:t>
            </a:r>
          </a:p>
          <a:p>
            <a:endParaRPr lang="en-GB" sz="1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BVOD, although a smaller driver of profit, has the highest ROI – c.£5, compared </a:t>
            </a:r>
            <a:r>
              <a:rPr lang="en-GB" sz="1200" kern="100" dirty="0">
                <a:effectLst/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to the overall average of </a:t>
            </a:r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£3.13,</a:t>
            </a:r>
          </a:p>
          <a:p>
            <a:endParaRPr lang="en-GB" sz="1200" kern="100" dirty="0">
              <a:effectLst/>
              <a:latin typeface="Consolas" panose="020B06090202040302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Paid Social and Online Video are also pretty strong when sustained effects are included.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FD36-33EA-4DB4-B32D-6EBE0B1D449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58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In Telecoms, all channel short term Profit ROI is just under £1.50.</a:t>
            </a: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Linear TV delivers 39% of the total profit volume.</a:t>
            </a: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Generic PPC is quite strong - as you’d expect given a lot of the sales in the sector are transacted online.</a:t>
            </a:r>
          </a:p>
          <a:p>
            <a:endParaRPr lang="en-GB" sz="1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sz="1200" kern="100" dirty="0">
              <a:effectLst/>
              <a:latin typeface="Consolas" panose="020B06090202040302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Looking at longer-term view, it’s a similar story with all the bubbles moving up, but to different ratios.</a:t>
            </a:r>
          </a:p>
          <a:p>
            <a:endParaRPr lang="en-GB" sz="1200" kern="100" dirty="0">
              <a:effectLst/>
              <a:latin typeface="Consolas" panose="020B06090202040302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Linear TV is driving just over half of all profit.</a:t>
            </a:r>
          </a:p>
          <a:p>
            <a:endParaRPr lang="en-GB" sz="1200" kern="100" dirty="0">
              <a:effectLst/>
              <a:latin typeface="Courier New" panose="020703090202050204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BVOD, although a smaller driver of profit, has the highest ROI – c.£5, compared </a:t>
            </a:r>
            <a:r>
              <a:rPr lang="en-GB" sz="1200" kern="100" dirty="0">
                <a:effectLst/>
                <a:latin typeface="Consolas" panose="020B06090202040302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to the overall average of </a:t>
            </a:r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£3.13,</a:t>
            </a:r>
          </a:p>
          <a:p>
            <a:endParaRPr lang="en-GB" sz="1200" kern="100" dirty="0">
              <a:effectLst/>
              <a:latin typeface="Consolas" panose="020B0609020204030204" pitchFamily="49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GB" sz="1200" kern="100" dirty="0">
                <a:effectLst/>
                <a:latin typeface="Courier New" panose="02070309020205020404" pitchFamily="49" charset="0"/>
                <a:ea typeface="Aptos" panose="020B0004020202020204" pitchFamily="34" charset="0"/>
                <a:cs typeface="Times New Roman" panose="02020603050405020304" pitchFamily="18" charset="0"/>
              </a:rPr>
              <a:t>Paid Social and Online Video are also pretty strong when sustained effects are included.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DFD36-33EA-4DB4-B32D-6EBE0B1D449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16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Telecoms linear TV spend skews towards daytime hours and the weekend.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18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DB052-C55A-41EB-9921-1FFBD2A2D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01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D1D5DB"/>
                </a:solidFill>
                <a:effectLst/>
                <a:latin typeface="Söhne"/>
              </a:rPr>
              <a:t>Telecoms ads have progressively shortened over the last 10 years, now typically lasting 30 seconds or less.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DB052-C55A-41EB-9921-1FFBD2A2D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133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of spot length is consistent across most of the telecoms category with 30” being the optimal choice.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DB052-C55A-41EB-9921-1FFBD2A2D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39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443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2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8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31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provide an </a:t>
            </a:r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nalysis of the telecoms </a:t>
            </a:r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ategory this deck explores the following areas:</a:t>
            </a:r>
            <a:endParaRPr lang="en-GB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Macro Spend Patterns: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Spending behaviour and patterns </a:t>
            </a:r>
          </a:p>
          <a:p>
            <a:pPr>
              <a:lnSpc>
                <a:spcPct val="107000"/>
              </a:lnSpc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Effectiveness: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 is crucial to the plan </a:t>
            </a:r>
          </a:p>
          <a:p>
            <a:pPr>
              <a:lnSpc>
                <a:spcPct val="107000"/>
              </a:lnSpc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 Planning: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Weekday, and daypart analysis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 time-lengths</a:t>
            </a:r>
          </a:p>
          <a:p>
            <a:pPr lvl="0">
              <a:lnSpc>
                <a:spcPct val="107000"/>
              </a:lnSpc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 of Voice &amp; Sponsorship</a:t>
            </a:r>
            <a:endParaRPr lang="en-GB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Blending linear &amp; sponsorship</a:t>
            </a:r>
          </a:p>
          <a:p>
            <a:pPr marL="285750" lvl="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Boosting TV share of 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84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Telecoms TV spend has fluctuated over recent years due to external factors such as the COVID-19 pandemic and the cost of living crisis.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7405B-5B13-4883-8B1B-D3A55F57D2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1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2023, the primary factor behind the overall decline in TV investment in the telecoms sector was the reduction in spending by mobile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7405B-5B13-4883-8B1B-D3A55F57D2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99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Telecoms share of voice relative to all other categories has increased since 2010.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9A8CB2-01E9-4657-9EC5-2D7E889C865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21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9A8CB2-01E9-4657-9EC5-2D7E889C86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48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>
                <a:effectLst/>
              </a:rPr>
              <a:t>Category: Telecoms</a:t>
            </a:r>
          </a:p>
          <a:p>
            <a:r>
              <a:rPr lang="en-GB" sz="1000" dirty="0">
                <a:effectLst/>
              </a:rPr>
              <a:t>Appeal: Mass Market</a:t>
            </a:r>
          </a:p>
          <a:p>
            <a:r>
              <a:rPr lang="en-GB" sz="1000" dirty="0">
                <a:effectLst/>
              </a:rPr>
              <a:t>% of online sales: 31-40%</a:t>
            </a:r>
          </a:p>
          <a:p>
            <a:r>
              <a:rPr lang="en-GB" sz="1000" dirty="0">
                <a:effectLst/>
              </a:rPr>
              <a:t>Brand size (£m): 10,000</a:t>
            </a:r>
          </a:p>
          <a:p>
            <a:r>
              <a:rPr lang="en-GB" sz="1000" dirty="0">
                <a:effectLst/>
              </a:rPr>
              <a:t>Annual media spend (£m): 60</a:t>
            </a:r>
          </a:p>
          <a:p>
            <a:r>
              <a:rPr lang="en-GB" sz="1000" dirty="0">
                <a:effectLst/>
              </a:rPr>
              <a:t>Output: Revenue</a:t>
            </a:r>
          </a:p>
          <a:p>
            <a:r>
              <a:rPr lang="en-GB" sz="1000" dirty="0">
                <a:effectLst/>
              </a:rPr>
              <a:t>Risk tolerance: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C90E0-C457-4781-8FFA-1D8B0645583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7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00" dirty="0">
                <a:effectLst/>
              </a:rPr>
              <a:t>Category: Telecoms</a:t>
            </a:r>
          </a:p>
          <a:p>
            <a:r>
              <a:rPr lang="en-GB" sz="1000" dirty="0">
                <a:effectLst/>
              </a:rPr>
              <a:t>Appeal: Mass Market</a:t>
            </a:r>
          </a:p>
          <a:p>
            <a:r>
              <a:rPr lang="en-GB" sz="1000" dirty="0">
                <a:effectLst/>
              </a:rPr>
              <a:t>% of online sales: 31-40%</a:t>
            </a:r>
          </a:p>
          <a:p>
            <a:r>
              <a:rPr lang="en-GB" sz="1000" dirty="0">
                <a:effectLst/>
              </a:rPr>
              <a:t>Brand size (£m): 9,000</a:t>
            </a:r>
          </a:p>
          <a:p>
            <a:r>
              <a:rPr lang="en-GB" sz="1000" dirty="0">
                <a:effectLst/>
              </a:rPr>
              <a:t>Annual media spend (£m): 12</a:t>
            </a:r>
          </a:p>
          <a:p>
            <a:r>
              <a:rPr lang="en-GB" sz="1000" dirty="0">
                <a:effectLst/>
              </a:rPr>
              <a:t>Output: Revenue</a:t>
            </a:r>
          </a:p>
          <a:p>
            <a:r>
              <a:rPr lang="en-GB" sz="1000" dirty="0">
                <a:effectLst/>
              </a:rPr>
              <a:t>Risk tolerance: 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C90E0-C457-4781-8FFA-1D8B0645583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215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800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4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0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67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98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7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52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265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/>
              <a:t>XXX%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39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75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0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643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1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6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1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38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37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75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8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6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1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915">
          <p15:clr>
            <a:srgbClr val="FBAE40"/>
          </p15:clr>
        </p15:guide>
        <p15:guide id="3" orient="horz" pos="402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48" y="804344"/>
            <a:ext cx="3887171" cy="2112000"/>
          </a:xfrm>
        </p:spPr>
        <p:txBody>
          <a:bodyPr anchor="t">
            <a:normAutofit/>
          </a:bodyPr>
          <a:lstStyle>
            <a:lvl1pPr algn="l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648" y="2938157"/>
            <a:ext cx="3887171" cy="2123024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6648" y="548680"/>
            <a:ext cx="2844800" cy="240000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59585B9F-EF5C-4314-BCBC-A6F82ED753B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16827" y="488405"/>
            <a:ext cx="36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5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hole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" y="-75629"/>
            <a:ext cx="12192000" cy="408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01" y="514975"/>
            <a:ext cx="11233633" cy="936000"/>
          </a:xfrm>
          <a:prstGeom prst="rect">
            <a:avLst/>
          </a:prstGeom>
        </p:spPr>
        <p:txBody>
          <a:bodyPr lIns="0" tIns="36000" rIns="0" bIns="36000" anchor="t"/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1448000" y="44625"/>
            <a:ext cx="341760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1F650A-73F3-45B0-B89C-37B7A7A179DA}" type="slidenum">
              <a:rPr lang="en-GB" sz="100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00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79998" y="0"/>
            <a:ext cx="3550135" cy="2894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/>
            </a:lvl1pPr>
          </a:lstStyle>
          <a:p>
            <a:pPr lvl="0"/>
            <a:r>
              <a:rPr lang="en-US"/>
              <a:t>Click to add doc section/title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00" y="1952626"/>
            <a:ext cx="11233633" cy="4321175"/>
          </a:xfrm>
          <a:prstGeom prst="rect">
            <a:avLst/>
          </a:prstGeom>
        </p:spPr>
        <p:txBody>
          <a:bodyPr lIns="0" tIns="0" r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6489700"/>
            <a:ext cx="11233635" cy="368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aseline="0"/>
            </a:lvl1pPr>
          </a:lstStyle>
          <a:p>
            <a:pPr lvl="0"/>
            <a:r>
              <a:rPr lang="en-US"/>
              <a:t>Click to add sources/notes</a:t>
            </a:r>
          </a:p>
        </p:txBody>
      </p:sp>
      <p:pic>
        <p:nvPicPr>
          <p:cNvPr id="14" name="Picture 9" descr="mtm_95black-03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2619" y="0"/>
            <a:ext cx="7667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3415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CA05-B8E7-43A7-9CAB-2106B8E4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5552-69EE-44A0-8B97-7B7C43A9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F7DD-D53E-4FDF-92F3-16C7A3F0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580-C3E3-4D48-ADC9-BDCAD3DA906F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C3EF-0EF7-4EF0-BF96-AC354BB6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F84E-10C9-431C-9A04-DF172C1B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D744-097C-4736-A30A-314BC43BD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77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7E03-C16F-4D47-BA0F-C964DEC7C6A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5EE3-1294-4C67-BFA9-F819AB347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398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524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52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7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19/07/2024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6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19/07/2024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35"/>
    </p:custDataLst>
    <p:extLst>
      <p:ext uri="{BB962C8B-B14F-4D97-AF65-F5344CB8AC3E}">
        <p14:creationId xmlns:p14="http://schemas.microsoft.com/office/powerpoint/2010/main" val="24693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4" Type="http://schemas.openxmlformats.org/officeDocument/2006/relationships/chart" Target="../charts/chart14.xml"/><Relationship Id="rId9" Type="http://schemas.openxmlformats.org/officeDocument/2006/relationships/image" Target="../media/image17.pn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chart" Target="../charts/chart16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chart" Target="../charts/chart5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red light on a track&#10;&#10;Description automatically generated with medium confidence">
            <a:extLst>
              <a:ext uri="{FF2B5EF4-FFF2-40B4-BE49-F238E27FC236}">
                <a16:creationId xmlns:a16="http://schemas.microsoft.com/office/drawing/2014/main" id="{5FEFE972-AA17-FF03-F1D0-7C7395617A6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FA8A10-DA29-9664-4662-75D7B0246FF0}"/>
              </a:ext>
            </a:extLst>
          </p:cNvPr>
          <p:cNvSpPr/>
          <p:nvPr/>
        </p:nvSpPr>
        <p:spPr>
          <a:xfrm flipH="1">
            <a:off x="-9" y="0"/>
            <a:ext cx="12191998" cy="6858000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F5B229-B75C-D3EF-8F33-9ADB6A694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Telecoms Deep Dive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C4E705-CA79-373F-3B7D-B0CC960813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24529DF-BA8E-167D-4D60-4F474FE699BA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1DE2A22-5532-C927-85A5-204A31B325C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8518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Virgin Media, “It’s Playtime”</a:t>
            </a:r>
          </a:p>
        </p:txBody>
      </p:sp>
    </p:spTree>
    <p:extLst>
      <p:ext uri="{BB962C8B-B14F-4D97-AF65-F5344CB8AC3E}">
        <p14:creationId xmlns:p14="http://schemas.microsoft.com/office/powerpoint/2010/main" val="16385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0183E-B6F8-95DA-9BA7-044B19D2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is critical to revenue returns for Telecoms businesses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F3B4-9482-8DB1-D8F5-8CF9D4A832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Media Mix Navigator, All other media channels selected, TV is linear TV and BVOD. Telecoms, Mass Market, % of online sales: 31-40%, Brand size: £10,000m, Media spend: £60m, Risk tolerance: low.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7F3E69-F3E5-46C4-3B74-C62B06130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61155"/>
              </p:ext>
            </p:extLst>
          </p:nvPr>
        </p:nvGraphicFramePr>
        <p:xfrm>
          <a:off x="696000" y="1188085"/>
          <a:ext cx="10800000" cy="417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6115B1D6-5B09-2FEC-2222-2B73493DBD5E}"/>
              </a:ext>
            </a:extLst>
          </p:cNvPr>
          <p:cNvGrpSpPr/>
          <p:nvPr/>
        </p:nvGrpSpPr>
        <p:grpSpPr>
          <a:xfrm>
            <a:off x="3470800" y="3810743"/>
            <a:ext cx="1169265" cy="344190"/>
            <a:chOff x="7616318" y="1528851"/>
            <a:chExt cx="1169265" cy="3441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29F62A-4C6F-683C-2EBE-CEAC32524FF6}"/>
                </a:ext>
              </a:extLst>
            </p:cNvPr>
            <p:cNvGrpSpPr/>
            <p:nvPr/>
          </p:nvGrpSpPr>
          <p:grpSpPr>
            <a:xfrm>
              <a:off x="7616319" y="1528851"/>
              <a:ext cx="1169264" cy="344190"/>
              <a:chOff x="4974068" y="2558314"/>
              <a:chExt cx="1169264" cy="34419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D4D5DC-4F3E-D8E3-2C3F-C34B353A9AB6}"/>
                  </a:ext>
                </a:extLst>
              </p:cNvPr>
              <p:cNvSpPr txBox="1"/>
              <p:nvPr/>
            </p:nvSpPr>
            <p:spPr>
              <a:xfrm>
                <a:off x="5465998" y="2613993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-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£</a:t>
                </a: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367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</a:t>
                </a:r>
              </a:p>
            </p:txBody>
          </p:sp>
          <p:sp>
            <p:nvSpPr>
              <p:cNvPr id="11" name="Arrow: Up 10">
                <a:extLst>
                  <a:ext uri="{FF2B5EF4-FFF2-40B4-BE49-F238E27FC236}">
                    <a16:creationId xmlns:a16="http://schemas.microsoft.com/office/drawing/2014/main" id="{60555F1B-8AF5-E05E-E358-12A01922FE3A}"/>
                  </a:ext>
                </a:extLst>
              </p:cNvPr>
              <p:cNvSpPr/>
              <p:nvPr/>
            </p:nvSpPr>
            <p:spPr>
              <a:xfrm rot="10800000">
                <a:off x="4974068" y="2558314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7970E5-0163-9385-FDB0-F79F4225AF96}"/>
                </a:ext>
              </a:extLst>
            </p:cNvPr>
            <p:cNvSpPr txBox="1"/>
            <p:nvPr/>
          </p:nvSpPr>
          <p:spPr>
            <a:xfrm>
              <a:off x="7616318" y="1584530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-83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AEB84E-97CF-CD4F-A7EB-44E714622892}"/>
              </a:ext>
            </a:extLst>
          </p:cNvPr>
          <p:cNvGrpSpPr/>
          <p:nvPr/>
        </p:nvGrpSpPr>
        <p:grpSpPr>
          <a:xfrm>
            <a:off x="3294664" y="3283679"/>
            <a:ext cx="1197756" cy="344190"/>
            <a:chOff x="7616318" y="1528851"/>
            <a:chExt cx="1197756" cy="344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8D3AC0-83B4-4EF7-E07C-84A399425482}"/>
                </a:ext>
              </a:extLst>
            </p:cNvPr>
            <p:cNvGrpSpPr/>
            <p:nvPr/>
          </p:nvGrpSpPr>
          <p:grpSpPr>
            <a:xfrm>
              <a:off x="7616319" y="1528851"/>
              <a:ext cx="1197755" cy="344190"/>
              <a:chOff x="4974068" y="2558314"/>
              <a:chExt cx="1197755" cy="34419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B3DC3A-ED8C-9F85-0DD1-104B012CB8AC}"/>
                  </a:ext>
                </a:extLst>
              </p:cNvPr>
              <p:cNvSpPr txBox="1"/>
              <p:nvPr/>
            </p:nvSpPr>
            <p:spPr>
              <a:xfrm>
                <a:off x="5494489" y="2624610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-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£151m</a:t>
                </a:r>
              </a:p>
            </p:txBody>
          </p:sp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0BB69A82-252A-4533-8C64-5E2C7D3AC83B}"/>
                  </a:ext>
                </a:extLst>
              </p:cNvPr>
              <p:cNvSpPr/>
              <p:nvPr/>
            </p:nvSpPr>
            <p:spPr>
              <a:xfrm rot="10800000">
                <a:off x="4974068" y="2558314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618B42-9EB0-0F5E-424D-B9ADE7494DF4}"/>
                </a:ext>
              </a:extLst>
            </p:cNvPr>
            <p:cNvSpPr txBox="1"/>
            <p:nvPr/>
          </p:nvSpPr>
          <p:spPr>
            <a:xfrm>
              <a:off x="7616318" y="1584530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-69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1832352-7747-1282-FB7E-5F03195D0199}"/>
              </a:ext>
            </a:extLst>
          </p:cNvPr>
          <p:cNvSpPr txBox="1"/>
          <p:nvPr/>
        </p:nvSpPr>
        <p:spPr>
          <a:xfrm>
            <a:off x="3935595" y="1056223"/>
            <a:ext cx="43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0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Media Mix Navigator estimated revenue return for a Telecoms business comparing an optimised plan with and without TV</a:t>
            </a:r>
            <a:endParaRPr lang="en-GB" sz="1000" b="1" dirty="0">
              <a:solidFill>
                <a:schemeClr val="bg2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98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7F3E69-F3E5-46C4-3B74-C62B061308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1255176"/>
              </p:ext>
            </p:extLst>
          </p:nvPr>
        </p:nvGraphicFramePr>
        <p:xfrm>
          <a:off x="696000" y="1188085"/>
          <a:ext cx="10800000" cy="417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19A0183E-B6F8-95DA-9BA7-044B19D20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is critical to revenue returns for mobile manufacturers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6F3B4-9482-8DB1-D8F5-8CF9D4A832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Source: Media Mix Navigator, All other media channels selected, TV is linear TV and BVOD. Telecoms, Mass Market, % of online sales: 31-40%, Brand size: £9,000, Media spend: £12m, Risk tolerance: low.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15B1D6-5B09-2FEC-2222-2B73493DBD5E}"/>
              </a:ext>
            </a:extLst>
          </p:cNvPr>
          <p:cNvGrpSpPr/>
          <p:nvPr/>
        </p:nvGrpSpPr>
        <p:grpSpPr>
          <a:xfrm>
            <a:off x="5106826" y="3834556"/>
            <a:ext cx="1155255" cy="344190"/>
            <a:chOff x="7616318" y="1528851"/>
            <a:chExt cx="1155255" cy="3441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29F62A-4C6F-683C-2EBE-CEAC32524FF6}"/>
                </a:ext>
              </a:extLst>
            </p:cNvPr>
            <p:cNvGrpSpPr/>
            <p:nvPr/>
          </p:nvGrpSpPr>
          <p:grpSpPr>
            <a:xfrm>
              <a:off x="7616319" y="1528851"/>
              <a:ext cx="1155254" cy="344190"/>
              <a:chOff x="4974068" y="2558314"/>
              <a:chExt cx="1155254" cy="34419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D4D5DC-4F3E-D8E3-2C3F-C34B353A9AB6}"/>
                  </a:ext>
                </a:extLst>
              </p:cNvPr>
              <p:cNvSpPr txBox="1"/>
              <p:nvPr/>
            </p:nvSpPr>
            <p:spPr>
              <a:xfrm>
                <a:off x="5451988" y="2607298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-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£8</a:t>
                </a: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7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</a:t>
                </a:r>
              </a:p>
            </p:txBody>
          </p:sp>
          <p:sp>
            <p:nvSpPr>
              <p:cNvPr id="11" name="Arrow: Up 10">
                <a:extLst>
                  <a:ext uri="{FF2B5EF4-FFF2-40B4-BE49-F238E27FC236}">
                    <a16:creationId xmlns:a16="http://schemas.microsoft.com/office/drawing/2014/main" id="{60555F1B-8AF5-E05E-E358-12A01922FE3A}"/>
                  </a:ext>
                </a:extLst>
              </p:cNvPr>
              <p:cNvSpPr/>
              <p:nvPr/>
            </p:nvSpPr>
            <p:spPr>
              <a:xfrm rot="10800000">
                <a:off x="4974068" y="2558314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7970E5-0163-9385-FDB0-F79F4225AF96}"/>
                </a:ext>
              </a:extLst>
            </p:cNvPr>
            <p:cNvSpPr txBox="1"/>
            <p:nvPr/>
          </p:nvSpPr>
          <p:spPr>
            <a:xfrm>
              <a:off x="7616318" y="1584530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-65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AEB84E-97CF-CD4F-A7EB-44E714622892}"/>
              </a:ext>
            </a:extLst>
          </p:cNvPr>
          <p:cNvGrpSpPr/>
          <p:nvPr/>
        </p:nvGrpSpPr>
        <p:grpSpPr>
          <a:xfrm>
            <a:off x="4964961" y="3276600"/>
            <a:ext cx="1165026" cy="344190"/>
            <a:chOff x="7616318" y="1528851"/>
            <a:chExt cx="1165026" cy="344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08D3AC0-83B4-4EF7-E07C-84A399425482}"/>
                </a:ext>
              </a:extLst>
            </p:cNvPr>
            <p:cNvGrpSpPr/>
            <p:nvPr/>
          </p:nvGrpSpPr>
          <p:grpSpPr>
            <a:xfrm>
              <a:off x="7616319" y="1528851"/>
              <a:ext cx="1165025" cy="344190"/>
              <a:chOff x="4974068" y="2558314"/>
              <a:chExt cx="1165025" cy="34419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B3DC3A-ED8C-9F85-0DD1-104B012CB8AC}"/>
                  </a:ext>
                </a:extLst>
              </p:cNvPr>
              <p:cNvSpPr txBox="1"/>
              <p:nvPr/>
            </p:nvSpPr>
            <p:spPr>
              <a:xfrm>
                <a:off x="5461759" y="2598604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-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£</a:t>
                </a: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24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</a:t>
                </a:r>
              </a:p>
            </p:txBody>
          </p:sp>
          <p:sp>
            <p:nvSpPr>
              <p:cNvPr id="25" name="Arrow: Up 24">
                <a:extLst>
                  <a:ext uri="{FF2B5EF4-FFF2-40B4-BE49-F238E27FC236}">
                    <a16:creationId xmlns:a16="http://schemas.microsoft.com/office/drawing/2014/main" id="{0BB69A82-252A-4533-8C64-5E2C7D3AC83B}"/>
                  </a:ext>
                </a:extLst>
              </p:cNvPr>
              <p:cNvSpPr/>
              <p:nvPr/>
            </p:nvSpPr>
            <p:spPr>
              <a:xfrm rot="10800000">
                <a:off x="4974068" y="2558314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618B42-9EB0-0F5E-424D-B9ADE7494DF4}"/>
                </a:ext>
              </a:extLst>
            </p:cNvPr>
            <p:cNvSpPr txBox="1"/>
            <p:nvPr/>
          </p:nvSpPr>
          <p:spPr>
            <a:xfrm>
              <a:off x="7616318" y="1584530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-35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D560922-C509-F865-35D3-4052FF86514B}"/>
              </a:ext>
            </a:extLst>
          </p:cNvPr>
          <p:cNvSpPr txBox="1"/>
          <p:nvPr/>
        </p:nvSpPr>
        <p:spPr>
          <a:xfrm>
            <a:off x="3935595" y="1056223"/>
            <a:ext cx="4320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000" b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Media Mix Navigator estimated revenue return for a Telecoms business comparing an optimised plan with and without TV</a:t>
            </a:r>
            <a:endParaRPr lang="en-GB" sz="1000" b="1" dirty="0">
              <a:solidFill>
                <a:schemeClr val="bg2"/>
              </a:solidFill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89901-9FAE-3B94-87CA-CB6A3DD77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Source: Profit Ability 2, April 2024 – Short term benchmarks: Ebiquity, EssenceMediacom, Gain Theory, Mindshare, Wavemaker UK.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119252-8667-27D0-7258-1E93CA1C6B1A}"/>
              </a:ext>
            </a:extLst>
          </p:cNvPr>
          <p:cNvGrpSpPr/>
          <p:nvPr/>
        </p:nvGrpSpPr>
        <p:grpSpPr>
          <a:xfrm>
            <a:off x="473142" y="1449078"/>
            <a:ext cx="11239432" cy="3955300"/>
            <a:chOff x="181829" y="1449078"/>
            <a:chExt cx="5760001" cy="3955300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95E5F6-BFE0-7583-661C-2968EB4D2F81}"/>
                </a:ext>
              </a:extLst>
            </p:cNvPr>
            <p:cNvSpPr/>
            <p:nvPr/>
          </p:nvSpPr>
          <p:spPr>
            <a:xfrm>
              <a:off x="181829" y="1449078"/>
              <a:ext cx="5760000" cy="3887943"/>
            </a:xfrm>
            <a:prstGeom prst="rect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0D2D0E-6D1D-E81B-E764-DD72EAEC9D61}"/>
                </a:ext>
              </a:extLst>
            </p:cNvPr>
            <p:cNvSpPr txBox="1"/>
            <p:nvPr/>
          </p:nvSpPr>
          <p:spPr>
            <a:xfrm>
              <a:off x="737730" y="1449079"/>
              <a:ext cx="4648200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200" b="0" i="0" u="none" strike="noStrike" kern="1200" spc="0" baseline="0">
                  <a:solidFill>
                    <a:srgbClr val="F8F2F1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000" b="1" i="0" u="none" strike="noStrike" kern="1200" spc="0" baseline="0" dirty="0">
                  <a:solidFill>
                    <a:schemeClr val="bg2"/>
                  </a:solidFill>
                </a:rPr>
                <a:t>Short-term effects</a:t>
              </a:r>
            </a:p>
            <a:p>
              <a:pPr algn="ctr" rtl="0">
                <a:defRPr sz="1200" b="0" i="0" u="none" strike="noStrike" kern="1200" spc="0" baseline="0">
                  <a:solidFill>
                    <a:srgbClr val="F8F2F1"/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b="0" i="0" u="none" strike="noStrike" kern="1200" spc="0" baseline="0" dirty="0">
                  <a:solidFill>
                    <a:schemeClr val="bg2"/>
                  </a:solidFill>
                </a:rPr>
                <a:t>Bubble size represents % of short-term profit volume</a:t>
              </a:r>
            </a:p>
            <a:p>
              <a:pPr algn="ctr" rtl="0">
                <a:defRPr sz="1200" b="0" i="0" u="none" strike="noStrike" kern="1200" spc="0" baseline="0">
                  <a:solidFill>
                    <a:srgbClr val="F8F2F1"/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b="1" i="0" u="none" strike="noStrike" kern="1200" spc="0" baseline="0" dirty="0">
                  <a:solidFill>
                    <a:schemeClr val="bg2"/>
                  </a:solidFill>
                </a:rPr>
                <a:t>Telecoms Short-Term ROI: £1.49</a:t>
              </a:r>
            </a:p>
          </p:txBody>
        </p: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C036C83B-099D-17EC-D371-74F8872FCC2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69151684"/>
                </p:ext>
              </p:extLst>
            </p:nvPr>
          </p:nvGraphicFramePr>
          <p:xfrm>
            <a:off x="181830" y="1804378"/>
            <a:ext cx="57600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2" name="Title 4">
            <a:extLst>
              <a:ext uri="{FF2B5EF4-FFF2-40B4-BE49-F238E27FC236}">
                <a16:creationId xmlns:a16="http://schemas.microsoft.com/office/drawing/2014/main" id="{E7F8DDED-7BAA-73A4-0941-C9CF1E77344D}"/>
              </a:ext>
            </a:extLst>
          </p:cNvPr>
          <p:cNvSpPr txBox="1">
            <a:spLocks/>
          </p:cNvSpPr>
          <p:nvPr/>
        </p:nvSpPr>
        <p:spPr>
          <a:xfrm>
            <a:off x="371475" y="359944"/>
            <a:ext cx="11526742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TV delivers the highest short-term returns for Telecoms</a:t>
            </a:r>
          </a:p>
        </p:txBody>
      </p:sp>
    </p:spTree>
    <p:extLst>
      <p:ext uri="{BB962C8B-B14F-4D97-AF65-F5344CB8AC3E}">
        <p14:creationId xmlns:p14="http://schemas.microsoft.com/office/powerpoint/2010/main" val="6409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ADBD01-01A7-08C0-13DF-011D55D9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11592843" cy="1021181"/>
          </a:xfrm>
        </p:spPr>
        <p:txBody>
          <a:bodyPr>
            <a:normAutofit/>
          </a:bodyPr>
          <a:lstStyle/>
          <a:p>
            <a:r>
              <a:rPr lang="en-GB" dirty="0"/>
              <a:t>Linear and BVOD are the most effective channels for Telecoms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89901-9FAE-3B94-87CA-CB6A3DD773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Source: Profit Ability 2, April 2024 – </a:t>
            </a:r>
            <a:r>
              <a:rPr lang="en-GB" dirty="0"/>
              <a:t>Long </a:t>
            </a:r>
            <a:r>
              <a:rPr lang="en-US" dirty="0"/>
              <a:t>Term Multipliers: EssenceMediacom, Gain Theory, Mindshare, Wavemaker UK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3A0536-5FA8-B41E-D3DF-285DE781FE6C}"/>
              </a:ext>
            </a:extLst>
          </p:cNvPr>
          <p:cNvGrpSpPr/>
          <p:nvPr/>
        </p:nvGrpSpPr>
        <p:grpSpPr>
          <a:xfrm>
            <a:off x="479426" y="1444976"/>
            <a:ext cx="11233148" cy="3959402"/>
            <a:chOff x="6250170" y="1444976"/>
            <a:chExt cx="5760001" cy="3959402"/>
          </a:xfrm>
          <a:noFill/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0D0E49-0B83-AB84-CB6E-D73E93DF710D}"/>
                </a:ext>
              </a:extLst>
            </p:cNvPr>
            <p:cNvSpPr/>
            <p:nvPr/>
          </p:nvSpPr>
          <p:spPr>
            <a:xfrm>
              <a:off x="6250170" y="1444976"/>
              <a:ext cx="5760000" cy="3887943"/>
            </a:xfrm>
            <a:prstGeom prst="rect">
              <a:avLst/>
            </a:prstGeom>
            <a:grpFill/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EA344909-BAB9-CEA2-7EAE-BC30BDC5114C}"/>
                </a:ext>
              </a:extLst>
            </p:cNvPr>
            <p:cNvGraphicFramePr/>
            <p:nvPr/>
          </p:nvGraphicFramePr>
          <p:xfrm>
            <a:off x="6250171" y="1804378"/>
            <a:ext cx="5760000" cy="360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40C05C-C219-224B-DFD7-294070CE1E21}"/>
                </a:ext>
              </a:extLst>
            </p:cNvPr>
            <p:cNvSpPr txBox="1"/>
            <p:nvPr/>
          </p:nvSpPr>
          <p:spPr>
            <a:xfrm>
              <a:off x="6806072" y="1449079"/>
              <a:ext cx="4648200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rtl="0">
                <a:defRPr sz="1200" b="0" i="0" u="none" strike="noStrike" kern="1200" spc="0" baseline="0">
                  <a:solidFill>
                    <a:srgbClr val="F8F2F1"/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1000" b="1" i="0" u="none" strike="noStrike" kern="1200" spc="0" baseline="0" dirty="0">
                  <a:solidFill>
                    <a:schemeClr val="bg2"/>
                  </a:solidFill>
                </a:rPr>
                <a:t>Full effects</a:t>
              </a:r>
            </a:p>
            <a:p>
              <a:pPr algn="ctr" rtl="0">
                <a:defRPr sz="1200" b="0" i="0" u="none" strike="noStrike" kern="1200" spc="0" baseline="0">
                  <a:solidFill>
                    <a:srgbClr val="F8F2F1"/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b="0" i="0" u="none" strike="noStrike" kern="1200" spc="0" baseline="0" dirty="0">
                  <a:solidFill>
                    <a:schemeClr val="bg2"/>
                  </a:solidFill>
                </a:rPr>
                <a:t>Bubble size represents % of full profit volume</a:t>
              </a:r>
            </a:p>
            <a:p>
              <a:pPr algn="ctr" rtl="0">
                <a:defRPr sz="1200" b="0" i="0" u="none" strike="noStrike" kern="1200" spc="0" baseline="0">
                  <a:solidFill>
                    <a:srgbClr val="F8F2F1"/>
                  </a:solidFill>
                  <a:latin typeface="+mn-lt"/>
                  <a:ea typeface="+mn-ea"/>
                  <a:cs typeface="+mn-cs"/>
                </a:defRPr>
              </a:pPr>
              <a:r>
                <a:rPr lang="en-GB" sz="1000" b="1" i="0" u="none" strike="noStrike" kern="1200" spc="0" baseline="0" dirty="0">
                  <a:solidFill>
                    <a:schemeClr val="bg2"/>
                  </a:solidFill>
                </a:rPr>
                <a:t>Telecoms Full Profit ROI: £</a:t>
              </a:r>
              <a:r>
                <a:rPr lang="en-GB" sz="1000" b="1" dirty="0">
                  <a:solidFill>
                    <a:schemeClr val="bg2"/>
                  </a:solidFill>
                </a:rPr>
                <a:t>3.13</a:t>
              </a:r>
              <a:endParaRPr lang="en-GB" sz="1000" b="1" i="0" u="none" strike="noStrike" kern="1200" spc="0" baseline="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3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close up of an eye&#10;&#10;Description automatically generated">
            <a:extLst>
              <a:ext uri="{FF2B5EF4-FFF2-40B4-BE49-F238E27FC236}">
                <a16:creationId xmlns:a16="http://schemas.microsoft.com/office/drawing/2014/main" id="{C6D32279-7FD2-4D66-3974-877C69CA28D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12183" r="13437" b="12064"/>
          <a:stretch/>
        </p:blipFill>
        <p:spPr>
          <a:xfrm>
            <a:off x="0" y="0"/>
            <a:ext cx="12192000" cy="68580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BBE8E5-9953-CC83-93DE-17009FEFAC15}"/>
              </a:ext>
            </a:extLst>
          </p:cNvPr>
          <p:cNvSpPr/>
          <p:nvPr/>
        </p:nvSpPr>
        <p:spPr>
          <a:xfrm flipH="1">
            <a:off x="-6" y="0"/>
            <a:ext cx="11617897" cy="4427621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CB31AD-6FFF-6684-2246-ECCA203F8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Media planning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49B391A-BF33-7A32-C6A4-4FC8F65DABF1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EE, “Switch On, Drift Off”</a:t>
            </a:r>
          </a:p>
        </p:txBody>
      </p:sp>
    </p:spTree>
    <p:extLst>
      <p:ext uri="{BB962C8B-B14F-4D97-AF65-F5344CB8AC3E}">
        <p14:creationId xmlns:p14="http://schemas.microsoft.com/office/powerpoint/2010/main" val="365007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5B9A00-3069-CD9D-F331-A7287829E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66171"/>
              </p:ext>
            </p:extLst>
          </p:nvPr>
        </p:nvGraphicFramePr>
        <p:xfrm>
          <a:off x="696004" y="1381124"/>
          <a:ext cx="10799988" cy="3060002"/>
        </p:xfrm>
        <a:graphic>
          <a:graphicData uri="http://schemas.openxmlformats.org/drawingml/2006/table">
            <a:tbl>
              <a:tblPr/>
              <a:tblGrid>
                <a:gridCol w="930660">
                  <a:extLst>
                    <a:ext uri="{9D8B030D-6E8A-4147-A177-3AD203B41FA5}">
                      <a16:colId xmlns:a16="http://schemas.microsoft.com/office/drawing/2014/main" val="2287400265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479672683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3310900469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1451238474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3678467679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1029515240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4031954704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516142445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089252851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941341697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547263632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3564207000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496955923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1184365245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804669552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1123774026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1834186463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4281043078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631557532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3513329942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254203996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899844550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3987763306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2853865805"/>
                    </a:ext>
                  </a:extLst>
                </a:gridCol>
                <a:gridCol w="411222">
                  <a:extLst>
                    <a:ext uri="{9D8B030D-6E8A-4147-A177-3AD203B41FA5}">
                      <a16:colId xmlns:a16="http://schemas.microsoft.com/office/drawing/2014/main" val="580282983"/>
                    </a:ext>
                  </a:extLst>
                </a:gridCol>
              </a:tblGrid>
              <a:tr h="353077">
                <a:tc gridSpan="2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1F497D"/>
                          </a:highlight>
                          <a:latin typeface="Arial" panose="020B0604020202020204" pitchFamily="34" charset="0"/>
                        </a:rPr>
                        <a:t>Telecoms index by daypart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73114"/>
                  </a:ext>
                </a:extLst>
              </a:tr>
              <a:tr h="33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6am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7am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8am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9am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10am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11am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12pm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2pm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3pm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4pm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5pm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6pm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7pm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8pm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9pm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10pm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11pm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12am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1am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2am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3am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4am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5am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91789"/>
                  </a:ext>
                </a:extLst>
              </a:tr>
              <a:tr h="33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Monday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9B74"/>
                          </a:highlight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7C6E"/>
                          </a:highlight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082"/>
                          </a:highlight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8DC81"/>
                          </a:highlight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9C97E"/>
                          </a:highlight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FCB7E"/>
                          </a:highlight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CE182"/>
                          </a:highlight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8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0E383"/>
                          </a:highlight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8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FDE82"/>
                          </a:highlight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D880"/>
                          </a:highlight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B7D"/>
                          </a:highlight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87D"/>
                          </a:highlight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D67F"/>
                          </a:highlight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B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B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E81"/>
                          </a:highlight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5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EA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783"/>
                          </a:highligh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E81"/>
                          </a:highlight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D981"/>
                          </a:highlight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65451"/>
                  </a:ext>
                </a:extLst>
              </a:tr>
              <a:tr h="33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Tuesday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7F6F"/>
                          </a:highlight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7C6E"/>
                          </a:highlight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A7D"/>
                          </a:highlight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2D580"/>
                          </a:highlight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CCF7F"/>
                          </a:highlight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5E483"/>
                          </a:highlight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883"/>
                          </a:highlight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3DF82"/>
                          </a:highlight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5DF82"/>
                          </a:highlight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87D"/>
                          </a:highlight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D7E"/>
                          </a:highlight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E7B"/>
                          </a:highlight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0E283"/>
                          </a:highlight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383"/>
                          </a:highlight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C81"/>
                          </a:highlight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C81"/>
                          </a:highlight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883"/>
                          </a:highlight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6E984"/>
                          </a:highlight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582"/>
                          </a:highlight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7E483"/>
                          </a:highlight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DCF7F"/>
                          </a:highlight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DCA7E"/>
                          </a:highlight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738180"/>
                  </a:ext>
                </a:extLst>
              </a:tr>
              <a:tr h="33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Wednesday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D7B"/>
                          </a:highlight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706C"/>
                          </a:highlight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0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D7E"/>
                          </a:highlight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DD82"/>
                          </a:highlight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3D580"/>
                          </a:highlight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8D27F"/>
                          </a:highlight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DD82"/>
                          </a:highlight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6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BE1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8DC81"/>
                          </a:highlight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FDD82"/>
                          </a:highlight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D57F"/>
                          </a:highlight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E7E"/>
                          </a:highlight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C7B"/>
                          </a:highlight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C81"/>
                          </a:highlight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082"/>
                          </a:highlight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382"/>
                          </a:highlight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AE5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1DA81"/>
                          </a:highlight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3E884"/>
                          </a:highlight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BE6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881"/>
                          </a:highlight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8DCA7E"/>
                          </a:highlight>
                          <a:latin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94409"/>
                  </a:ext>
                </a:extLst>
              </a:tr>
              <a:tr h="33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Thursday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7F6F"/>
                          </a:highlight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B6B"/>
                          </a:highlight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B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E7E"/>
                          </a:highlight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6E984"/>
                          </a:highlight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7CD7E"/>
                          </a:highlight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1D07F"/>
                          </a:highlight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6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8E5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5DF82"/>
                          </a:highlight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DC81"/>
                          </a:highlight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FDD82"/>
                          </a:highlight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77D"/>
                          </a:highlight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D780"/>
                          </a:highlight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C7B"/>
                          </a:highlight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482"/>
                          </a:highlight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8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983"/>
                          </a:highlight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282"/>
                          </a:highlight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B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7E984"/>
                          </a:highlight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F81"/>
                          </a:highlight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482"/>
                          </a:highlight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5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CD380"/>
                          </a:highlight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037774"/>
                  </a:ext>
                </a:extLst>
              </a:tr>
              <a:tr h="33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Friday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8E72"/>
                          </a:highlight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E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D7E"/>
                          </a:highlight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6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4DA81"/>
                          </a:highlight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A8D27F"/>
                          </a:highlight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1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783"/>
                          </a:highligh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1E784"/>
                          </a:highlight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4E483"/>
                          </a:highlight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CE6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F7B"/>
                          </a:highlight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27C"/>
                          </a:highlight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A7D"/>
                          </a:highlight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EA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DD881"/>
                          </a:highlight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1E784"/>
                          </a:highlight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783"/>
                          </a:highligh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A83"/>
                          </a:highlight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4E884"/>
                          </a:highlight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E81"/>
                          </a:highlight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9DC81"/>
                          </a:highlight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3D580"/>
                          </a:highlight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14154"/>
                  </a:ext>
                </a:extLst>
              </a:tr>
              <a:tr h="3362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Saturday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9B74"/>
                          </a:highlight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9573"/>
                          </a:highlight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47C"/>
                          </a:highlight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D37F"/>
                          </a:highlight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983"/>
                          </a:highlight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5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EB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783"/>
                          </a:highligh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1E383"/>
                          </a:highlight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CE6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C81"/>
                          </a:highlight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282"/>
                          </a:highlight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582"/>
                          </a:highlight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5D680"/>
                          </a:highlight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FE784"/>
                          </a:highlight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A7D"/>
                          </a:highlight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C7B"/>
                          </a:highlight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77D"/>
                          </a:highlight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27C"/>
                          </a:highlight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F7B"/>
                          </a:highlight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57C"/>
                          </a:highlight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482"/>
                          </a:highlight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B81"/>
                          </a:highlight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B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909973"/>
                  </a:ext>
                </a:extLst>
              </a:tr>
              <a:tr h="35307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Arial" panose="020B0604020202020204" pitchFamily="34" charset="0"/>
                        </a:rPr>
                        <a:t>Sunday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A977"/>
                          </a:highlight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9D75"/>
                          </a:highlight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47C"/>
                          </a:highlight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E81"/>
                          </a:highlight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E983"/>
                          </a:highlight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EA84"/>
                          </a:highlight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7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0D981"/>
                          </a:highlight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9D780"/>
                          </a:highlight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B0D580"/>
                          </a:highlight>
                          <a:latin typeface="Arial" panose="020B0604020202020204" pitchFamily="34" charset="0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9E082"/>
                          </a:highlight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7DB81"/>
                          </a:highlight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A80"/>
                          </a:highlight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A80"/>
                          </a:highlight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CE683"/>
                          </a:highlight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C7E"/>
                          </a:highlight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27C"/>
                          </a:highlight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77A"/>
                          </a:highlight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27C"/>
                          </a:highlight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C17C"/>
                          </a:highlight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DC77D"/>
                          </a:highlight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CB479"/>
                          </a:highlight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EDA80"/>
                          </a:highlight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EE683"/>
                          </a:highlight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98361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E499AC8-23A8-C083-24E3-07AAF40AD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632596"/>
              </p:ext>
            </p:extLst>
          </p:nvPr>
        </p:nvGraphicFramePr>
        <p:xfrm>
          <a:off x="3206750" y="4700842"/>
          <a:ext cx="5778500" cy="400050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573663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72382960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4051052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82939304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416511069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3330262427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87592992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</a:rPr>
                        <a:t>Monday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</a:rPr>
                        <a:t>Tuesday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</a:rPr>
                        <a:t>Wednesday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</a:rPr>
                        <a:t>Thursday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</a:rPr>
                        <a:t>Friday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</a:rPr>
                        <a:t>Saturday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DEDED"/>
                          </a:highlight>
                          <a:latin typeface="Arial" panose="020B0604020202020204" pitchFamily="34" charset="0"/>
                        </a:rPr>
                        <a:t>Sunday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431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BAA77"/>
                          </a:highlight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98C71"/>
                          </a:highlight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EA84"/>
                          </a:highlight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3CC7E"/>
                          </a:highlight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C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34991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5229A77-187D-2906-83C4-E1A27A13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Telecoms linear TV spend skews towards daytime viewing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D6A1FC1-ED3B-7470-6410-23A65AABADB3}"/>
              </a:ext>
            </a:extLst>
          </p:cNvPr>
          <p:cNvSpPr txBox="1">
            <a:spLocks/>
          </p:cNvSpPr>
          <p:nvPr/>
        </p:nvSpPr>
        <p:spPr>
          <a:xfrm>
            <a:off x="360000" y="5400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Barb, 2023, individuals, commercial linear, telecoms index vs all categories.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D61CC-1329-1F30-EE98-57C31AE227F7}"/>
              </a:ext>
            </a:extLst>
          </p:cNvPr>
          <p:cNvSpPr txBox="1"/>
          <p:nvPr/>
        </p:nvSpPr>
        <p:spPr>
          <a:xfrm>
            <a:off x="407309" y="1009006"/>
            <a:ext cx="6225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>
                <a:solidFill>
                  <a:schemeClr val="bg2"/>
                </a:solidFill>
              </a:rPr>
              <a:t>Index of telecoms commercial linear TV impacts vs all categories</a:t>
            </a:r>
          </a:p>
        </p:txBody>
      </p:sp>
    </p:spTree>
    <p:extLst>
      <p:ext uri="{BB962C8B-B14F-4D97-AF65-F5344CB8AC3E}">
        <p14:creationId xmlns:p14="http://schemas.microsoft.com/office/powerpoint/2010/main" val="4381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5C7B7A-D219-4589-907B-D24DD377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245106"/>
              </p:ext>
            </p:extLst>
          </p:nvPr>
        </p:nvGraphicFramePr>
        <p:xfrm>
          <a:off x="360000" y="901898"/>
          <a:ext cx="11307763" cy="456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D8D852-AB6E-4380-B092-132EAB37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Use of 30” is high amongst telecoms advertisers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4E362-6AA4-4764-8391-38A53CFA52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/>
              <a:t>Source: Barb, 2023, Individuals</a:t>
            </a:r>
          </a:p>
        </p:txBody>
      </p:sp>
    </p:spTree>
    <p:extLst>
      <p:ext uri="{BB962C8B-B14F-4D97-AF65-F5344CB8AC3E}">
        <p14:creationId xmlns:p14="http://schemas.microsoft.com/office/powerpoint/2010/main" val="25205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5C7B7A-D219-4589-907B-D24DD377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986077"/>
              </p:ext>
            </p:extLst>
          </p:nvPr>
        </p:nvGraphicFramePr>
        <p:xfrm>
          <a:off x="442119" y="901898"/>
          <a:ext cx="11307763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D8D852-AB6E-4380-B092-132EAB37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Telecoms ad lengths have shortened over the last ten years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4E362-6AA4-4764-8391-38A53CFA52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5400000"/>
            <a:ext cx="11334817" cy="304800"/>
          </a:xfrm>
        </p:spPr>
        <p:txBody>
          <a:bodyPr/>
          <a:lstStyle/>
          <a:p>
            <a:r>
              <a:rPr lang="en-GB" dirty="0"/>
              <a:t>Source: Barb, 2003-2023, individuals, telecoms category</a:t>
            </a:r>
          </a:p>
        </p:txBody>
      </p:sp>
    </p:spTree>
    <p:extLst>
      <p:ext uri="{BB962C8B-B14F-4D97-AF65-F5344CB8AC3E}">
        <p14:creationId xmlns:p14="http://schemas.microsoft.com/office/powerpoint/2010/main" val="273355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E5C7B7A-D219-4589-907B-D24DD377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199228"/>
              </p:ext>
            </p:extLst>
          </p:nvPr>
        </p:nvGraphicFramePr>
        <p:xfrm>
          <a:off x="442119" y="901898"/>
          <a:ext cx="11307763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BD8D852-AB6E-4380-B092-132EAB37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Use of spot length is consistent across </a:t>
            </a:r>
            <a:r>
              <a:rPr lang="en-GB"/>
              <a:t>most advertisers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4E362-6AA4-4764-8391-38A53CFA52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5400000"/>
            <a:ext cx="11334817" cy="304800"/>
          </a:xfrm>
        </p:spPr>
        <p:txBody>
          <a:bodyPr/>
          <a:lstStyle/>
          <a:p>
            <a:r>
              <a:rPr lang="en-GB" dirty="0"/>
              <a:t>Source: Barb, 2023, individuals, linear only, telecoms category, top 15 by total linear impacts.</a:t>
            </a:r>
          </a:p>
        </p:txBody>
      </p:sp>
    </p:spTree>
    <p:extLst>
      <p:ext uri="{BB962C8B-B14F-4D97-AF65-F5344CB8AC3E}">
        <p14:creationId xmlns:p14="http://schemas.microsoft.com/office/powerpoint/2010/main" val="237646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truck driving on a road&#10;&#10;Description automatically generated">
            <a:extLst>
              <a:ext uri="{FF2B5EF4-FFF2-40B4-BE49-F238E27FC236}">
                <a16:creationId xmlns:a16="http://schemas.microsoft.com/office/drawing/2014/main" id="{F763A8AA-7B81-2B88-8C9E-884172A7CC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65E791-8D69-C4E1-5404-0E7680020DC3}"/>
              </a:ext>
            </a:extLst>
          </p:cNvPr>
          <p:cNvSpPr/>
          <p:nvPr/>
        </p:nvSpPr>
        <p:spPr>
          <a:xfrm flipH="1">
            <a:off x="-7" y="0"/>
            <a:ext cx="12192006" cy="6008914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1F14D-BEB9-E9CC-5D4B-A368A503E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Share of voice &amp; sponsorship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B569D49-754D-78FB-8F89-8B907B4629C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Vodafone, “The Nation’s Network”</a:t>
            </a:r>
          </a:p>
        </p:txBody>
      </p:sp>
    </p:spTree>
    <p:extLst>
      <p:ext uri="{BB962C8B-B14F-4D97-AF65-F5344CB8AC3E}">
        <p14:creationId xmlns:p14="http://schemas.microsoft.com/office/powerpoint/2010/main" val="13421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touching a person's hair&#10;&#10;Description automatically generated">
            <a:extLst>
              <a:ext uri="{FF2B5EF4-FFF2-40B4-BE49-F238E27FC236}">
                <a16:creationId xmlns:a16="http://schemas.microsoft.com/office/drawing/2014/main" id="{1B99E381-F2AE-542D-0DD9-EE100A66160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4" r="2076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908A6F-241C-58E9-5B48-0BB5AD52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deck is packed with insights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7D877-1225-FE7C-E563-F5ECEF599D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982362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provide an 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nalysis of the telecoms </a:t>
            </a: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ategory this deck explores the following areas:</a:t>
            </a:r>
            <a:endParaRPr lang="en-GB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Macro Spend Patterns: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Spending behaviour and patterns </a:t>
            </a:r>
          </a:p>
          <a:p>
            <a:pPr>
              <a:lnSpc>
                <a:spcPct val="107000"/>
              </a:lnSpc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Effectiveness: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TV is crucial to the plan </a:t>
            </a:r>
          </a:p>
          <a:p>
            <a:pPr>
              <a:lnSpc>
                <a:spcPct val="107000"/>
              </a:lnSpc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Media Planning: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Weekday, and daypart analysis</a:t>
            </a:r>
          </a:p>
          <a:p>
            <a:pPr marL="28575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 time-lengths</a:t>
            </a:r>
          </a:p>
          <a:p>
            <a:pPr lvl="0">
              <a:lnSpc>
                <a:spcPct val="107000"/>
              </a:lnSpc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Share of Voice &amp; Sponsorship</a:t>
            </a:r>
            <a:endParaRPr lang="en-GB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Blending linear &amp; sponsorship</a:t>
            </a:r>
          </a:p>
          <a:p>
            <a:pPr marL="285750" lvl="0" indent="-285750">
              <a:lnSpc>
                <a:spcPct val="107000"/>
              </a:lnSpc>
              <a:buFont typeface="Symbol" panose="05050102010706020507" pitchFamily="18" charset="2"/>
              <a:buChar char="¾"/>
            </a:pPr>
            <a:r>
              <a:rPr lang="en-GB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Boosting TV share of voice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6D24752-3F3E-BEFE-8BCA-56B9AAAC8E86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Sky, “End the Errrrr”</a:t>
            </a:r>
          </a:p>
        </p:txBody>
      </p:sp>
    </p:spTree>
    <p:extLst>
      <p:ext uri="{BB962C8B-B14F-4D97-AF65-F5344CB8AC3E}">
        <p14:creationId xmlns:p14="http://schemas.microsoft.com/office/powerpoint/2010/main" val="27481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6D34-E8D4-284B-D11D-2ED42996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networks TV spend is weighted to H1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763550-1CAA-44CE-B3FE-45B82B0F9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863130"/>
              </p:ext>
            </p:extLst>
          </p:nvPr>
        </p:nvGraphicFramePr>
        <p:xfrm>
          <a:off x="371475" y="1381125"/>
          <a:ext cx="11334817" cy="398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2B3CC7-D24F-20F1-E241-1162B977298F}"/>
              </a:ext>
            </a:extLst>
          </p:cNvPr>
          <p:cNvSpPr txBox="1">
            <a:spLocks/>
          </p:cNvSpPr>
          <p:nvPr/>
        </p:nvSpPr>
        <p:spPr>
          <a:xfrm>
            <a:off x="360000" y="5400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Share of voice by ITV, adults, linear and sponsorship impacts (R/W), includes all relevant personal mobile network providers.</a:t>
            </a:r>
          </a:p>
        </p:txBody>
      </p:sp>
    </p:spTree>
    <p:extLst>
      <p:ext uri="{BB962C8B-B14F-4D97-AF65-F5344CB8AC3E}">
        <p14:creationId xmlns:p14="http://schemas.microsoft.com/office/powerpoint/2010/main" val="265253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18" descr="O2 Logo transparent PNG - StickPNG">
            <a:extLst>
              <a:ext uri="{FF2B5EF4-FFF2-40B4-BE49-F238E27FC236}">
                <a16:creationId xmlns:a16="http://schemas.microsoft.com/office/drawing/2014/main" id="{CA049769-7769-7D44-7C38-784B6801A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01" y="2429667"/>
            <a:ext cx="361766" cy="36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8767CB-963E-17A1-5909-20F7ABE9D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969484"/>
              </p:ext>
            </p:extLst>
          </p:nvPr>
        </p:nvGraphicFramePr>
        <p:xfrm>
          <a:off x="696000" y="1449000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87BB97-B0C0-3413-3066-6C8CF5275FB6}"/>
              </a:ext>
            </a:extLst>
          </p:cNvPr>
          <p:cNvCxnSpPr>
            <a:cxnSpLocks/>
          </p:cNvCxnSpPr>
          <p:nvPr/>
        </p:nvCxnSpPr>
        <p:spPr>
          <a:xfrm flipV="1">
            <a:off x="1409700" y="1590675"/>
            <a:ext cx="9829800" cy="32420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Oval 1026">
            <a:extLst>
              <a:ext uri="{FF2B5EF4-FFF2-40B4-BE49-F238E27FC236}">
                <a16:creationId xmlns:a16="http://schemas.microsoft.com/office/drawing/2014/main" id="{2BEE9B38-6C03-6893-BA03-9136840A01ED}"/>
              </a:ext>
            </a:extLst>
          </p:cNvPr>
          <p:cNvSpPr/>
          <p:nvPr/>
        </p:nvSpPr>
        <p:spPr>
          <a:xfrm>
            <a:off x="1645695" y="1646653"/>
            <a:ext cx="229453" cy="23946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9825AD84-A9EB-E0C7-9338-7244963997C6}"/>
              </a:ext>
            </a:extLst>
          </p:cNvPr>
          <p:cNvSpPr/>
          <p:nvPr/>
        </p:nvSpPr>
        <p:spPr>
          <a:xfrm>
            <a:off x="1645788" y="2100687"/>
            <a:ext cx="229360" cy="2394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3" name="TextBox 1">
            <a:extLst>
              <a:ext uri="{FF2B5EF4-FFF2-40B4-BE49-F238E27FC236}">
                <a16:creationId xmlns:a16="http://schemas.microsoft.com/office/drawing/2014/main" id="{7184FAF6-8832-F1E7-1E8C-BFE1B83E81BC}"/>
              </a:ext>
            </a:extLst>
          </p:cNvPr>
          <p:cNvSpPr txBox="1"/>
          <p:nvPr/>
        </p:nvSpPr>
        <p:spPr>
          <a:xfrm>
            <a:off x="1859487" y="2016575"/>
            <a:ext cx="1671114" cy="2552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Linear &amp; Sponsorship 2018 to 2022</a:t>
            </a:r>
          </a:p>
        </p:txBody>
      </p:sp>
      <p:sp>
        <p:nvSpPr>
          <p:cNvPr id="1035" name="TextBox 1">
            <a:extLst>
              <a:ext uri="{FF2B5EF4-FFF2-40B4-BE49-F238E27FC236}">
                <a16:creationId xmlns:a16="http://schemas.microsoft.com/office/drawing/2014/main" id="{86E41D65-B3FE-6CD9-2BC6-866FDDDC3726}"/>
              </a:ext>
            </a:extLst>
          </p:cNvPr>
          <p:cNvSpPr txBox="1"/>
          <p:nvPr/>
        </p:nvSpPr>
        <p:spPr>
          <a:xfrm>
            <a:off x="1845411" y="1577330"/>
            <a:ext cx="2252314" cy="2394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Linear &amp; Sponsorship </a:t>
            </a: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3CD84892-64BB-AA1A-ED34-1E909937C6B2}"/>
              </a:ext>
            </a:extLst>
          </p:cNvPr>
          <p:cNvCxnSpPr>
            <a:cxnSpLocks/>
          </p:cNvCxnSpPr>
          <p:nvPr/>
        </p:nvCxnSpPr>
        <p:spPr>
          <a:xfrm>
            <a:off x="3370699" y="3610053"/>
            <a:ext cx="0" cy="119854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6FF8ED-BA2F-F650-24EB-A8E803EAAD7D}"/>
              </a:ext>
            </a:extLst>
          </p:cNvPr>
          <p:cNvCxnSpPr>
            <a:cxnSpLocks/>
          </p:cNvCxnSpPr>
          <p:nvPr/>
        </p:nvCxnSpPr>
        <p:spPr>
          <a:xfrm flipV="1">
            <a:off x="7296796" y="2906350"/>
            <a:ext cx="0" cy="138668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36DCE6-16CB-E7F8-5ECA-3F9810E89C06}"/>
              </a:ext>
            </a:extLst>
          </p:cNvPr>
          <p:cNvCxnSpPr>
            <a:cxnSpLocks/>
          </p:cNvCxnSpPr>
          <p:nvPr/>
        </p:nvCxnSpPr>
        <p:spPr>
          <a:xfrm>
            <a:off x="3698200" y="2590118"/>
            <a:ext cx="0" cy="541913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Arrow Connector 1036">
            <a:extLst>
              <a:ext uri="{FF2B5EF4-FFF2-40B4-BE49-F238E27FC236}">
                <a16:creationId xmlns:a16="http://schemas.microsoft.com/office/drawing/2014/main" id="{2F2590EF-DF31-FDE9-3180-0C2AE4CD7CD5}"/>
              </a:ext>
            </a:extLst>
          </p:cNvPr>
          <p:cNvCxnSpPr>
            <a:cxnSpLocks/>
          </p:cNvCxnSpPr>
          <p:nvPr/>
        </p:nvCxnSpPr>
        <p:spPr>
          <a:xfrm flipH="1" flipV="1">
            <a:off x="4352218" y="2671964"/>
            <a:ext cx="3810" cy="920134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A229634-2016-0C32-0E8C-ADEF2432C9FD}"/>
              </a:ext>
            </a:extLst>
          </p:cNvPr>
          <p:cNvSpPr txBox="1">
            <a:spLocks/>
          </p:cNvSpPr>
          <p:nvPr/>
        </p:nvSpPr>
        <p:spPr>
          <a:xfrm>
            <a:off x="185737" y="334981"/>
            <a:ext cx="11820525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Three are currently making a strong </a:t>
            </a:r>
            <a:r>
              <a:rPr lang="en-GB" dirty="0" err="1"/>
              <a:t>SoV</a:t>
            </a:r>
            <a:r>
              <a:rPr lang="en-GB" dirty="0"/>
              <a:t> play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540C7B3-F4DC-0569-C7B7-1A774ADF0C8C}"/>
              </a:ext>
            </a:extLst>
          </p:cNvPr>
          <p:cNvSpPr txBox="1">
            <a:spLocks/>
          </p:cNvSpPr>
          <p:nvPr/>
        </p:nvSpPr>
        <p:spPr>
          <a:xfrm>
            <a:off x="360000" y="5400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Share of voice by ITV, 2018-2023, adults, linear &amp; sponsorship impacts (R/W), Share of customers (Statista).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9CC10E-4599-9516-70EE-8C25921F8E69}"/>
              </a:ext>
            </a:extLst>
          </p:cNvPr>
          <p:cNvCxnSpPr>
            <a:cxnSpLocks/>
          </p:cNvCxnSpPr>
          <p:nvPr/>
        </p:nvCxnSpPr>
        <p:spPr>
          <a:xfrm>
            <a:off x="9592916" y="1983737"/>
            <a:ext cx="0" cy="532927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906DB9-743E-3300-63DD-4533E436E87A}"/>
              </a:ext>
            </a:extLst>
          </p:cNvPr>
          <p:cNvCxnSpPr>
            <a:cxnSpLocks/>
          </p:cNvCxnSpPr>
          <p:nvPr/>
        </p:nvCxnSpPr>
        <p:spPr>
          <a:xfrm>
            <a:off x="5663884" y="2906350"/>
            <a:ext cx="0" cy="86736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2" name="Picture 4">
            <a:extLst>
              <a:ext uri="{FF2B5EF4-FFF2-40B4-BE49-F238E27FC236}">
                <a16:creationId xmlns:a16="http://schemas.microsoft.com/office/drawing/2014/main" id="{324299B0-639B-5ECD-E638-F9129925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026" y="2662630"/>
            <a:ext cx="226190" cy="3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8" descr="Virgin Media - Wikipedia">
            <a:extLst>
              <a:ext uri="{FF2B5EF4-FFF2-40B4-BE49-F238E27FC236}">
                <a16:creationId xmlns:a16="http://schemas.microsoft.com/office/drawing/2014/main" id="{2D5322EF-60FA-F52D-6D38-35111C2E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28" y="4646965"/>
            <a:ext cx="359776" cy="21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" descr="Vodafone Logo and symbol, meaning, history, PNG, brand">
            <a:extLst>
              <a:ext uri="{FF2B5EF4-FFF2-40B4-BE49-F238E27FC236}">
                <a16:creationId xmlns:a16="http://schemas.microsoft.com/office/drawing/2014/main" id="{106413CB-3F55-A757-ABB5-72AFEB69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261" y="3071944"/>
            <a:ext cx="560186" cy="35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14">
            <a:extLst>
              <a:ext uri="{FF2B5EF4-FFF2-40B4-BE49-F238E27FC236}">
                <a16:creationId xmlns:a16="http://schemas.microsoft.com/office/drawing/2014/main" id="{0F73FEFC-511F-6A25-FFF4-D62DA9B5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166" y="2151426"/>
            <a:ext cx="281452" cy="3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22" descr="Tesco Mobile - Wikipedia">
            <a:extLst>
              <a:ext uri="{FF2B5EF4-FFF2-40B4-BE49-F238E27FC236}">
                <a16:creationId xmlns:a16="http://schemas.microsoft.com/office/drawing/2014/main" id="{D2F756F4-B3D0-109A-96E9-CE8D547C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771" y="3663293"/>
            <a:ext cx="648658" cy="23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2">
            <a:extLst>
              <a:ext uri="{FF2B5EF4-FFF2-40B4-BE49-F238E27FC236}">
                <a16:creationId xmlns:a16="http://schemas.microsoft.com/office/drawing/2014/main" id="{D92198CA-6285-28AE-EB1A-9123C3BF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585" y="4095559"/>
            <a:ext cx="555702" cy="13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6" descr="Giffgaff Logo PNG Transparent &amp; SVG Vector - Freebie Supply">
            <a:extLst>
              <a:ext uri="{FF2B5EF4-FFF2-40B4-BE49-F238E27FC236}">
                <a16:creationId xmlns:a16="http://schemas.microsoft.com/office/drawing/2014/main" id="{0D9A7791-334B-94DC-D043-4FED2ACA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935" y="4035146"/>
            <a:ext cx="568692" cy="17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10" descr="Bt Logo PNG Vectors Free Download">
            <a:extLst>
              <a:ext uri="{FF2B5EF4-FFF2-40B4-BE49-F238E27FC236}">
                <a16:creationId xmlns:a16="http://schemas.microsoft.com/office/drawing/2014/main" id="{A0C3A59B-155B-BD56-B8A4-AA545A0E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107" y="2697765"/>
            <a:ext cx="361764" cy="3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1" name="Group 1100">
            <a:extLst>
              <a:ext uri="{FF2B5EF4-FFF2-40B4-BE49-F238E27FC236}">
                <a16:creationId xmlns:a16="http://schemas.microsoft.com/office/drawing/2014/main" id="{40F676D9-A3D7-85AB-6322-8CBE3C0DB487}"/>
              </a:ext>
            </a:extLst>
          </p:cNvPr>
          <p:cNvGrpSpPr/>
          <p:nvPr/>
        </p:nvGrpSpPr>
        <p:grpSpPr>
          <a:xfrm rot="10800000">
            <a:off x="2420677" y="4153107"/>
            <a:ext cx="101700" cy="493858"/>
            <a:chOff x="4216736" y="4081968"/>
            <a:chExt cx="117403" cy="768638"/>
          </a:xfrm>
        </p:grpSpPr>
        <p:cxnSp>
          <p:nvCxnSpPr>
            <p:cNvPr id="1102" name="Straight Arrow Connector 1101">
              <a:extLst>
                <a:ext uri="{FF2B5EF4-FFF2-40B4-BE49-F238E27FC236}">
                  <a16:creationId xmlns:a16="http://schemas.microsoft.com/office/drawing/2014/main" id="{D1BE3BB0-9B20-CC41-86CB-D0C14AA9B93D}"/>
                </a:ext>
              </a:extLst>
            </p:cNvPr>
            <p:cNvCxnSpPr>
              <a:cxnSpLocks/>
            </p:cNvCxnSpPr>
            <p:nvPr/>
          </p:nvCxnSpPr>
          <p:spPr>
            <a:xfrm>
              <a:off x="4216736" y="4838187"/>
              <a:ext cx="117403" cy="0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3" name="Straight Connector 1102">
              <a:extLst>
                <a:ext uri="{FF2B5EF4-FFF2-40B4-BE49-F238E27FC236}">
                  <a16:creationId xmlns:a16="http://schemas.microsoft.com/office/drawing/2014/main" id="{D58364FB-2347-679E-1071-9905E7E51DE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16736" y="4081968"/>
              <a:ext cx="81175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F3CB2E03-8C57-339F-1429-C061E4FE88E2}"/>
                </a:ext>
              </a:extLst>
            </p:cNvPr>
            <p:cNvCxnSpPr>
              <a:cxnSpLocks/>
            </p:cNvCxnSpPr>
            <p:nvPr/>
          </p:nvCxnSpPr>
          <p:spPr>
            <a:xfrm>
              <a:off x="4226285" y="4081968"/>
              <a:ext cx="0" cy="768638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5" name="Group 1104">
            <a:extLst>
              <a:ext uri="{FF2B5EF4-FFF2-40B4-BE49-F238E27FC236}">
                <a16:creationId xmlns:a16="http://schemas.microsoft.com/office/drawing/2014/main" id="{A438AB10-CCF6-206F-45CF-73BB766A9823}"/>
              </a:ext>
            </a:extLst>
          </p:cNvPr>
          <p:cNvGrpSpPr/>
          <p:nvPr/>
        </p:nvGrpSpPr>
        <p:grpSpPr>
          <a:xfrm>
            <a:off x="2247846" y="4314824"/>
            <a:ext cx="101701" cy="443992"/>
            <a:chOff x="4216736" y="4081968"/>
            <a:chExt cx="117403" cy="768638"/>
          </a:xfrm>
        </p:grpSpPr>
        <p:cxnSp>
          <p:nvCxnSpPr>
            <p:cNvPr id="1106" name="Straight Arrow Connector 1105">
              <a:extLst>
                <a:ext uri="{FF2B5EF4-FFF2-40B4-BE49-F238E27FC236}">
                  <a16:creationId xmlns:a16="http://schemas.microsoft.com/office/drawing/2014/main" id="{A2CE53F7-F45E-2F0F-DFDC-5E45E72120BA}"/>
                </a:ext>
              </a:extLst>
            </p:cNvPr>
            <p:cNvCxnSpPr>
              <a:cxnSpLocks/>
            </p:cNvCxnSpPr>
            <p:nvPr/>
          </p:nvCxnSpPr>
          <p:spPr>
            <a:xfrm>
              <a:off x="4216736" y="4838187"/>
              <a:ext cx="117403" cy="0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2D353EB7-3C47-1FA1-636B-AF0ABA9C0C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6736" y="4081968"/>
              <a:ext cx="117403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D0581F3A-636F-1E8C-2268-EC56A22D83D2}"/>
                </a:ext>
              </a:extLst>
            </p:cNvPr>
            <p:cNvCxnSpPr>
              <a:cxnSpLocks/>
            </p:cNvCxnSpPr>
            <p:nvPr/>
          </p:nvCxnSpPr>
          <p:spPr>
            <a:xfrm>
              <a:off x="4226285" y="4081968"/>
              <a:ext cx="0" cy="768638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3" name="Group 1112">
            <a:extLst>
              <a:ext uri="{FF2B5EF4-FFF2-40B4-BE49-F238E27FC236}">
                <a16:creationId xmlns:a16="http://schemas.microsoft.com/office/drawing/2014/main" id="{91336D4A-94B7-AD33-CCE7-67176A6C0B39}"/>
              </a:ext>
            </a:extLst>
          </p:cNvPr>
          <p:cNvGrpSpPr/>
          <p:nvPr/>
        </p:nvGrpSpPr>
        <p:grpSpPr>
          <a:xfrm rot="10800000">
            <a:off x="2421336" y="4690113"/>
            <a:ext cx="110679" cy="103654"/>
            <a:chOff x="4216736" y="4081968"/>
            <a:chExt cx="117403" cy="768638"/>
          </a:xfrm>
        </p:grpSpPr>
        <p:cxnSp>
          <p:nvCxnSpPr>
            <p:cNvPr id="1114" name="Straight Arrow Connector 1113">
              <a:extLst>
                <a:ext uri="{FF2B5EF4-FFF2-40B4-BE49-F238E27FC236}">
                  <a16:creationId xmlns:a16="http://schemas.microsoft.com/office/drawing/2014/main" id="{AF02469D-0CA3-9477-4508-4C1DFFAB8981}"/>
                </a:ext>
              </a:extLst>
            </p:cNvPr>
            <p:cNvCxnSpPr>
              <a:cxnSpLocks/>
            </p:cNvCxnSpPr>
            <p:nvPr/>
          </p:nvCxnSpPr>
          <p:spPr>
            <a:xfrm>
              <a:off x="4216736" y="4838187"/>
              <a:ext cx="117403" cy="0"/>
            </a:xfrm>
            <a:prstGeom prst="straightConnector1">
              <a:avLst/>
            </a:prstGeom>
            <a:ln w="2222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5" name="Straight Connector 1114">
              <a:extLst>
                <a:ext uri="{FF2B5EF4-FFF2-40B4-BE49-F238E27FC236}">
                  <a16:creationId xmlns:a16="http://schemas.microsoft.com/office/drawing/2014/main" id="{FE9B690D-E3D2-2398-6B12-D8E0BE9B67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216738" y="4081968"/>
              <a:ext cx="100695" cy="0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6" name="Straight Connector 1115">
              <a:extLst>
                <a:ext uri="{FF2B5EF4-FFF2-40B4-BE49-F238E27FC236}">
                  <a16:creationId xmlns:a16="http://schemas.microsoft.com/office/drawing/2014/main" id="{32163923-5135-F304-E82D-CB7ACD079090}"/>
                </a:ext>
              </a:extLst>
            </p:cNvPr>
            <p:cNvCxnSpPr>
              <a:cxnSpLocks/>
            </p:cNvCxnSpPr>
            <p:nvPr/>
          </p:nvCxnSpPr>
          <p:spPr>
            <a:xfrm>
              <a:off x="4226285" y="4081968"/>
              <a:ext cx="0" cy="768638"/>
            </a:xfrm>
            <a:prstGeom prst="line">
              <a:avLst/>
            </a:prstGeom>
            <a:ln w="222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7" name="Picture 12" descr="Pay Monthly Phone &amp; SIM Offers | SIM &amp; Mobile Phone Contracts | iD Mobile">
            <a:extLst>
              <a:ext uri="{FF2B5EF4-FFF2-40B4-BE49-F238E27FC236}">
                <a16:creationId xmlns:a16="http://schemas.microsoft.com/office/drawing/2014/main" id="{2D997CD1-8EB3-27F3-627F-BA8EC5DBA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0" y="4601572"/>
            <a:ext cx="481651" cy="13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14" descr="Lycamobile - Wikipedia">
            <a:extLst>
              <a:ext uri="{FF2B5EF4-FFF2-40B4-BE49-F238E27FC236}">
                <a16:creationId xmlns:a16="http://schemas.microsoft.com/office/drawing/2014/main" id="{73DDC1E7-B1BE-3794-F6E3-0F49DB52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31" y="4875905"/>
            <a:ext cx="327517" cy="12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16" descr="Sky Mobile Review 2024 - Which?">
            <a:extLst>
              <a:ext uri="{FF2B5EF4-FFF2-40B4-BE49-F238E27FC236}">
                <a16:creationId xmlns:a16="http://schemas.microsoft.com/office/drawing/2014/main" id="{B294749B-6787-5E04-A565-6395F0BAF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196" y="3071944"/>
            <a:ext cx="738089" cy="36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314257-ADD9-0A40-D7AF-6B71116431AF}"/>
              </a:ext>
            </a:extLst>
          </p:cNvPr>
          <p:cNvCxnSpPr>
            <a:cxnSpLocks/>
          </p:cNvCxnSpPr>
          <p:nvPr/>
        </p:nvCxnSpPr>
        <p:spPr>
          <a:xfrm flipV="1">
            <a:off x="3366889" y="4153107"/>
            <a:ext cx="0" cy="72322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4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6D34-E8D4-284B-D11D-2ED42996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TV investment for fixed line services peaks in November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763550-1CAA-44CE-B3FE-45B82B0F9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271831"/>
              </p:ext>
            </p:extLst>
          </p:nvPr>
        </p:nvGraphicFramePr>
        <p:xfrm>
          <a:off x="371475" y="1381125"/>
          <a:ext cx="11334817" cy="398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2B3CC7-D24F-20F1-E241-1162B977298F}"/>
              </a:ext>
            </a:extLst>
          </p:cNvPr>
          <p:cNvSpPr txBox="1">
            <a:spLocks/>
          </p:cNvSpPr>
          <p:nvPr/>
        </p:nvSpPr>
        <p:spPr>
          <a:xfrm>
            <a:off x="360000" y="5400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Share of voice by ITV, adults, linear and sponsorship impacts (R/W), includes all relevant fixed line service providers.</a:t>
            </a:r>
          </a:p>
        </p:txBody>
      </p:sp>
    </p:spTree>
    <p:extLst>
      <p:ext uri="{BB962C8B-B14F-4D97-AF65-F5344CB8AC3E}">
        <p14:creationId xmlns:p14="http://schemas.microsoft.com/office/powerpoint/2010/main" val="34074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38767CB-963E-17A1-5909-20F7ABE9D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1475422"/>
              </p:ext>
            </p:extLst>
          </p:nvPr>
        </p:nvGraphicFramePr>
        <p:xfrm>
          <a:off x="696000" y="1449000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D87BB97-B0C0-3413-3066-6C8CF5275FB6}"/>
              </a:ext>
            </a:extLst>
          </p:cNvPr>
          <p:cNvCxnSpPr>
            <a:cxnSpLocks/>
          </p:cNvCxnSpPr>
          <p:nvPr/>
        </p:nvCxnSpPr>
        <p:spPr>
          <a:xfrm flipV="1">
            <a:off x="1409700" y="2271801"/>
            <a:ext cx="9801225" cy="25609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Oval 1026">
            <a:extLst>
              <a:ext uri="{FF2B5EF4-FFF2-40B4-BE49-F238E27FC236}">
                <a16:creationId xmlns:a16="http://schemas.microsoft.com/office/drawing/2014/main" id="{2BEE9B38-6C03-6893-BA03-9136840A01ED}"/>
              </a:ext>
            </a:extLst>
          </p:cNvPr>
          <p:cNvSpPr/>
          <p:nvPr/>
        </p:nvSpPr>
        <p:spPr>
          <a:xfrm>
            <a:off x="1645695" y="1646653"/>
            <a:ext cx="229453" cy="23946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1" name="Oval 1030">
            <a:extLst>
              <a:ext uri="{FF2B5EF4-FFF2-40B4-BE49-F238E27FC236}">
                <a16:creationId xmlns:a16="http://schemas.microsoft.com/office/drawing/2014/main" id="{9825AD84-A9EB-E0C7-9338-7244963997C6}"/>
              </a:ext>
            </a:extLst>
          </p:cNvPr>
          <p:cNvSpPr/>
          <p:nvPr/>
        </p:nvSpPr>
        <p:spPr>
          <a:xfrm>
            <a:off x="1645788" y="2100687"/>
            <a:ext cx="229360" cy="2394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33" name="TextBox 1">
            <a:extLst>
              <a:ext uri="{FF2B5EF4-FFF2-40B4-BE49-F238E27FC236}">
                <a16:creationId xmlns:a16="http://schemas.microsoft.com/office/drawing/2014/main" id="{7184FAF6-8832-F1E7-1E8C-BFE1B83E81BC}"/>
              </a:ext>
            </a:extLst>
          </p:cNvPr>
          <p:cNvSpPr txBox="1"/>
          <p:nvPr/>
        </p:nvSpPr>
        <p:spPr>
          <a:xfrm>
            <a:off x="1859487" y="2016575"/>
            <a:ext cx="1671114" cy="2552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Linear &amp; Sponsorship 2018 to 2022</a:t>
            </a:r>
          </a:p>
        </p:txBody>
      </p:sp>
      <p:sp>
        <p:nvSpPr>
          <p:cNvPr id="1035" name="TextBox 1">
            <a:extLst>
              <a:ext uri="{FF2B5EF4-FFF2-40B4-BE49-F238E27FC236}">
                <a16:creationId xmlns:a16="http://schemas.microsoft.com/office/drawing/2014/main" id="{86E41D65-B3FE-6CD9-2BC6-866FDDDC3726}"/>
              </a:ext>
            </a:extLst>
          </p:cNvPr>
          <p:cNvSpPr txBox="1"/>
          <p:nvPr/>
        </p:nvSpPr>
        <p:spPr>
          <a:xfrm>
            <a:off x="1845411" y="1577330"/>
            <a:ext cx="2252314" cy="2394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Linear &amp; Sponsorship </a:t>
            </a:r>
          </a:p>
          <a:p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36DCE6-16CB-E7F8-5ECA-3F9810E89C06}"/>
              </a:ext>
            </a:extLst>
          </p:cNvPr>
          <p:cNvCxnSpPr>
            <a:cxnSpLocks/>
          </p:cNvCxnSpPr>
          <p:nvPr/>
        </p:nvCxnSpPr>
        <p:spPr>
          <a:xfrm>
            <a:off x="3731262" y="4217194"/>
            <a:ext cx="0" cy="282693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A229634-2016-0C32-0E8C-ADEF2432C9FD}"/>
              </a:ext>
            </a:extLst>
          </p:cNvPr>
          <p:cNvSpPr txBox="1">
            <a:spLocks/>
          </p:cNvSpPr>
          <p:nvPr/>
        </p:nvSpPr>
        <p:spPr>
          <a:xfrm>
            <a:off x="371475" y="359944"/>
            <a:ext cx="11341099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BT Group lead TV SoV for fixed line services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540C7B3-F4DC-0569-C7B7-1A774ADF0C8C}"/>
              </a:ext>
            </a:extLst>
          </p:cNvPr>
          <p:cNvSpPr txBox="1">
            <a:spLocks/>
          </p:cNvSpPr>
          <p:nvPr/>
        </p:nvSpPr>
        <p:spPr>
          <a:xfrm>
            <a:off x="360000" y="5400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Share of voice by ITV, 2018-2023, adults, linear &amp; sponsorship impacts (R/W), Top 5 providers by market share. *BT Group includes EE. Fixed Line Service Providers Market Share (Choose).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D906DB9-743E-3300-63DD-4533E436E87A}"/>
              </a:ext>
            </a:extLst>
          </p:cNvPr>
          <p:cNvCxnSpPr>
            <a:cxnSpLocks/>
          </p:cNvCxnSpPr>
          <p:nvPr/>
        </p:nvCxnSpPr>
        <p:spPr>
          <a:xfrm flipV="1">
            <a:off x="9647049" y="1961522"/>
            <a:ext cx="0" cy="363328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Picture 8" descr="Virgin Media - Wikipedia">
            <a:extLst>
              <a:ext uri="{FF2B5EF4-FFF2-40B4-BE49-F238E27FC236}">
                <a16:creationId xmlns:a16="http://schemas.microsoft.com/office/drawing/2014/main" id="{2D5322EF-60FA-F52D-6D38-35111C2E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813" y="3126106"/>
            <a:ext cx="669113" cy="39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" descr="Vodafone Logo and symbol, meaning, history, PNG, brand">
            <a:extLst>
              <a:ext uri="{FF2B5EF4-FFF2-40B4-BE49-F238E27FC236}">
                <a16:creationId xmlns:a16="http://schemas.microsoft.com/office/drawing/2014/main" id="{106413CB-3F55-A757-ABB5-72AFEB69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77" y="3941310"/>
            <a:ext cx="750907" cy="46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10" descr="Bt Logo PNG Vectors Free Download">
            <a:extLst>
              <a:ext uri="{FF2B5EF4-FFF2-40B4-BE49-F238E27FC236}">
                <a16:creationId xmlns:a16="http://schemas.microsoft.com/office/drawing/2014/main" id="{A0C3A59B-155B-BD56-B8A4-AA545A0E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345" y="1379906"/>
            <a:ext cx="436757" cy="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C62B61-E451-5C0C-ECC3-8E95C7FB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20" y="4632377"/>
            <a:ext cx="822313" cy="1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840DDF4-19C3-13C9-474F-EE77A190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37" y="3718266"/>
            <a:ext cx="510933" cy="3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F6EADDD-587D-52D6-5A0E-232953E4C397}"/>
              </a:ext>
            </a:extLst>
          </p:cNvPr>
          <p:cNvSpPr/>
          <p:nvPr/>
        </p:nvSpPr>
        <p:spPr>
          <a:xfrm rot="10800000">
            <a:off x="6910645" y="3516280"/>
            <a:ext cx="36000" cy="360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B15B488-1AB8-4AE5-C498-65406A633DE6}"/>
              </a:ext>
            </a:extLst>
          </p:cNvPr>
          <p:cNvSpPr/>
          <p:nvPr/>
        </p:nvSpPr>
        <p:spPr>
          <a:xfrm>
            <a:off x="6358643" y="3631260"/>
            <a:ext cx="36000" cy="360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AC09A81-5FB9-74FD-3BFF-AE177C48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006" y="1396222"/>
            <a:ext cx="228573" cy="40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window with a person in a robe&#10;&#10;Description automatically generated">
            <a:extLst>
              <a:ext uri="{FF2B5EF4-FFF2-40B4-BE49-F238E27FC236}">
                <a16:creationId xmlns:a16="http://schemas.microsoft.com/office/drawing/2014/main" id="{D966D144-AA2A-4E13-B907-C6D15B245F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8" t="11279" r="12357" b="10636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833CC3-AF48-03FF-2E62-2D4C4C7AC451}"/>
              </a:ext>
            </a:extLst>
          </p:cNvPr>
          <p:cNvSpPr/>
          <p:nvPr/>
        </p:nvSpPr>
        <p:spPr>
          <a:xfrm flipH="1">
            <a:off x="-6" y="0"/>
            <a:ext cx="11617897" cy="4427621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4705EB-3F4B-826D-9DC0-B3F169D54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Macro spend patterns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F5C0370-BB7E-99A8-8B8E-346926D09731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TalkTalk, “Money Heist”</a:t>
            </a:r>
          </a:p>
        </p:txBody>
      </p:sp>
    </p:spTree>
    <p:extLst>
      <p:ext uri="{BB962C8B-B14F-4D97-AF65-F5344CB8AC3E}">
        <p14:creationId xmlns:p14="http://schemas.microsoft.com/office/powerpoint/2010/main" val="153920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50F47D58-A3CD-C1CD-F622-1CA2D3745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9420876"/>
              </p:ext>
            </p:extLst>
          </p:nvPr>
        </p:nvGraphicFramePr>
        <p:xfrm>
          <a:off x="428750" y="1257707"/>
          <a:ext cx="11334749" cy="39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CB5F0F-F0B6-4916-E88D-06A9DF6B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Telecoms have gradually increased TV investment since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CDB67-0ABD-05BB-5B40-CF8065F124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5400000"/>
            <a:ext cx="11334817" cy="304800"/>
          </a:xfrm>
        </p:spPr>
        <p:txBody>
          <a:bodyPr/>
          <a:lstStyle/>
          <a:p>
            <a:r>
              <a:rPr lang="en-GB" dirty="0"/>
              <a:t>Source: Nielsen Ad Intel, 2019-2023, TV Spend, %’s show YoY change.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782B062-90BA-42C0-DF82-38F24EBD798D}"/>
              </a:ext>
            </a:extLst>
          </p:cNvPr>
          <p:cNvGrpSpPr/>
          <p:nvPr/>
        </p:nvGrpSpPr>
        <p:grpSpPr>
          <a:xfrm>
            <a:off x="5854121" y="1949197"/>
            <a:ext cx="1411041" cy="418316"/>
            <a:chOff x="7104969" y="1500986"/>
            <a:chExt cx="1411041" cy="4183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4F3C5F-5782-EFB7-C530-D7ADBD2DA77C}"/>
                </a:ext>
              </a:extLst>
            </p:cNvPr>
            <p:cNvGrpSpPr/>
            <p:nvPr/>
          </p:nvGrpSpPr>
          <p:grpSpPr>
            <a:xfrm>
              <a:off x="7104969" y="1500986"/>
              <a:ext cx="971285" cy="418316"/>
              <a:chOff x="4462718" y="2530449"/>
              <a:chExt cx="971285" cy="41831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137046-60AA-54BA-64B3-43603261EA85}"/>
                  </a:ext>
                </a:extLst>
              </p:cNvPr>
              <p:cNvSpPr txBox="1"/>
              <p:nvPr/>
            </p:nvSpPr>
            <p:spPr>
              <a:xfrm>
                <a:off x="4462718" y="2702544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+£61m</a:t>
                </a:r>
              </a:p>
            </p:txBody>
          </p:sp>
          <p:sp>
            <p:nvSpPr>
              <p:cNvPr id="15" name="Arrow: Up 14">
                <a:extLst>
                  <a:ext uri="{FF2B5EF4-FFF2-40B4-BE49-F238E27FC236}">
                    <a16:creationId xmlns:a16="http://schemas.microsoft.com/office/drawing/2014/main" id="{5B249E06-82EF-112A-874A-8662042EF618}"/>
                  </a:ext>
                </a:extLst>
              </p:cNvPr>
              <p:cNvSpPr/>
              <p:nvPr/>
            </p:nvSpPr>
            <p:spPr>
              <a:xfrm>
                <a:off x="4996928" y="2530449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chemeClr val="accent5"/>
              </a:solidFill>
              <a:ln w="158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0F21258-BFF4-A197-47BD-9B9BA0B6727A}"/>
                </a:ext>
              </a:extLst>
            </p:cNvPr>
            <p:cNvSpPr txBox="1"/>
            <p:nvPr/>
          </p:nvSpPr>
          <p:spPr>
            <a:xfrm>
              <a:off x="7636497" y="1583752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+24%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9BD5DEB-F452-AC0B-6901-CC63ADE25D08}"/>
              </a:ext>
            </a:extLst>
          </p:cNvPr>
          <p:cNvGrpSpPr/>
          <p:nvPr/>
        </p:nvGrpSpPr>
        <p:grpSpPr>
          <a:xfrm>
            <a:off x="3839107" y="2388584"/>
            <a:ext cx="1345544" cy="406621"/>
            <a:chOff x="4606331" y="2103978"/>
            <a:chExt cx="1345544" cy="40662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C0951C5-5D07-FAFB-9361-BF64186ACA88}"/>
                </a:ext>
              </a:extLst>
            </p:cNvPr>
            <p:cNvGrpSpPr/>
            <p:nvPr/>
          </p:nvGrpSpPr>
          <p:grpSpPr>
            <a:xfrm>
              <a:off x="4606331" y="2103978"/>
              <a:ext cx="895872" cy="406621"/>
              <a:chOff x="4600531" y="2562303"/>
              <a:chExt cx="895872" cy="406621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B19D4E8-6B8C-983F-CA9A-A6A7021ED1D2}"/>
                  </a:ext>
                </a:extLst>
              </p:cNvPr>
              <p:cNvSpPr txBox="1"/>
              <p:nvPr/>
            </p:nvSpPr>
            <p:spPr>
              <a:xfrm>
                <a:off x="4600531" y="2722703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-£0.8m</a:t>
                </a:r>
              </a:p>
            </p:txBody>
          </p:sp>
          <p:sp>
            <p:nvSpPr>
              <p:cNvPr id="29" name="Arrow: Up 28">
                <a:extLst>
                  <a:ext uri="{FF2B5EF4-FFF2-40B4-BE49-F238E27FC236}">
                    <a16:creationId xmlns:a16="http://schemas.microsoft.com/office/drawing/2014/main" id="{E087EC5A-CFD6-3AEC-6C00-7BC209632037}"/>
                  </a:ext>
                </a:extLst>
              </p:cNvPr>
              <p:cNvSpPr/>
              <p:nvPr/>
            </p:nvSpPr>
            <p:spPr>
              <a:xfrm rot="10800000">
                <a:off x="5059328" y="2562303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7DC8D94-796C-83E3-5121-7E89CE43F384}"/>
                </a:ext>
              </a:extLst>
            </p:cNvPr>
            <p:cNvSpPr txBox="1"/>
            <p:nvPr/>
          </p:nvSpPr>
          <p:spPr>
            <a:xfrm>
              <a:off x="5072362" y="2152962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0.3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311F2D7-ADAE-DBAF-9176-E9579DD87782}"/>
              </a:ext>
            </a:extLst>
          </p:cNvPr>
          <p:cNvGrpSpPr/>
          <p:nvPr/>
        </p:nvGrpSpPr>
        <p:grpSpPr>
          <a:xfrm>
            <a:off x="10117485" y="1970268"/>
            <a:ext cx="1338310" cy="408329"/>
            <a:chOff x="9842290" y="1857757"/>
            <a:chExt cx="1338310" cy="40832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9177675-A3E9-8901-5C7C-139BE559CD42}"/>
                </a:ext>
              </a:extLst>
            </p:cNvPr>
            <p:cNvGrpSpPr/>
            <p:nvPr/>
          </p:nvGrpSpPr>
          <p:grpSpPr>
            <a:xfrm>
              <a:off x="9842290" y="1857757"/>
              <a:ext cx="895872" cy="408329"/>
              <a:chOff x="4606227" y="2530449"/>
              <a:chExt cx="895872" cy="40832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3E3FA7E-AD1A-6A7A-8F98-5D982F80A608}"/>
                  </a:ext>
                </a:extLst>
              </p:cNvPr>
              <p:cNvSpPr txBox="1"/>
              <p:nvPr/>
            </p:nvSpPr>
            <p:spPr>
              <a:xfrm>
                <a:off x="4606227" y="2692557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-£</a:t>
                </a: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60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</a:t>
                </a:r>
              </a:p>
            </p:txBody>
          </p:sp>
          <p:sp>
            <p:nvSpPr>
              <p:cNvPr id="34" name="Arrow: Up 33">
                <a:extLst>
                  <a:ext uri="{FF2B5EF4-FFF2-40B4-BE49-F238E27FC236}">
                    <a16:creationId xmlns:a16="http://schemas.microsoft.com/office/drawing/2014/main" id="{39E4A678-A81B-9BAC-2974-2BA504BF54BE}"/>
                  </a:ext>
                </a:extLst>
              </p:cNvPr>
              <p:cNvSpPr/>
              <p:nvPr/>
            </p:nvSpPr>
            <p:spPr>
              <a:xfrm rot="10800000">
                <a:off x="5065024" y="2530449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D1254C-6698-A3A0-BDC3-92440E6BF4B2}"/>
                </a:ext>
              </a:extLst>
            </p:cNvPr>
            <p:cNvSpPr txBox="1"/>
            <p:nvPr/>
          </p:nvSpPr>
          <p:spPr>
            <a:xfrm>
              <a:off x="10301087" y="1892644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-16%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1BFCDB5-BED7-0F54-4FA4-282F194BA613}"/>
              </a:ext>
            </a:extLst>
          </p:cNvPr>
          <p:cNvGrpSpPr/>
          <p:nvPr/>
        </p:nvGrpSpPr>
        <p:grpSpPr>
          <a:xfrm>
            <a:off x="7976835" y="1497386"/>
            <a:ext cx="1411041" cy="418316"/>
            <a:chOff x="7104969" y="1500986"/>
            <a:chExt cx="1411041" cy="4183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6D6A7C-3F55-C81D-4DB8-F3D0F7CAA615}"/>
                </a:ext>
              </a:extLst>
            </p:cNvPr>
            <p:cNvGrpSpPr/>
            <p:nvPr/>
          </p:nvGrpSpPr>
          <p:grpSpPr>
            <a:xfrm>
              <a:off x="7104969" y="1500986"/>
              <a:ext cx="971285" cy="418316"/>
              <a:chOff x="4462718" y="2530449"/>
              <a:chExt cx="971285" cy="41831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4F315F-8A9A-B0E4-CCDF-0EBDF30858EA}"/>
                  </a:ext>
                </a:extLst>
              </p:cNvPr>
              <p:cNvSpPr txBox="1"/>
              <p:nvPr/>
            </p:nvSpPr>
            <p:spPr>
              <a:xfrm>
                <a:off x="4462718" y="2702544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+£62m</a:t>
                </a:r>
              </a:p>
            </p:txBody>
          </p:sp>
          <p:sp>
            <p:nvSpPr>
              <p:cNvPr id="8" name="Arrow: Up 7">
                <a:extLst>
                  <a:ext uri="{FF2B5EF4-FFF2-40B4-BE49-F238E27FC236}">
                    <a16:creationId xmlns:a16="http://schemas.microsoft.com/office/drawing/2014/main" id="{12B4377C-2A3A-C926-21D5-91937AB6EA80}"/>
                  </a:ext>
                </a:extLst>
              </p:cNvPr>
              <p:cNvSpPr/>
              <p:nvPr/>
            </p:nvSpPr>
            <p:spPr>
              <a:xfrm>
                <a:off x="4996928" y="2530449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chemeClr val="accent5"/>
              </a:solidFill>
              <a:ln w="158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D642BC-6CDC-EFBF-3377-A597BBDEA171}"/>
                </a:ext>
              </a:extLst>
            </p:cNvPr>
            <p:cNvSpPr txBox="1"/>
            <p:nvPr/>
          </p:nvSpPr>
          <p:spPr>
            <a:xfrm>
              <a:off x="7636497" y="1583752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19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93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50F47D58-A3CD-C1CD-F622-1CA2D37454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509282"/>
              </p:ext>
            </p:extLst>
          </p:nvPr>
        </p:nvGraphicFramePr>
        <p:xfrm>
          <a:off x="428750" y="1257707"/>
          <a:ext cx="11334749" cy="398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CB5F0F-F0B6-4916-E88D-06A9DF6B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Mobile networks drove the overall decline in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CDB67-0ABD-05BB-5B40-CF8065F124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000" y="5400000"/>
            <a:ext cx="11334817" cy="304800"/>
          </a:xfrm>
        </p:spPr>
        <p:txBody>
          <a:bodyPr/>
          <a:lstStyle/>
          <a:p>
            <a:r>
              <a:rPr lang="en-GB" dirty="0"/>
              <a:t>Source: Nielsen Ad Intel, 2019-2023, TV Spend, %’s show YoY change.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00D461E-035C-9C1B-ACF8-68AA88F4311D}"/>
              </a:ext>
            </a:extLst>
          </p:cNvPr>
          <p:cNvGrpSpPr/>
          <p:nvPr/>
        </p:nvGrpSpPr>
        <p:grpSpPr>
          <a:xfrm>
            <a:off x="5854121" y="1949197"/>
            <a:ext cx="1411041" cy="418316"/>
            <a:chOff x="7104969" y="1500986"/>
            <a:chExt cx="1411041" cy="41831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8C13950-366A-2105-29CC-3C9FB9DAB4BA}"/>
                </a:ext>
              </a:extLst>
            </p:cNvPr>
            <p:cNvGrpSpPr/>
            <p:nvPr/>
          </p:nvGrpSpPr>
          <p:grpSpPr>
            <a:xfrm>
              <a:off x="7104969" y="1500986"/>
              <a:ext cx="971285" cy="418316"/>
              <a:chOff x="4462718" y="2530449"/>
              <a:chExt cx="971285" cy="41831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F46F6F7-8E09-8AE3-C1A5-5D02C87D6CC5}"/>
                  </a:ext>
                </a:extLst>
              </p:cNvPr>
              <p:cNvSpPr txBox="1"/>
              <p:nvPr/>
            </p:nvSpPr>
            <p:spPr>
              <a:xfrm>
                <a:off x="4462718" y="2702544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+£61m</a:t>
                </a:r>
              </a:p>
            </p:txBody>
          </p:sp>
          <p:sp>
            <p:nvSpPr>
              <p:cNvPr id="49" name="Arrow: Up 48">
                <a:extLst>
                  <a:ext uri="{FF2B5EF4-FFF2-40B4-BE49-F238E27FC236}">
                    <a16:creationId xmlns:a16="http://schemas.microsoft.com/office/drawing/2014/main" id="{F8362BAE-7820-C1EB-CC82-29F1462FC207}"/>
                  </a:ext>
                </a:extLst>
              </p:cNvPr>
              <p:cNvSpPr/>
              <p:nvPr/>
            </p:nvSpPr>
            <p:spPr>
              <a:xfrm>
                <a:off x="4996928" y="2530449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chemeClr val="accent5"/>
              </a:solidFill>
              <a:ln w="158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756120-2F2F-BAFE-8B19-3E94AFDB7D63}"/>
                </a:ext>
              </a:extLst>
            </p:cNvPr>
            <p:cNvSpPr txBox="1"/>
            <p:nvPr/>
          </p:nvSpPr>
          <p:spPr>
            <a:xfrm>
              <a:off x="7636497" y="1583752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+24%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3E756C-1F65-D807-78DC-E2FDA0078EEB}"/>
              </a:ext>
            </a:extLst>
          </p:cNvPr>
          <p:cNvGrpSpPr/>
          <p:nvPr/>
        </p:nvGrpSpPr>
        <p:grpSpPr>
          <a:xfrm>
            <a:off x="3839107" y="2388584"/>
            <a:ext cx="1345544" cy="406621"/>
            <a:chOff x="4606331" y="2103978"/>
            <a:chExt cx="1345544" cy="40662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7C8FCC8-7753-1A40-260F-56A1993BF960}"/>
                </a:ext>
              </a:extLst>
            </p:cNvPr>
            <p:cNvGrpSpPr/>
            <p:nvPr/>
          </p:nvGrpSpPr>
          <p:grpSpPr>
            <a:xfrm>
              <a:off x="4606331" y="2103978"/>
              <a:ext cx="895872" cy="406621"/>
              <a:chOff x="4600531" y="2562303"/>
              <a:chExt cx="895872" cy="406621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2C20EC4-BB6A-A4EF-D4FE-416545352451}"/>
                  </a:ext>
                </a:extLst>
              </p:cNvPr>
              <p:cNvSpPr txBox="1"/>
              <p:nvPr/>
            </p:nvSpPr>
            <p:spPr>
              <a:xfrm>
                <a:off x="4600531" y="2722703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-£0.8m</a:t>
                </a:r>
              </a:p>
            </p:txBody>
          </p:sp>
          <p:sp>
            <p:nvSpPr>
              <p:cNvPr id="54" name="Arrow: Up 53">
                <a:extLst>
                  <a:ext uri="{FF2B5EF4-FFF2-40B4-BE49-F238E27FC236}">
                    <a16:creationId xmlns:a16="http://schemas.microsoft.com/office/drawing/2014/main" id="{F7ED3270-438D-76F4-8F72-38FFB0670539}"/>
                  </a:ext>
                </a:extLst>
              </p:cNvPr>
              <p:cNvSpPr/>
              <p:nvPr/>
            </p:nvSpPr>
            <p:spPr>
              <a:xfrm rot="10800000">
                <a:off x="5059328" y="2562303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46C006-B8B5-77C4-23A2-2F6676A5DF40}"/>
                </a:ext>
              </a:extLst>
            </p:cNvPr>
            <p:cNvSpPr txBox="1"/>
            <p:nvPr/>
          </p:nvSpPr>
          <p:spPr>
            <a:xfrm>
              <a:off x="5072362" y="2152962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0.3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F8A65F1-9F28-BA5A-84A1-203A56E08316}"/>
              </a:ext>
            </a:extLst>
          </p:cNvPr>
          <p:cNvGrpSpPr/>
          <p:nvPr/>
        </p:nvGrpSpPr>
        <p:grpSpPr>
          <a:xfrm>
            <a:off x="7976835" y="1497386"/>
            <a:ext cx="1411041" cy="418316"/>
            <a:chOff x="7104969" y="1500986"/>
            <a:chExt cx="1411041" cy="418316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246C6ED-91B5-F2C2-48E0-B0ED12D6B00D}"/>
                </a:ext>
              </a:extLst>
            </p:cNvPr>
            <p:cNvGrpSpPr/>
            <p:nvPr/>
          </p:nvGrpSpPr>
          <p:grpSpPr>
            <a:xfrm>
              <a:off x="7104969" y="1500986"/>
              <a:ext cx="971285" cy="418316"/>
              <a:chOff x="4462718" y="2530449"/>
              <a:chExt cx="971285" cy="418316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B694433-51F5-4181-123D-7BFC55C83731}"/>
                  </a:ext>
                </a:extLst>
              </p:cNvPr>
              <p:cNvSpPr txBox="1"/>
              <p:nvPr/>
            </p:nvSpPr>
            <p:spPr>
              <a:xfrm>
                <a:off x="4462718" y="2702544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+£62m</a:t>
                </a:r>
              </a:p>
            </p:txBody>
          </p:sp>
          <p:sp>
            <p:nvSpPr>
              <p:cNvPr id="64" name="Arrow: Up 63">
                <a:extLst>
                  <a:ext uri="{FF2B5EF4-FFF2-40B4-BE49-F238E27FC236}">
                    <a16:creationId xmlns:a16="http://schemas.microsoft.com/office/drawing/2014/main" id="{7073BD7A-4BE0-1937-B8EE-58E25D0C96E1}"/>
                  </a:ext>
                </a:extLst>
              </p:cNvPr>
              <p:cNvSpPr/>
              <p:nvPr/>
            </p:nvSpPr>
            <p:spPr>
              <a:xfrm>
                <a:off x="4996928" y="2530449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chemeClr val="accent5"/>
              </a:solidFill>
              <a:ln w="15875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80BB532-A85C-644E-3CE7-20BF93F3C7E9}"/>
                </a:ext>
              </a:extLst>
            </p:cNvPr>
            <p:cNvSpPr txBox="1"/>
            <p:nvPr/>
          </p:nvSpPr>
          <p:spPr>
            <a:xfrm>
              <a:off x="7636497" y="1583752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+</a:t>
              </a:r>
              <a:r>
                <a:rPr lang="en-GB" sz="800" b="1" dirty="0">
                  <a:solidFill>
                    <a:prstClr val="white"/>
                  </a:solidFill>
                  <a:latin typeface="Arial"/>
                </a:rPr>
                <a:t>19</a:t>
              </a: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%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F8544B7-7E00-516A-3243-4385F9766437}"/>
              </a:ext>
            </a:extLst>
          </p:cNvPr>
          <p:cNvGrpSpPr/>
          <p:nvPr/>
        </p:nvGrpSpPr>
        <p:grpSpPr>
          <a:xfrm>
            <a:off x="10117485" y="1970268"/>
            <a:ext cx="1338310" cy="408329"/>
            <a:chOff x="9842290" y="1857757"/>
            <a:chExt cx="1338310" cy="40832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1011162-2345-3A20-D623-B82A00640C43}"/>
                </a:ext>
              </a:extLst>
            </p:cNvPr>
            <p:cNvGrpSpPr/>
            <p:nvPr/>
          </p:nvGrpSpPr>
          <p:grpSpPr>
            <a:xfrm>
              <a:off x="9842290" y="1857757"/>
              <a:ext cx="895872" cy="408329"/>
              <a:chOff x="4606227" y="2530449"/>
              <a:chExt cx="895872" cy="408329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893ED6C-8C31-802C-C70B-91CA0045FDE7}"/>
                  </a:ext>
                </a:extLst>
              </p:cNvPr>
              <p:cNvSpPr txBox="1"/>
              <p:nvPr/>
            </p:nvSpPr>
            <p:spPr>
              <a:xfrm>
                <a:off x="4606227" y="2692557"/>
                <a:ext cx="67733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-£</a:t>
                </a:r>
                <a:r>
                  <a:rPr lang="en-GB" sz="1000" b="1" dirty="0">
                    <a:solidFill>
                      <a:prstClr val="black"/>
                    </a:solidFill>
                    <a:latin typeface="Arial"/>
                  </a:rPr>
                  <a:t>60</a:t>
                </a:r>
                <a:r>
                  <a:rPr kumimoji="0" lang="en-GB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</a:t>
                </a:r>
              </a:p>
            </p:txBody>
          </p:sp>
          <p:sp>
            <p:nvSpPr>
              <p:cNvPr id="69" name="Arrow: Up 68">
                <a:extLst>
                  <a:ext uri="{FF2B5EF4-FFF2-40B4-BE49-F238E27FC236}">
                    <a16:creationId xmlns:a16="http://schemas.microsoft.com/office/drawing/2014/main" id="{32931E89-F0B5-1DA0-9640-9C7106A18516}"/>
                  </a:ext>
                </a:extLst>
              </p:cNvPr>
              <p:cNvSpPr/>
              <p:nvPr/>
            </p:nvSpPr>
            <p:spPr>
              <a:xfrm rot="10800000">
                <a:off x="5065024" y="2530449"/>
                <a:ext cx="437075" cy="344190"/>
              </a:xfrm>
              <a:prstGeom prst="upArrow">
                <a:avLst>
                  <a:gd name="adj1" fmla="val 72751"/>
                  <a:gd name="adj2" fmla="val 50000"/>
                </a:avLst>
              </a:prstGeom>
              <a:solidFill>
                <a:srgbClr val="C00000"/>
              </a:solidFill>
              <a:ln w="158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0ADF53F-7A5D-02CA-0F9D-6771736C1444}"/>
                </a:ext>
              </a:extLst>
            </p:cNvPr>
            <p:cNvSpPr txBox="1"/>
            <p:nvPr/>
          </p:nvSpPr>
          <p:spPr>
            <a:xfrm>
              <a:off x="10301087" y="1892644"/>
              <a:ext cx="87951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-16%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3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94EC2C9-C497-DE5D-3841-A1BF4D0994B9}"/>
              </a:ext>
            </a:extLst>
          </p:cNvPr>
          <p:cNvSpPr txBox="1">
            <a:spLocks/>
          </p:cNvSpPr>
          <p:nvPr/>
        </p:nvSpPr>
        <p:spPr>
          <a:xfrm>
            <a:off x="360000" y="5400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Barb, 2010-2023, impacts (R/W), telecoms share of voice vs all other categories.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2C4BC-DF1A-ED9C-B9BA-DDD9B84E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Telecoms share of linear TV impacts has increased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6C1025-A8F4-B562-6E74-9937BFCD85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6455175"/>
              </p:ext>
            </p:extLst>
          </p:nvPr>
        </p:nvGraphicFramePr>
        <p:xfrm>
          <a:off x="371475" y="1381124"/>
          <a:ext cx="11334817" cy="3983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9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E882BDB-AC44-3504-D6E3-031362BDB5AE}"/>
              </a:ext>
            </a:extLst>
          </p:cNvPr>
          <p:cNvSpPr txBox="1">
            <a:spLocks/>
          </p:cNvSpPr>
          <p:nvPr/>
        </p:nvSpPr>
        <p:spPr>
          <a:xfrm>
            <a:off x="360000" y="5400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Source: Barb, 2010-2023, individuals, impacts (R/W), linear only, top 10 telecoms providers by linear impacts from 2010-2023.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6543E5-8962-8800-D8EE-CB74CFFE8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499257"/>
              </p:ext>
            </p:extLst>
          </p:nvPr>
        </p:nvGraphicFramePr>
        <p:xfrm>
          <a:off x="371475" y="1188085"/>
          <a:ext cx="11334817" cy="4177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17AF5FB-D5BF-756E-7820-F4861980E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Telecoms advertisers SoV has fluctuated across last decade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FC5829C7-5196-02E7-840F-73B11CE83646}"/>
              </a:ext>
            </a:extLst>
          </p:cNvPr>
          <p:cNvCxnSpPr>
            <a:cxnSpLocks/>
          </p:cNvCxnSpPr>
          <p:nvPr/>
        </p:nvCxnSpPr>
        <p:spPr>
          <a:xfrm>
            <a:off x="10097169" y="4068828"/>
            <a:ext cx="626393" cy="152652"/>
          </a:xfrm>
          <a:prstGeom prst="bentConnector3">
            <a:avLst>
              <a:gd name="adj1" fmla="val 77169"/>
            </a:avLst>
          </a:prstGeom>
          <a:ln w="22225">
            <a:solidFill>
              <a:srgbClr val="282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491089F-DCF5-A79B-833D-F336D792B259}"/>
              </a:ext>
            </a:extLst>
          </p:cNvPr>
          <p:cNvCxnSpPr>
            <a:cxnSpLocks/>
          </p:cNvCxnSpPr>
          <p:nvPr/>
        </p:nvCxnSpPr>
        <p:spPr>
          <a:xfrm flipV="1">
            <a:off x="10099709" y="1468641"/>
            <a:ext cx="609725" cy="43294"/>
          </a:xfrm>
          <a:prstGeom prst="bentConnector3">
            <a:avLst>
              <a:gd name="adj1" fmla="val 41252"/>
            </a:avLst>
          </a:prstGeom>
          <a:ln w="22225">
            <a:solidFill>
              <a:srgbClr val="C9C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81FD0C16-20CA-2B16-F58C-9D121E61F9AC}"/>
              </a:ext>
            </a:extLst>
          </p:cNvPr>
          <p:cNvCxnSpPr>
            <a:cxnSpLocks/>
          </p:cNvCxnSpPr>
          <p:nvPr/>
        </p:nvCxnSpPr>
        <p:spPr>
          <a:xfrm>
            <a:off x="10347960" y="1750060"/>
            <a:ext cx="371634" cy="57344"/>
          </a:xfrm>
          <a:prstGeom prst="bentConnector3">
            <a:avLst>
              <a:gd name="adj1" fmla="val 50000"/>
            </a:avLst>
          </a:prstGeom>
          <a:ln w="22225">
            <a:solidFill>
              <a:srgbClr val="B5B4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BF01F76D-9944-8903-CC6F-A010C659579B}"/>
              </a:ext>
            </a:extLst>
          </p:cNvPr>
          <p:cNvCxnSpPr>
            <a:cxnSpLocks/>
          </p:cNvCxnSpPr>
          <p:nvPr/>
        </p:nvCxnSpPr>
        <p:spPr>
          <a:xfrm>
            <a:off x="10216972" y="1866900"/>
            <a:ext cx="504050" cy="283565"/>
          </a:xfrm>
          <a:prstGeom prst="bentConnector3">
            <a:avLst>
              <a:gd name="adj1" fmla="val 50000"/>
            </a:avLst>
          </a:prstGeom>
          <a:ln w="22225">
            <a:solidFill>
              <a:srgbClr val="9D9B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4A6A4BC4-B505-DDDC-71CC-6A86B1C8D638}"/>
              </a:ext>
            </a:extLst>
          </p:cNvPr>
          <p:cNvCxnSpPr>
            <a:cxnSpLocks/>
          </p:cNvCxnSpPr>
          <p:nvPr/>
        </p:nvCxnSpPr>
        <p:spPr>
          <a:xfrm>
            <a:off x="10094629" y="2843478"/>
            <a:ext cx="626393" cy="342317"/>
          </a:xfrm>
          <a:prstGeom prst="bentConnector3">
            <a:avLst>
              <a:gd name="adj1" fmla="val 69261"/>
            </a:avLst>
          </a:prstGeom>
          <a:ln w="22225">
            <a:solidFill>
              <a:srgbClr val="352B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53AD6913-53EA-9402-8D18-4A29948DC686}"/>
              </a:ext>
            </a:extLst>
          </p:cNvPr>
          <p:cNvCxnSpPr>
            <a:cxnSpLocks/>
          </p:cNvCxnSpPr>
          <p:nvPr/>
        </p:nvCxnSpPr>
        <p:spPr>
          <a:xfrm>
            <a:off x="10167684" y="3169389"/>
            <a:ext cx="556990" cy="361944"/>
          </a:xfrm>
          <a:prstGeom prst="bentConnector3">
            <a:avLst>
              <a:gd name="adj1" fmla="val 52280"/>
            </a:avLst>
          </a:prstGeom>
          <a:ln w="22225">
            <a:solidFill>
              <a:srgbClr val="3128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or: Elbow 119">
            <a:extLst>
              <a:ext uri="{FF2B5EF4-FFF2-40B4-BE49-F238E27FC236}">
                <a16:creationId xmlns:a16="http://schemas.microsoft.com/office/drawing/2014/main" id="{A534E57F-8E47-F086-2A05-EFFB045BD735}"/>
              </a:ext>
            </a:extLst>
          </p:cNvPr>
          <p:cNvCxnSpPr>
            <a:cxnSpLocks/>
          </p:cNvCxnSpPr>
          <p:nvPr/>
        </p:nvCxnSpPr>
        <p:spPr>
          <a:xfrm>
            <a:off x="10216972" y="3620077"/>
            <a:ext cx="522148" cy="258503"/>
          </a:xfrm>
          <a:prstGeom prst="bentConnector3">
            <a:avLst>
              <a:gd name="adj1" fmla="val 68972"/>
            </a:avLst>
          </a:prstGeom>
          <a:ln w="22225">
            <a:solidFill>
              <a:srgbClr val="2D24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3A791A37-B902-453F-AADD-7F4CE3EBA39A}"/>
              </a:ext>
            </a:extLst>
          </p:cNvPr>
          <p:cNvCxnSpPr>
            <a:cxnSpLocks/>
          </p:cNvCxnSpPr>
          <p:nvPr/>
        </p:nvCxnSpPr>
        <p:spPr>
          <a:xfrm>
            <a:off x="10148888" y="2611633"/>
            <a:ext cx="570706" cy="236925"/>
          </a:xfrm>
          <a:prstGeom prst="bentConnector3">
            <a:avLst>
              <a:gd name="adj1" fmla="val 78039"/>
            </a:avLst>
          </a:prstGeom>
          <a:ln w="22225">
            <a:solidFill>
              <a:srgbClr val="575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D540B160-289B-F504-0672-E631C0D04F28}"/>
              </a:ext>
            </a:extLst>
          </p:cNvPr>
          <p:cNvCxnSpPr>
            <a:cxnSpLocks/>
          </p:cNvCxnSpPr>
          <p:nvPr/>
        </p:nvCxnSpPr>
        <p:spPr>
          <a:xfrm flipV="1">
            <a:off x="10198100" y="4566920"/>
            <a:ext cx="526574" cy="142839"/>
          </a:xfrm>
          <a:prstGeom prst="bentConnector3">
            <a:avLst>
              <a:gd name="adj1" fmla="val 68330"/>
            </a:avLst>
          </a:prstGeom>
          <a:ln w="22225">
            <a:solidFill>
              <a:srgbClr val="221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B5036D2F-5566-1E5F-B3D8-44DB5370BC4F}"/>
              </a:ext>
            </a:extLst>
          </p:cNvPr>
          <p:cNvCxnSpPr>
            <a:cxnSpLocks/>
          </p:cNvCxnSpPr>
          <p:nvPr/>
        </p:nvCxnSpPr>
        <p:spPr>
          <a:xfrm>
            <a:off x="10191160" y="2229548"/>
            <a:ext cx="530974" cy="269812"/>
          </a:xfrm>
          <a:prstGeom prst="bentConnector3">
            <a:avLst>
              <a:gd name="adj1" fmla="val 69613"/>
            </a:avLst>
          </a:prstGeom>
          <a:ln w="22225">
            <a:solidFill>
              <a:srgbClr val="817F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5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1FDB-E692-480F-BB42-D4521D39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 &amp; EE are the largest investors in linear TV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4A26F-9A61-4601-978A-8CADD9B7D2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6645" y="5517515"/>
            <a:ext cx="11334817" cy="304800"/>
          </a:xfrm>
        </p:spPr>
        <p:txBody>
          <a:bodyPr/>
          <a:lstStyle/>
          <a:p>
            <a:r>
              <a:rPr lang="en-GB" dirty="0"/>
              <a:t>Source: Barb, 2023, Individuals, Impacts (R/W) (million). Top 10 Q4 2023 advertisers by total linear TV impacts. BT Group includes EE.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D6249B2-9EF5-4EA4-40DB-99BEB8A85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1957251"/>
              </p:ext>
            </p:extLst>
          </p:nvPr>
        </p:nvGraphicFramePr>
        <p:xfrm>
          <a:off x="680201" y="1045672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BT for business">
            <a:extLst>
              <a:ext uri="{FF2B5EF4-FFF2-40B4-BE49-F238E27FC236}">
                <a16:creationId xmlns:a16="http://schemas.microsoft.com/office/drawing/2014/main" id="{6E19583C-3D03-0B29-7F90-6046A34B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65" y="4821105"/>
            <a:ext cx="654685" cy="65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5A4A38-C71A-9629-9F0F-5D5ED9E06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3" y="4901418"/>
            <a:ext cx="266717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ky UK - Wikipedia">
            <a:extLst>
              <a:ext uri="{FF2B5EF4-FFF2-40B4-BE49-F238E27FC236}">
                <a16:creationId xmlns:a16="http://schemas.microsoft.com/office/drawing/2014/main" id="{18108168-DC3F-F479-5D4B-39B669A1B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86" y="4968447"/>
            <a:ext cx="58858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rgin Media - Wikipedia">
            <a:extLst>
              <a:ext uri="{FF2B5EF4-FFF2-40B4-BE49-F238E27FC236}">
                <a16:creationId xmlns:a16="http://schemas.microsoft.com/office/drawing/2014/main" id="{F5B9CD30-5992-8F67-1FF0-F311AEC41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2" y="4968447"/>
            <a:ext cx="61626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odafone Logo and symbol, meaning, history, PNG, brand">
            <a:extLst>
              <a:ext uri="{FF2B5EF4-FFF2-40B4-BE49-F238E27FC236}">
                <a16:creationId xmlns:a16="http://schemas.microsoft.com/office/drawing/2014/main" id="{771569C7-BE23-473A-B81D-A72BDA6ED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271" y="4932447"/>
            <a:ext cx="6912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9FF5F69-3E97-59CC-73FB-C2606FC8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138" y="4950447"/>
            <a:ext cx="3051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Secret History of the Google Logo - Steel Blue Media">
            <a:extLst>
              <a:ext uri="{FF2B5EF4-FFF2-40B4-BE49-F238E27FC236}">
                <a16:creationId xmlns:a16="http://schemas.microsoft.com/office/drawing/2014/main" id="{2F571805-BB87-629E-6C39-BE0EEDB58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90" y="496844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2 Logo transparent PNG - StickPNG">
            <a:extLst>
              <a:ext uri="{FF2B5EF4-FFF2-40B4-BE49-F238E27FC236}">
                <a16:creationId xmlns:a16="http://schemas.microsoft.com/office/drawing/2014/main" id="{91234A35-6624-84D4-B581-6CB70129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43" y="4968447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6A65BF40-B426-D1C8-0E8C-955A98CDD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323" y="5004843"/>
            <a:ext cx="876971" cy="28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Tesco Mobile - Wikipedia">
            <a:extLst>
              <a:ext uri="{FF2B5EF4-FFF2-40B4-BE49-F238E27FC236}">
                <a16:creationId xmlns:a16="http://schemas.microsoft.com/office/drawing/2014/main" id="{7720E16A-648A-B729-81AD-4ED101C1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452" y="5007710"/>
            <a:ext cx="762460" cy="2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5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sitting in a chair with a cart of food&#10;&#10;Description automatically generated">
            <a:extLst>
              <a:ext uri="{FF2B5EF4-FFF2-40B4-BE49-F238E27FC236}">
                <a16:creationId xmlns:a16="http://schemas.microsoft.com/office/drawing/2014/main" id="{FA003A91-972D-8AD1-DC03-277B3CE419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9235C2-C530-2343-4AB5-C0F8A4DB92D0}"/>
              </a:ext>
            </a:extLst>
          </p:cNvPr>
          <p:cNvSpPr/>
          <p:nvPr/>
        </p:nvSpPr>
        <p:spPr>
          <a:xfrm flipH="1">
            <a:off x="-6" y="0"/>
            <a:ext cx="11617897" cy="4427621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F4E6E9-4218-6A08-9B2A-000853D04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Effectiveness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F8A4-867F-7D45-B116-E3DACC861D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997F840-F7B2-709C-CBB9-F2BF985EDE5C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Sky, “That Sky Feeling”</a:t>
            </a:r>
          </a:p>
        </p:txBody>
      </p:sp>
    </p:spTree>
    <p:extLst>
      <p:ext uri="{BB962C8B-B14F-4D97-AF65-F5344CB8AC3E}">
        <p14:creationId xmlns:p14="http://schemas.microsoft.com/office/powerpoint/2010/main" val="3803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1768</Words>
  <Application>Microsoft Office PowerPoint</Application>
  <PresentationFormat>Widescreen</PresentationFormat>
  <Paragraphs>436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Consolas</vt:lpstr>
      <vt:lpstr>Courier New</vt:lpstr>
      <vt:lpstr>Söhne</vt:lpstr>
      <vt:lpstr>Symbol</vt:lpstr>
      <vt:lpstr>Thinkbox</vt:lpstr>
      <vt:lpstr>Telecoms Deep Dive</vt:lpstr>
      <vt:lpstr>This deck is packed with insights</vt:lpstr>
      <vt:lpstr>Macro spend patterns</vt:lpstr>
      <vt:lpstr>Telecoms have gradually increased TV investment since 2019</vt:lpstr>
      <vt:lpstr>Mobile networks drove the overall decline in 2023</vt:lpstr>
      <vt:lpstr>Telecoms share of linear TV impacts has increased</vt:lpstr>
      <vt:lpstr>Telecoms advertisers SoV has fluctuated across last decade</vt:lpstr>
      <vt:lpstr>BT &amp; EE are the largest investors in linear TV</vt:lpstr>
      <vt:lpstr>Effectiveness</vt:lpstr>
      <vt:lpstr>TV is critical to revenue returns for Telecoms businesses</vt:lpstr>
      <vt:lpstr>TV is critical to revenue returns for mobile manufacturers</vt:lpstr>
      <vt:lpstr>PowerPoint Presentation</vt:lpstr>
      <vt:lpstr>Linear and BVOD are the most effective channels for Telecoms</vt:lpstr>
      <vt:lpstr>Media planning</vt:lpstr>
      <vt:lpstr>Telecoms linear TV spend skews towards daytime viewing</vt:lpstr>
      <vt:lpstr>Use of 30” is high amongst telecoms advertisers</vt:lpstr>
      <vt:lpstr>Telecoms ad lengths have shortened over the last ten years</vt:lpstr>
      <vt:lpstr>Use of spot length is consistent across most advertisers </vt:lpstr>
      <vt:lpstr>Share of voice &amp; sponsorship</vt:lpstr>
      <vt:lpstr>Mobile networks TV spend is weighted to H1</vt:lpstr>
      <vt:lpstr>PowerPoint Presentation</vt:lpstr>
      <vt:lpstr>TV investment for fixed line services peaks in November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Harry Parker</dc:creator>
  <cp:lastModifiedBy>Harry Parker</cp:lastModifiedBy>
  <cp:revision>37</cp:revision>
  <dcterms:created xsi:type="dcterms:W3CDTF">2024-06-04T14:23:01Z</dcterms:created>
  <dcterms:modified xsi:type="dcterms:W3CDTF">2024-07-19T11:06:06Z</dcterms:modified>
</cp:coreProperties>
</file>