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70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68428" autoAdjust="0"/>
  </p:normalViewPr>
  <p:slideViewPr>
    <p:cSldViewPr snapToGrid="0">
      <p:cViewPr varScale="1">
        <p:scale>
          <a:sx n="73" d="100"/>
          <a:sy n="73" d="100"/>
        </p:scale>
        <p:origin x="2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12/09/2019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Marks-and-Spencer"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Challenge</a:t>
            </a:r>
          </a:p>
          <a:p>
            <a:r>
              <a:rPr lang="en-US" sz="1200" b="0" i="0" kern="1200" dirty="0">
                <a:solidFill>
                  <a:schemeClr val="tx1"/>
                </a:solidFill>
                <a:effectLst/>
                <a:latin typeface="+mn-lt"/>
                <a:ea typeface="+mn-ea"/>
                <a:cs typeface="+mn-cs"/>
              </a:rPr>
              <a:t>Kidswear had always ticked along nicely for M&amp;S. Mums shopped there because they trusted the quality of the clothes and it was worth spending a bit more. However, times were changing and it was facing greater competition from the major grocers and suffering a subsequent loss of share. Mums were increasingly happy to buy clothes while they did their weekly shop; they had got used to tightening their belt recently and seemed to be pleased with the results. </a:t>
            </a:r>
          </a:p>
          <a:p>
            <a:r>
              <a:rPr lang="en-US" sz="1200" b="0" i="0" kern="1200" dirty="0">
                <a:solidFill>
                  <a:schemeClr val="tx1"/>
                </a:solidFill>
                <a:effectLst/>
                <a:latin typeface="+mn-lt"/>
                <a:ea typeface="+mn-ea"/>
                <a:cs typeface="+mn-cs"/>
              </a:rPr>
              <a:t>Perhaps the most worrying trend through was that kids (6-12 year </a:t>
            </a:r>
            <a:r>
              <a:rPr lang="en-US" sz="1200" b="0" i="0" kern="1200" dirty="0" err="1">
                <a:solidFill>
                  <a:schemeClr val="tx1"/>
                </a:solidFill>
                <a:effectLst/>
                <a:latin typeface="+mn-lt"/>
                <a:ea typeface="+mn-ea"/>
                <a:cs typeface="+mn-cs"/>
              </a:rPr>
              <a:t>olds</a:t>
            </a:r>
            <a:r>
              <a:rPr lang="en-US" sz="1200" b="0" i="0" kern="1200" dirty="0">
                <a:solidFill>
                  <a:schemeClr val="tx1"/>
                </a:solidFill>
                <a:effectLst/>
                <a:latin typeface="+mn-lt"/>
                <a:ea typeface="+mn-ea"/>
                <a:cs typeface="+mn-cs"/>
              </a:rPr>
              <a:t>) who traditionally had little say in what they were wearing were now influencing where Mum bought their clothes. Data suggested that M&amp;S did not tend to figure high in their list of priorities.  M&amp;S needed to speak directly to kids for the first time ever, and appear credible while doing so. </a:t>
            </a:r>
          </a:p>
          <a:p>
            <a:r>
              <a:rPr lang="en-US" sz="1200" b="0" i="0" kern="1200" dirty="0">
                <a:solidFill>
                  <a:schemeClr val="tx1"/>
                </a:solidFill>
                <a:effectLst/>
                <a:latin typeface="+mn-lt"/>
                <a:ea typeface="+mn-ea"/>
                <a:cs typeface="+mn-cs"/>
              </a:rPr>
              <a:t>The challenge was to plan a campaign that spoke to both mums and kids, with a budget smaller than any other business unit in M&amp;S and more challenging targets. </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Solution</a:t>
            </a:r>
          </a:p>
          <a:p>
            <a:r>
              <a:rPr lang="en-US" sz="1200" b="0" i="0" kern="1200" dirty="0">
                <a:solidFill>
                  <a:schemeClr val="tx1"/>
                </a:solidFill>
                <a:effectLst/>
                <a:latin typeface="+mn-lt"/>
                <a:ea typeface="+mn-ea"/>
                <a:cs typeface="+mn-cs"/>
              </a:rPr>
              <a:t>So if M&amp;S wasn’t cool to these kids what was?</a:t>
            </a:r>
          </a:p>
          <a:p>
            <a:r>
              <a:rPr lang="en-US" sz="1200" b="0" i="0" kern="1200" dirty="0">
                <a:solidFill>
                  <a:schemeClr val="tx1"/>
                </a:solidFill>
                <a:effectLst/>
                <a:latin typeface="+mn-lt"/>
                <a:ea typeface="+mn-ea"/>
                <a:cs typeface="+mn-cs"/>
              </a:rPr>
              <a:t>‘Event TV’ is one of the areas guaranteed to reach and engage mums and their kids together and create exciting common ground for them.  The imminent arrival of Britain’s Got Talent got the planning team thinking. Could some sort of M&amp;S association with the property give it the injection of cool energy that kidswear required?</a:t>
            </a:r>
          </a:p>
          <a:p>
            <a:r>
              <a:rPr lang="en-US" sz="1200" b="0" i="0" kern="1200" dirty="0">
                <a:solidFill>
                  <a:schemeClr val="tx1"/>
                </a:solidFill>
                <a:effectLst/>
                <a:latin typeface="+mn-lt"/>
                <a:ea typeface="+mn-ea"/>
                <a:cs typeface="+mn-cs"/>
              </a:rPr>
              <a:t>Qualitative research showed that fame is the new cool for kids. The latest Youth TGI statistics from 2011 supported the thirst for fame amongst young kids, with 48% claiming to want to be famous and listing reality show stars like Ant and Dec celebrities as among the people they most admire.</a:t>
            </a:r>
          </a:p>
          <a:p>
            <a:r>
              <a:rPr lang="en-US" sz="1200" b="0" i="0" kern="1200" dirty="0">
                <a:solidFill>
                  <a:schemeClr val="tx1"/>
                </a:solidFill>
                <a:effectLst/>
                <a:latin typeface="+mn-lt"/>
                <a:ea typeface="+mn-ea"/>
                <a:cs typeface="+mn-cs"/>
              </a:rPr>
              <a:t>In summary:</a:t>
            </a:r>
          </a:p>
          <a:p>
            <a:r>
              <a:rPr lang="en-US" sz="1200" b="0" i="0" kern="1200" dirty="0">
                <a:solidFill>
                  <a:schemeClr val="tx1"/>
                </a:solidFill>
                <a:effectLst/>
                <a:latin typeface="+mn-lt"/>
                <a:ea typeface="+mn-ea"/>
                <a:cs typeface="+mn-cs"/>
              </a:rPr>
              <a:t>M&amp;S wasn’t cool for kids and mum had cheaper kidswear alternatives</a:t>
            </a:r>
          </a:p>
          <a:p>
            <a:r>
              <a:rPr lang="en-US" sz="1200" b="0" i="0" kern="1200" dirty="0">
                <a:solidFill>
                  <a:schemeClr val="tx1"/>
                </a:solidFill>
                <a:effectLst/>
                <a:latin typeface="+mn-lt"/>
                <a:ea typeface="+mn-ea"/>
                <a:cs typeface="+mn-cs"/>
              </a:rPr>
              <a:t>Kids love the idea of being famous </a:t>
            </a:r>
          </a:p>
          <a:p>
            <a:r>
              <a:rPr lang="en-US" sz="1200" b="0" i="0" kern="1200" dirty="0">
                <a:solidFill>
                  <a:schemeClr val="tx1"/>
                </a:solidFill>
                <a:effectLst/>
                <a:latin typeface="+mn-lt"/>
                <a:ea typeface="+mn-ea"/>
                <a:cs typeface="+mn-cs"/>
              </a:rPr>
              <a:t>The nation (mums and kids particularly) are passionate about talent shows</a:t>
            </a:r>
          </a:p>
          <a:p>
            <a:r>
              <a:rPr lang="en-US" sz="1200" b="0" i="0" kern="1200" dirty="0">
                <a:solidFill>
                  <a:schemeClr val="tx1"/>
                </a:solidFill>
                <a:effectLst/>
                <a:latin typeface="+mn-lt"/>
                <a:ea typeface="+mn-ea"/>
                <a:cs typeface="+mn-cs"/>
              </a:rPr>
              <a:t>Britain’s Got Talent was on the way</a:t>
            </a:r>
          </a:p>
          <a:p>
            <a:r>
              <a:rPr lang="en-US" sz="1200" b="0" i="0" kern="1200" dirty="0">
                <a:solidFill>
                  <a:schemeClr val="tx1"/>
                </a:solidFill>
                <a:effectLst/>
                <a:latin typeface="+mn-lt"/>
                <a:ea typeface="+mn-ea"/>
                <a:cs typeface="+mn-cs"/>
              </a:rPr>
              <a:t>Was there an opportunity to show that M&amp;S loves talented kids?</a:t>
            </a:r>
          </a:p>
          <a:p>
            <a:r>
              <a:rPr lang="en-US" sz="1200" b="0" i="0" kern="1200" dirty="0">
                <a:solidFill>
                  <a:schemeClr val="tx1"/>
                </a:solidFill>
                <a:effectLst/>
                <a:latin typeface="+mn-lt"/>
                <a:ea typeface="+mn-ea"/>
                <a:cs typeface="+mn-cs"/>
              </a:rPr>
              <a:t>Walker Media briefed ITV to create an integrated campaign with BGT at its heart, including TV and VOD spots, an online hub and the sponsorship of ITV’s first ever BGT You Tube page.</a:t>
            </a:r>
          </a:p>
          <a:p>
            <a:r>
              <a:rPr lang="en-US" sz="1200" b="0" i="0" kern="1200" dirty="0">
                <a:solidFill>
                  <a:schemeClr val="tx1"/>
                </a:solidFill>
                <a:effectLst/>
                <a:latin typeface="+mn-lt"/>
                <a:ea typeface="+mn-ea"/>
                <a:cs typeface="+mn-cs"/>
              </a:rPr>
              <a:t>The bespoke TV commercial was shot during a Rankin kidswear press shoot – the brief was simply…‘you could be here next time….enter online now on the Do Your Thing hub at ITV.com’. It first aired in the </a:t>
            </a:r>
            <a:r>
              <a:rPr lang="en-US" sz="1200" b="0" i="0" kern="1200" dirty="0" err="1">
                <a:solidFill>
                  <a:schemeClr val="tx1"/>
                </a:solidFill>
                <a:effectLst/>
                <a:latin typeface="+mn-lt"/>
                <a:ea typeface="+mn-ea"/>
                <a:cs typeface="+mn-cs"/>
              </a:rPr>
              <a:t>centre</a:t>
            </a:r>
            <a:r>
              <a:rPr lang="en-US" sz="1200" b="0" i="0" kern="1200" dirty="0">
                <a:solidFill>
                  <a:schemeClr val="tx1"/>
                </a:solidFill>
                <a:effectLst/>
                <a:latin typeface="+mn-lt"/>
                <a:ea typeface="+mn-ea"/>
                <a:cs typeface="+mn-cs"/>
              </a:rPr>
              <a:t> break of BGT on 23rd April and then in a selection of hand- picked breaks specifically designed to target mums, kids and mums and kids together. The winner was then announced on the same day as the BGT winner.</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The fortunes of M&amp;S Kidswear were transformed;</a:t>
            </a:r>
          </a:p>
          <a:p>
            <a:r>
              <a:rPr lang="en-US" sz="1200" b="0" i="0" kern="1200" dirty="0">
                <a:solidFill>
                  <a:schemeClr val="tx1"/>
                </a:solidFill>
                <a:effectLst/>
                <a:latin typeface="+mn-lt"/>
                <a:ea typeface="+mn-ea"/>
                <a:cs typeface="+mn-cs"/>
              </a:rPr>
              <a:t>Market share increased by 7%  </a:t>
            </a:r>
          </a:p>
          <a:p>
            <a:r>
              <a:rPr lang="en-US" sz="1200" b="0" i="0" kern="1200" dirty="0">
                <a:solidFill>
                  <a:schemeClr val="tx1"/>
                </a:solidFill>
                <a:effectLst/>
                <a:latin typeface="+mn-lt"/>
                <a:ea typeface="+mn-ea"/>
                <a:cs typeface="+mn-cs"/>
              </a:rPr>
              <a:t>Web traffic increased by 21% to kidswear during the campaign period </a:t>
            </a:r>
          </a:p>
          <a:p>
            <a:r>
              <a:rPr lang="en-US" sz="1200" b="0" i="0" kern="1200" dirty="0">
                <a:solidFill>
                  <a:schemeClr val="tx1"/>
                </a:solidFill>
                <a:effectLst/>
                <a:latin typeface="+mn-lt"/>
                <a:ea typeface="+mn-ea"/>
                <a:cs typeface="+mn-cs"/>
              </a:rPr>
              <a:t>Attracted 605 competition entries.</a:t>
            </a:r>
          </a:p>
          <a:p>
            <a:r>
              <a:rPr lang="en-US" sz="1200" b="0" i="0" kern="1200" dirty="0">
                <a:solidFill>
                  <a:schemeClr val="tx1"/>
                </a:solidFill>
                <a:effectLst/>
                <a:latin typeface="+mn-lt"/>
                <a:ea typeface="+mn-ea"/>
                <a:cs typeface="+mn-cs"/>
              </a:rPr>
              <a:t>Drove 85,000 unique visits to itv.com/marksandspencer</a:t>
            </a:r>
          </a:p>
          <a:p>
            <a:r>
              <a:rPr lang="en-US" sz="1200" b="0" i="0" kern="1200" dirty="0">
                <a:solidFill>
                  <a:schemeClr val="tx1"/>
                </a:solidFill>
                <a:effectLst/>
                <a:latin typeface="+mn-lt"/>
                <a:ea typeface="+mn-ea"/>
                <a:cs typeface="+mn-cs"/>
              </a:rPr>
              <a:t>Achieved desired customer take-out - a fun, modern and distinct ad (Source: M&amp;S tracking)</a:t>
            </a:r>
          </a:p>
          <a:p>
            <a:endParaRPr lang="en-US" sz="1200" b="0" i="0" kern="1200" dirty="0">
              <a:solidFill>
                <a:schemeClr val="tx1"/>
              </a:solidFill>
              <a:effectLst/>
              <a:latin typeface="+mn-lt"/>
              <a:ea typeface="+mn-ea"/>
              <a:cs typeface="+mn-cs"/>
            </a:endParaRPr>
          </a:p>
          <a:p>
            <a:r>
              <a:rPr lang="en-GB" dirty="0"/>
              <a:t>To read the full case study and access the creative visit: </a:t>
            </a:r>
            <a:r>
              <a:rPr lang="en-GB" dirty="0">
                <a:hlinkClick r:id="rId3"/>
              </a:rPr>
              <a:t>https://www.thinkbox.tv/Case-studies/Marks-and-Spencer</a:t>
            </a:r>
            <a:r>
              <a:rPr lang="en-GB" dirty="0"/>
              <a:t> </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15743946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12/09/2019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12/09/2019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12/09/2019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12/09/2019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12/09/2019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A175B-D9D9-4620-BBC3-4E4390154A57}"/>
              </a:ext>
            </a:extLst>
          </p:cNvPr>
          <p:cNvSpPr>
            <a:spLocks noGrp="1"/>
          </p:cNvSpPr>
          <p:nvPr>
            <p:ph type="title"/>
          </p:nvPr>
        </p:nvSpPr>
        <p:spPr>
          <a:xfrm>
            <a:off x="371475" y="359944"/>
            <a:ext cx="6969851" cy="1021181"/>
          </a:xfrm>
        </p:spPr>
        <p:txBody>
          <a:bodyPr>
            <a:normAutofit fontScale="90000"/>
          </a:bodyPr>
          <a:lstStyle/>
          <a:p>
            <a:r>
              <a:rPr lang="en-US" dirty="0">
                <a:solidFill>
                  <a:schemeClr val="accent6"/>
                </a:solidFill>
              </a:rPr>
              <a:t>M&amp;S do their thing – making the kids the stars of Britain’s Got Talent ad breaks</a:t>
            </a:r>
            <a:br>
              <a:rPr lang="en-US" dirty="0">
                <a:solidFill>
                  <a:schemeClr val="accent6"/>
                </a:solidFill>
              </a:rPr>
            </a:br>
            <a:endParaRPr lang="en-GB" dirty="0">
              <a:solidFill>
                <a:schemeClr val="accent6"/>
              </a:solidFill>
            </a:endParaRPr>
          </a:p>
        </p:txBody>
      </p:sp>
      <p:sp>
        <p:nvSpPr>
          <p:cNvPr id="3" name="Text Placeholder 2">
            <a:extLst>
              <a:ext uri="{FF2B5EF4-FFF2-40B4-BE49-F238E27FC236}">
                <a16:creationId xmlns:a16="http://schemas.microsoft.com/office/drawing/2014/main" id="{ACEE53B5-FEB7-48D3-96AB-EE80F527E3DE}"/>
              </a:ext>
            </a:extLst>
          </p:cNvPr>
          <p:cNvSpPr>
            <a:spLocks noGrp="1"/>
          </p:cNvSpPr>
          <p:nvPr>
            <p:ph type="body" sz="quarter" idx="13"/>
          </p:nvPr>
        </p:nvSpPr>
        <p:spPr/>
        <p:txBody>
          <a:bodyPr>
            <a:normAutofit fontScale="85000" lnSpcReduction="20000"/>
          </a:bodyPr>
          <a:lstStyle/>
          <a:p>
            <a:r>
              <a:rPr lang="en-GB" u="sng" dirty="0"/>
              <a:t>Challenge</a:t>
            </a:r>
          </a:p>
          <a:p>
            <a:pPr marL="285750" indent="-285750">
              <a:buFont typeface="Arial" panose="020B0604020202020204" pitchFamily="34" charset="0"/>
              <a:buChar char="•"/>
            </a:pPr>
            <a:r>
              <a:rPr lang="en-GB" dirty="0"/>
              <a:t>M&amp;S had lost market share in the kids’ clothing sector and wanted to reclaim it</a:t>
            </a:r>
          </a:p>
          <a:p>
            <a:r>
              <a:rPr lang="en-GB" u="sng" dirty="0"/>
              <a:t>Solution</a:t>
            </a:r>
          </a:p>
          <a:p>
            <a:pPr marL="285750" indent="-285750">
              <a:buFont typeface="Arial" panose="020B0604020202020204" pitchFamily="34" charset="0"/>
              <a:buChar char="•"/>
            </a:pPr>
            <a:r>
              <a:rPr lang="en-GB" dirty="0"/>
              <a:t>Research found that 48% of kids wanted to be famous so M&amp;S launched a talent show</a:t>
            </a:r>
          </a:p>
          <a:p>
            <a:pPr marL="285750" indent="-285750">
              <a:buFont typeface="Arial" panose="020B0604020202020204" pitchFamily="34" charset="0"/>
              <a:buChar char="•"/>
            </a:pPr>
            <a:r>
              <a:rPr lang="en-GB" dirty="0"/>
              <a:t>The talent show aligned with BGT and the ads were designed to target mums and kids</a:t>
            </a:r>
          </a:p>
          <a:p>
            <a:r>
              <a:rPr lang="en-GB" u="sng" dirty="0"/>
              <a:t>Results</a:t>
            </a:r>
          </a:p>
          <a:p>
            <a:pPr marL="285750" indent="-285750">
              <a:buFont typeface="Arial" panose="020B0604020202020204" pitchFamily="34" charset="0"/>
              <a:buChar char="•"/>
            </a:pPr>
            <a:r>
              <a:rPr lang="en-US" dirty="0"/>
              <a:t>Market share increased by 7%</a:t>
            </a:r>
          </a:p>
          <a:p>
            <a:pPr marL="285750" indent="-285750">
              <a:buFont typeface="Arial" panose="020B0604020202020204" pitchFamily="34" charset="0"/>
              <a:buChar char="•"/>
            </a:pPr>
            <a:r>
              <a:rPr lang="en-US" dirty="0"/>
              <a:t>Drove 85,000 unique visits to itv.com/</a:t>
            </a:r>
            <a:r>
              <a:rPr lang="en-US" dirty="0" err="1"/>
              <a:t>marksandspencer</a:t>
            </a:r>
            <a:endParaRPr lang="en-US" dirty="0"/>
          </a:p>
          <a:p>
            <a:pPr marL="285750" indent="-285750">
              <a:buFont typeface="Arial" panose="020B0604020202020204" pitchFamily="34" charset="0"/>
              <a:buChar char="•"/>
            </a:pPr>
            <a:r>
              <a:rPr lang="en-US" dirty="0"/>
              <a:t>Web traffic to kidswear increased by 21%</a:t>
            </a:r>
          </a:p>
          <a:p>
            <a:pPr marL="285750" indent="-285750">
              <a:buFont typeface="Arial" panose="020B0604020202020204" pitchFamily="34" charset="0"/>
              <a:buChar char="•"/>
            </a:pPr>
            <a:endParaRPr lang="en-GB" dirty="0"/>
          </a:p>
          <a:p>
            <a:endParaRPr lang="en-GB" dirty="0"/>
          </a:p>
        </p:txBody>
      </p:sp>
      <p:pic>
        <p:nvPicPr>
          <p:cNvPr id="6" name="Picture Placeholder 5">
            <a:extLst>
              <a:ext uri="{FF2B5EF4-FFF2-40B4-BE49-F238E27FC236}">
                <a16:creationId xmlns:a16="http://schemas.microsoft.com/office/drawing/2014/main" id="{DF1747D9-79E4-4EED-89A5-5543C949741E}"/>
              </a:ext>
            </a:extLst>
          </p:cNvPr>
          <p:cNvPicPr>
            <a:picLocks noGrp="1" noChangeAspect="1"/>
          </p:cNvPicPr>
          <p:nvPr>
            <p:ph type="pic" sz="quarter" idx="14"/>
          </p:nvPr>
        </p:nvPicPr>
        <p:blipFill>
          <a:blip r:embed="rId3"/>
          <a:srcRect t="773" b="773"/>
          <a:stretch>
            <a:fillRect/>
          </a:stretch>
        </p:blipFill>
        <p:spPr>
          <a:prstGeom prst="rect">
            <a:avLst/>
          </a:prstGeom>
        </p:spPr>
      </p:pic>
      <p:pic>
        <p:nvPicPr>
          <p:cNvPr id="4098" name="Picture 2" descr="Image result for m&amp;s logo">
            <a:extLst>
              <a:ext uri="{FF2B5EF4-FFF2-40B4-BE49-F238E27FC236}">
                <a16:creationId xmlns:a16="http://schemas.microsoft.com/office/drawing/2014/main" id="{4A5A713B-E71A-48B3-A259-B3F3E2D679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81360" y="482853"/>
            <a:ext cx="831215" cy="49415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Image result for rkcr/y&amp;r">
            <a:extLst>
              <a:ext uri="{FF2B5EF4-FFF2-40B4-BE49-F238E27FC236}">
                <a16:creationId xmlns:a16="http://schemas.microsoft.com/office/drawing/2014/main" id="{727961AD-8427-4395-8ABC-3137579EEE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5499" y="326097"/>
            <a:ext cx="1071153" cy="70937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walker media logo">
            <a:extLst>
              <a:ext uri="{FF2B5EF4-FFF2-40B4-BE49-F238E27FC236}">
                <a16:creationId xmlns:a16="http://schemas.microsoft.com/office/drawing/2014/main" id="{E2F3A6F3-328E-4F36-829E-74B54233D527}"/>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b="25741"/>
          <a:stretch/>
        </p:blipFill>
        <p:spPr bwMode="auto">
          <a:xfrm>
            <a:off x="8644346" y="326097"/>
            <a:ext cx="1071153" cy="843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393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186</Words>
  <Application>Microsoft Office PowerPoint</Application>
  <PresentationFormat>Widescreen</PresentationFormat>
  <Paragraphs>38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M&amp;S do their thing – making the kids the stars of Britain’s Got Talent ad breaks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106</cp:revision>
  <dcterms:created xsi:type="dcterms:W3CDTF">2018-11-16T11:43:00Z</dcterms:created>
  <dcterms:modified xsi:type="dcterms:W3CDTF">2019-09-12T13:51:32Z</dcterms:modified>
</cp:coreProperties>
</file>