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2985" autoAdjust="0"/>
  </p:normalViewPr>
  <p:slideViewPr>
    <p:cSldViewPr snapToGrid="0">
      <p:cViewPr varScale="1">
        <p:scale>
          <a:sx n="54" d="100"/>
          <a:sy n="54" d="100"/>
        </p:scale>
        <p:origin x="157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LONDON Advertising is a global communications agency, launched in 2008 by two founding partners of M&amp;C Saatchi, who have worked together for 28 years and previously had set up offices in Hong Kong, New York, London, the Middle East and Africa.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92% of LONDON Advertising’s revenue comes from outside the UK and as a result they had very little awareness in the UK. In 2020, in the middle of the Covid-19 crisis, they decided to change this.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LONDON’s objectives were to generate fame, drive awareness and grow market share.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LONDON’s creative work derives from their notion that a memorable idea is the most important element when it comes to making an advertising campaign and that it doesn’t have to cost a fortune. When it comes to producing a campaign, there are three criteria that they believe are paramount for work to be effective: Is it simple? Does it stand out? Can you remember who it’s for?</a:t>
            </a:r>
          </a:p>
          <a:p>
            <a:r>
              <a:rPr lang="en-GB" sz="1200" kern="1200" dirty="0">
                <a:solidFill>
                  <a:schemeClr val="tx1"/>
                </a:solidFill>
                <a:effectLst/>
                <a:latin typeface="+mn-lt"/>
                <a:ea typeface="+mn-ea"/>
                <a:cs typeface="+mn-cs"/>
              </a:rPr>
              <a:t>Needless to say, they utilised these criteria when they launched their own campaign to drive awareness of their brand amongst business decision-makers in the UK.</a:t>
            </a:r>
          </a:p>
          <a:p>
            <a:r>
              <a:rPr lang="en-GB" sz="1200" kern="1200" dirty="0">
                <a:solidFill>
                  <a:schemeClr val="tx1"/>
                </a:solidFill>
                <a:effectLst/>
                <a:latin typeface="+mn-lt"/>
                <a:ea typeface="+mn-ea"/>
                <a:cs typeface="+mn-cs"/>
              </a:rPr>
              <a:t>Creative director, Alan </a:t>
            </a:r>
            <a:r>
              <a:rPr lang="en-GB" sz="1200" kern="1200" dirty="0" err="1">
                <a:solidFill>
                  <a:schemeClr val="tx1"/>
                </a:solidFill>
                <a:effectLst/>
                <a:latin typeface="+mn-lt"/>
                <a:ea typeface="+mn-ea"/>
                <a:cs typeface="+mn-cs"/>
              </a:rPr>
              <a:t>Jarvie</a:t>
            </a:r>
            <a:r>
              <a:rPr lang="en-GB" sz="1200" kern="1200" dirty="0">
                <a:solidFill>
                  <a:schemeClr val="tx1"/>
                </a:solidFill>
                <a:effectLst/>
                <a:latin typeface="+mn-lt"/>
                <a:ea typeface="+mn-ea"/>
                <a:cs typeface="+mn-cs"/>
              </a:rPr>
              <a:t>, initiated the creative development for the ads which were created during lockdown, with remote recording sessions with Helen Mirren in Reno and Liam </a:t>
            </a:r>
            <a:r>
              <a:rPr lang="en-GB" sz="1200" kern="1200" dirty="0" err="1">
                <a:solidFill>
                  <a:schemeClr val="tx1"/>
                </a:solidFill>
                <a:effectLst/>
                <a:latin typeface="+mn-lt"/>
                <a:ea typeface="+mn-ea"/>
                <a:cs typeface="+mn-cs"/>
              </a:rPr>
              <a:t>Neeson</a:t>
            </a:r>
            <a:r>
              <a:rPr lang="en-GB" sz="1200" kern="1200" dirty="0">
                <a:solidFill>
                  <a:schemeClr val="tx1"/>
                </a:solidFill>
                <a:effectLst/>
                <a:latin typeface="+mn-lt"/>
                <a:ea typeface="+mn-ea"/>
                <a:cs typeface="+mn-cs"/>
              </a:rPr>
              <a:t> in New York.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agency identified that every other agency in town was telling their clients that ‘brands that advertise in a downturn, gained market share from those who do not’. As no other agency was advertising at the time, LONDON saw it as an opportunity to gain market share and also demonstrate the benefits of advertising to other businesses. </a:t>
            </a:r>
          </a:p>
          <a:p>
            <a:r>
              <a:rPr lang="en-GB" sz="1200" kern="1200" dirty="0">
                <a:solidFill>
                  <a:schemeClr val="tx1"/>
                </a:solidFill>
                <a:effectLst/>
                <a:latin typeface="+mn-lt"/>
                <a:ea typeface="+mn-ea"/>
                <a:cs typeface="+mn-cs"/>
              </a:rPr>
              <a:t>The national TV campaign was launched on the first working day after the easing of Lockdown. They ran ten different TV ads, a mixture of 20” and 10” across Sky News between from July 6</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and 31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2020.</a:t>
            </a:r>
          </a:p>
          <a:p>
            <a:r>
              <a:rPr lang="en-GB" sz="1200" kern="1200" dirty="0">
                <a:solidFill>
                  <a:schemeClr val="tx1"/>
                </a:solidFill>
                <a:effectLst/>
                <a:latin typeface="+mn-lt"/>
                <a:ea typeface="+mn-ea"/>
                <a:cs typeface="+mn-cs"/>
              </a:rPr>
              <a:t>The TV campaign was supported by super-premium digital posters across the UK. The posters had the same look and feel as the TV ads and this creative synergy helped to make the campaign even more memorable.</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LONDON Advertising’s campaign was a great success. They found that the combination of TV and outdoor advertising, with creative synergy across the two, was the perfect recipe for transforming their awareness and sales:</a:t>
            </a:r>
          </a:p>
          <a:p>
            <a:pPr lvl="0"/>
            <a:r>
              <a:rPr lang="en-GB" sz="1200" b="0" kern="1200" dirty="0">
                <a:solidFill>
                  <a:schemeClr val="tx1"/>
                </a:solidFill>
                <a:effectLst/>
                <a:latin typeface="+mn-lt"/>
                <a:ea typeface="+mn-ea"/>
                <a:cs typeface="+mn-cs"/>
              </a:rPr>
              <a:t>Five new client wins since the campaign launched</a:t>
            </a:r>
          </a:p>
          <a:p>
            <a:pPr lvl="0"/>
            <a:r>
              <a:rPr lang="en-GB" sz="1200" b="0" kern="1200" dirty="0">
                <a:solidFill>
                  <a:schemeClr val="tx1"/>
                </a:solidFill>
                <a:effectLst/>
                <a:latin typeface="+mn-lt"/>
                <a:ea typeface="+mn-ea"/>
                <a:cs typeface="+mn-cs"/>
              </a:rPr>
              <a:t>2,725% increase in visitors to the website</a:t>
            </a:r>
          </a:p>
          <a:p>
            <a:pPr lvl="0"/>
            <a:r>
              <a:rPr lang="en-GB" sz="1200" b="0" kern="1200" dirty="0">
                <a:solidFill>
                  <a:schemeClr val="tx1"/>
                </a:solidFill>
                <a:effectLst/>
                <a:latin typeface="+mn-lt"/>
                <a:ea typeface="+mn-ea"/>
                <a:cs typeface="+mn-cs"/>
              </a:rPr>
              <a:t>Brand awareness for LONDON Advertising rose by 50% in just a month</a:t>
            </a:r>
          </a:p>
          <a:p>
            <a:pPr lvl="0"/>
            <a:r>
              <a:rPr lang="en-GB" sz="1200" b="0" kern="1200" dirty="0">
                <a:solidFill>
                  <a:schemeClr val="tx1"/>
                </a:solidFill>
                <a:effectLst/>
                <a:latin typeface="+mn-lt"/>
                <a:ea typeface="+mn-ea"/>
                <a:cs typeface="+mn-cs"/>
              </a:rPr>
              <a:t>LONDON Advertising now has the highest awareness, at 27%, of any of the agencies covered in the poll. The poll was conducted by </a:t>
            </a:r>
            <a:r>
              <a:rPr lang="en-GB" sz="1200" b="0" kern="1200" dirty="0" err="1">
                <a:solidFill>
                  <a:schemeClr val="tx1"/>
                </a:solidFill>
                <a:effectLst/>
                <a:latin typeface="+mn-lt"/>
                <a:ea typeface="+mn-ea"/>
                <a:cs typeface="+mn-cs"/>
              </a:rPr>
              <a:t>Populus</a:t>
            </a:r>
            <a:r>
              <a:rPr lang="en-GB" sz="1200" b="0" kern="1200" dirty="0">
                <a:solidFill>
                  <a:schemeClr val="tx1"/>
                </a:solidFill>
                <a:effectLst/>
                <a:latin typeface="+mn-lt"/>
                <a:ea typeface="+mn-ea"/>
                <a:cs typeface="+mn-cs"/>
              </a:rPr>
              <a:t> and included Adam &amp; Eve, VCCP and </a:t>
            </a:r>
            <a:r>
              <a:rPr lang="en-GB" sz="1200" b="0" kern="1200" dirty="0" err="1">
                <a:solidFill>
                  <a:schemeClr val="tx1"/>
                </a:solidFill>
                <a:effectLst/>
                <a:latin typeface="+mn-lt"/>
                <a:ea typeface="+mn-ea"/>
                <a:cs typeface="+mn-cs"/>
              </a:rPr>
              <a:t>Droga</a:t>
            </a:r>
            <a:r>
              <a:rPr lang="en-GB" sz="1200" b="0" kern="1200" dirty="0">
                <a:solidFill>
                  <a:schemeClr val="tx1"/>
                </a:solidFill>
                <a:effectLst/>
                <a:latin typeface="+mn-lt"/>
                <a:ea typeface="+mn-ea"/>
                <a:cs typeface="+mn-cs"/>
              </a:rPr>
              <a:t> 5.</a:t>
            </a:r>
          </a:p>
          <a:p>
            <a:pPr lvl="0"/>
            <a:r>
              <a:rPr lang="en-GB" sz="1200" b="0" kern="1200" dirty="0">
                <a:solidFill>
                  <a:schemeClr val="tx1"/>
                </a:solidFill>
                <a:effectLst/>
                <a:latin typeface="+mn-lt"/>
                <a:ea typeface="+mn-ea"/>
                <a:cs typeface="+mn-cs"/>
              </a:rPr>
              <a:t>A huge amount of PR was generated by this campaign. For example, Michael </a:t>
            </a:r>
            <a:r>
              <a:rPr lang="en-GB" sz="1200" b="0" kern="1200" dirty="0" err="1">
                <a:solidFill>
                  <a:schemeClr val="tx1"/>
                </a:solidFill>
                <a:effectLst/>
                <a:latin typeface="+mn-lt"/>
                <a:ea typeface="+mn-ea"/>
                <a:cs typeface="+mn-cs"/>
              </a:rPr>
              <a:t>Moszynski</a:t>
            </a:r>
            <a:r>
              <a:rPr lang="en-GB" sz="1200" b="0" kern="1200" dirty="0">
                <a:solidFill>
                  <a:schemeClr val="tx1"/>
                </a:solidFill>
                <a:effectLst/>
                <a:latin typeface="+mn-lt"/>
                <a:ea typeface="+mn-ea"/>
                <a:cs typeface="+mn-cs"/>
              </a:rPr>
              <a:t>, CEO of LONDON Advertising was interviewed twice on national TV news, with a further 30 interviews in national and trade press in the UK and abroad. </a:t>
            </a:r>
          </a:p>
          <a:p>
            <a:r>
              <a:rPr lang="en-GB" sz="1200" b="0" kern="1200" dirty="0">
                <a:solidFill>
                  <a:schemeClr val="tx1"/>
                </a:solidFill>
                <a:effectLst/>
                <a:latin typeface="+mn-lt"/>
                <a:ea typeface="+mn-ea"/>
                <a:cs typeface="+mn-cs"/>
              </a:rPr>
              <a:t>Stephen Woodford, CEO at the Advertising Association commented on the campaign “</a:t>
            </a:r>
            <a:r>
              <a:rPr lang="en-GB" sz="1200" b="0" i="1" kern="1200" dirty="0">
                <a:solidFill>
                  <a:schemeClr val="tx1"/>
                </a:solidFill>
                <a:effectLst/>
                <a:latin typeface="+mn-lt"/>
                <a:ea typeface="+mn-ea"/>
                <a:cs typeface="+mn-cs"/>
              </a:rPr>
              <a:t>Brilliantly simple and </a:t>
            </a:r>
            <a:r>
              <a:rPr lang="en-GB" sz="1200" b="0" i="1" kern="1200" dirty="0" err="1">
                <a:solidFill>
                  <a:schemeClr val="tx1"/>
                </a:solidFill>
                <a:effectLst/>
                <a:latin typeface="+mn-lt"/>
                <a:ea typeface="+mn-ea"/>
                <a:cs typeface="+mn-cs"/>
              </a:rPr>
              <a:t>searingly</a:t>
            </a:r>
            <a:r>
              <a:rPr lang="en-GB" sz="1200" b="0" i="1" kern="1200" dirty="0">
                <a:solidFill>
                  <a:schemeClr val="tx1"/>
                </a:solidFill>
                <a:effectLst/>
                <a:latin typeface="+mn-lt"/>
                <a:ea typeface="+mn-ea"/>
                <a:cs typeface="+mn-cs"/>
              </a:rPr>
              <a:t> memorable</a:t>
            </a:r>
            <a:r>
              <a:rPr lang="en-GB" sz="1200" b="0" kern="1200" dirty="0">
                <a:solidFill>
                  <a:schemeClr val="tx1"/>
                </a:solidFill>
                <a:effectLst/>
                <a:latin typeface="+mn-lt"/>
                <a:ea typeface="+mn-ea"/>
                <a:cs typeface="+mn-cs"/>
              </a:rPr>
              <a:t>” which supports the key criteria the agency were working with for the campaign.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 </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14/12/2020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14/12/2020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14/12/2020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14/12/2020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14/12/2020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7758" y="731419"/>
            <a:ext cx="8858249" cy="1021181"/>
          </a:xfrm>
        </p:spPr>
        <p:txBody>
          <a:bodyPr>
            <a:normAutofit fontScale="90000"/>
          </a:bodyPr>
          <a:lstStyle/>
          <a:p>
            <a:r>
              <a:rPr lang="en-GB" dirty="0">
                <a:solidFill>
                  <a:schemeClr val="accent6"/>
                </a:solidFill>
              </a:rPr>
              <a:t>LONDON Advertising stands out from the crowd </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LONDON Advertising had very little awareness in the UK, partly because 92% of their revenue came from overseas</a:t>
            </a:r>
          </a:p>
          <a:p>
            <a:pPr marL="285750" indent="-285750">
              <a:buFont typeface="Arial" panose="020B0604020202020204" pitchFamily="34" charset="0"/>
              <a:buChar char="•"/>
            </a:pPr>
            <a:r>
              <a:rPr lang="en-GB" sz="1500" dirty="0"/>
              <a:t>They wanted to generate fame, drive awareness and grow market share</a:t>
            </a:r>
          </a:p>
          <a:p>
            <a:r>
              <a:rPr lang="en-GB" sz="1500" u="sng" dirty="0"/>
              <a:t>Solution</a:t>
            </a:r>
          </a:p>
          <a:p>
            <a:pPr marL="285750" indent="-285750">
              <a:buFont typeface="Arial" panose="020B0604020202020204" pitchFamily="34" charset="0"/>
              <a:buChar char="•"/>
            </a:pPr>
            <a:r>
              <a:rPr lang="en-GB" sz="1500" dirty="0"/>
              <a:t>The agency knew it paid to advertise in a downturn and so opted for the summer of 2020 for their awareness building TV campaign on Sky News</a:t>
            </a:r>
          </a:p>
          <a:p>
            <a:r>
              <a:rPr lang="en-GB" sz="1500" u="sng" dirty="0"/>
              <a:t>Results</a:t>
            </a:r>
          </a:p>
          <a:p>
            <a:pPr marL="285750" indent="-285750">
              <a:buFont typeface="Arial" panose="020B0604020202020204" pitchFamily="34" charset="0"/>
              <a:buChar char="•"/>
            </a:pPr>
            <a:r>
              <a:rPr lang="en-GB" sz="1500" dirty="0"/>
              <a:t>Five new client wins</a:t>
            </a:r>
          </a:p>
          <a:p>
            <a:pPr marL="285750" indent="-285750">
              <a:buFont typeface="Arial" panose="020B0604020202020204" pitchFamily="34" charset="0"/>
              <a:buChar char="•"/>
            </a:pPr>
            <a:r>
              <a:rPr lang="en-GB" sz="1500" dirty="0"/>
              <a:t>Brand awareness rose by 50% in one month</a:t>
            </a:r>
          </a:p>
          <a:p>
            <a:pPr marL="285750" indent="-285750">
              <a:buFont typeface="Arial" panose="020B0604020202020204" pitchFamily="34" charset="0"/>
              <a:buChar char="•"/>
            </a:pPr>
            <a:endParaRPr lang="en-GB" sz="1400" dirty="0"/>
          </a:p>
        </p:txBody>
      </p:sp>
      <p:pic>
        <p:nvPicPr>
          <p:cNvPr id="9" name="Picture Placeholder 8" descr="A picture containing text&#10;&#10;Description automatically generated">
            <a:extLst>
              <a:ext uri="{FF2B5EF4-FFF2-40B4-BE49-F238E27FC236}">
                <a16:creationId xmlns:a16="http://schemas.microsoft.com/office/drawing/2014/main" id="{44F7C91F-B830-4D79-B2C0-EE70A88EBEAA}"/>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88" b="788"/>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665</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LONDON Advertising stands out from the crowd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12</cp:revision>
  <dcterms:created xsi:type="dcterms:W3CDTF">2020-01-24T16:35:16Z</dcterms:created>
  <dcterms:modified xsi:type="dcterms:W3CDTF">2020-12-14T11:22:38Z</dcterms:modified>
</cp:coreProperties>
</file>