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10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0823" autoAdjust="0"/>
  </p:normalViewPr>
  <p:slideViewPr>
    <p:cSldViewPr snapToGrid="0">
      <p:cViewPr varScale="1">
        <p:scale>
          <a:sx n="78" d="100"/>
          <a:sy n="78" d="100"/>
        </p:scale>
        <p:origin x="1872" y="90"/>
      </p:cViewPr>
      <p:guideLst/>
    </p:cSldViewPr>
  </p:slideViewPr>
  <p:notesTextViewPr>
    <p:cViewPr>
      <p:scale>
        <a:sx n="1" d="1"/>
        <a:sy n="1" d="1"/>
      </p:scale>
      <p:origin x="0" y="-1566"/>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5B6A22-EF1C-41DF-99AE-74E280B46008}" type="datetimeFigureOut">
              <a:rPr lang="en-GB" smtClean="0"/>
              <a:t>31/07/2025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4F2ED6-C14B-487E-8DB0-094FF79BFCED}" type="slidenum">
              <a:rPr lang="en-GB" smtClean="0"/>
              <a:t>‹#›</a:t>
            </a:fld>
            <a:endParaRPr lang="en-GB"/>
          </a:p>
        </p:txBody>
      </p:sp>
    </p:spTree>
    <p:extLst>
      <p:ext uri="{BB962C8B-B14F-4D97-AF65-F5344CB8AC3E}">
        <p14:creationId xmlns:p14="http://schemas.microsoft.com/office/powerpoint/2010/main" val="986111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The Challenge</a:t>
            </a:r>
            <a:endParaRPr lang="en-GB" sz="120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NHS Charities Together is the national charity for the NHS, set up to help people who use or work in the NHS. They work with a network of over 220 local and specialist NHS charities across the UK to deliver the best health care for everyone. </a:t>
            </a:r>
          </a:p>
          <a:p>
            <a:r>
              <a:rPr lang="en-GB" sz="1200" b="0" kern="1200" dirty="0">
                <a:solidFill>
                  <a:schemeClr val="tx1"/>
                </a:solidFill>
                <a:effectLst/>
                <a:latin typeface="+mn-lt"/>
                <a:ea typeface="+mn-ea"/>
                <a:cs typeface="+mn-cs"/>
              </a:rPr>
              <a:t>In 2024, the challenges they faced included limited understanding, modest budgets and established competitors with loyal donor bases. They needed to raise their profile and increase awareness of what they do, particularly to those audiences most likely to support their cause.  </a:t>
            </a:r>
          </a:p>
          <a:p>
            <a:r>
              <a:rPr lang="en-GB" sz="1200" b="0" kern="1200" dirty="0">
                <a:solidFill>
                  <a:schemeClr val="tx1"/>
                </a:solidFill>
                <a:effectLst/>
                <a:latin typeface="+mn-lt"/>
                <a:ea typeface="+mn-ea"/>
                <a:cs typeface="+mn-cs"/>
              </a:rPr>
              <a:t>Their mission was to create a lasting impact in the competitive charitable landscape with a campaign that was unique enough to stand out and create connection with their audience. They wanted to galvanise audience engagement and inspire a new wave of supporters by building genuine emotional connections. </a:t>
            </a:r>
          </a:p>
          <a:p>
            <a:endParaRPr lang="en-GB" dirty="0"/>
          </a:p>
          <a:p>
            <a:r>
              <a:rPr lang="en-GB" sz="1200" b="1" kern="1200" dirty="0">
                <a:solidFill>
                  <a:schemeClr val="tx1"/>
                </a:solidFill>
                <a:effectLst/>
                <a:latin typeface="+mn-lt"/>
                <a:ea typeface="+mn-ea"/>
                <a:cs typeface="+mn-cs"/>
              </a:rPr>
              <a:t>The TV Solution</a:t>
            </a:r>
            <a:endParaRPr lang="en-GB" sz="120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December 19 identified that the best opportunity to make an impact lay with ABC1 women aged 55+ who had a charitable inclination, so this group became their prime target audience. </a:t>
            </a:r>
          </a:p>
          <a:p>
            <a:r>
              <a:rPr lang="en-GB" sz="1200" b="0" kern="1200" dirty="0">
                <a:solidFill>
                  <a:schemeClr val="tx1"/>
                </a:solidFill>
                <a:effectLst/>
                <a:latin typeface="+mn-lt"/>
                <a:ea typeface="+mn-ea"/>
                <a:cs typeface="+mn-cs"/>
              </a:rPr>
              <a:t>After analysis, ‘Loose Women’ on ITV1 emerged as the ideal programme to partner with in order to meet their objectives. Not only is it watched by the people they want to reach, but the programme features authentic conversation, trusted voices and magazine-style storytelling, which felt suitable for the brand and also resonated with their target audience. </a:t>
            </a:r>
          </a:p>
          <a:p>
            <a:r>
              <a:rPr lang="en-GB" sz="1200" b="0" kern="1200" dirty="0">
                <a:solidFill>
                  <a:schemeClr val="tx1"/>
                </a:solidFill>
                <a:effectLst/>
                <a:latin typeface="+mn-lt"/>
                <a:ea typeface="+mn-ea"/>
                <a:cs typeface="+mn-cs"/>
              </a:rPr>
              <a:t>December 19 opted for a content integration approach, weaving NHS Charities </a:t>
            </a:r>
            <a:r>
              <a:rPr lang="en-GB" sz="1200" b="0" kern="1200" dirty="0" err="1">
                <a:solidFill>
                  <a:schemeClr val="tx1"/>
                </a:solidFill>
                <a:effectLst/>
                <a:latin typeface="+mn-lt"/>
                <a:ea typeface="+mn-ea"/>
                <a:cs typeface="+mn-cs"/>
              </a:rPr>
              <a:t>Together’s</a:t>
            </a:r>
            <a:r>
              <a:rPr lang="en-GB" sz="1200" b="0" kern="1200" dirty="0">
                <a:solidFill>
                  <a:schemeClr val="tx1"/>
                </a:solidFill>
                <a:effectLst/>
                <a:latin typeface="+mn-lt"/>
                <a:ea typeface="+mn-ea"/>
                <a:cs typeface="+mn-cs"/>
              </a:rPr>
              <a:t> impact stories into the programme’s natural flow in order to earn attention through genuine editorial integration. </a:t>
            </a:r>
          </a:p>
          <a:p>
            <a:endParaRPr lang="en-GB" sz="1200" b="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Plan</a:t>
            </a:r>
            <a:endParaRPr lang="en-GB" sz="120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Contextual TV ads were created featuring ‘Loose Women’ hosts Kaye Adams and Brenda Edwards conducting interviews in the show’s familiar tone and style, with NHS staff and patients from an NHS Charities Together funded project. </a:t>
            </a:r>
          </a:p>
          <a:p>
            <a:r>
              <a:rPr lang="en-GB" sz="1200" b="0" kern="1200" dirty="0">
                <a:solidFill>
                  <a:schemeClr val="tx1"/>
                </a:solidFill>
                <a:effectLst/>
                <a:latin typeface="+mn-lt"/>
                <a:ea typeface="+mn-ea"/>
                <a:cs typeface="+mn-cs"/>
              </a:rPr>
              <a:t>December 19 prioritised daytime programming on ITV1 using a mix of 60 second and 30 second spots to build optimal frequency. Their programme selection was designed to mirror the editorial environment of ‘Loose Women’.</a:t>
            </a:r>
          </a:p>
          <a:p>
            <a:r>
              <a:rPr lang="en-GB" sz="1200" b="0" kern="1200" dirty="0">
                <a:solidFill>
                  <a:schemeClr val="tx1"/>
                </a:solidFill>
                <a:effectLst/>
                <a:latin typeface="+mn-lt"/>
                <a:ea typeface="+mn-ea"/>
                <a:cs typeface="+mn-cs"/>
              </a:rPr>
              <a:t> They amplified the TV campaign by extending the content onto ‘Loose Women’ social platforms and activity on Meta and YouTube reinforced their message. </a:t>
            </a:r>
          </a:p>
          <a:p>
            <a:r>
              <a:rPr lang="en-GB" sz="1200" b="0" kern="1200" dirty="0">
                <a:solidFill>
                  <a:schemeClr val="tx1"/>
                </a:solidFill>
                <a:effectLst/>
                <a:latin typeface="+mn-lt"/>
                <a:ea typeface="+mn-ea"/>
                <a:cs typeface="+mn-cs"/>
              </a:rPr>
              <a:t> </a:t>
            </a:r>
          </a:p>
          <a:p>
            <a:r>
              <a:rPr lang="en-GB" sz="1200" b="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Results</a:t>
            </a:r>
            <a:endParaRPr lang="en-GB" sz="1200" kern="1200" dirty="0">
              <a:solidFill>
                <a:schemeClr val="tx1"/>
              </a:solidFill>
              <a:effectLst/>
              <a:latin typeface="+mn-lt"/>
              <a:ea typeface="+mn-ea"/>
              <a:cs typeface="+mn-cs"/>
            </a:endParaRPr>
          </a:p>
          <a:p>
            <a:pPr lvl="0"/>
            <a:r>
              <a:rPr lang="en-GB" sz="1200" b="0" kern="1200" dirty="0">
                <a:solidFill>
                  <a:schemeClr val="tx1"/>
                </a:solidFill>
                <a:effectLst/>
                <a:latin typeface="+mn-lt"/>
                <a:ea typeface="+mn-ea"/>
                <a:cs typeface="+mn-cs"/>
              </a:rPr>
              <a:t>52% of ‘Loose Women’ viewers recalled the creative and 90% were able to identify the brand</a:t>
            </a:r>
          </a:p>
          <a:p>
            <a:pPr lvl="0"/>
            <a:r>
              <a:rPr lang="en-GB" sz="1200" b="0" kern="1200" dirty="0">
                <a:solidFill>
                  <a:schemeClr val="tx1"/>
                </a:solidFill>
                <a:effectLst/>
                <a:latin typeface="+mn-lt"/>
                <a:ea typeface="+mn-ea"/>
                <a:cs typeface="+mn-cs"/>
              </a:rPr>
              <a:t>36% of viewers interacted directly with the content, contributing to a 17 percentage point uplift in overall awareness</a:t>
            </a:r>
          </a:p>
          <a:p>
            <a:pPr lvl="0"/>
            <a:r>
              <a:rPr lang="en-GB" sz="1200" b="0" kern="1200" dirty="0">
                <a:solidFill>
                  <a:schemeClr val="tx1"/>
                </a:solidFill>
                <a:effectLst/>
                <a:latin typeface="+mn-lt"/>
                <a:ea typeface="+mn-ea"/>
                <a:cs typeface="+mn-cs"/>
              </a:rPr>
              <a:t>Analysis showed 60% positive responses, reflecting the emotional connection to their storytelling approach</a:t>
            </a:r>
          </a:p>
          <a:p>
            <a:pPr lvl="0"/>
            <a:r>
              <a:rPr lang="en-GB" sz="1200" b="0" kern="1200" dirty="0">
                <a:solidFill>
                  <a:schemeClr val="tx1"/>
                </a:solidFill>
                <a:effectLst/>
                <a:latin typeface="+mn-lt"/>
                <a:ea typeface="+mn-ea"/>
                <a:cs typeface="+mn-cs"/>
              </a:rPr>
              <a:t>16% of viewers indicated clear donation intent</a:t>
            </a:r>
          </a:p>
          <a:p>
            <a:pPr lvl="0"/>
            <a:r>
              <a:rPr lang="en-GB" sz="1200" b="0" kern="1200" dirty="0">
                <a:solidFill>
                  <a:schemeClr val="tx1"/>
                </a:solidFill>
                <a:effectLst/>
                <a:latin typeface="+mn-lt"/>
                <a:ea typeface="+mn-ea"/>
                <a:cs typeface="+mn-cs"/>
              </a:rPr>
              <a:t>68% of viewers endorsed the collaboration as appropriate and authentic</a:t>
            </a:r>
          </a:p>
          <a:p>
            <a:endParaRPr lang="en-GB" sz="1200" b="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0DFD36-33EA-4DB4-B32D-6EBE0B1D449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61461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9.xml"/></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0.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31/07/2025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54943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31/07/2025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428750"/>
            <a:ext cx="2680405" cy="383698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428750"/>
            <a:ext cx="2680405" cy="383698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428750"/>
            <a:ext cx="2680405" cy="383698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428750"/>
            <a:ext cx="2680405" cy="383698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861371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31/07/2025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428750"/>
            <a:ext cx="6342907" cy="383698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67830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31/07/2025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5442018"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086203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31/07/2025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5" name="Text Placeholder 7"/>
          <p:cNvSpPr>
            <a:spLocks noGrp="1"/>
          </p:cNvSpPr>
          <p:nvPr>
            <p:ph type="body" sz="quarter" idx="18"/>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a:extLst>
              <a:ext uri="{FF2B5EF4-FFF2-40B4-BE49-F238E27FC236}">
                <a16:creationId xmlns:a16="http://schemas.microsoft.com/office/drawing/2014/main" id="{C83E0A7E-A4E1-41C3-86F6-B6D82D556557}"/>
              </a:ext>
            </a:extLst>
          </p:cNvPr>
          <p:cNvSpPr>
            <a:spLocks noGrp="1"/>
          </p:cNvSpPr>
          <p:nvPr>
            <p:ph type="pic" sz="quarter" idx="14"/>
          </p:nvPr>
        </p:nvSpPr>
        <p:spPr>
          <a:xfrm>
            <a:off x="4930580" y="1428750"/>
            <a:ext cx="3318069" cy="1853970"/>
          </a:xfrm>
          <a:prstGeom prst="rect">
            <a:avLst/>
          </a:prstGeom>
          <a:solidFill>
            <a:schemeClr val="bg1">
              <a:lumMod val="85000"/>
            </a:schemeClr>
          </a:solidFill>
        </p:spPr>
        <p:txBody>
          <a:bodyPr/>
          <a:lstStyle/>
          <a:p>
            <a:endParaRPr lang="en-GB" dirty="0"/>
          </a:p>
        </p:txBody>
      </p:sp>
      <p:sp>
        <p:nvSpPr>
          <p:cNvPr id="19" name="Picture Placeholder 8">
            <a:extLst>
              <a:ext uri="{FF2B5EF4-FFF2-40B4-BE49-F238E27FC236}">
                <a16:creationId xmlns:a16="http://schemas.microsoft.com/office/drawing/2014/main" id="{2E7303BD-8C87-4547-94CC-49DD3934C1D4}"/>
              </a:ext>
            </a:extLst>
          </p:cNvPr>
          <p:cNvSpPr>
            <a:spLocks noGrp="1"/>
          </p:cNvSpPr>
          <p:nvPr>
            <p:ph type="pic" sz="quarter" idx="15"/>
          </p:nvPr>
        </p:nvSpPr>
        <p:spPr>
          <a:xfrm>
            <a:off x="8394505" y="1428750"/>
            <a:ext cx="3318069" cy="1853970"/>
          </a:xfrm>
          <a:prstGeom prst="rect">
            <a:avLst/>
          </a:prstGeom>
          <a:solidFill>
            <a:schemeClr val="bg1">
              <a:lumMod val="85000"/>
            </a:schemeClr>
          </a:solidFill>
        </p:spPr>
        <p:txBody>
          <a:bodyPr/>
          <a:lstStyle/>
          <a:p>
            <a:endParaRPr lang="en-GB" dirty="0"/>
          </a:p>
        </p:txBody>
      </p:sp>
      <p:sp>
        <p:nvSpPr>
          <p:cNvPr id="20" name="Picture Placeholder 8">
            <a:extLst>
              <a:ext uri="{FF2B5EF4-FFF2-40B4-BE49-F238E27FC236}">
                <a16:creationId xmlns:a16="http://schemas.microsoft.com/office/drawing/2014/main" id="{3F505454-5599-4E41-93B7-601ECB120810}"/>
              </a:ext>
            </a:extLst>
          </p:cNvPr>
          <p:cNvSpPr>
            <a:spLocks noGrp="1"/>
          </p:cNvSpPr>
          <p:nvPr>
            <p:ph type="pic" sz="quarter" idx="16"/>
          </p:nvPr>
        </p:nvSpPr>
        <p:spPr>
          <a:xfrm>
            <a:off x="8394505" y="3411769"/>
            <a:ext cx="3318069" cy="1853970"/>
          </a:xfrm>
          <a:prstGeom prst="rect">
            <a:avLst/>
          </a:prstGeom>
          <a:solidFill>
            <a:schemeClr val="bg1">
              <a:lumMod val="85000"/>
            </a:schemeClr>
          </a:solidFill>
        </p:spPr>
        <p:txBody>
          <a:bodyPr/>
          <a:lstStyle/>
          <a:p>
            <a:endParaRPr lang="en-GB" dirty="0"/>
          </a:p>
        </p:txBody>
      </p:sp>
      <p:sp>
        <p:nvSpPr>
          <p:cNvPr id="21" name="Picture Placeholder 8">
            <a:extLst>
              <a:ext uri="{FF2B5EF4-FFF2-40B4-BE49-F238E27FC236}">
                <a16:creationId xmlns:a16="http://schemas.microsoft.com/office/drawing/2014/main" id="{3189B23B-90CA-44D3-94DB-D124B4FC4F69}"/>
              </a:ext>
            </a:extLst>
          </p:cNvPr>
          <p:cNvSpPr>
            <a:spLocks noGrp="1"/>
          </p:cNvSpPr>
          <p:nvPr>
            <p:ph type="pic" sz="quarter" idx="17"/>
          </p:nvPr>
        </p:nvSpPr>
        <p:spPr>
          <a:xfrm>
            <a:off x="4930580" y="3411769"/>
            <a:ext cx="3318069" cy="1853970"/>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872371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428750"/>
            <a:ext cx="3645289" cy="1853970"/>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428750"/>
            <a:ext cx="3645289" cy="1853970"/>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428750"/>
            <a:ext cx="3645289" cy="1853970"/>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31/07/2025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411769"/>
            <a:ext cx="3645289" cy="1853970"/>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411769"/>
            <a:ext cx="3645289" cy="1853970"/>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411769"/>
            <a:ext cx="3645289" cy="1853970"/>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836297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61420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31/07/2025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2680785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31/07/2025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765002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614207"/>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31/07/2025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654201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31/07/2025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47623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ull Screen Video - Option 1">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31/07/2025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2097263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31/07/2025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434136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x Video - Option 1">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31/07/2025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740633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Full screen video - Option 2">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4DE1B2C-E2EB-4D98-843F-9CDD27271EB2}"/>
              </a:ext>
            </a:extLst>
          </p:cNvPr>
          <p:cNvSpPr>
            <a:spLocks noGrp="1"/>
          </p:cNvSpPr>
          <p:nvPr>
            <p:ph type="dt" sz="half" idx="10"/>
          </p:nvPr>
        </p:nvSpPr>
        <p:spPr/>
        <p:txBody>
          <a:bodyPr/>
          <a:lstStyle/>
          <a:p>
            <a:fld id="{2E6EF22D-7DBE-4099-99F0-B83DD9779912}" type="datetimeFigureOut">
              <a:rPr lang="en-GB" smtClean="0"/>
              <a:pPr/>
              <a:t>31/07/2025</a:t>
            </a:fld>
            <a:endParaRPr lang="en-GB" dirty="0"/>
          </a:p>
        </p:txBody>
      </p:sp>
      <p:sp>
        <p:nvSpPr>
          <p:cNvPr id="4" name="Footer Placeholder 3">
            <a:extLst>
              <a:ext uri="{FF2B5EF4-FFF2-40B4-BE49-F238E27FC236}">
                <a16:creationId xmlns:a16="http://schemas.microsoft.com/office/drawing/2014/main" id="{09B3BE8F-C639-42D5-B26C-D4093C446871}"/>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48228E9-593B-43BF-9FE7-6F9613A7A563}"/>
              </a:ext>
            </a:extLst>
          </p:cNvPr>
          <p:cNvSpPr>
            <a:spLocks noGrp="1"/>
          </p:cNvSpPr>
          <p:nvPr>
            <p:ph type="sldNum" sz="quarter" idx="12"/>
          </p:nvPr>
        </p:nvSpPr>
        <p:spPr/>
        <p:txBody>
          <a:bodyPr/>
          <a:lstStyle/>
          <a:p>
            <a:fld id="{6623F64F-6692-49A2-80FF-3D660AAAEE7A}" type="slidenum">
              <a:rPr lang="en-GB" smtClean="0"/>
              <a:pPr/>
              <a:t>‹#›</a:t>
            </a:fld>
            <a:endParaRPr lang="en-GB" dirty="0"/>
          </a:p>
        </p:txBody>
      </p:sp>
      <p:sp>
        <p:nvSpPr>
          <p:cNvPr id="7" name="Media Placeholder 6">
            <a:extLst>
              <a:ext uri="{FF2B5EF4-FFF2-40B4-BE49-F238E27FC236}">
                <a16:creationId xmlns:a16="http://schemas.microsoft.com/office/drawing/2014/main" id="{89F17558-6D60-4901-A0B6-C4274AAB5238}"/>
              </a:ext>
            </a:extLst>
          </p:cNvPr>
          <p:cNvSpPr>
            <a:spLocks noGrp="1"/>
          </p:cNvSpPr>
          <p:nvPr>
            <p:ph type="media" sz="quarter" idx="13"/>
          </p:nvPr>
        </p:nvSpPr>
        <p:spPr>
          <a:xfrm>
            <a:off x="0" y="0"/>
            <a:ext cx="12192000" cy="6858000"/>
          </a:xfrm>
        </p:spPr>
        <p:txBody>
          <a:bodyPr/>
          <a:lstStyle/>
          <a:p>
            <a:endParaRPr lang="en-GB"/>
          </a:p>
        </p:txBody>
      </p:sp>
    </p:spTree>
    <p:custDataLst>
      <p:tags r:id="rId1"/>
    </p:custDataLst>
    <p:extLst>
      <p:ext uri="{BB962C8B-B14F-4D97-AF65-F5344CB8AC3E}">
        <p14:creationId xmlns:p14="http://schemas.microsoft.com/office/powerpoint/2010/main" val="1252329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424808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549933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07213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27454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1498190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340882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31/07/2025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70589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31/07/2025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458413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10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251292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E5681-5495-7C97-86BA-04FE618A14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00686EB-F49C-7596-3630-EA9C73F6D5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FDE3583-63D3-B3B9-D3D8-A02EB9BE4BE5}"/>
              </a:ext>
            </a:extLst>
          </p:cNvPr>
          <p:cNvSpPr>
            <a:spLocks noGrp="1"/>
          </p:cNvSpPr>
          <p:nvPr>
            <p:ph type="dt" sz="half" idx="10"/>
          </p:nvPr>
        </p:nvSpPr>
        <p:spPr/>
        <p:txBody>
          <a:bodyPr/>
          <a:lstStyle/>
          <a:p>
            <a:fld id="{CE9F1112-95FC-48AC-9B8F-A58D72F711CA}" type="datetimeFigureOut">
              <a:rPr lang="en-GB" smtClean="0"/>
              <a:t>31/07/2025</a:t>
            </a:fld>
            <a:endParaRPr lang="en-GB"/>
          </a:p>
        </p:txBody>
      </p:sp>
      <p:sp>
        <p:nvSpPr>
          <p:cNvPr id="5" name="Footer Placeholder 4">
            <a:extLst>
              <a:ext uri="{FF2B5EF4-FFF2-40B4-BE49-F238E27FC236}">
                <a16:creationId xmlns:a16="http://schemas.microsoft.com/office/drawing/2014/main" id="{3728881C-BAC9-A3B5-716D-DA74A69618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98AD51-5FE7-7F24-8DCD-AE45926F6FAC}"/>
              </a:ext>
            </a:extLst>
          </p:cNvPr>
          <p:cNvSpPr>
            <a:spLocks noGrp="1"/>
          </p:cNvSpPr>
          <p:nvPr>
            <p:ph type="sldNum" sz="quarter" idx="12"/>
          </p:nvPr>
        </p:nvSpPr>
        <p:spPr/>
        <p:txBody>
          <a:bodyPr/>
          <a:lstStyle/>
          <a:p>
            <a:fld id="{315039D5-A155-437D-9C5B-4308CFA9D3E6}" type="slidenum">
              <a:rPr lang="en-GB" smtClean="0"/>
              <a:t>‹#›</a:t>
            </a:fld>
            <a:endParaRPr lang="en-GB"/>
          </a:p>
        </p:txBody>
      </p:sp>
    </p:spTree>
    <p:extLst>
      <p:ext uri="{BB962C8B-B14F-4D97-AF65-F5344CB8AC3E}">
        <p14:creationId xmlns:p14="http://schemas.microsoft.com/office/powerpoint/2010/main" val="1670977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1475" y="359944"/>
            <a:ext cx="11341099" cy="1021181"/>
          </a:xfrm>
        </p:spPr>
        <p:txBody>
          <a:bodyPr/>
          <a:lstStyle>
            <a:lvl1pPr>
              <a:defRPr/>
            </a:lvl1pPr>
          </a:lstStyle>
          <a:p>
            <a:r>
              <a:rPr lang="en-US" dirty="0"/>
              <a:t>Click to edit </a:t>
            </a:r>
            <a:br>
              <a:rPr lang="en-US" dirty="0"/>
            </a:br>
            <a:r>
              <a:rPr lang="en-US" dirty="0"/>
              <a:t>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614207"/>
            <a:ext cx="1129603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42875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433723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614207"/>
            <a:ext cx="556260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42875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614207"/>
            <a:ext cx="556260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42875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317001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31/07/2025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65153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4294679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31/07/2025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651531"/>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093638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31/07/2025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6"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73355"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22" name="Straight Connector 21"/>
          <p:cNvCxnSpPr/>
          <p:nvPr userDrawn="1"/>
        </p:nvCxnSpPr>
        <p:spPr>
          <a:xfrm>
            <a:off x="8067285"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27" name="Picture Placeholder 8">
            <a:extLst>
              <a:ext uri="{FF2B5EF4-FFF2-40B4-BE49-F238E27FC236}">
                <a16:creationId xmlns:a16="http://schemas.microsoft.com/office/drawing/2014/main" id="{8DFCE19A-1050-41D6-952B-88D1EA6241CC}"/>
              </a:ext>
            </a:extLst>
          </p:cNvPr>
          <p:cNvSpPr>
            <a:spLocks noGrp="1"/>
          </p:cNvSpPr>
          <p:nvPr>
            <p:ph type="pic" sz="quarter" idx="14"/>
          </p:nvPr>
        </p:nvSpPr>
        <p:spPr>
          <a:xfrm>
            <a:off x="4273355" y="1428749"/>
            <a:ext cx="3645289" cy="2106775"/>
          </a:xfrm>
          <a:prstGeom prst="rect">
            <a:avLst/>
          </a:prstGeom>
          <a:solidFill>
            <a:schemeClr val="bg1">
              <a:lumMod val="85000"/>
            </a:schemeClr>
          </a:solidFill>
        </p:spPr>
        <p:txBody>
          <a:bodyPr/>
          <a:lstStyle/>
          <a:p>
            <a:endParaRPr lang="en-GB" dirty="0"/>
          </a:p>
        </p:txBody>
      </p:sp>
      <p:sp>
        <p:nvSpPr>
          <p:cNvPr id="28" name="Picture Placeholder 8">
            <a:extLst>
              <a:ext uri="{FF2B5EF4-FFF2-40B4-BE49-F238E27FC236}">
                <a16:creationId xmlns:a16="http://schemas.microsoft.com/office/drawing/2014/main" id="{474332AB-8E82-4D2C-A077-AD78447B3B65}"/>
              </a:ext>
            </a:extLst>
          </p:cNvPr>
          <p:cNvSpPr>
            <a:spLocks noGrp="1"/>
          </p:cNvSpPr>
          <p:nvPr>
            <p:ph type="pic" sz="quarter" idx="15"/>
          </p:nvPr>
        </p:nvSpPr>
        <p:spPr>
          <a:xfrm>
            <a:off x="8067285" y="1428749"/>
            <a:ext cx="3645289" cy="2106775"/>
          </a:xfrm>
          <a:prstGeom prst="rect">
            <a:avLst/>
          </a:prstGeom>
          <a:solidFill>
            <a:schemeClr val="bg1">
              <a:lumMod val="85000"/>
            </a:schemeClr>
          </a:solidFill>
        </p:spPr>
        <p:txBody>
          <a:bodyPr/>
          <a:lstStyle/>
          <a:p>
            <a:endParaRPr lang="en-GB" dirty="0"/>
          </a:p>
        </p:txBody>
      </p:sp>
      <p:sp>
        <p:nvSpPr>
          <p:cNvPr id="29" name="Picture Placeholder 8">
            <a:extLst>
              <a:ext uri="{FF2B5EF4-FFF2-40B4-BE49-F238E27FC236}">
                <a16:creationId xmlns:a16="http://schemas.microsoft.com/office/drawing/2014/main" id="{44395837-4037-4FBC-A80F-2DFA7942FF5A}"/>
              </a:ext>
            </a:extLst>
          </p:cNvPr>
          <p:cNvSpPr>
            <a:spLocks noGrp="1"/>
          </p:cNvSpPr>
          <p:nvPr>
            <p:ph type="pic" sz="quarter" idx="22"/>
          </p:nvPr>
        </p:nvSpPr>
        <p:spPr>
          <a:xfrm>
            <a:off x="479425" y="1428749"/>
            <a:ext cx="3645289" cy="2106775"/>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157552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image &amp; text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31/07/2025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2792238"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3337118"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3330340"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6184644"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22" name="Straight Connector 21"/>
          <p:cNvCxnSpPr/>
          <p:nvPr userDrawn="1"/>
        </p:nvCxnSpPr>
        <p:spPr>
          <a:xfrm>
            <a:off x="6181255"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27" name="Picture Placeholder 16">
            <a:extLst>
              <a:ext uri="{FF2B5EF4-FFF2-40B4-BE49-F238E27FC236}">
                <a16:creationId xmlns:a16="http://schemas.microsoft.com/office/drawing/2014/main" id="{CCB00622-CF55-4D6B-A1E3-FEDA9C507933}"/>
              </a:ext>
            </a:extLst>
          </p:cNvPr>
          <p:cNvSpPr>
            <a:spLocks noGrp="1"/>
          </p:cNvSpPr>
          <p:nvPr>
            <p:ph type="pic" sz="quarter" idx="23"/>
          </p:nvPr>
        </p:nvSpPr>
        <p:spPr>
          <a:xfrm>
            <a:off x="479425" y="1428750"/>
            <a:ext cx="2680405" cy="2106774"/>
          </a:xfrm>
          <a:solidFill>
            <a:schemeClr val="bg1">
              <a:lumMod val="85000"/>
            </a:schemeClr>
          </a:solidFill>
        </p:spPr>
        <p:txBody>
          <a:bodyPr/>
          <a:lstStyle/>
          <a:p>
            <a:endParaRPr lang="en-GB" dirty="0"/>
          </a:p>
        </p:txBody>
      </p:sp>
      <p:sp>
        <p:nvSpPr>
          <p:cNvPr id="28" name="Picture Placeholder 16">
            <a:extLst>
              <a:ext uri="{FF2B5EF4-FFF2-40B4-BE49-F238E27FC236}">
                <a16:creationId xmlns:a16="http://schemas.microsoft.com/office/drawing/2014/main" id="{2B88D738-52E2-4893-86C8-E779DC5CA1A3}"/>
              </a:ext>
            </a:extLst>
          </p:cNvPr>
          <p:cNvSpPr>
            <a:spLocks noGrp="1"/>
          </p:cNvSpPr>
          <p:nvPr>
            <p:ph type="pic" sz="quarter" idx="24"/>
          </p:nvPr>
        </p:nvSpPr>
        <p:spPr>
          <a:xfrm>
            <a:off x="3330340" y="1428750"/>
            <a:ext cx="2680405" cy="2106774"/>
          </a:xfrm>
          <a:solidFill>
            <a:schemeClr val="bg1">
              <a:lumMod val="85000"/>
            </a:schemeClr>
          </a:solidFill>
        </p:spPr>
        <p:txBody>
          <a:bodyPr/>
          <a:lstStyle/>
          <a:p>
            <a:endParaRPr lang="en-GB"/>
          </a:p>
        </p:txBody>
      </p:sp>
      <p:sp>
        <p:nvSpPr>
          <p:cNvPr id="29" name="Picture Placeholder 16">
            <a:extLst>
              <a:ext uri="{FF2B5EF4-FFF2-40B4-BE49-F238E27FC236}">
                <a16:creationId xmlns:a16="http://schemas.microsoft.com/office/drawing/2014/main" id="{796217F8-03C9-4D68-93B3-20FA2E83EE1B}"/>
              </a:ext>
            </a:extLst>
          </p:cNvPr>
          <p:cNvSpPr>
            <a:spLocks noGrp="1"/>
          </p:cNvSpPr>
          <p:nvPr>
            <p:ph type="pic" sz="quarter" idx="25"/>
          </p:nvPr>
        </p:nvSpPr>
        <p:spPr>
          <a:xfrm>
            <a:off x="6181255" y="1428750"/>
            <a:ext cx="2680405" cy="2106774"/>
          </a:xfrm>
          <a:solidFill>
            <a:schemeClr val="bg1">
              <a:lumMod val="85000"/>
            </a:schemeClr>
          </a:solidFill>
        </p:spPr>
        <p:txBody>
          <a:bodyPr/>
          <a:lstStyle/>
          <a:p>
            <a:endParaRPr lang="en-GB" dirty="0"/>
          </a:p>
        </p:txBody>
      </p:sp>
      <p:sp>
        <p:nvSpPr>
          <p:cNvPr id="30" name="Picture Placeholder 16">
            <a:extLst>
              <a:ext uri="{FF2B5EF4-FFF2-40B4-BE49-F238E27FC236}">
                <a16:creationId xmlns:a16="http://schemas.microsoft.com/office/drawing/2014/main" id="{2723B1CA-8DFB-497B-9F08-8CA0C90D7E3E}"/>
              </a:ext>
            </a:extLst>
          </p:cNvPr>
          <p:cNvSpPr>
            <a:spLocks noGrp="1"/>
          </p:cNvSpPr>
          <p:nvPr>
            <p:ph type="pic" sz="quarter" idx="26"/>
          </p:nvPr>
        </p:nvSpPr>
        <p:spPr>
          <a:xfrm>
            <a:off x="9032169" y="1428750"/>
            <a:ext cx="2680405" cy="2106774"/>
          </a:xfrm>
          <a:solidFill>
            <a:schemeClr val="bg1">
              <a:lumMod val="85000"/>
            </a:schemeClr>
          </a:solidFill>
        </p:spPr>
        <p:txBody>
          <a:bodyPr/>
          <a:lstStyle/>
          <a:p>
            <a:endParaRPr lang="en-GB" dirty="0"/>
          </a:p>
        </p:txBody>
      </p:sp>
      <p:cxnSp>
        <p:nvCxnSpPr>
          <p:cNvPr id="31" name="Straight Connector 30">
            <a:extLst>
              <a:ext uri="{FF2B5EF4-FFF2-40B4-BE49-F238E27FC236}">
                <a16:creationId xmlns:a16="http://schemas.microsoft.com/office/drawing/2014/main" id="{B54C563D-6383-41D0-9D47-C959095D88EA}"/>
              </a:ext>
            </a:extLst>
          </p:cNvPr>
          <p:cNvCxnSpPr/>
          <p:nvPr userDrawn="1"/>
        </p:nvCxnSpPr>
        <p:spPr>
          <a:xfrm>
            <a:off x="9030574"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32" name="Text Placeholder 6">
            <a:extLst>
              <a:ext uri="{FF2B5EF4-FFF2-40B4-BE49-F238E27FC236}">
                <a16:creationId xmlns:a16="http://schemas.microsoft.com/office/drawing/2014/main" id="{334F0F9F-7167-4551-BFAC-B216392DF765}"/>
              </a:ext>
            </a:extLst>
          </p:cNvPr>
          <p:cNvSpPr>
            <a:spLocks noGrp="1"/>
          </p:cNvSpPr>
          <p:nvPr>
            <p:ph type="body" sz="quarter" idx="27"/>
          </p:nvPr>
        </p:nvSpPr>
        <p:spPr>
          <a:xfrm>
            <a:off x="9032170"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Tree>
    <p:custDataLst>
      <p:tags r:id="rId1"/>
    </p:custDataLst>
    <p:extLst>
      <p:ext uri="{BB962C8B-B14F-4D97-AF65-F5344CB8AC3E}">
        <p14:creationId xmlns:p14="http://schemas.microsoft.com/office/powerpoint/2010/main" val="58285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a:t>
            </a:r>
            <a:br>
              <a:rPr lang="en-US" dirty="0"/>
            </a:br>
            <a:r>
              <a:rPr lang="en-US" dirty="0"/>
              <a:t>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1000" b="0">
                <a:solidFill>
                  <a:schemeClr val="bg1"/>
                </a:solidFill>
              </a:defRPr>
            </a:lvl1pPr>
          </a:lstStyle>
          <a:p>
            <a:fld id="{2E6EF22D-7DBE-4099-99F0-B83DD9779912}" type="datetimeFigureOut">
              <a:rPr lang="en-GB" smtClean="0"/>
              <a:pPr/>
              <a:t>31/07/2025</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10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10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614207"/>
            <a:ext cx="11334817" cy="365153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2844629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F493839-1DE8-A23F-AA15-A4D42AEE07A2}"/>
              </a:ext>
            </a:extLst>
          </p:cNvPr>
          <p:cNvSpPr>
            <a:spLocks noGrp="1"/>
          </p:cNvSpPr>
          <p:nvPr>
            <p:ph type="title"/>
          </p:nvPr>
        </p:nvSpPr>
        <p:spPr>
          <a:xfrm>
            <a:off x="371476" y="359944"/>
            <a:ext cx="5040783" cy="1021181"/>
          </a:xfrm>
        </p:spPr>
        <p:txBody>
          <a:bodyPr>
            <a:normAutofit/>
          </a:bodyPr>
          <a:lstStyle/>
          <a:p>
            <a:r>
              <a:rPr lang="en-GB" sz="3200" dirty="0">
                <a:effectLst/>
                <a:latin typeface="Calibri" panose="020F0502020204030204" pitchFamily="34" charset="0"/>
                <a:ea typeface="Times New Roman" panose="02020603050405020304" pitchFamily="18" charset="0"/>
                <a:cs typeface="Times New Roman" panose="02020603050405020304" pitchFamily="18" charset="0"/>
              </a:rPr>
              <a:t>NHS Charities Together caring for the NHS</a:t>
            </a:r>
            <a:endParaRPr lang="en-GB" dirty="0"/>
          </a:p>
        </p:txBody>
      </p:sp>
      <p:sp>
        <p:nvSpPr>
          <p:cNvPr id="11" name="TextBox 10">
            <a:extLst>
              <a:ext uri="{FF2B5EF4-FFF2-40B4-BE49-F238E27FC236}">
                <a16:creationId xmlns:a16="http://schemas.microsoft.com/office/drawing/2014/main" id="{CF0BE58F-C5A2-63CF-5E9C-828548CC96BD}"/>
              </a:ext>
            </a:extLst>
          </p:cNvPr>
          <p:cNvSpPr txBox="1"/>
          <p:nvPr/>
        </p:nvSpPr>
        <p:spPr>
          <a:xfrm>
            <a:off x="289362" y="1587642"/>
            <a:ext cx="5972571" cy="4031873"/>
          </a:xfrm>
          <a:prstGeom prst="rect">
            <a:avLst/>
          </a:prstGeom>
          <a:noFill/>
        </p:spPr>
        <p:txBody>
          <a:bodyPr wrap="square" rtlCol="0">
            <a:spAutoFit/>
          </a:bodyPr>
          <a:lstStyle/>
          <a:p>
            <a:pPr algn="l"/>
            <a:r>
              <a:rPr lang="en-GB" sz="1600" b="1" u="sng" dirty="0">
                <a:solidFill>
                  <a:schemeClr val="bg2"/>
                </a:solidFill>
              </a:rPr>
              <a:t>The Challenge:</a:t>
            </a:r>
          </a:p>
          <a:p>
            <a:pPr marL="285750" indent="-285750">
              <a:buFont typeface="Arial" panose="020B0604020202020204" pitchFamily="34" charset="0"/>
              <a:buChar char="•"/>
            </a:pPr>
            <a:r>
              <a:rPr lang="en-GB" sz="1600" dirty="0">
                <a:effectLst/>
                <a:ea typeface="Calibri" panose="020F0502020204030204" pitchFamily="34" charset="0"/>
              </a:rPr>
              <a:t>NHS Charities Together needed to raise their profile and increase awareness of what they do</a:t>
            </a:r>
          </a:p>
          <a:p>
            <a:pPr marL="285750" indent="-285750">
              <a:buFont typeface="Arial" panose="020B0604020202020204" pitchFamily="34" charset="0"/>
              <a:buChar char="•"/>
            </a:pPr>
            <a:r>
              <a:rPr lang="en-GB" sz="1600" dirty="0">
                <a:solidFill>
                  <a:schemeClr val="bg2"/>
                </a:solidFill>
                <a:ea typeface="Calibri" panose="020F0502020204030204" pitchFamily="34" charset="0"/>
              </a:rPr>
              <a:t>They wanted to galvanise audience engagement and inspire a new wave of supporters by building emotional connections </a:t>
            </a:r>
          </a:p>
          <a:p>
            <a:endParaRPr lang="en-GB" sz="1600" dirty="0">
              <a:solidFill>
                <a:schemeClr val="bg2"/>
              </a:solidFill>
            </a:endParaRPr>
          </a:p>
          <a:p>
            <a:pPr algn="l"/>
            <a:r>
              <a:rPr lang="en-GB" sz="1600" b="1" u="sng" dirty="0">
                <a:solidFill>
                  <a:schemeClr val="bg2"/>
                </a:solidFill>
              </a:rPr>
              <a:t>The Solution:</a:t>
            </a:r>
          </a:p>
          <a:p>
            <a:pPr marL="285750" indent="-285750">
              <a:buFont typeface="Arial" panose="020B0604020202020204" pitchFamily="34" charset="0"/>
              <a:buChar char="•"/>
            </a:pPr>
            <a:r>
              <a:rPr lang="en-GB" sz="1600" dirty="0">
                <a:solidFill>
                  <a:schemeClr val="bg2"/>
                </a:solidFill>
                <a:ea typeface="Calibri" panose="020F0502020204030204" pitchFamily="34" charset="0"/>
              </a:rPr>
              <a:t>They partnered with Loose Women on ITV1. December 19 opted for a content integration approach, weaving NHS Charities </a:t>
            </a:r>
            <a:r>
              <a:rPr lang="en-GB" sz="1600" dirty="0" err="1">
                <a:solidFill>
                  <a:schemeClr val="bg2"/>
                </a:solidFill>
                <a:ea typeface="Calibri" panose="020F0502020204030204" pitchFamily="34" charset="0"/>
              </a:rPr>
              <a:t>Together’s</a:t>
            </a:r>
            <a:r>
              <a:rPr lang="en-GB" sz="1600" dirty="0">
                <a:solidFill>
                  <a:schemeClr val="bg2"/>
                </a:solidFill>
                <a:ea typeface="Calibri" panose="020F0502020204030204" pitchFamily="34" charset="0"/>
              </a:rPr>
              <a:t> impact stories into the programme’s natural flow to earn attention through editorial integration </a:t>
            </a:r>
          </a:p>
          <a:p>
            <a:r>
              <a:rPr lang="en-GB" sz="1600" dirty="0">
                <a:solidFill>
                  <a:schemeClr val="bg2"/>
                </a:solidFill>
                <a:ea typeface="Calibri" panose="020F0502020204030204" pitchFamily="34" charset="0"/>
              </a:rPr>
              <a:t> </a:t>
            </a:r>
            <a:endParaRPr lang="en-GB" sz="1600" dirty="0">
              <a:solidFill>
                <a:schemeClr val="bg2"/>
              </a:solidFill>
            </a:endParaRPr>
          </a:p>
          <a:p>
            <a:pPr algn="l"/>
            <a:r>
              <a:rPr lang="en-GB" sz="1600" b="1" u="sng" dirty="0">
                <a:solidFill>
                  <a:schemeClr val="bg2"/>
                </a:solidFill>
              </a:rPr>
              <a:t>The Results:</a:t>
            </a:r>
          </a:p>
          <a:p>
            <a:pPr marL="285750" indent="-285750" algn="l">
              <a:buFont typeface="Arial" panose="020B0604020202020204" pitchFamily="34" charset="0"/>
              <a:buChar char="•"/>
            </a:pPr>
            <a:r>
              <a:rPr lang="en-GB" sz="1600" dirty="0">
                <a:solidFill>
                  <a:schemeClr val="bg2"/>
                </a:solidFill>
              </a:rPr>
              <a:t>16% of viewers indicated clear donation intent </a:t>
            </a:r>
          </a:p>
          <a:p>
            <a:pPr marL="285750" indent="-285750" algn="l">
              <a:buFont typeface="Arial" panose="020B0604020202020204" pitchFamily="34" charset="0"/>
              <a:buChar char="•"/>
            </a:pPr>
            <a:r>
              <a:rPr lang="en-GB" sz="1600" dirty="0">
                <a:solidFill>
                  <a:schemeClr val="bg2"/>
                </a:solidFill>
              </a:rPr>
              <a:t>68% of viewers endorsed the collaboration as appropriate and authentic</a:t>
            </a:r>
          </a:p>
        </p:txBody>
      </p:sp>
      <p:pic>
        <p:nvPicPr>
          <p:cNvPr id="4" name="Picture 3" descr="A black and white logo&#10;&#10;AI-generated content may be incorrect.">
            <a:extLst>
              <a:ext uri="{FF2B5EF4-FFF2-40B4-BE49-F238E27FC236}">
                <a16:creationId xmlns:a16="http://schemas.microsoft.com/office/drawing/2014/main" id="{7620E82C-26DB-5DDE-0799-4B7DEF4CD0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8001" y="710433"/>
            <a:ext cx="2756755" cy="370775"/>
          </a:xfrm>
          <a:prstGeom prst="rect">
            <a:avLst/>
          </a:prstGeom>
        </p:spPr>
      </p:pic>
      <p:pic>
        <p:nvPicPr>
          <p:cNvPr id="8" name="Picture 2" descr="NHS Charities Together Careers">
            <a:extLst>
              <a:ext uri="{FF2B5EF4-FFF2-40B4-BE49-F238E27FC236}">
                <a16:creationId xmlns:a16="http://schemas.microsoft.com/office/drawing/2014/main" id="{A44DDD82-BAEC-4972-B2E3-422F2BBD502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60466" y="227596"/>
            <a:ext cx="3562350" cy="12858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ITV Loose Women learn more about how NHS Charities Together funding is  transforming lives of NHS staff, patients and communities | NHS Charities  Together">
            <a:extLst>
              <a:ext uri="{FF2B5EF4-FFF2-40B4-BE49-F238E27FC236}">
                <a16:creationId xmlns:a16="http://schemas.microsoft.com/office/drawing/2014/main" id="{E87E3D82-3996-1C15-2C02-DBFFD6E270A0}"/>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3515" r="5145"/>
          <a:stretch>
            <a:fillRect/>
          </a:stretch>
        </p:blipFill>
        <p:spPr bwMode="auto">
          <a:xfrm>
            <a:off x="6528487" y="1863960"/>
            <a:ext cx="5198076" cy="3355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9476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3_Thinkbox">
  <a:themeElements>
    <a:clrScheme name="THINKBOX">
      <a:dk1>
        <a:sysClr val="windowText" lastClr="000000"/>
      </a:dk1>
      <a:lt1>
        <a:sysClr val="window" lastClr="FFFFFF"/>
      </a:lt1>
      <a:dk2>
        <a:srgbClr val="372D87"/>
      </a:dk2>
      <a:lt2>
        <a:srgbClr val="4D4D4D"/>
      </a:lt2>
      <a:accent1>
        <a:srgbClr val="372D87"/>
      </a:accent1>
      <a:accent2>
        <a:srgbClr val="0069B4"/>
      </a:accent2>
      <a:accent3>
        <a:srgbClr val="E10514"/>
      </a:accent3>
      <a:accent4>
        <a:srgbClr val="EB7305"/>
      </a:accent4>
      <a:accent5>
        <a:srgbClr val="009B3C"/>
      </a:accent5>
      <a:accent6>
        <a:srgbClr val="87B923"/>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sz="1600" dirty="0" err="1" smtClean="0">
            <a:solidFill>
              <a:schemeClr val="bg2"/>
            </a:solidFill>
          </a:defRPr>
        </a:defPPr>
      </a:lstStyle>
    </a:tx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562</Words>
  <Application>Microsoft Office PowerPoint</Application>
  <PresentationFormat>Widescreen</PresentationFormat>
  <Paragraphs>36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3_Thinkbox</vt:lpstr>
      <vt:lpstr>NHS Charities Together caring for the NHS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Volvo: using premium TV content to build a premium brand</dc:title>
  <dc:creator>Harry Ward Masters</dc:creator>
  <cp:lastModifiedBy>Zoe Harkness</cp:lastModifiedBy>
  <cp:revision>7</cp:revision>
  <dcterms:created xsi:type="dcterms:W3CDTF">2023-08-07T12:56:43Z</dcterms:created>
  <dcterms:modified xsi:type="dcterms:W3CDTF">2025-07-31T11:57:01Z</dcterms:modified>
</cp:coreProperties>
</file>