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6.xml" ContentType="application/vnd.openxmlformats-officedocument.them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7.xml" ContentType="application/vnd.openxmlformats-officedocument.them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2" r:id="rId3"/>
    <p:sldMasterId id="2147483732" r:id="rId4"/>
    <p:sldMasterId id="2147483760" r:id="rId5"/>
    <p:sldMasterId id="2147483790" r:id="rId6"/>
    <p:sldMasterId id="2147483820" r:id="rId7"/>
  </p:sldMasterIdLst>
  <p:notesMasterIdLst>
    <p:notesMasterId r:id="rId14"/>
  </p:notesMasterIdLst>
  <p:sldIdLst>
    <p:sldId id="3076" r:id="rId8"/>
    <p:sldId id="4641" r:id="rId9"/>
    <p:sldId id="4642" r:id="rId10"/>
    <p:sldId id="4643" r:id="rId11"/>
    <p:sldId id="446" r:id="rId12"/>
    <p:sldId id="46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3" autoAdjust="0"/>
    <p:restoredTop sz="78731" autoAdjust="0"/>
  </p:normalViewPr>
  <p:slideViewPr>
    <p:cSldViewPr snapToGrid="0">
      <p:cViewPr varScale="1">
        <p:scale>
          <a:sx n="81" d="100"/>
          <a:sy n="81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884177097342185E-2"/>
          <c:y val="0.12833241713494584"/>
          <c:w val="0.74901850390639368"/>
          <c:h val="0.7612789111491165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Live TV</c:v>
                </c:pt>
              </c:strCache>
            </c:strRef>
          </c:tx>
          <c:spPr>
            <a:solidFill>
              <a:srgbClr val="E10514"/>
            </a:solidFill>
            <a:ln>
              <a:solidFill>
                <a:srgbClr val="E10514"/>
              </a:solidFill>
            </a:ln>
          </c:spP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 formatCode="0">
                  <c:v>2019</c:v>
                </c:pt>
                <c:pt idx="10" formatCode="0">
                  <c:v>2020</c:v>
                </c:pt>
              </c:numCache>
            </c:numRef>
          </c:cat>
          <c:val>
            <c:numRef>
              <c:f>Sheet1!$B$2:$B$12</c:f>
              <c:numCache>
                <c:formatCode>h:mm</c:formatCode>
                <c:ptCount val="11"/>
                <c:pt idx="0">
                  <c:v>0.14475892046063019</c:v>
                </c:pt>
                <c:pt idx="1">
                  <c:v>0.14083162522012346</c:v>
                </c:pt>
                <c:pt idx="2">
                  <c:v>0.13772816784331487</c:v>
                </c:pt>
                <c:pt idx="3">
                  <c:v>0.12896534765012263</c:v>
                </c:pt>
                <c:pt idx="4">
                  <c:v>0.12042060547002394</c:v>
                </c:pt>
                <c:pt idx="5">
                  <c:v>0.11683009472606247</c:v>
                </c:pt>
                <c:pt idx="6">
                  <c:v>0.11437849036736603</c:v>
                </c:pt>
                <c:pt idx="7">
                  <c:v>0.10951493719872993</c:v>
                </c:pt>
                <c:pt idx="8">
                  <c:v>0.10236455777544105</c:v>
                </c:pt>
                <c:pt idx="9" formatCode="[$-F400]h:mm:ss\ AM/PM">
                  <c:v>9.702015849840448E-2</c:v>
                </c:pt>
                <c:pt idx="10" formatCode="[$-F400]h:mm:ss\ AM/PM">
                  <c:v>0.10162770450226684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1-4DD2-864D-15C23E871B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Playback</c:v>
                </c:pt>
              </c:strCache>
            </c:strRef>
          </c:tx>
          <c:spPr>
            <a:solidFill>
              <a:srgbClr val="EB7305"/>
            </a:solidFill>
          </c:spP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 formatCode="0">
                  <c:v>2019</c:v>
                </c:pt>
                <c:pt idx="10" formatCode="0">
                  <c:v>2020</c:v>
                </c:pt>
              </c:numCache>
            </c:numRef>
          </c:cat>
          <c:val>
            <c:numRef>
              <c:f>Sheet1!$C$2:$C$12</c:f>
              <c:numCache>
                <c:formatCode>h:mm</c:formatCode>
                <c:ptCount val="11"/>
                <c:pt idx="0">
                  <c:v>1.1070935668843209E-2</c:v>
                </c:pt>
                <c:pt idx="1">
                  <c:v>1.4294698417882362E-2</c:v>
                </c:pt>
                <c:pt idx="2">
                  <c:v>1.5465778551721579E-2</c:v>
                </c:pt>
                <c:pt idx="3">
                  <c:v>2.085044127906473E-2</c:v>
                </c:pt>
                <c:pt idx="4">
                  <c:v>2.3049610725086597E-2</c:v>
                </c:pt>
                <c:pt idx="5">
                  <c:v>2.2706594555384877E-2</c:v>
                </c:pt>
                <c:pt idx="6">
                  <c:v>2.1193445716709083E-2</c:v>
                </c:pt>
                <c:pt idx="7">
                  <c:v>2.2047831807518889E-2</c:v>
                </c:pt>
                <c:pt idx="8">
                  <c:v>2.298611111111111E-2</c:v>
                </c:pt>
                <c:pt idx="9" formatCode="[$-F400]h:mm:ss\ AM/PM">
                  <c:v>2.5509259259259259E-2</c:v>
                </c:pt>
                <c:pt idx="10" formatCode="[$-F400]h:mm:ss\ AM/PM">
                  <c:v>2.6841040915416035E-2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1-4DD2-864D-15C23E871B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Broadcaster VOD</c:v>
                </c:pt>
              </c:strCache>
            </c:strRef>
          </c:tx>
          <c:spPr>
            <a:solidFill>
              <a:srgbClr val="FFCD00"/>
            </a:solidFill>
            <a:ln w="25400">
              <a:noFill/>
            </a:ln>
          </c:spP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 formatCode="0">
                  <c:v>2019</c:v>
                </c:pt>
                <c:pt idx="10" formatCode="0">
                  <c:v>2020</c:v>
                </c:pt>
              </c:numCache>
            </c:numRef>
          </c:cat>
          <c:val>
            <c:numRef>
              <c:f>Sheet1!$D$2:$D$12</c:f>
              <c:numCache>
                <c:formatCode>h:mm</c:formatCode>
                <c:ptCount val="11"/>
                <c:pt idx="0">
                  <c:v>1.3346493292904699E-3</c:v>
                </c:pt>
                <c:pt idx="1">
                  <c:v>2.2244155488174502E-3</c:v>
                </c:pt>
                <c:pt idx="2">
                  <c:v>2.7805194360218124E-3</c:v>
                </c:pt>
                <c:pt idx="3">
                  <c:v>4.0692949501252287E-3</c:v>
                </c:pt>
                <c:pt idx="4">
                  <c:v>5.3580704642286446E-3</c:v>
                </c:pt>
                <c:pt idx="5">
                  <c:v>5.5988863287250376E-3</c:v>
                </c:pt>
                <c:pt idx="6">
                  <c:v>7.5243002544529251E-3</c:v>
                </c:pt>
                <c:pt idx="7">
                  <c:v>7.5570974490210413E-3</c:v>
                </c:pt>
                <c:pt idx="8">
                  <c:v>8.7866573197803478E-3</c:v>
                </c:pt>
                <c:pt idx="9" formatCode="[$-F400]h:mm:ss\ AM/PM">
                  <c:v>1.07169765722734E-2</c:v>
                </c:pt>
                <c:pt idx="10" formatCode="[$-F400]h:mm:ss\ AM/PM">
                  <c:v>1.1326926817590113E-2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F1-4DD2-864D-15C23E871B8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Subscription VOD</c:v>
                </c:pt>
              </c:strCache>
            </c:strRef>
          </c:tx>
          <c:spPr>
            <a:solidFill>
              <a:srgbClr val="009B3C"/>
            </a:solidFill>
            <a:ln w="25400">
              <a:noFill/>
            </a:ln>
          </c:spPr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 formatCode="0">
                  <c:v>2019</c:v>
                </c:pt>
                <c:pt idx="10" formatCode="0">
                  <c:v>2020</c:v>
                </c:pt>
              </c:numCache>
            </c:numRef>
          </c:cat>
          <c:val>
            <c:numRef>
              <c:f>Sheet1!$E$2:$E$12</c:f>
              <c:numCache>
                <c:formatCode>h:mm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6.9444444444444447E-4</c:v>
                </c:pt>
                <c:pt idx="3">
                  <c:v>1.9407406685212627E-3</c:v>
                </c:pt>
                <c:pt idx="4">
                  <c:v>3.9082396327314826E-3</c:v>
                </c:pt>
                <c:pt idx="5">
                  <c:v>7.5273916197303292E-3</c:v>
                </c:pt>
                <c:pt idx="6">
                  <c:v>7.7751102629346897E-3</c:v>
                </c:pt>
                <c:pt idx="7">
                  <c:v>1.1784332552740246E-2</c:v>
                </c:pt>
                <c:pt idx="8">
                  <c:v>1.5277777777777777E-2</c:v>
                </c:pt>
                <c:pt idx="9" formatCode="[$-F400]h:mm:ss\ AM/PM">
                  <c:v>1.6451366958633293E-2</c:v>
                </c:pt>
                <c:pt idx="10" formatCode="[$-F400]h:mm:ss\ AM/PM">
                  <c:v>2.4688449823355659E-2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F1-4DD2-864D-15C23E871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84448"/>
        <c:axId val="34585984"/>
      </c:areaChart>
      <c:catAx>
        <c:axId val="3458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34585984"/>
        <c:crosses val="autoZero"/>
        <c:auto val="1"/>
        <c:lblAlgn val="ctr"/>
        <c:lblOffset val="100"/>
        <c:noMultiLvlLbl val="0"/>
      </c:catAx>
      <c:valAx>
        <c:axId val="34585984"/>
        <c:scaling>
          <c:orientation val="minMax"/>
        </c:scaling>
        <c:delete val="0"/>
        <c:axPos val="l"/>
        <c:numFmt formatCode="h:mm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34584448"/>
        <c:crosses val="autoZero"/>
        <c:crossBetween val="midCat"/>
        <c:majorUnit val="2.0833000000000001E-2"/>
      </c:valAx>
    </c:plotArea>
    <c:legend>
      <c:legendPos val="r"/>
      <c:layout>
        <c:manualLayout>
          <c:xMode val="edge"/>
          <c:yMode val="edge"/>
          <c:x val="0.83732210854234645"/>
          <c:y val="0.19046090444609337"/>
          <c:w val="0.13205605724595179"/>
          <c:h val="0.67829051030263443"/>
        </c:manualLayout>
      </c:layout>
      <c:overlay val="1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1395377604092"/>
          <c:y val="9.4716732591433733E-2"/>
          <c:w val="0.5032121287783603"/>
          <c:h val="0.810566534817132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16-34s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AAFF-45A3-A865-F04D69EBD962}"/>
              </c:ext>
            </c:extLst>
          </c:dPt>
          <c:dPt>
            <c:idx val="1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AAFF-45A3-A865-F04D69EBD962}"/>
              </c:ext>
            </c:extLst>
          </c:dPt>
          <c:dPt>
            <c:idx val="2"/>
            <c:bubble3D val="0"/>
            <c:spPr>
              <a:solidFill>
                <a:srgbClr val="0069B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AAFF-45A3-A865-F04D69EBD962}"/>
              </c:ext>
            </c:extLst>
          </c:dPt>
          <c:dPt>
            <c:idx val="3"/>
            <c:bubble3D val="0"/>
            <c:spPr>
              <a:solidFill>
                <a:srgbClr val="0069B4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AAFF-45A3-A865-F04D69EBD962}"/>
              </c:ext>
            </c:extLst>
          </c:dPt>
          <c:dPt>
            <c:idx val="4"/>
            <c:bubble3D val="0"/>
            <c:spPr>
              <a:solidFill>
                <a:srgbClr val="0069B4">
                  <a:lumMod val="5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AAFF-45A3-A865-F04D69EBD962}"/>
              </c:ext>
            </c:extLst>
          </c:dPt>
          <c:dPt>
            <c:idx val="5"/>
            <c:bubble3D val="0"/>
            <c:spPr>
              <a:solidFill>
                <a:srgbClr val="009B3C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AAFF-45A3-A865-F04D69EBD962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AAFF-45A3-A865-F04D69EBD962}"/>
              </c:ext>
            </c:extLst>
          </c:dPt>
          <c:dPt>
            <c:idx val="7"/>
            <c:bubble3D val="0"/>
            <c:spPr>
              <a:solidFill>
                <a:srgbClr val="E1051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AAFF-45A3-A865-F04D69EBD962}"/>
              </c:ext>
            </c:extLst>
          </c:dPt>
          <c:dPt>
            <c:idx val="8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11-AAFF-45A3-A865-F04D69EBD962}"/>
              </c:ext>
            </c:extLst>
          </c:dPt>
          <c:dPt>
            <c:idx val="10"/>
            <c:bubble3D val="0"/>
            <c:spPr>
              <a:solidFill>
                <a:srgbClr val="EB730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F-7AE8-4D49-86FD-088A2ADBAD8F}"/>
              </c:ext>
            </c:extLst>
          </c:dPt>
          <c:dPt>
            <c:idx val="11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2D-7AE8-4D49-86FD-088A2ADBAD8F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C-7AE8-4D49-86FD-088A2ADBAD8F}"/>
              </c:ext>
            </c:extLst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AFF-45A3-A865-F04D69EBD962}"/>
                </c:ext>
              </c:extLst>
            </c:dLbl>
            <c:dLbl>
              <c:idx val="1"/>
              <c:layout>
                <c:manualLayout>
                  <c:x val="-3.3072967233959923E-4"/>
                  <c:y val="3.5672407788527315E-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FF-45A3-A865-F04D69EBD962}"/>
                </c:ext>
              </c:extLst>
            </c:dLbl>
            <c:dLbl>
              <c:idx val="2"/>
              <c:layout>
                <c:manualLayout>
                  <c:x val="4.2316656578120934E-2"/>
                  <c:y val="2.6428898609909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FF-45A3-A865-F04D69EBD962}"/>
                </c:ext>
              </c:extLst>
            </c:dLbl>
            <c:dLbl>
              <c:idx val="3"/>
              <c:layout>
                <c:manualLayout>
                  <c:x val="2.8927457566892793E-3"/>
                  <c:y val="-8.3810591988779792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FF-45A3-A865-F04D69EBD962}"/>
                </c:ext>
              </c:extLst>
            </c:dLbl>
            <c:dLbl>
              <c:idx val="4"/>
              <c:layout>
                <c:manualLayout>
                  <c:x val="2.8927457566892793E-3"/>
                  <c:y val="-2.28576982297882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FF-45A3-A865-F04D69EBD962}"/>
                </c:ext>
              </c:extLst>
            </c:dLbl>
            <c:dLbl>
              <c:idx val="5"/>
              <c:layout>
                <c:manualLayout>
                  <c:x val="4.1944813471995371E-2"/>
                  <c:y val="4.571539645957652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FF-45A3-A865-F04D69EBD962}"/>
                </c:ext>
              </c:extLst>
            </c:dLbl>
            <c:dLbl>
              <c:idx val="6"/>
              <c:layout>
                <c:manualLayout>
                  <c:x val="5.7854915133786645E-3"/>
                  <c:y val="2.2857698229787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FF-45A3-A865-F04D69EBD962}"/>
                </c:ext>
              </c:extLst>
            </c:dLbl>
            <c:dLbl>
              <c:idx val="7"/>
              <c:layout>
                <c:manualLayout>
                  <c:x val="7.2318643917233302E-3"/>
                  <c:y val="2.28576982297882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FF-45A3-A865-F04D69EBD962}"/>
                </c:ext>
              </c:extLst>
            </c:dLbl>
            <c:dLbl>
              <c:idx val="8"/>
              <c:layout>
                <c:manualLayout>
                  <c:x val="1.0745297722190756E-3"/>
                  <c:y val="-2.814916537905052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ysClr val="windowText" lastClr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TikTok</c:v>
                </c:pt>
                <c:pt idx="1">
                  <c:v>YouTube</c:v>
                </c:pt>
                <c:pt idx="2">
                  <c:v>Facebook</c:v>
                </c:pt>
                <c:pt idx="3">
                  <c:v>Other online video</c:v>
                </c:pt>
                <c:pt idx="4">
                  <c:v>Online 'adult' XXX video</c:v>
                </c:pt>
                <c:pt idx="5">
                  <c:v>Cinema</c:v>
                </c:pt>
                <c:pt idx="6">
                  <c:v>DVD</c:v>
                </c:pt>
                <c:pt idx="7">
                  <c:v>Subscription VOD</c:v>
                </c:pt>
                <c:pt idx="8">
                  <c:v>Broadcaster TV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27.337190758196932</c:v>
                </c:pt>
                <c:pt idx="1">
                  <c:v>74.012856244784729</c:v>
                </c:pt>
                <c:pt idx="2">
                  <c:v>2.1889448683040515</c:v>
                </c:pt>
                <c:pt idx="3">
                  <c:v>13.606963461293352</c:v>
                </c:pt>
                <c:pt idx="4">
                  <c:v>7.6687935648667578</c:v>
                </c:pt>
                <c:pt idx="5">
                  <c:v>0.33120183578376861</c:v>
                </c:pt>
                <c:pt idx="6">
                  <c:v>5.3716229053606588</c:v>
                </c:pt>
                <c:pt idx="7">
                  <c:v>56.781125678336217</c:v>
                </c:pt>
                <c:pt idx="8">
                  <c:v>106.96037439188098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FF-45A3-A865-F04D69EBD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AAFF-45A3-A865-F04D69EBD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TikTok</c:v>
                </c:pt>
                <c:pt idx="1">
                  <c:v>YouTube</c:v>
                </c:pt>
                <c:pt idx="2">
                  <c:v>Facebook</c:v>
                </c:pt>
                <c:pt idx="3">
                  <c:v>Other online video</c:v>
                </c:pt>
                <c:pt idx="4">
                  <c:v>Online 'adult' XXX video</c:v>
                </c:pt>
                <c:pt idx="5">
                  <c:v>Cinema</c:v>
                </c:pt>
                <c:pt idx="6">
                  <c:v>DVD</c:v>
                </c:pt>
                <c:pt idx="7">
                  <c:v>Subscription VOD</c:v>
                </c:pt>
                <c:pt idx="8">
                  <c:v>Broadcaster TV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7-AAFF-45A3-A865-F04D69EBD9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Inds2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9-AAFF-45A3-A865-F04D69EBD962}"/>
              </c:ext>
            </c:extLst>
          </c:dPt>
          <c:dPt>
            <c:idx val="1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B-AAFF-45A3-A865-F04D69EBD962}"/>
              </c:ext>
            </c:extLst>
          </c:dPt>
          <c:dPt>
            <c:idx val="2"/>
            <c:bubble3D val="0"/>
            <c:spPr>
              <a:solidFill>
                <a:srgbClr val="0069B4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D-AAFF-45A3-A865-F04D69EBD962}"/>
              </c:ext>
            </c:extLst>
          </c:dPt>
          <c:dPt>
            <c:idx val="3"/>
            <c:bubble3D val="0"/>
            <c:spPr>
              <a:solidFill>
                <a:srgbClr val="0069B4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F-AAFF-45A3-A865-F04D69EBD962}"/>
              </c:ext>
            </c:extLst>
          </c:dPt>
          <c:dPt>
            <c:idx val="4"/>
            <c:bubble3D val="0"/>
            <c:spPr>
              <a:solidFill>
                <a:srgbClr val="0069B4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1-AAFF-45A3-A865-F04D69EBD962}"/>
              </c:ext>
            </c:extLst>
          </c:dPt>
          <c:dPt>
            <c:idx val="5"/>
            <c:bubble3D val="0"/>
            <c:spPr>
              <a:solidFill>
                <a:srgbClr val="009B3C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3-AAFF-45A3-A865-F04D69EBD962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5-AAFF-45A3-A865-F04D69EBD962}"/>
              </c:ext>
            </c:extLst>
          </c:dPt>
          <c:dPt>
            <c:idx val="7"/>
            <c:bubble3D val="0"/>
            <c:spPr>
              <a:solidFill>
                <a:srgbClr val="E1051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7-AAFF-45A3-A865-F04D69EBD962}"/>
              </c:ext>
            </c:extLst>
          </c:dPt>
          <c:dPt>
            <c:idx val="8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29-AAFF-45A3-A865-F04D69EBD962}"/>
              </c:ext>
            </c:extLst>
          </c:dPt>
          <c:dPt>
            <c:idx val="10"/>
            <c:bubble3D val="0"/>
            <c:spPr>
              <a:solidFill>
                <a:srgbClr val="EB730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30-7AE8-4D49-86FD-088A2ADBAD8F}"/>
              </c:ext>
            </c:extLst>
          </c:dPt>
          <c:dPt>
            <c:idx val="11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2E-7AE8-4D49-86FD-088A2ADBAD8F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B-7AE8-4D49-86FD-088A2ADBAD8F}"/>
              </c:ext>
            </c:extLst>
          </c:dPt>
          <c:dLbls>
            <c:dLbl>
              <c:idx val="0"/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AAFF-45A3-A865-F04D69EBD962}"/>
                </c:ext>
              </c:extLst>
            </c:dLbl>
            <c:dLbl>
              <c:idx val="1"/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AAFF-45A3-A865-F04D69EBD962}"/>
                </c:ext>
              </c:extLst>
            </c:dLbl>
            <c:dLbl>
              <c:idx val="3"/>
              <c:layout>
                <c:manualLayout>
                  <c:x val="1.4463728783446661E-3"/>
                  <c:y val="-2.285769822978867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FF-45A3-A865-F04D69EBD962}"/>
                </c:ext>
              </c:extLst>
            </c:dLbl>
            <c:dLbl>
              <c:idx val="4"/>
              <c:layout>
                <c:manualLayout>
                  <c:x val="1.4463728783446661E-3"/>
                  <c:y val="-6.857309468936519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AFF-45A3-A865-F04D69EBD962}"/>
                </c:ext>
              </c:extLst>
            </c:dLbl>
            <c:dLbl>
              <c:idx val="5"/>
              <c:layout>
                <c:manualLayout>
                  <c:x val="6.6533152403854642E-2"/>
                  <c:y val="-2.057192840680943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FF-45A3-A865-F04D69EBD962}"/>
                </c:ext>
              </c:extLst>
            </c:dLbl>
            <c:dLbl>
              <c:idx val="6"/>
              <c:layout>
                <c:manualLayout>
                  <c:x val="4.3391186350339979E-3"/>
                  <c:y val="2.28576982297882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AFF-45A3-A865-F04D69EBD962}"/>
                </c:ext>
              </c:extLst>
            </c:dLbl>
            <c:dLbl>
              <c:idx val="7"/>
              <c:layout>
                <c:manualLayout>
                  <c:x val="5.0623050742063316E-3"/>
                  <c:y val="-5.714424557447065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58431072644932E-2"/>
                      <c:h val="5.3715590840002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AAFF-45A3-A865-F04D69EBD962}"/>
                </c:ext>
              </c:extLst>
            </c:dLbl>
            <c:dLbl>
              <c:idx val="8"/>
              <c:layout>
                <c:manualLayout>
                  <c:x val="-1.1570983026757329E-2"/>
                  <c:y val="-5.94300153974495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TikTok</c:v>
                </c:pt>
                <c:pt idx="1">
                  <c:v>YouTube</c:v>
                </c:pt>
                <c:pt idx="2">
                  <c:v>Facebook</c:v>
                </c:pt>
                <c:pt idx="3">
                  <c:v>Other online video</c:v>
                </c:pt>
                <c:pt idx="4">
                  <c:v>Online 'adult' XXX video</c:v>
                </c:pt>
                <c:pt idx="5">
                  <c:v>Cinema</c:v>
                </c:pt>
                <c:pt idx="6">
                  <c:v>DVD</c:v>
                </c:pt>
                <c:pt idx="7">
                  <c:v>Subscription VOD</c:v>
                </c:pt>
                <c:pt idx="8">
                  <c:v>Broadcaster TV</c:v>
                </c:pt>
              </c:strCache>
            </c:strRef>
          </c:cat>
          <c:val>
            <c:numRef>
              <c:f>Sheet1!$D$2:$D$10</c:f>
              <c:numCache>
                <c:formatCode>0.0</c:formatCode>
                <c:ptCount val="9"/>
                <c:pt idx="0">
                  <c:v>11.108172214418405</c:v>
                </c:pt>
                <c:pt idx="1">
                  <c:v>41.017929575741306</c:v>
                </c:pt>
                <c:pt idx="2">
                  <c:v>2.9907181581953024</c:v>
                </c:pt>
                <c:pt idx="3">
                  <c:v>9.5723356567127702</c:v>
                </c:pt>
                <c:pt idx="4">
                  <c:v>8.9380000000000006</c:v>
                </c:pt>
                <c:pt idx="5">
                  <c:v>0.27044100312186847</c:v>
                </c:pt>
                <c:pt idx="6">
                  <c:v>5.4147910801612076</c:v>
                </c:pt>
                <c:pt idx="7">
                  <c:v>35.551367745632149</c:v>
                </c:pt>
                <c:pt idx="8">
                  <c:v>201.30576801879312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AFF-45A3-A865-F04D69EB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</c:plotArea>
    <c:legend>
      <c:legendPos val="r"/>
      <c:layout>
        <c:manualLayout>
          <c:xMode val="edge"/>
          <c:yMode val="edge"/>
          <c:x val="0.66552069138901337"/>
          <c:y val="0.31148455350546195"/>
          <c:w val="0.29307272806994067"/>
          <c:h val="0.5594799603679909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7050877824415E-2"/>
          <c:y val="0.13128071619418061"/>
          <c:w val="0.60805695577737995"/>
          <c:h val="0.783027703184382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Viewing time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2-4F72-B030-79035831601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2-4F72-B030-7903583160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952-4F72-B030-7903583160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BVOD</c:v>
                </c:pt>
                <c:pt idx="1">
                  <c:v>Playback</c:v>
                </c:pt>
                <c:pt idx="2">
                  <c:v>Live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16.310774617329763</c:v>
                </c:pt>
                <c:pt idx="1">
                  <c:v>38.651098918199089</c:v>
                </c:pt>
                <c:pt idx="2">
                  <c:v>146.34389448326425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2-4F72-B030-790358316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20324313675186"/>
          <c:y val="0.40316595287498486"/>
          <c:w val="0.19979618780485905"/>
          <c:h val="0.20809156976248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7050877824415E-2"/>
          <c:y val="0.16638998585956041"/>
          <c:w val="0.57987095651618115"/>
          <c:h val="0.7222997358516125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Viewing time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CC-4156-8A45-B94424D86D0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CC-4156-8A45-B94424D86D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CC-4156-8A45-B94424D86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BVOD</c:v>
                </c:pt>
                <c:pt idx="1">
                  <c:v>Playback</c:v>
                </c:pt>
                <c:pt idx="2">
                  <c:v>Live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19.873713039363402</c:v>
                </c:pt>
                <c:pt idx="1">
                  <c:v>29.466285118581997</c:v>
                </c:pt>
                <c:pt idx="2">
                  <c:v>57.620376233935566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CC-4156-8A45-B94424D86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99210059540038"/>
          <c:y val="0.41197790141838414"/>
          <c:w val="0.18978294307514704"/>
          <c:h val="0.20809156976248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1395377604092"/>
          <c:y val="9.4716732591433733E-2"/>
          <c:w val="0.5032121287783603"/>
          <c:h val="0.810566534817132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16-34s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AAFF-45A3-A865-F04D69EBD96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AAFF-45A3-A865-F04D69EBD962}"/>
              </c:ext>
            </c:extLst>
          </c:dPt>
          <c:dPt>
            <c:idx val="2"/>
            <c:bubble3D val="0"/>
            <c:spPr>
              <a:solidFill>
                <a:srgbClr val="E1051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AAFF-45A3-A865-F04D69EBD962}"/>
              </c:ext>
            </c:extLst>
          </c:dPt>
          <c:dPt>
            <c:idx val="3"/>
            <c:bubble3D val="0"/>
            <c:spPr>
              <a:solidFill>
                <a:srgbClr val="E1051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AAFF-45A3-A865-F04D69EBD962}"/>
              </c:ext>
            </c:extLst>
          </c:dPt>
          <c:dPt>
            <c:idx val="5"/>
            <c:bubble3D val="0"/>
            <c:spPr>
              <a:solidFill>
                <a:srgbClr val="009B3C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AAFF-45A3-A865-F04D69EBD962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D-AAFF-45A3-A865-F04D69EBD962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AAFF-45A3-A865-F04D69EBD962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11-AAFF-45A3-A865-F04D69EBD962}"/>
              </c:ext>
            </c:extLst>
          </c:dPt>
          <c:dPt>
            <c:idx val="9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13-AAFF-45A3-A865-F04D69EBD962}"/>
              </c:ext>
            </c:extLst>
          </c:dPt>
          <c:dPt>
            <c:idx val="10"/>
            <c:bubble3D val="0"/>
            <c:spPr>
              <a:solidFill>
                <a:srgbClr val="EB730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F-7AE8-4D49-86FD-088A2ADBAD8F}"/>
              </c:ext>
            </c:extLst>
          </c:dPt>
          <c:dPt>
            <c:idx val="11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2D-7AE8-4D49-86FD-088A2ADBAD8F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C-7AE8-4D49-86FD-088A2ADBAD8F}"/>
              </c:ext>
            </c:extLst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AFF-45A3-A865-F04D69EBD962}"/>
                </c:ext>
              </c:extLst>
            </c:dLbl>
            <c:dLbl>
              <c:idx val="1"/>
              <c:layout>
                <c:manualLayout>
                  <c:x val="2.5620160843497328E-3"/>
                  <c:y val="2.6424939008641412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FF-45A3-A865-F04D69EBD962}"/>
                </c:ext>
              </c:extLst>
            </c:dLbl>
            <c:dLbl>
              <c:idx val="2"/>
              <c:layout>
                <c:manualLayout>
                  <c:x val="2.8927457566892793E-3"/>
                  <c:y val="-8.3810591988779792E-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FF-45A3-A865-F04D69EBD962}"/>
                </c:ext>
              </c:extLst>
            </c:dLbl>
            <c:dLbl>
              <c:idx val="3"/>
              <c:layout>
                <c:manualLayout>
                  <c:x val="2.8927457566892793E-3"/>
                  <c:y val="-2.28576982297882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FF-45A3-A865-F04D69EBD962}"/>
                </c:ext>
              </c:extLst>
            </c:dLbl>
            <c:dLbl>
              <c:idx val="5"/>
              <c:layout>
                <c:manualLayout>
                  <c:x val="4.7730304985373978E-2"/>
                  <c:y val="2.285769822978826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FF-45A3-A865-F04D69EBD962}"/>
                </c:ext>
              </c:extLst>
            </c:dLbl>
            <c:dLbl>
              <c:idx val="6"/>
              <c:layout>
                <c:manualLayout>
                  <c:x val="5.7854915133786645E-3"/>
                  <c:y val="2.2857698229787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FF-45A3-A865-F04D69EBD962}"/>
                </c:ext>
              </c:extLst>
            </c:dLbl>
            <c:dLbl>
              <c:idx val="7"/>
              <c:layout>
                <c:manualLayout>
                  <c:x val="1.7356474540135992E-2"/>
                  <c:y val="4.342962663659761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FF-45A3-A865-F04D69EBD962}"/>
                </c:ext>
              </c:extLst>
            </c:dLbl>
            <c:dLbl>
              <c:idx val="8"/>
              <c:layout>
                <c:manualLayout>
                  <c:x val="7.2318643917233302E-3"/>
                  <c:y val="2.28576982297882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FF-45A3-A865-F04D69EBD962}"/>
                </c:ext>
              </c:extLst>
            </c:dLbl>
            <c:dLbl>
              <c:idx val="9"/>
              <c:layout>
                <c:manualLayout>
                  <c:x val="1.0745297722190756E-3"/>
                  <c:y val="-2.814916537905052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ysClr val="windowText" lastClr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YouTube</c:v>
                </c:pt>
                <c:pt idx="1">
                  <c:v>DVD</c:v>
                </c:pt>
                <c:pt idx="2">
                  <c:v>Subscription VOD</c:v>
                </c:pt>
                <c:pt idx="3">
                  <c:v>Broadcaster TV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10.367761815163497</c:v>
                </c:pt>
                <c:pt idx="1">
                  <c:v>4.7</c:v>
                </c:pt>
                <c:pt idx="2">
                  <c:v>40.381740855253319</c:v>
                </c:pt>
                <c:pt idx="3">
                  <c:v>99.132582555838724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FF-45A3-A865-F04D69EBD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AAFF-45A3-A865-F04D69EBD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YouTube</c:v>
                </c:pt>
                <c:pt idx="1">
                  <c:v>DVD</c:v>
                </c:pt>
                <c:pt idx="2">
                  <c:v>Subscription VOD</c:v>
                </c:pt>
                <c:pt idx="3">
                  <c:v>Broadcaster TV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7-AAFF-45A3-A865-F04D69EBD9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Inds2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20000"/>
                  <a:lumOff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9-AAFF-45A3-A865-F04D69EBD96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B-AAFF-45A3-A865-F04D69EBD962}"/>
              </c:ext>
            </c:extLst>
          </c:dPt>
          <c:dPt>
            <c:idx val="2"/>
            <c:bubble3D val="0"/>
            <c:spPr>
              <a:solidFill>
                <a:srgbClr val="E1051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D-AAFF-45A3-A865-F04D69EBD962}"/>
              </c:ext>
            </c:extLst>
          </c:dPt>
          <c:dPt>
            <c:idx val="3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1F-AAFF-45A3-A865-F04D69EBD962}"/>
              </c:ext>
            </c:extLst>
          </c:dPt>
          <c:dPt>
            <c:idx val="5"/>
            <c:bubble3D val="0"/>
            <c:spPr>
              <a:solidFill>
                <a:srgbClr val="009B3C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3-AAFF-45A3-A865-F04D69EBD962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25-AAFF-45A3-A865-F04D69EBD962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27-AAFF-45A3-A865-F04D69EBD962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29-AAFF-45A3-A865-F04D69EBD962}"/>
              </c:ext>
            </c:extLst>
          </c:dPt>
          <c:dPt>
            <c:idx val="9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2B-AAFF-45A3-A865-F04D69EBD962}"/>
              </c:ext>
            </c:extLst>
          </c:dPt>
          <c:dPt>
            <c:idx val="10"/>
            <c:bubble3D val="0"/>
            <c:spPr>
              <a:solidFill>
                <a:srgbClr val="EB730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30-7AE8-4D49-86FD-088A2ADBAD8F}"/>
              </c:ext>
            </c:extLst>
          </c:dPt>
          <c:dPt>
            <c:idx val="11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2E-7AE8-4D49-86FD-088A2ADBAD8F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B-7AE8-4D49-86FD-088A2ADBAD8F}"/>
              </c:ext>
            </c:extLst>
          </c:dPt>
          <c:dLbls>
            <c:dLbl>
              <c:idx val="0"/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AAFF-45A3-A865-F04D69EBD962}"/>
                </c:ext>
              </c:extLst>
            </c:dLbl>
            <c:dLbl>
              <c:idx val="1"/>
              <c:layout>
                <c:manualLayout>
                  <c:x val="4.3391186350339979E-3"/>
                  <c:y val="-6.857309468936478E-3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FF-45A3-A865-F04D69EBD962}"/>
                </c:ext>
              </c:extLst>
            </c:dLbl>
            <c:dLbl>
              <c:idx val="2"/>
              <c:layout>
                <c:manualLayout>
                  <c:x val="1.4463728783446661E-3"/>
                  <c:y val="-2.285769822978867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AFF-45A3-A865-F04D69EBD962}"/>
                </c:ext>
              </c:extLst>
            </c:dLbl>
            <c:dLbl>
              <c:idx val="3"/>
              <c:layout>
                <c:manualLayout>
                  <c:x val="1.4463728783446661E-3"/>
                  <c:y val="-6.857309468936519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FF-45A3-A865-F04D69EBD962}"/>
                </c:ext>
              </c:extLst>
            </c:dLbl>
            <c:dLbl>
              <c:idx val="5"/>
              <c:layout>
                <c:manualLayout>
                  <c:x val="6.6533152403854642E-2"/>
                  <c:y val="-2.057192840680943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FF-45A3-A865-F04D69EBD962}"/>
                </c:ext>
              </c:extLst>
            </c:dLbl>
            <c:dLbl>
              <c:idx val="6"/>
              <c:layout>
                <c:manualLayout>
                  <c:x val="4.3391186350339979E-3"/>
                  <c:y val="2.285769822978826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AFF-45A3-A865-F04D69EBD962}"/>
                </c:ext>
              </c:extLst>
            </c:dLbl>
            <c:dLbl>
              <c:idx val="7"/>
              <c:layout>
                <c:manualLayout>
                  <c:x val="6.3640406647165304E-2"/>
                  <c:y val="4.571539645957652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AFF-45A3-A865-F04D69EBD962}"/>
                </c:ext>
              </c:extLst>
            </c:dLbl>
            <c:dLbl>
              <c:idx val="8"/>
              <c:layout>
                <c:manualLayout>
                  <c:x val="5.0623050742063316E-3"/>
                  <c:y val="-5.714424557447065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658431072644932E-2"/>
                      <c:h val="5.3715590840002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AAFF-45A3-A865-F04D69EBD962}"/>
                </c:ext>
              </c:extLst>
            </c:dLbl>
            <c:dLbl>
              <c:idx val="9"/>
              <c:layout>
                <c:manualLayout>
                  <c:x val="-2.8927457566893322E-3"/>
                  <c:y val="-2.74292378757459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YouTube</c:v>
                </c:pt>
                <c:pt idx="1">
                  <c:v>DVD</c:v>
                </c:pt>
                <c:pt idx="2">
                  <c:v>Subscription VOD</c:v>
                </c:pt>
                <c:pt idx="3">
                  <c:v>Broadcaster TV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9.2534093413972265</c:v>
                </c:pt>
                <c:pt idx="1">
                  <c:v>4.8</c:v>
                </c:pt>
                <c:pt idx="2">
                  <c:v>27.901992236027123</c:v>
                </c:pt>
                <c:pt idx="3">
                  <c:v>197.95299768078644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AFF-45A3-A865-F04D69EB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</c:plotArea>
    <c:legend>
      <c:legendPos val="r"/>
      <c:layout>
        <c:manualLayout>
          <c:xMode val="edge"/>
          <c:yMode val="edge"/>
          <c:x val="0.66552069138901337"/>
          <c:y val="0.35491418014205967"/>
          <c:w val="0.29307272806994067"/>
          <c:h val="0.321759898778193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1395377604092"/>
          <c:y val="9.4716732591433733E-2"/>
          <c:w val="0.5032121287783603"/>
          <c:h val="0.810566534817132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16-34s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AAFF-45A3-A865-F04D69EBD962}"/>
              </c:ext>
            </c:extLst>
          </c:dPt>
          <c:dPt>
            <c:idx val="1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03-AAFF-45A3-A865-F04D69EBD962}"/>
              </c:ext>
            </c:extLst>
          </c:dPt>
          <c:dPt>
            <c:idx val="2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05-AAFF-45A3-A865-F04D69EBD962}"/>
              </c:ext>
            </c:extLst>
          </c:dPt>
          <c:dPt>
            <c:idx val="3"/>
            <c:bubble3D val="0"/>
            <c:spPr>
              <a:solidFill>
                <a:srgbClr val="009B3C"/>
              </a:solidFill>
            </c:spPr>
            <c:extLst>
              <c:ext xmlns:c16="http://schemas.microsoft.com/office/drawing/2014/chart" uri="{C3380CC4-5D6E-409C-BE32-E72D297353CC}">
                <c16:uniqueId val="{00000007-AAFF-45A3-A865-F04D69EBD962}"/>
              </c:ext>
            </c:extLst>
          </c:dPt>
          <c:dPt>
            <c:idx val="4"/>
            <c:bubble3D val="0"/>
            <c:spPr>
              <a:solidFill>
                <a:srgbClr val="E1051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AAFF-45A3-A865-F04D69EBD962}"/>
              </c:ext>
            </c:extLst>
          </c:dPt>
          <c:dPt>
            <c:idx val="6"/>
            <c:bubble3D val="0"/>
            <c:spPr>
              <a:solidFill>
                <a:srgbClr val="FFCD00"/>
              </a:solidFill>
            </c:spPr>
            <c:extLst>
              <c:ext xmlns:c16="http://schemas.microsoft.com/office/drawing/2014/chart" uri="{C3380CC4-5D6E-409C-BE32-E72D297353CC}">
                <c16:uniqueId val="{0000000D-AAFF-45A3-A865-F04D69EBD9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AFF-45A3-A865-F04D69EBD962}"/>
              </c:ext>
            </c:extLst>
          </c:dPt>
          <c:dPt>
            <c:idx val="8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11-AAFF-45A3-A865-F04D69EBD962}"/>
              </c:ext>
            </c:extLst>
          </c:dPt>
          <c:dPt>
            <c:idx val="9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3-AAFF-45A3-A865-F04D69EBD962}"/>
              </c:ext>
            </c:extLst>
          </c:dPt>
          <c:dLbls>
            <c:dLbl>
              <c:idx val="0"/>
              <c:layout>
                <c:manualLayout>
                  <c:x val="4.3391186350339979E-3"/>
                  <c:y val="4.5715396459576098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FF-45A3-A865-F04D69EBD962}"/>
                </c:ext>
              </c:extLst>
            </c:dLbl>
            <c:dLbl>
              <c:idx val="1"/>
              <c:layout>
                <c:manualLayout>
                  <c:x val="1.115643206005012E-3"/>
                  <c:y val="-1.9290457450935154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04803950989594E-2"/>
                      <c:h val="4.2286741725108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FF-45A3-A865-F04D69EBD962}"/>
                </c:ext>
              </c:extLst>
            </c:dLbl>
            <c:dLbl>
              <c:idx val="3"/>
              <c:layout>
                <c:manualLayout>
                  <c:x val="4.9176677863718647E-2"/>
                  <c:y val="-2.2857698229788261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FF-45A3-A865-F04D69EBD962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AAFF-45A3-A865-F04D69EBD962}"/>
                </c:ext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AAFF-45A3-A865-F04D69EBD962}"/>
                </c:ext>
              </c:extLst>
            </c:dLbl>
            <c:dLbl>
              <c:idx val="9"/>
              <c:layout>
                <c:manualLayout>
                  <c:x val="-1.7728317646261638E-2"/>
                  <c:y val="6.60058332125954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TikTok*</c:v>
                </c:pt>
                <c:pt idx="1">
                  <c:v>YouTube</c:v>
                </c:pt>
                <c:pt idx="2">
                  <c:v>Other online video</c:v>
                </c:pt>
                <c:pt idx="3">
                  <c:v>Cinema</c:v>
                </c:pt>
                <c:pt idx="4">
                  <c:v>Broadcaster TV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0.66</c:v>
                </c:pt>
                <c:pt idx="1">
                  <c:v>1.9535999999999998</c:v>
                </c:pt>
                <c:pt idx="2">
                  <c:v>0.25</c:v>
                </c:pt>
                <c:pt idx="3">
                  <c:v>3.0424995064848727E-2</c:v>
                </c:pt>
                <c:pt idx="4">
                  <c:v>9.7100000000000009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FF-45A3-A865-F04D69EBD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AAFF-45A3-A865-F04D69EBD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TikTok*</c:v>
                </c:pt>
                <c:pt idx="1">
                  <c:v>YouTube</c:v>
                </c:pt>
                <c:pt idx="2">
                  <c:v>Other online video</c:v>
                </c:pt>
                <c:pt idx="3">
                  <c:v>Cinema</c:v>
                </c:pt>
                <c:pt idx="4">
                  <c:v>Broadcaster TV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7-AAFF-45A3-A865-F04D69EBD9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Inds2</c:v>
                </c:pt>
              </c:strCache>
            </c:strRef>
          </c:tx>
          <c:dPt>
            <c:idx val="0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9-AAFF-45A3-A865-F04D69EBD962}"/>
              </c:ext>
            </c:extLst>
          </c:dPt>
          <c:dPt>
            <c:idx val="1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1B-AAFF-45A3-A865-F04D69EBD962}"/>
              </c:ext>
            </c:extLst>
          </c:dPt>
          <c:dPt>
            <c:idx val="2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1D-AAFF-45A3-A865-F04D69EBD962}"/>
              </c:ext>
            </c:extLst>
          </c:dPt>
          <c:dPt>
            <c:idx val="3"/>
            <c:bubble3D val="0"/>
            <c:spPr>
              <a:solidFill>
                <a:srgbClr val="009B3C"/>
              </a:solidFill>
            </c:spPr>
            <c:extLst>
              <c:ext xmlns:c16="http://schemas.microsoft.com/office/drawing/2014/chart" uri="{C3380CC4-5D6E-409C-BE32-E72D297353CC}">
                <c16:uniqueId val="{0000001F-AAFF-45A3-A865-F04D69EBD962}"/>
              </c:ext>
            </c:extLst>
          </c:dPt>
          <c:dPt>
            <c:idx val="4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21-AAFF-45A3-A865-F04D69EBD962}"/>
              </c:ext>
            </c:extLst>
          </c:dPt>
          <c:dPt>
            <c:idx val="6"/>
            <c:bubble3D val="0"/>
            <c:spPr>
              <a:solidFill>
                <a:srgbClr val="FFCD00"/>
              </a:solidFill>
            </c:spPr>
            <c:extLst>
              <c:ext xmlns:c16="http://schemas.microsoft.com/office/drawing/2014/chart" uri="{C3380CC4-5D6E-409C-BE32-E72D297353CC}">
                <c16:uniqueId val="{00000025-AAFF-45A3-A865-F04D69EBD9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7-AAFF-45A3-A865-F04D69EBD962}"/>
              </c:ext>
            </c:extLst>
          </c:dPt>
          <c:dPt>
            <c:idx val="8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9-AAFF-45A3-A865-F04D69EBD962}"/>
              </c:ext>
            </c:extLst>
          </c:dPt>
          <c:dPt>
            <c:idx val="9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B-AAFF-45A3-A865-F04D69EBD962}"/>
              </c:ext>
            </c:extLst>
          </c:dPt>
          <c:dLbls>
            <c:dLbl>
              <c:idx val="0"/>
              <c:layout>
                <c:manualLayout>
                  <c:x val="5.7854915133786645E-3"/>
                  <c:y val="-2.2857698229788261E-3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AFF-45A3-A865-F04D69EBD962}"/>
                </c:ext>
              </c:extLst>
            </c:dLbl>
            <c:dLbl>
              <c:idx val="1"/>
              <c:layout>
                <c:manualLayout>
                  <c:x val="5.7854915133786645E-3"/>
                  <c:y val="0"/>
                </c:manualLayout>
              </c:layout>
              <c:numFmt formatCode="0.0%" sourceLinked="0"/>
              <c:spPr>
                <a:noFill/>
              </c:spPr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FF-45A3-A865-F04D69EBD962}"/>
                </c:ext>
              </c:extLst>
            </c:dLbl>
            <c:dLbl>
              <c:idx val="3"/>
              <c:layout>
                <c:manualLayout>
                  <c:x val="2.6034711810203989E-2"/>
                  <c:y val="-6.400155504340715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FF-45A3-A865-F04D69EBD962}"/>
                </c:ext>
              </c:extLst>
            </c:dLbl>
            <c:dLbl>
              <c:idx val="6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AAFF-45A3-A865-F04D69EBD962}"/>
                </c:ext>
              </c:extLst>
            </c:dLbl>
            <c:dLbl>
              <c:idx val="7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2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TikTok*</c:v>
                </c:pt>
                <c:pt idx="1">
                  <c:v>YouTube</c:v>
                </c:pt>
                <c:pt idx="2">
                  <c:v>Other online video</c:v>
                </c:pt>
                <c:pt idx="3">
                  <c:v>Cinema</c:v>
                </c:pt>
                <c:pt idx="4">
                  <c:v>Broadcaster TV</c:v>
                </c:pt>
              </c:strCache>
            </c:strRef>
          </c:cat>
          <c:val>
            <c:numRef>
              <c:f>Sheet1!$D$2:$D$6</c:f>
              <c:numCache>
                <c:formatCode>0.00</c:formatCode>
                <c:ptCount val="5"/>
                <c:pt idx="0">
                  <c:v>0.27</c:v>
                </c:pt>
                <c:pt idx="1">
                  <c:v>1.0823999999999998</c:v>
                </c:pt>
                <c:pt idx="2">
                  <c:v>0.34</c:v>
                </c:pt>
                <c:pt idx="3">
                  <c:v>2.0240508947610269E-2</c:v>
                </c:pt>
                <c:pt idx="4">
                  <c:v>17.559999999999999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AFF-45A3-A865-F04D69EB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7"/>
      </c:doughnutChart>
    </c:plotArea>
    <c:legend>
      <c:legendPos val="r"/>
      <c:layout>
        <c:manualLayout>
          <c:xMode val="edge"/>
          <c:yMode val="edge"/>
          <c:x val="0.66552069138901337"/>
          <c:y val="0.31148455350546195"/>
          <c:w val="0.29307272806994067"/>
          <c:h val="0.5594799603679909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7050877824415E-2"/>
          <c:y val="0.13128071619418061"/>
          <c:w val="0.60805695577737995"/>
          <c:h val="0.7830277031843829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Viewing time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2-4F72-B030-79035831601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2-4F72-B030-7903583160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952-4F72-B030-7903583160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BVOD</c:v>
                </c:pt>
                <c:pt idx="1">
                  <c:v>Playback</c:v>
                </c:pt>
                <c:pt idx="2">
                  <c:v>Live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</c:v>
                </c:pt>
                <c:pt idx="1">
                  <c:v>1.3</c:v>
                </c:pt>
                <c:pt idx="2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52-4F72-B030-790358316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20324313675186"/>
          <c:y val="0.40316595287498486"/>
          <c:w val="0.29879675686324814"/>
          <c:h val="0.23240137238801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77050877824415E-2"/>
          <c:y val="0.13128071619418061"/>
          <c:w val="0.60241983164690238"/>
          <c:h val="0.770680367832696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Viewing time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CC-4156-8A45-B94424D86D0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CC-4156-8A45-B94424D86D0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CC-4156-8A45-B94424D86D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BVOD</c:v>
                </c:pt>
                <c:pt idx="1">
                  <c:v>Playback</c:v>
                </c:pt>
                <c:pt idx="2">
                  <c:v>Live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1.1499999999999999</c:v>
                </c:pt>
                <c:pt idx="1">
                  <c:v>1.1000000000000001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CC-4156-8A45-B94424D86D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02B89-B75D-49FB-ABF2-605CE0AC364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AE6A-FC86-4838-A2A3-D08A46407D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4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DFD36-33EA-4DB4-B32D-6EBE0B1D44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92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1A8CC-AA9E-4ED1-97A5-A7C9D992D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1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5AE6A-FC86-4838-A2A3-D08A46407D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2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1A8CC-AA9E-4ED1-97A5-A7C9D992D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1A8CC-AA9E-4ED1-97A5-A7C9D992D05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54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5AE6A-FC86-4838-A2A3-D08A46407DD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3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0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1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0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4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7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1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6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6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3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17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9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52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6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1129603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984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81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47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62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94504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85684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01012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101012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061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2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752600"/>
            <a:ext cx="6342907" cy="3513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1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5442018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3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26050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53381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553381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26050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7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50653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4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8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814300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4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171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2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73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3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5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0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5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1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6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3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2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293"/>
            <a:ext cx="11150600" cy="500601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25/02/2021</a:t>
            </a:fld>
            <a:endParaRPr lang="en-GB" dirty="0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5152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64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764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443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1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8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3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0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08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478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7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0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2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8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4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30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3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9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8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16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64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4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7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2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9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5168188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5047097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36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64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6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4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1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19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0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5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97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65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56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15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5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8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9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4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2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1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9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23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5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6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83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387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8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8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4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7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8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78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1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90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85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3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8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4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4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1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9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48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17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9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5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2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4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5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9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42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915">
          <p15:clr>
            <a:srgbClr val="FBAE40"/>
          </p15:clr>
        </p15:guide>
        <p15:guide id="3" orient="horz" pos="40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8" y="804344"/>
            <a:ext cx="3887171" cy="2112000"/>
          </a:xfrm>
        </p:spPr>
        <p:txBody>
          <a:bodyPr anchor="t">
            <a:normAutofit/>
          </a:bodyPr>
          <a:lstStyle>
            <a:lvl1pPr algn="l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8" y="2938157"/>
            <a:ext cx="3887171" cy="2123024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648" y="548680"/>
            <a:ext cx="2844800" cy="240000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9585B9F-EF5C-4314-BCBC-A6F82ED753B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o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11233633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  <p:pic>
        <p:nvPicPr>
          <p:cNvPr id="14" name="Picture 9" descr="mtm_95black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619" y="0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3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62100" y="30164"/>
            <a:ext cx="902546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00" dirty="0">
                <a:solidFill>
                  <a:prstClr val="black"/>
                </a:solidFill>
                <a:cs typeface="Arial" charset="0"/>
              </a:rPr>
              <a:t>This document is confidential and intended solely for the use and information of the addressee 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239185" y="260350"/>
            <a:ext cx="11713633" cy="6383338"/>
          </a:xfrm>
          <a:prstGeom prst="roundRect">
            <a:avLst>
              <a:gd name="adj" fmla="val 3594"/>
            </a:avLst>
          </a:prstGeom>
          <a:solidFill>
            <a:srgbClr val="374046"/>
          </a:solidFill>
          <a:ln>
            <a:solidFill>
              <a:srgbClr val="372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67861" y="3384550"/>
            <a:ext cx="7680852" cy="468312"/>
          </a:xfrm>
          <a:prstGeom prst="rect">
            <a:avLst/>
          </a:prstGeom>
        </p:spPr>
        <p:txBody>
          <a:bodyPr/>
          <a:lstStyle>
            <a:lvl1pPr marL="5040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2267861" y="3875087"/>
            <a:ext cx="7680852" cy="468312"/>
          </a:xfrm>
          <a:prstGeom prst="rect">
            <a:avLst/>
          </a:prstGeom>
        </p:spPr>
        <p:txBody>
          <a:bodyPr/>
          <a:lstStyle>
            <a:lvl1pPr marL="5040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  <p:pic>
        <p:nvPicPr>
          <p:cNvPr id="11" name="Picture 8" descr="mtm_white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219" y="1196975"/>
            <a:ext cx="20875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72" y="4549775"/>
            <a:ext cx="1722656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0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825500" y="3213101"/>
            <a:ext cx="10972800" cy="576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000" b="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2000" b="0" dirty="0">
              <a:solidFill>
                <a:srgbClr val="FFFFFF"/>
              </a:solidFill>
            </a:endParaRPr>
          </a:p>
          <a:p>
            <a:pPr>
              <a:defRPr/>
            </a:pP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236634" y="4365626"/>
            <a:ext cx="182456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FFFF"/>
                </a:solidFill>
                <a:cs typeface="Arial" charset="0"/>
              </a:rPr>
              <a:t>Client logo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62100" y="30164"/>
            <a:ext cx="9025467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00" dirty="0">
                <a:solidFill>
                  <a:prstClr val="black"/>
                </a:solidFill>
                <a:cs typeface="Arial" charset="0"/>
              </a:rPr>
              <a:t>This document is confidential and intended solely for the use and information of the addressee 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239185" y="260350"/>
            <a:ext cx="11713633" cy="6383338"/>
          </a:xfrm>
          <a:prstGeom prst="roundRect">
            <a:avLst>
              <a:gd name="adj" fmla="val 3594"/>
            </a:avLst>
          </a:prstGeom>
          <a:solidFill>
            <a:srgbClr val="374046"/>
          </a:solidFill>
          <a:ln>
            <a:solidFill>
              <a:srgbClr val="372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0" hasCustomPrompt="1"/>
          </p:nvPr>
        </p:nvSpPr>
        <p:spPr>
          <a:xfrm>
            <a:off x="2267861" y="3384550"/>
            <a:ext cx="7680852" cy="468312"/>
          </a:xfrm>
          <a:prstGeom prst="rect">
            <a:avLst/>
          </a:prstGeom>
        </p:spPr>
        <p:txBody>
          <a:bodyPr/>
          <a:lstStyle>
            <a:lvl1pPr marL="5040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2267861" y="3875087"/>
            <a:ext cx="7680852" cy="468312"/>
          </a:xfrm>
          <a:prstGeom prst="rect">
            <a:avLst/>
          </a:prstGeom>
        </p:spPr>
        <p:txBody>
          <a:bodyPr/>
          <a:lstStyle>
            <a:lvl1pPr marL="5040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  <p:pic>
        <p:nvPicPr>
          <p:cNvPr id="13" name="Picture 8" descr="mtm_white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219" y="1196975"/>
            <a:ext cx="20875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 userDrawn="1"/>
        </p:nvGrpSpPr>
        <p:grpSpPr>
          <a:xfrm>
            <a:off x="4297140" y="4549775"/>
            <a:ext cx="3597720" cy="1260000"/>
            <a:chOff x="3710672" y="4549775"/>
            <a:chExt cx="3597720" cy="126000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672" y="4549775"/>
              <a:ext cx="1722656" cy="1260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5736" y="4549775"/>
              <a:ext cx="172265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48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21" y="0"/>
            <a:ext cx="12191380" cy="6858000"/>
          </a:xfrm>
          <a:prstGeom prst="rect">
            <a:avLst/>
          </a:prstGeom>
          <a:solidFill>
            <a:srgbClr val="374046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8367" y="1952625"/>
            <a:ext cx="11235267" cy="3727450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840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2pPr>
            <a:lvl3pPr marL="9108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3pPr>
            <a:lvl4pPr marL="11988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4pPr>
            <a:lvl5pPr marL="1429200" indent="-457200">
              <a:buFont typeface="+mj-lt"/>
              <a:buAutoNum type="arabicPeriod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90046" y="514975"/>
            <a:ext cx="10623585" cy="9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67972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110236"/>
            <a:ext cx="10363200" cy="637531"/>
          </a:xfrm>
          <a:prstGeom prst="rect">
            <a:avLst/>
          </a:prstGeom>
        </p:spPr>
        <p:txBody>
          <a:bodyPr anchor="t"/>
          <a:lstStyle>
            <a:lvl1pPr marL="514350" indent="-514350" algn="ctr">
              <a:buFont typeface="+mj-lt"/>
              <a:buAutoNum type="arabicPeriod"/>
              <a:defRPr sz="3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61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11233633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  <p:pic>
        <p:nvPicPr>
          <p:cNvPr id="14" name="Picture 9" descr="mtm_95black-03.jpg"/>
          <p:cNvPicPr>
            <a:picLocks noChangeAspect="1"/>
          </p:cNvPicPr>
          <p:nvPr userDrawn="1"/>
        </p:nvPicPr>
        <p:blipFill>
          <a:blip r:embed="rId3" cstate="print"/>
          <a:srcRect t="16380" b="27570"/>
          <a:stretch>
            <a:fillRect/>
          </a:stretch>
        </p:blipFill>
        <p:spPr bwMode="auto">
          <a:xfrm>
            <a:off x="5712619" y="0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670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2" name="Picture 9" descr="mtm_95black-03.jpg"/>
          <p:cNvPicPr>
            <a:picLocks noChangeAspect="1"/>
          </p:cNvPicPr>
          <p:nvPr userDrawn="1"/>
        </p:nvPicPr>
        <p:blipFill>
          <a:blip r:embed="rId2" cstate="print"/>
          <a:srcRect t="16380" b="27570"/>
          <a:stretch>
            <a:fillRect/>
          </a:stretch>
        </p:blipFill>
        <p:spPr bwMode="auto">
          <a:xfrm>
            <a:off x="5600701" y="0"/>
            <a:ext cx="1022351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5472067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39934" y="1952626"/>
            <a:ext cx="5472069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</p:spTree>
    <p:extLst>
      <p:ext uri="{BB962C8B-B14F-4D97-AF65-F5344CB8AC3E}">
        <p14:creationId xmlns:p14="http://schemas.microsoft.com/office/powerpoint/2010/main" val="1827130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2" name="Picture 9" descr="mtm_95black-03.jpg"/>
          <p:cNvPicPr>
            <a:picLocks noChangeAspect="1"/>
          </p:cNvPicPr>
          <p:nvPr userDrawn="1"/>
        </p:nvPicPr>
        <p:blipFill>
          <a:blip r:embed="rId2" cstate="print"/>
          <a:srcRect t="16380" b="27570"/>
          <a:stretch>
            <a:fillRect/>
          </a:stretch>
        </p:blipFill>
        <p:spPr bwMode="auto">
          <a:xfrm>
            <a:off x="5600701" y="0"/>
            <a:ext cx="1022351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5472067" cy="4321175"/>
          </a:xfrm>
          <a:prstGeom prst="roundRect">
            <a:avLst>
              <a:gd name="adj" fmla="val 50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39933" y="1952626"/>
            <a:ext cx="5473700" cy="4321175"/>
          </a:xfrm>
          <a:prstGeom prst="roundRect">
            <a:avLst>
              <a:gd name="adj" fmla="val 480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</p:spTree>
    <p:extLst>
      <p:ext uri="{BB962C8B-B14F-4D97-AF65-F5344CB8AC3E}">
        <p14:creationId xmlns:p14="http://schemas.microsoft.com/office/powerpoint/2010/main" val="359909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12" name="Picture 9" descr="mtm_95black-03.jpg"/>
          <p:cNvPicPr>
            <a:picLocks noChangeAspect="1"/>
          </p:cNvPicPr>
          <p:nvPr userDrawn="1"/>
        </p:nvPicPr>
        <p:blipFill>
          <a:blip r:embed="rId2" cstate="print"/>
          <a:srcRect t="16380" b="27570"/>
          <a:stretch>
            <a:fillRect/>
          </a:stretch>
        </p:blipFill>
        <p:spPr bwMode="auto">
          <a:xfrm>
            <a:off x="5600701" y="0"/>
            <a:ext cx="1022351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cs typeface="Arial" charset="0"/>
              </a:rPr>
              <a:pPr>
                <a:defRPr/>
              </a:pPr>
              <a:t>‹#›</a:t>
            </a:fld>
            <a:endParaRPr lang="en-GB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add doc section/title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5472067" cy="43211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5" hasCustomPrompt="1"/>
          </p:nvPr>
        </p:nvSpPr>
        <p:spPr>
          <a:xfrm>
            <a:off x="6239934" y="1952626"/>
            <a:ext cx="5473700" cy="4321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below to add chart – select from Templates folder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 dirty="0"/>
              <a:t>Click to add sources/notes</a:t>
            </a:r>
          </a:p>
        </p:txBody>
      </p:sp>
    </p:spTree>
    <p:extLst>
      <p:ext uri="{BB962C8B-B14F-4D97-AF65-F5344CB8AC3E}">
        <p14:creationId xmlns:p14="http://schemas.microsoft.com/office/powerpoint/2010/main" val="300850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336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374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90046" y="514975"/>
            <a:ext cx="10623585" cy="9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Thank you for reading/listening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8367" y="1952625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2454277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8367" y="3377144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telephone number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3898903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91251" y="1952625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191251" y="2454276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job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91251" y="3377143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telephone number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191251" y="3898902"/>
            <a:ext cx="5522384" cy="401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email</a:t>
            </a:r>
          </a:p>
        </p:txBody>
      </p:sp>
    </p:spTree>
    <p:extLst>
      <p:ext uri="{BB962C8B-B14F-4D97-AF65-F5344CB8AC3E}">
        <p14:creationId xmlns:p14="http://schemas.microsoft.com/office/powerpoint/2010/main" val="3772964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9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1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2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389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13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6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9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4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866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5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0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8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36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6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8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7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7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8279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7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41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64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9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0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16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90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470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1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9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67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3"/>
            <a:ext cx="5298141" cy="2412000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18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3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1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1129603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27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06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0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9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94504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85684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01012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101012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23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4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752600"/>
            <a:ext cx="6342907" cy="3513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4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25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5442018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7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26050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53381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553381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26050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79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1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50653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1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814300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7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1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0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3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1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8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1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3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07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3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4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3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58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76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3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0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tags" Target="../tags/tag3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tags" Target="../tags/tag6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tags" Target="../tags/tag89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tags" Target="../tags/tag117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29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31" Type="http://schemas.openxmlformats.org/officeDocument/2006/relationships/tags" Target="../tags/tag147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3"/>
    </p:custDataLst>
    <p:extLst>
      <p:ext uri="{BB962C8B-B14F-4D97-AF65-F5344CB8AC3E}">
        <p14:creationId xmlns:p14="http://schemas.microsoft.com/office/powerpoint/2010/main" val="2324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 userDrawn="1"/>
        </p:nvSpPr>
        <p:spPr bwMode="auto">
          <a:xfrm>
            <a:off x="431800" y="6498000"/>
            <a:ext cx="113284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304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608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912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9216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tabLst>
                <a:tab pos="982663" algn="l"/>
              </a:tabLst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152000" indent="-2304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6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400" kern="1200" dirty="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entury Gothic" pitchFamily="34" charset="0"/>
        </a:defRPr>
      </a:lvl9pPr>
    </p:titleStyle>
    <p:bodyStyle>
      <a:lvl1pPr marL="226800" indent="-226800" algn="l" rtl="0" eaLnBrk="1" fontAlgn="base" hangingPunct="1">
        <a:spcBef>
          <a:spcPts val="800"/>
        </a:spcBef>
        <a:spcAft>
          <a:spcPts val="800"/>
        </a:spcAft>
        <a:buFont typeface="Arial" charset="0"/>
        <a:buChar char="•"/>
        <a:defRPr lang="en-US" sz="1100" kern="1200" smtClean="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1pPr>
      <a:lvl2pPr marL="453600" indent="-226800" algn="l" rtl="0" eaLnBrk="1" fontAlgn="base" hangingPunct="1">
        <a:spcBef>
          <a:spcPts val="800"/>
        </a:spcBef>
        <a:spcAft>
          <a:spcPts val="800"/>
        </a:spcAft>
        <a:buFont typeface="Century Gothic" panose="020B0502020202020204" pitchFamily="34" charset="0"/>
        <a:buChar char="–"/>
        <a:defRPr lang="en-US" sz="1100" b="0" kern="1200" smtClean="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2pPr>
      <a:lvl3pPr marL="680400" indent="-226800" algn="l" rtl="0" eaLnBrk="1" fontAlgn="base" hangingPunct="1">
        <a:spcBef>
          <a:spcPts val="800"/>
        </a:spcBef>
        <a:spcAft>
          <a:spcPts val="800"/>
        </a:spcAft>
        <a:buFont typeface="Century Gothic" panose="020B0502020202020204" pitchFamily="34" charset="0"/>
        <a:buChar char="▪"/>
        <a:defRPr lang="en-US" sz="1100" kern="1200" smtClean="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3pPr>
      <a:lvl4pPr marL="913050" indent="-171450" algn="l" rtl="0" eaLnBrk="1" fontAlgn="base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tabLst>
          <a:tab pos="982663" algn="l"/>
        </a:tabLst>
        <a:defRPr lang="en-US" sz="1100" kern="1200" smtClean="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4pPr>
      <a:lvl5pPr marL="1152000" indent="-180000" algn="l" rtl="0" eaLnBrk="1" fontAlgn="base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lang="en-GB" sz="1100" kern="1200">
          <a:solidFill>
            <a:prstClr val="black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0">
          <p15:clr>
            <a:srgbClr val="F26B43"/>
          </p15:clr>
        </p15:guide>
        <p15:guide id="2" orient="horz" pos="4088">
          <p15:clr>
            <a:srgbClr val="F26B43"/>
          </p15:clr>
        </p15:guide>
        <p15:guide id="3" pos="301">
          <p15:clr>
            <a:srgbClr val="F26B43"/>
          </p15:clr>
        </p15:guide>
        <p15:guide id="4" pos="7379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2523">
          <p15:clr>
            <a:srgbClr val="F26B43"/>
          </p15:clr>
        </p15:guide>
        <p15:guide id="7" orient="horz" pos="2659">
          <p15:clr>
            <a:srgbClr val="F26B43"/>
          </p15:clr>
        </p15:guide>
        <p15:guide id="8" pos="2540">
          <p15:clr>
            <a:srgbClr val="F26B43"/>
          </p15:clr>
        </p15:guide>
        <p15:guide id="9" pos="2721">
          <p15:clr>
            <a:srgbClr val="F26B43"/>
          </p15:clr>
        </p15:guide>
        <p15:guide id="10" pos="4959">
          <p15:clr>
            <a:srgbClr val="F26B43"/>
          </p15:clr>
        </p15:guide>
        <p15:guide id="11" pos="3749">
          <p15:clr>
            <a:srgbClr val="F26B43"/>
          </p15:clr>
        </p15:guide>
        <p15:guide id="12" pos="3931">
          <p15:clr>
            <a:srgbClr val="F26B43"/>
          </p15:clr>
        </p15:guide>
        <p15:guide id="13" pos="51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F981E92-320F-428D-AE9E-6ED8AAFCF980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90E2C877-0506-4A3A-B5DF-8149D82B0B2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29627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911237"/>
            <a:ext cx="11334817" cy="33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196851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5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911237"/>
            <a:ext cx="11334817" cy="33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98531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54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408150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2AEE-6A27-40F1-9C29-5EBDDB7C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TV viewing 2010-2020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E6CA-3F6B-4C1F-A901-5D8560976A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1000" dirty="0">
                <a:solidFill>
                  <a:srgbClr val="4D4D4D"/>
                </a:solidFill>
              </a:rPr>
              <a:t>Source: 2010-2020, BARB / Broadcaster stream data / IPA Touchpoints 2020, Individuals</a:t>
            </a:r>
          </a:p>
          <a:p>
            <a:endParaRPr lang="en-GB" sz="1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1B59BB-66DE-416B-90F9-1D1831A86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462092"/>
              </p:ext>
            </p:extLst>
          </p:nvPr>
        </p:nvGraphicFramePr>
        <p:xfrm>
          <a:off x="330777" y="974361"/>
          <a:ext cx="11612629" cy="428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1F326E2-61C9-4C84-BFF6-22E3B896F069}"/>
              </a:ext>
            </a:extLst>
          </p:cNvPr>
          <p:cNvSpPr txBox="1"/>
          <p:nvPr/>
        </p:nvSpPr>
        <p:spPr>
          <a:xfrm rot="16200000">
            <a:off x="-1312717" y="3003786"/>
            <a:ext cx="349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HOURS PER PERSON PER DAY (ALL INDIVIDUALS)</a:t>
            </a:r>
          </a:p>
        </p:txBody>
      </p:sp>
    </p:spTree>
    <p:extLst>
      <p:ext uri="{BB962C8B-B14F-4D97-AF65-F5344CB8AC3E}">
        <p14:creationId xmlns:p14="http://schemas.microsoft.com/office/powerpoint/2010/main" val="34061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9386C7-94BC-4EDB-831B-C8721F019EA6}"/>
              </a:ext>
            </a:extLst>
          </p:cNvPr>
          <p:cNvGraphicFramePr/>
          <p:nvPr/>
        </p:nvGraphicFramePr>
        <p:xfrm>
          <a:off x="2930768" y="128953"/>
          <a:ext cx="8780585" cy="555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69AEF4-899B-4ADF-8D9F-89B47319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3928676" cy="2522956"/>
          </a:xfrm>
        </p:spPr>
        <p:txBody>
          <a:bodyPr>
            <a:normAutofit/>
          </a:bodyPr>
          <a:lstStyle/>
          <a:p>
            <a:r>
              <a:rPr lang="en-GB" sz="3200" dirty="0"/>
              <a:t>2020 video viewing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58C29-8C2D-42AD-9BD0-A8F8BF15F202}"/>
              </a:ext>
            </a:extLst>
          </p:cNvPr>
          <p:cNvSpPr txBox="1"/>
          <p:nvPr/>
        </p:nvSpPr>
        <p:spPr>
          <a:xfrm>
            <a:off x="8871670" y="90086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Individuals: 5hrs, 16 mins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F3B6-2E03-4928-BB4D-AED96433C4A0}"/>
              </a:ext>
            </a:extLst>
          </p:cNvPr>
          <p:cNvSpPr txBox="1"/>
          <p:nvPr/>
        </p:nvSpPr>
        <p:spPr>
          <a:xfrm>
            <a:off x="8871670" y="1156343"/>
            <a:ext cx="2078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16-34s: 4hrs, 54 mins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7D43E-3371-4BC1-92EB-6344B951E35B}"/>
              </a:ext>
            </a:extLst>
          </p:cNvPr>
          <p:cNvSpPr txBox="1"/>
          <p:nvPr/>
        </p:nvSpPr>
        <p:spPr>
          <a:xfrm>
            <a:off x="8871670" y="531530"/>
            <a:ext cx="349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 video time per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48050-B771-4017-8598-2385DED35D57}"/>
              </a:ext>
            </a:extLst>
          </p:cNvPr>
          <p:cNvSpPr txBox="1"/>
          <p:nvPr/>
        </p:nvSpPr>
        <p:spPr>
          <a:xfrm>
            <a:off x="5271589" y="364584"/>
            <a:ext cx="176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ED10F-4489-4DC6-8165-9E4D20FD5B75}"/>
              </a:ext>
            </a:extLst>
          </p:cNvPr>
          <p:cNvSpPr txBox="1"/>
          <p:nvPr/>
        </p:nvSpPr>
        <p:spPr>
          <a:xfrm>
            <a:off x="5571644" y="115634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1BAFFA-29E8-46F1-B7A0-B3FB25B9E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4D4D4D"/>
                </a:solidFill>
              </a:rPr>
              <a:t>Source: 2020, BARB / Broadcaster stream data / comScore / IPA Touchpoints 2020 (lockdown) / Pornhub  / Rentrak</a:t>
            </a:r>
          </a:p>
          <a:p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 animBg="0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851B-D6A4-405C-BF03-95FDE4D3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watch broadcaster TV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BE4F6-25A2-464F-8E48-88F28557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2020, BARB / Broadcaster stream data</a:t>
            </a:r>
          </a:p>
          <a:p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54DA8F-AC57-4A16-ADF6-24764564B795}"/>
              </a:ext>
            </a:extLst>
          </p:cNvPr>
          <p:cNvGrpSpPr/>
          <p:nvPr/>
        </p:nvGrpSpPr>
        <p:grpSpPr>
          <a:xfrm>
            <a:off x="1968500" y="1283334"/>
            <a:ext cx="8781016" cy="3553807"/>
            <a:chOff x="714375" y="1028699"/>
            <a:chExt cx="8781016" cy="3553807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26C28FE3-1E95-46FA-96D9-CA4ACEC1A0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45254675"/>
                </p:ext>
              </p:extLst>
            </p:nvPr>
          </p:nvGraphicFramePr>
          <p:xfrm>
            <a:off x="714375" y="1028701"/>
            <a:ext cx="4233309" cy="35220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C89EA00-401F-46A5-B68C-2B136544E1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7096639"/>
                </p:ext>
              </p:extLst>
            </p:nvPr>
          </p:nvGraphicFramePr>
          <p:xfrm>
            <a:off x="5038726" y="1028699"/>
            <a:ext cx="4456665" cy="35220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EC1653-A99A-4CE8-9174-3810924690B0}"/>
                </a:ext>
              </a:extLst>
            </p:cNvPr>
            <p:cNvSpPr txBox="1"/>
            <p:nvPr/>
          </p:nvSpPr>
          <p:spPr>
            <a:xfrm>
              <a:off x="1450014" y="4243952"/>
              <a:ext cx="159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 hrs 22 mins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73AF99-EC2A-4A0B-A7FC-1AD1F3BE64FB}"/>
                </a:ext>
              </a:extLst>
            </p:cNvPr>
            <p:cNvSpPr txBox="1"/>
            <p:nvPr/>
          </p:nvSpPr>
          <p:spPr>
            <a:xfrm>
              <a:off x="5789783" y="4243952"/>
              <a:ext cx="159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rgbClr val="4D4D4D"/>
                  </a:solidFill>
                  <a:latin typeface="Arial"/>
                </a:rPr>
                <a:t>1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hrs 47 min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ED99D4-CDE6-4C25-A898-381CB37D81F5}"/>
                </a:ext>
              </a:extLst>
            </p:cNvPr>
            <p:cNvSpPr txBox="1"/>
            <p:nvPr/>
          </p:nvSpPr>
          <p:spPr>
            <a:xfrm>
              <a:off x="1756697" y="2674548"/>
              <a:ext cx="9815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207C1F-99D3-4F02-B0FA-B2B81ECDFB12}"/>
                </a:ext>
              </a:extLst>
            </p:cNvPr>
            <p:cNvSpPr txBox="1"/>
            <p:nvPr/>
          </p:nvSpPr>
          <p:spPr>
            <a:xfrm>
              <a:off x="6158600" y="2673799"/>
              <a:ext cx="857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16-34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1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9386C7-94BC-4EDB-831B-C8721F019EA6}"/>
              </a:ext>
            </a:extLst>
          </p:cNvPr>
          <p:cNvGraphicFramePr/>
          <p:nvPr/>
        </p:nvGraphicFramePr>
        <p:xfrm>
          <a:off x="2930768" y="128953"/>
          <a:ext cx="8780585" cy="555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669AEF4-899B-4ADF-8D9F-89B47319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59944"/>
            <a:ext cx="4419467" cy="2522956"/>
          </a:xfrm>
        </p:spPr>
        <p:txBody>
          <a:bodyPr>
            <a:normAutofit/>
          </a:bodyPr>
          <a:lstStyle/>
          <a:p>
            <a:r>
              <a:rPr lang="en-GB" sz="3200" dirty="0"/>
              <a:t>2020 video viewing – on a TV 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58C29-8C2D-42AD-9BD0-A8F8BF15F202}"/>
              </a:ext>
            </a:extLst>
          </p:cNvPr>
          <p:cNvSpPr txBox="1"/>
          <p:nvPr/>
        </p:nvSpPr>
        <p:spPr>
          <a:xfrm>
            <a:off x="8078966" y="778715"/>
            <a:ext cx="411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Individuals: 4hrs, 0 mins (76% total video day)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F3B6-2E03-4928-BB4D-AED96433C4A0}"/>
              </a:ext>
            </a:extLst>
          </p:cNvPr>
          <p:cNvSpPr txBox="1"/>
          <p:nvPr/>
        </p:nvSpPr>
        <p:spPr>
          <a:xfrm>
            <a:off x="8057699" y="1101645"/>
            <a:ext cx="383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16-34s: 2hrs, 42 mins (53% total video day)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7D43E-3371-4BC1-92EB-6344B951E35B}"/>
              </a:ext>
            </a:extLst>
          </p:cNvPr>
          <p:cNvSpPr txBox="1"/>
          <p:nvPr/>
        </p:nvSpPr>
        <p:spPr>
          <a:xfrm>
            <a:off x="8078965" y="455785"/>
            <a:ext cx="349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 video time per day (TV set)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48050-B771-4017-8598-2385DED35D57}"/>
              </a:ext>
            </a:extLst>
          </p:cNvPr>
          <p:cNvSpPr txBox="1"/>
          <p:nvPr/>
        </p:nvSpPr>
        <p:spPr>
          <a:xfrm>
            <a:off x="5271589" y="364584"/>
            <a:ext cx="176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ED10F-4489-4DC6-8165-9E4D20FD5B75}"/>
              </a:ext>
            </a:extLst>
          </p:cNvPr>
          <p:cNvSpPr txBox="1"/>
          <p:nvPr/>
        </p:nvSpPr>
        <p:spPr>
          <a:xfrm>
            <a:off x="5571644" y="115634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1BAFFA-29E8-46F1-B7A0-B3FB25B9E8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rgbClr val="4D4D4D"/>
                </a:solidFill>
              </a:rPr>
              <a:t>Source: 2020, BARB / Broadcaster stream data / comScore / IPA Touchpoints 2020</a:t>
            </a:r>
          </a:p>
          <a:p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category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9386C7-94BC-4EDB-831B-C8721F019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44836"/>
              </p:ext>
            </p:extLst>
          </p:nvPr>
        </p:nvGraphicFramePr>
        <p:xfrm>
          <a:off x="2930768" y="128953"/>
          <a:ext cx="8780585" cy="555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02100-1BA0-4908-8129-D8012CD1B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3157" y="5549257"/>
            <a:ext cx="11334817" cy="304800"/>
          </a:xfrm>
        </p:spPr>
        <p:txBody>
          <a:bodyPr/>
          <a:lstStyle/>
          <a:p>
            <a:r>
              <a:rPr lang="en-GB" dirty="0"/>
              <a:t>Source: 2020, BARB / comScore / Broadcaster stream data / IPA Touchpoints 2020 / Rentrak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58C29-8C2D-42AD-9BD0-A8F8BF15F202}"/>
              </a:ext>
            </a:extLst>
          </p:cNvPr>
          <p:cNvSpPr txBox="1"/>
          <p:nvPr/>
        </p:nvSpPr>
        <p:spPr>
          <a:xfrm>
            <a:off x="8871670" y="90086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Individuals: 19 mins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F3B6-2E03-4928-BB4D-AED96433C4A0}"/>
              </a:ext>
            </a:extLst>
          </p:cNvPr>
          <p:cNvSpPr txBox="1"/>
          <p:nvPr/>
        </p:nvSpPr>
        <p:spPr>
          <a:xfrm>
            <a:off x="8871670" y="1156343"/>
            <a:ext cx="2317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16-34s: 12.5 mins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7D43E-3371-4BC1-92EB-6344B951E35B}"/>
              </a:ext>
            </a:extLst>
          </p:cNvPr>
          <p:cNvSpPr txBox="1"/>
          <p:nvPr/>
        </p:nvSpPr>
        <p:spPr>
          <a:xfrm>
            <a:off x="8284030" y="593085"/>
            <a:ext cx="3492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 video advertising time per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48050-B771-4017-8598-2385DED35D57}"/>
              </a:ext>
            </a:extLst>
          </p:cNvPr>
          <p:cNvSpPr txBox="1"/>
          <p:nvPr/>
        </p:nvSpPr>
        <p:spPr>
          <a:xfrm>
            <a:off x="5275986" y="222750"/>
            <a:ext cx="1767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INDIVIDUALS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ED10F-4489-4DC6-8165-9E4D20FD5B75}"/>
              </a:ext>
            </a:extLst>
          </p:cNvPr>
          <p:cNvSpPr txBox="1"/>
          <p:nvPr/>
        </p:nvSpPr>
        <p:spPr>
          <a:xfrm>
            <a:off x="5571644" y="115634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16-34s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9E2016-4A4C-46C7-B432-2A7F8C3E8817}"/>
              </a:ext>
            </a:extLst>
          </p:cNvPr>
          <p:cNvSpPr txBox="1">
            <a:spLocks/>
          </p:cNvSpPr>
          <p:nvPr/>
        </p:nvSpPr>
        <p:spPr>
          <a:xfrm>
            <a:off x="264196" y="542699"/>
            <a:ext cx="4624822" cy="2522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2020 video advertising viewing</a:t>
            </a:r>
          </a:p>
        </p:txBody>
      </p:sp>
    </p:spTree>
    <p:extLst>
      <p:ext uri="{BB962C8B-B14F-4D97-AF65-F5344CB8AC3E}">
        <p14:creationId xmlns:p14="http://schemas.microsoft.com/office/powerpoint/2010/main" val="3802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851B-D6A4-405C-BF03-95FDE4D3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watch broadcaster TV advertising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BE4F6-25A2-464F-8E48-88F28557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2020 - BARB / Broadcaster stream data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54DA8F-AC57-4A16-ADF6-24764564B795}"/>
              </a:ext>
            </a:extLst>
          </p:cNvPr>
          <p:cNvGrpSpPr/>
          <p:nvPr/>
        </p:nvGrpSpPr>
        <p:grpSpPr>
          <a:xfrm>
            <a:off x="2000031" y="1341711"/>
            <a:ext cx="8830119" cy="3530151"/>
            <a:chOff x="714375" y="1028699"/>
            <a:chExt cx="8830119" cy="3530151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26C28FE3-1E95-46FA-96D9-CA4ACEC1A075}"/>
                </a:ext>
              </a:extLst>
            </p:cNvPr>
            <p:cNvGraphicFramePr/>
            <p:nvPr/>
          </p:nvGraphicFramePr>
          <p:xfrm>
            <a:off x="714375" y="1028701"/>
            <a:ext cx="4233309" cy="35220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6" name="Chart 25">
              <a:extLst>
                <a:ext uri="{FF2B5EF4-FFF2-40B4-BE49-F238E27FC236}">
                  <a16:creationId xmlns:a16="http://schemas.microsoft.com/office/drawing/2014/main" id="{3C89EA00-401F-46A5-B68C-2B136544E1FE}"/>
                </a:ext>
              </a:extLst>
            </p:cNvPr>
            <p:cNvGraphicFramePr/>
            <p:nvPr/>
          </p:nvGraphicFramePr>
          <p:xfrm>
            <a:off x="5038726" y="1028699"/>
            <a:ext cx="4505768" cy="35220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EC1653-A99A-4CE8-9174-3810924690B0}"/>
                </a:ext>
              </a:extLst>
            </p:cNvPr>
            <p:cNvSpPr txBox="1"/>
            <p:nvPr/>
          </p:nvSpPr>
          <p:spPr>
            <a:xfrm>
              <a:off x="1756697" y="4220296"/>
              <a:ext cx="159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17.5 mins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873AF99-EC2A-4A0B-A7FC-1AD1F3BE64FB}"/>
                </a:ext>
              </a:extLst>
            </p:cNvPr>
            <p:cNvSpPr txBox="1"/>
            <p:nvPr/>
          </p:nvSpPr>
          <p:spPr>
            <a:xfrm>
              <a:off x="6332170" y="4218477"/>
              <a:ext cx="15948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9.7 mins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ED99D4-CDE6-4C25-A898-381CB37D81F5}"/>
                </a:ext>
              </a:extLst>
            </p:cNvPr>
            <p:cNvSpPr txBox="1"/>
            <p:nvPr/>
          </p:nvSpPr>
          <p:spPr>
            <a:xfrm>
              <a:off x="1756697" y="2674548"/>
              <a:ext cx="9815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207C1F-99D3-4F02-B0FA-B2B81ECDFB12}"/>
                </a:ext>
              </a:extLst>
            </p:cNvPr>
            <p:cNvSpPr txBox="1"/>
            <p:nvPr/>
          </p:nvSpPr>
          <p:spPr>
            <a:xfrm>
              <a:off x="6189671" y="2674548"/>
              <a:ext cx="8572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16-34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6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3_MTM Theme">
  <a:themeElements>
    <a:clrScheme name="Custom 3">
      <a:dk1>
        <a:sysClr val="windowText" lastClr="000000"/>
      </a:dk1>
      <a:lt1>
        <a:sysClr val="window" lastClr="FFFFFF"/>
      </a:lt1>
      <a:dk2>
        <a:srgbClr val="A7A7AB"/>
      </a:dk2>
      <a:lt2>
        <a:srgbClr val="EBECEC"/>
      </a:lt2>
      <a:accent1>
        <a:srgbClr val="009AD6"/>
      </a:accent1>
      <a:accent2>
        <a:srgbClr val="FF7A14"/>
      </a:accent2>
      <a:accent3>
        <a:srgbClr val="3BA933"/>
      </a:accent3>
      <a:accent4>
        <a:srgbClr val="FFCF20"/>
      </a:accent4>
      <a:accent5>
        <a:srgbClr val="E14B75"/>
      </a:accent5>
      <a:accent6>
        <a:srgbClr val="A7A7AB"/>
      </a:accent6>
      <a:hlink>
        <a:srgbClr val="009AD6"/>
      </a:hlink>
      <a:folHlink>
        <a:srgbClr val="A7A7AB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noFill/>
        </a:ln>
        <a:effectLst/>
      </a:spPr>
      <a:bodyPr lIns="36000" tIns="36000" rIns="36000" bIns="36000" rtlCol="0" anchor="ctr"/>
      <a:lstStyle>
        <a:defPPr algn="ctr">
          <a:defRPr sz="1400" b="1" dirty="0" err="1" smtClean="0">
            <a:solidFill>
              <a:schemeClr val="bg1"/>
            </a:solidFill>
            <a:latin typeface="Century Gothic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" tIns="18000" rIns="18000" bIns="18000" rtlCol="0">
        <a:spAutoFit/>
      </a:bodyPr>
      <a:lstStyle>
        <a:defPPr>
          <a:defRPr sz="1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0313_Research Presentation Template" id="{EE7B0700-0792-4C16-9EF9-7EA1829CB175}" vid="{677AED5B-E54B-4DB9-875C-F192148B79B6}"/>
    </a:ext>
  </a:extLst>
</a:theme>
</file>

<file path=ppt/theme/theme3.xml><?xml version="1.0" encoding="utf-8"?>
<a:theme xmlns:a="http://schemas.openxmlformats.org/drawingml/2006/main" name="1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4.xml><?xml version="1.0" encoding="utf-8"?>
<a:theme xmlns:a="http://schemas.openxmlformats.org/drawingml/2006/main" name="Thinkbox_Dark Blue">
  <a:themeElements>
    <a:clrScheme name="THINKBOX_01">
      <a:dk1>
        <a:sysClr val="windowText" lastClr="000000"/>
      </a:dk1>
      <a:lt1>
        <a:sysClr val="window" lastClr="FFFFFF"/>
      </a:lt1>
      <a:dk2>
        <a:srgbClr val="E10514"/>
      </a:dk2>
      <a:lt2>
        <a:srgbClr val="808080"/>
      </a:lt2>
      <a:accent1>
        <a:srgbClr val="E10514"/>
      </a:accent1>
      <a:accent2>
        <a:srgbClr val="EB7305"/>
      </a:accent2>
      <a:accent3>
        <a:srgbClr val="87B923"/>
      </a:accent3>
      <a:accent4>
        <a:srgbClr val="009B3C"/>
      </a:accent4>
      <a:accent5>
        <a:srgbClr val="0069B4"/>
      </a:accent5>
      <a:accent6>
        <a:srgbClr val="372D87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5.xml><?xml version="1.0" encoding="utf-8"?>
<a:theme xmlns:a="http://schemas.openxmlformats.org/drawingml/2006/main" name="Thinkbox_Red">
  <a:themeElements>
    <a:clrScheme name="THINKBOX_01">
      <a:dk1>
        <a:sysClr val="windowText" lastClr="000000"/>
      </a:dk1>
      <a:lt1>
        <a:sysClr val="window" lastClr="FFFFFF"/>
      </a:lt1>
      <a:dk2>
        <a:srgbClr val="E10514"/>
      </a:dk2>
      <a:lt2>
        <a:srgbClr val="808080"/>
      </a:lt2>
      <a:accent1>
        <a:srgbClr val="E10514"/>
      </a:accent1>
      <a:accent2>
        <a:srgbClr val="EB7305"/>
      </a:accent2>
      <a:accent3>
        <a:srgbClr val="87B923"/>
      </a:accent3>
      <a:accent4>
        <a:srgbClr val="009B3C"/>
      </a:accent4>
      <a:accent5>
        <a:srgbClr val="0069B4"/>
      </a:accent5>
      <a:accent6>
        <a:srgbClr val="372D87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6.xml><?xml version="1.0" encoding="utf-8"?>
<a:theme xmlns:a="http://schemas.openxmlformats.org/drawingml/2006/main" name="2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7.xml><?xml version="1.0" encoding="utf-8"?>
<a:theme xmlns:a="http://schemas.openxmlformats.org/drawingml/2006/main" name="3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8931</TotalTime>
  <Words>256</Words>
  <Application>Microsoft Office PowerPoint</Application>
  <PresentationFormat>Widescreen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Thinkbox</vt:lpstr>
      <vt:lpstr>3_MTM Theme</vt:lpstr>
      <vt:lpstr>1_Thinkbox</vt:lpstr>
      <vt:lpstr>Thinkbox_Dark Blue</vt:lpstr>
      <vt:lpstr>Thinkbox_Red</vt:lpstr>
      <vt:lpstr>2_Thinkbox</vt:lpstr>
      <vt:lpstr>3_Thinkbox</vt:lpstr>
      <vt:lpstr>TV viewing 2010-2020</vt:lpstr>
      <vt:lpstr>2020 video viewing </vt:lpstr>
      <vt:lpstr>How we watch broadcaster TV</vt:lpstr>
      <vt:lpstr>2020 video viewing – on a TV set</vt:lpstr>
      <vt:lpstr>PowerPoint Presentation</vt:lpstr>
      <vt:lpstr>How we watch broadcaster TV advertising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minutes have grown, linear TV still largest</dc:title>
  <dc:creator>Oliver Robertson</dc:creator>
  <cp:lastModifiedBy>Akeel Mungul</cp:lastModifiedBy>
  <cp:revision>264</cp:revision>
  <dcterms:created xsi:type="dcterms:W3CDTF">2018-12-17T11:20:57Z</dcterms:created>
  <dcterms:modified xsi:type="dcterms:W3CDTF">2021-02-25T14:10:18Z</dcterms:modified>
</cp:coreProperties>
</file>