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
  </p:notesMasterIdLst>
  <p:sldIdLst>
    <p:sldId id="69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59" autoAdjust="0"/>
    <p:restoredTop sz="79788" autoAdjust="0"/>
  </p:normalViewPr>
  <p:slideViewPr>
    <p:cSldViewPr snapToGrid="0">
      <p:cViewPr varScale="1">
        <p:scale>
          <a:sx n="68" d="100"/>
          <a:sy n="68" d="100"/>
        </p:scale>
        <p:origin x="1728" y="67"/>
      </p:cViewPr>
      <p:guideLst/>
    </p:cSldViewPr>
  </p:slideViewPr>
  <p:notesTextViewPr>
    <p:cViewPr>
      <p:scale>
        <a:sx n="1" d="1"/>
        <a:sy n="1" d="1"/>
      </p:scale>
      <p:origin x="0" y="-4459"/>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25E38-5A92-445A-A673-36E2E58410D8}" type="datetimeFigureOut">
              <a:rPr lang="en-GB" smtClean="0"/>
              <a:t>26/07/2021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28C3-B0D9-407A-8748-85AC9463C654}" type="slidenum">
              <a:rPr lang="en-GB" smtClean="0"/>
              <a:t>‹#›</a:t>
            </a:fld>
            <a:endParaRPr lang="en-GB"/>
          </a:p>
        </p:txBody>
      </p:sp>
    </p:spTree>
    <p:extLst>
      <p:ext uri="{BB962C8B-B14F-4D97-AF65-F5344CB8AC3E}">
        <p14:creationId xmlns:p14="http://schemas.microsoft.com/office/powerpoint/2010/main" val="414442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The Challenge</a:t>
            </a:r>
            <a:endParaRPr lang="en-GB" sz="1050" dirty="0">
              <a:effectLst/>
              <a:latin typeface="Proxima Nova Rg"/>
              <a:ea typeface="Calibri" panose="020F0502020204030204" pitchFamily="34" charset="0"/>
              <a:cs typeface="Times New Roman" panose="02020603050405020304" pitchFamily="18" charset="0"/>
            </a:endParaRPr>
          </a:p>
          <a:p>
            <a:r>
              <a:rPr lang="en-GB" sz="1800" dirty="0">
                <a:effectLst/>
                <a:latin typeface="Times" panose="02020603050405020304" pitchFamily="18" charset="0"/>
                <a:ea typeface="Calibri" panose="020F0502020204030204" pitchFamily="34" charset="0"/>
                <a:cs typeface="Times New Roman" panose="02020603050405020304" pitchFamily="18" charset="0"/>
              </a:rPr>
              <a:t>Despite McCoy’s launching a successful campaign for </a:t>
            </a:r>
            <a:r>
              <a:rPr lang="en-GB" sz="1800" dirty="0" err="1">
                <a:effectLst/>
                <a:latin typeface="Times" panose="02020603050405020304" pitchFamily="18" charset="0"/>
                <a:ea typeface="Calibri" panose="020F0502020204030204" pitchFamily="34" charset="0"/>
                <a:cs typeface="Times New Roman" panose="02020603050405020304" pitchFamily="18" charset="0"/>
              </a:rPr>
              <a:t>Muchos</a:t>
            </a:r>
            <a:r>
              <a:rPr lang="en-GB" sz="1800" dirty="0">
                <a:effectLst/>
                <a:latin typeface="Times" panose="02020603050405020304" pitchFamily="18" charset="0"/>
                <a:ea typeface="Calibri" panose="020F0502020204030204" pitchFamily="34" charset="0"/>
                <a:cs typeface="Times New Roman" panose="02020603050405020304" pitchFamily="18" charset="0"/>
              </a:rPr>
              <a:t> (a new type of folded, crispy tortilla snacks) and delivering a strong sales performance, there was still plenty of room for growth. The 2019 launch was KP Snacks’ biggest ever NPD launch and McCoy’s first step into the sharing category (180g), competing with Pringles and the lead tortilla snack, Doritos. However, with fewer promotions in Q4/Q1 2020, McCoy’s needed to recruit new shoppers to the brand, as it appeared that many </a:t>
            </a:r>
            <a:r>
              <a:rPr lang="en-GB" sz="1800" dirty="0" err="1">
                <a:effectLst/>
                <a:latin typeface="Times" panose="02020603050405020304" pitchFamily="18" charset="0"/>
                <a:ea typeface="Calibri" panose="020F0502020204030204" pitchFamily="34" charset="0"/>
                <a:cs typeface="Times New Roman" panose="02020603050405020304" pitchFamily="18" charset="0"/>
              </a:rPr>
              <a:t>Muchos</a:t>
            </a:r>
            <a:r>
              <a:rPr lang="en-GB" sz="1800" dirty="0">
                <a:effectLst/>
                <a:latin typeface="Times" panose="02020603050405020304" pitchFamily="18" charset="0"/>
                <a:ea typeface="Calibri" panose="020F0502020204030204" pitchFamily="34" charset="0"/>
                <a:cs typeface="Times New Roman" panose="02020603050405020304" pitchFamily="18" charset="0"/>
              </a:rPr>
              <a:t> fans had switched to other strong flavoured snacks. </a:t>
            </a:r>
          </a:p>
          <a:p>
            <a:r>
              <a:rPr lang="en-GB" sz="1800" dirty="0">
                <a:effectLst/>
                <a:latin typeface="Times" panose="02020603050405020304" pitchFamily="18" charset="0"/>
                <a:ea typeface="Calibri" panose="020F0502020204030204" pitchFamily="34" charset="0"/>
                <a:cs typeface="Times New Roman" panose="02020603050405020304" pitchFamily="18" charset="0"/>
              </a:rPr>
              <a:t>The task was clear:</a:t>
            </a:r>
          </a:p>
          <a:p>
            <a:pPr marL="342900" lvl="0" indent="-342900">
              <a:buSzPts val="1000"/>
              <a:buFont typeface="Times" panose="02020603050405020304" pitchFamily="18" charset="0"/>
              <a:buChar char="-"/>
            </a:pPr>
            <a:r>
              <a:rPr lang="en-GB" sz="1800" dirty="0">
                <a:effectLst/>
                <a:latin typeface="Times" panose="02020603050405020304" pitchFamily="18" charset="0"/>
                <a:ea typeface="Calibri" panose="020F0502020204030204" pitchFamily="34" charset="0"/>
                <a:cs typeface="Times New Roman" panose="02020603050405020304" pitchFamily="18" charset="0"/>
              </a:rPr>
              <a:t>Get more shoppers to buy </a:t>
            </a:r>
            <a:r>
              <a:rPr lang="en-GB" sz="1800" dirty="0" err="1">
                <a:effectLst/>
                <a:latin typeface="Times" panose="02020603050405020304" pitchFamily="18" charset="0"/>
                <a:ea typeface="Calibri" panose="020F0502020204030204" pitchFamily="34" charset="0"/>
                <a:cs typeface="Times New Roman" panose="02020603050405020304" pitchFamily="18" charset="0"/>
              </a:rPr>
              <a:t>Muchos</a:t>
            </a:r>
            <a:r>
              <a:rPr lang="en-GB" sz="1800" dirty="0">
                <a:effectLst/>
                <a:latin typeface="Times" panose="02020603050405020304" pitchFamily="18" charset="0"/>
                <a:ea typeface="Calibri" panose="020F0502020204030204" pitchFamily="34" charset="0"/>
                <a:cs typeface="Times New Roman" panose="02020603050405020304" pitchFamily="18" charset="0"/>
              </a:rPr>
              <a:t> and entice Doritos fans to put </a:t>
            </a:r>
            <a:r>
              <a:rPr lang="en-GB" sz="1800" dirty="0" err="1">
                <a:effectLst/>
                <a:latin typeface="Times" panose="02020603050405020304" pitchFamily="18" charset="0"/>
                <a:ea typeface="Calibri" panose="020F0502020204030204" pitchFamily="34" charset="0"/>
                <a:cs typeface="Times New Roman" panose="02020603050405020304" pitchFamily="18" charset="0"/>
              </a:rPr>
              <a:t>Muchos</a:t>
            </a:r>
            <a:r>
              <a:rPr lang="en-GB" sz="1800" dirty="0">
                <a:effectLst/>
                <a:latin typeface="Times" panose="02020603050405020304" pitchFamily="18" charset="0"/>
                <a:ea typeface="Calibri" panose="020F0502020204030204" pitchFamily="34" charset="0"/>
                <a:cs typeface="Times New Roman" panose="02020603050405020304" pitchFamily="18" charset="0"/>
              </a:rPr>
              <a:t> back in their snack repertoire. The goal was to drive a sales uplift that exceeded 20%. </a:t>
            </a:r>
          </a:p>
          <a:p>
            <a:pPr marL="342900" lvl="0" indent="-342900">
              <a:buSzPts val="1000"/>
              <a:buFont typeface="Times" panose="02020603050405020304" pitchFamily="18" charset="0"/>
              <a:buChar char="-"/>
            </a:pPr>
            <a:r>
              <a:rPr lang="en-GB" sz="1800" dirty="0">
                <a:effectLst/>
                <a:latin typeface="Times" panose="02020603050405020304" pitchFamily="18" charset="0"/>
                <a:ea typeface="Calibri" panose="020F0502020204030204" pitchFamily="34" charset="0"/>
                <a:cs typeface="Times New Roman" panose="02020603050405020304" pitchFamily="18" charset="0"/>
              </a:rPr>
              <a:t>Drive favourability metrics on the brand tracker: make people feel good about, relate to, and ‘consider buying’ </a:t>
            </a:r>
            <a:r>
              <a:rPr lang="en-GB" sz="1800" dirty="0" err="1">
                <a:effectLst/>
                <a:latin typeface="Times" panose="02020603050405020304" pitchFamily="18" charset="0"/>
                <a:ea typeface="Calibri" panose="020F0502020204030204" pitchFamily="34" charset="0"/>
                <a:cs typeface="Times New Roman" panose="02020603050405020304" pitchFamily="18" charset="0"/>
              </a:rPr>
              <a:t>Muchos</a:t>
            </a:r>
            <a:r>
              <a:rPr lang="en-GB" sz="1800" dirty="0">
                <a:effectLst/>
                <a:latin typeface="Times" panose="02020603050405020304" pitchFamily="18" charset="0"/>
                <a:ea typeface="Calibri" panose="020F0502020204030204" pitchFamily="34" charset="0"/>
                <a:cs typeface="Times New Roman" panose="02020603050405020304" pitchFamily="18" charset="0"/>
              </a:rPr>
              <a:t>, so they could position </a:t>
            </a:r>
            <a:r>
              <a:rPr lang="en-GB" sz="1800" dirty="0" err="1">
                <a:effectLst/>
                <a:latin typeface="Times" panose="02020603050405020304" pitchFamily="18" charset="0"/>
                <a:ea typeface="Calibri" panose="020F0502020204030204" pitchFamily="34" charset="0"/>
                <a:cs typeface="Times New Roman" panose="02020603050405020304" pitchFamily="18" charset="0"/>
              </a:rPr>
              <a:t>Muchos</a:t>
            </a:r>
            <a:r>
              <a:rPr lang="en-GB" sz="1800" dirty="0">
                <a:effectLst/>
                <a:latin typeface="Times" panose="02020603050405020304" pitchFamily="18" charset="0"/>
                <a:ea typeface="Calibri" panose="020F0502020204030204" pitchFamily="34" charset="0"/>
                <a:cs typeface="Times New Roman" panose="02020603050405020304" pitchFamily="18" charset="0"/>
              </a:rPr>
              <a:t> as the superior tortilla. </a:t>
            </a:r>
          </a:p>
          <a:p>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The TV Solution</a:t>
            </a:r>
            <a:endParaRPr lang="en-GB" sz="1050" dirty="0">
              <a:effectLst/>
              <a:latin typeface="Proxima Nova Rg"/>
              <a:ea typeface="Calibri" panose="020F0502020204030204" pitchFamily="34" charset="0"/>
              <a:cs typeface="Times New Roman" panose="02020603050405020304" pitchFamily="18" charset="0"/>
            </a:endParaRPr>
          </a:p>
          <a:p>
            <a:r>
              <a:rPr lang="en-GB" sz="1800" dirty="0">
                <a:effectLst/>
                <a:latin typeface="Times" panose="02020603050405020304" pitchFamily="18" charset="0"/>
                <a:ea typeface="Calibri" panose="020F0502020204030204" pitchFamily="34" charset="0"/>
                <a:cs typeface="Times New Roman" panose="02020603050405020304" pitchFamily="18" charset="0"/>
              </a:rPr>
              <a:t>As the category challenger, McCoy’s decided to embrace the fact that their major competitor was such a strong brand and let the </a:t>
            </a:r>
            <a:r>
              <a:rPr lang="en-GB" sz="1800" dirty="0" err="1">
                <a:effectLst/>
                <a:latin typeface="Times" panose="02020603050405020304" pitchFamily="18" charset="0"/>
                <a:ea typeface="Calibri" panose="020F0502020204030204" pitchFamily="34" charset="0"/>
                <a:cs typeface="Times New Roman" panose="02020603050405020304" pitchFamily="18" charset="0"/>
              </a:rPr>
              <a:t>Muchos</a:t>
            </a:r>
            <a:r>
              <a:rPr lang="en-GB" sz="1800" dirty="0">
                <a:effectLst/>
                <a:latin typeface="Times" panose="02020603050405020304" pitchFamily="18" charset="0"/>
                <a:ea typeface="Calibri" panose="020F0502020204030204" pitchFamily="34" charset="0"/>
                <a:cs typeface="Times New Roman" panose="02020603050405020304" pitchFamily="18" charset="0"/>
              </a:rPr>
              <a:t> personality come through and have some fun. </a:t>
            </a:r>
            <a:r>
              <a:rPr lang="en-GB" sz="1800" dirty="0" err="1">
                <a:effectLst/>
                <a:latin typeface="Times" panose="02020603050405020304" pitchFamily="18" charset="0"/>
                <a:ea typeface="Calibri" panose="020F0502020204030204" pitchFamily="34" charset="0"/>
                <a:cs typeface="Times New Roman" panose="02020603050405020304" pitchFamily="18" charset="0"/>
              </a:rPr>
              <a:t>Dunnhumby</a:t>
            </a:r>
            <a:r>
              <a:rPr lang="en-GB" sz="1800" dirty="0">
                <a:effectLst/>
                <a:latin typeface="Times" panose="02020603050405020304" pitchFamily="18" charset="0"/>
                <a:ea typeface="Calibri" panose="020F0502020204030204" pitchFamily="34" charset="0"/>
                <a:cs typeface="Times New Roman" panose="02020603050405020304" pitchFamily="18" charset="0"/>
              </a:rPr>
              <a:t> data showed that </a:t>
            </a:r>
            <a:r>
              <a:rPr lang="en-GB" sz="1800" dirty="0" err="1">
                <a:effectLst/>
                <a:latin typeface="Times" panose="02020603050405020304" pitchFamily="18" charset="0"/>
                <a:ea typeface="Calibri" panose="020F0502020204030204" pitchFamily="34" charset="0"/>
                <a:cs typeface="Times New Roman" panose="02020603050405020304" pitchFamily="18" charset="0"/>
              </a:rPr>
              <a:t>Muchos</a:t>
            </a:r>
            <a:r>
              <a:rPr lang="en-GB" sz="1800" dirty="0">
                <a:effectLst/>
                <a:latin typeface="Times" panose="02020603050405020304" pitchFamily="18" charset="0"/>
                <a:ea typeface="Calibri" panose="020F0502020204030204" pitchFamily="34" charset="0"/>
                <a:cs typeface="Times New Roman" panose="02020603050405020304" pitchFamily="18" charset="0"/>
              </a:rPr>
              <a:t> appeals more to pre-family shoppers than other life-stages. Whilst Doritos appeals to these audiences too, they are also their lowest loyalty consumers – a clear growth opportunity to go after younger Doritos fans and get them to move camp. </a:t>
            </a:r>
          </a:p>
          <a:p>
            <a:r>
              <a:rPr lang="en-GB" sz="1800" dirty="0">
                <a:effectLst/>
                <a:latin typeface="Times" panose="02020603050405020304" pitchFamily="18" charset="0"/>
                <a:ea typeface="Calibri" panose="020F0502020204030204" pitchFamily="34" charset="0"/>
                <a:cs typeface="Times New Roman" panose="02020603050405020304" pitchFamily="18" charset="0"/>
              </a:rPr>
              <a:t> </a:t>
            </a:r>
          </a:p>
          <a:p>
            <a:r>
              <a:rPr lang="en-GB" sz="1800" dirty="0">
                <a:effectLst/>
                <a:latin typeface="Times" panose="02020603050405020304" pitchFamily="18" charset="0"/>
                <a:ea typeface="Calibri" panose="020F0502020204030204" pitchFamily="34" charset="0"/>
                <a:cs typeface="Times New Roman" panose="02020603050405020304" pitchFamily="18" charset="0"/>
              </a:rPr>
              <a:t>TV was the perfect medium to drive brand favourability and make people feel good about </a:t>
            </a:r>
            <a:r>
              <a:rPr lang="en-GB" sz="1800" dirty="0" err="1">
                <a:effectLst/>
                <a:latin typeface="Times" panose="02020603050405020304" pitchFamily="18" charset="0"/>
                <a:ea typeface="Calibri" panose="020F0502020204030204" pitchFamily="34" charset="0"/>
                <a:cs typeface="Times New Roman" panose="02020603050405020304" pitchFamily="18" charset="0"/>
              </a:rPr>
              <a:t>Muchos</a:t>
            </a:r>
            <a:r>
              <a:rPr lang="en-GB" sz="1800" dirty="0">
                <a:effectLst/>
                <a:latin typeface="Times" panose="02020603050405020304" pitchFamily="18" charset="0"/>
                <a:ea typeface="Calibri" panose="020F0502020204030204" pitchFamily="34" charset="0"/>
                <a:cs typeface="Times New Roman" panose="02020603050405020304" pitchFamily="18" charset="0"/>
              </a:rPr>
              <a:t>, whilst making sure it was distinctive from Doritos. </a:t>
            </a:r>
          </a:p>
          <a:p>
            <a:r>
              <a:rPr lang="en-GB" sz="1800" dirty="0">
                <a:effectLst/>
                <a:latin typeface="Times" panose="02020603050405020304" pitchFamily="18" charset="0"/>
                <a:ea typeface="Calibri" panose="020F0502020204030204" pitchFamily="34" charset="0"/>
                <a:cs typeface="Times New Roman" panose="02020603050405020304" pitchFamily="18" charset="0"/>
              </a:rPr>
              <a:t> </a:t>
            </a:r>
          </a:p>
          <a:p>
            <a:r>
              <a:rPr lang="en-GB" sz="1800" dirty="0">
                <a:effectLst/>
                <a:latin typeface="Times" panose="02020603050405020304" pitchFamily="18" charset="0"/>
                <a:ea typeface="Calibri" panose="020F0502020204030204" pitchFamily="34" charset="0"/>
                <a:cs typeface="Times New Roman" panose="02020603050405020304" pitchFamily="18" charset="0"/>
              </a:rPr>
              <a:t>With no TV ad and no time to create one, Starcom went in search of a partner to overcome this challenge. Channel 4 was a good fit – the right audience profile who are big fans of comedy and irreverent programming - as well as a good personality match – brave, out-there and not afraid to take risks. Alongside Channel 4, they developed the Ultimate Tortilla Take Down. </a:t>
            </a:r>
          </a:p>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The Plan</a:t>
            </a:r>
            <a:endParaRPr lang="en-GB" sz="1050" dirty="0">
              <a:effectLst/>
              <a:latin typeface="Proxima Nova Rg"/>
              <a:ea typeface="Calibri" panose="020F0502020204030204" pitchFamily="34" charset="0"/>
              <a:cs typeface="Times New Roman" panose="02020603050405020304" pitchFamily="18" charset="0"/>
            </a:endParaRPr>
          </a:p>
          <a:p>
            <a:r>
              <a:rPr lang="en-GB" sz="1800" dirty="0">
                <a:effectLst/>
                <a:latin typeface="Times" panose="02020603050405020304" pitchFamily="18" charset="0"/>
                <a:ea typeface="Calibri" panose="020F0502020204030204" pitchFamily="34" charset="0"/>
                <a:cs typeface="Times New Roman" panose="02020603050405020304" pitchFamily="18" charset="0"/>
              </a:rPr>
              <a:t>Working with production company Armoury, 2 x 20” ads were created to showcase the ‘Ultimate Tortilla Take Down’. The ads featured wrestlers with animated heads – one shaped like a McCoy’s </a:t>
            </a:r>
            <a:r>
              <a:rPr lang="en-GB" sz="1800" dirty="0" err="1">
                <a:effectLst/>
                <a:latin typeface="Times" panose="02020603050405020304" pitchFamily="18" charset="0"/>
                <a:ea typeface="Calibri" panose="020F0502020204030204" pitchFamily="34" charset="0"/>
                <a:cs typeface="Times New Roman" panose="02020603050405020304" pitchFamily="18" charset="0"/>
              </a:rPr>
              <a:t>Muchos</a:t>
            </a:r>
            <a:r>
              <a:rPr lang="en-GB" sz="1800" dirty="0">
                <a:effectLst/>
                <a:latin typeface="Times" panose="02020603050405020304" pitchFamily="18" charset="0"/>
                <a:ea typeface="Calibri" panose="020F0502020204030204" pitchFamily="34" charset="0"/>
                <a:cs typeface="Times New Roman" panose="02020603050405020304" pitchFamily="18" charset="0"/>
              </a:rPr>
              <a:t> tortilla snack (</a:t>
            </a:r>
            <a:r>
              <a:rPr lang="en-GB" sz="1800" dirty="0" err="1">
                <a:effectLst/>
                <a:latin typeface="Times" panose="02020603050405020304" pitchFamily="18" charset="0"/>
                <a:ea typeface="Calibri" panose="020F0502020204030204" pitchFamily="34" charset="0"/>
                <a:cs typeface="Times New Roman" panose="02020603050405020304" pitchFamily="18" charset="0"/>
              </a:rPr>
              <a:t>Muchos</a:t>
            </a:r>
            <a:r>
              <a:rPr lang="en-GB" sz="1800" dirty="0">
                <a:effectLst/>
                <a:latin typeface="Times" panose="02020603050405020304" pitchFamily="18" charset="0"/>
                <a:ea typeface="Calibri" panose="020F0502020204030204" pitchFamily="34" charset="0"/>
                <a:cs typeface="Times New Roman" panose="02020603050405020304" pitchFamily="18" charset="0"/>
              </a:rPr>
              <a:t> McCoy) versus one with a standard triangular tortilla chip (Tony Tortilla). Starcom worked with top Channel 4 talent Alex Brooker to provide the perfect commentary. They also identified ‘key usage occasions’; where Together Time came up most strongly – evening and weekend sharing moments with a partner, or family and friends. This insight was used to shape the plan in terms of time of day and messaging. As a result, the 4-week Ultimate Tortilla Takedown plan was built on some key principles: </a:t>
            </a:r>
          </a:p>
          <a:p>
            <a:r>
              <a:rPr lang="en-GB" sz="1800" dirty="0">
                <a:effectLst/>
                <a:latin typeface="Times" panose="02020603050405020304" pitchFamily="18" charset="0"/>
                <a:ea typeface="Calibri" panose="020F0502020204030204" pitchFamily="34" charset="0"/>
                <a:cs typeface="Times New Roman" panose="02020603050405020304" pitchFamily="18" charset="0"/>
              </a:rPr>
              <a:t> </a:t>
            </a:r>
          </a:p>
          <a:p>
            <a:r>
              <a:rPr lang="en-GB" sz="1800" u="sng" dirty="0">
                <a:effectLst/>
                <a:latin typeface="Times" panose="02020603050405020304" pitchFamily="18" charset="0"/>
                <a:ea typeface="Calibri" panose="020F0502020204030204" pitchFamily="34" charset="0"/>
                <a:cs typeface="Times New Roman" panose="02020603050405020304" pitchFamily="18" charset="0"/>
              </a:rPr>
              <a:t>1.  A Together Time mindset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dirty="0">
                <a:effectLst/>
                <a:latin typeface="Times" panose="02020603050405020304" pitchFamily="18" charset="0"/>
                <a:ea typeface="Calibri" panose="020F0502020204030204" pitchFamily="34" charset="0"/>
                <a:cs typeface="Times New Roman" panose="02020603050405020304" pitchFamily="18" charset="0"/>
              </a:rPr>
              <a:t>The plan was based around a build-up to the weekend, focusing on C4’s key comedy pillars on Thursday and Friday to catch people before they hit the shops to stock up on some last-minute weekend snacking ammo and were the days that had the highest level of shared viewing. </a:t>
            </a:r>
          </a:p>
          <a:p>
            <a:r>
              <a:rPr lang="en-GB" sz="1800" dirty="0">
                <a:effectLst/>
                <a:latin typeface="Times" panose="02020603050405020304" pitchFamily="18" charset="0"/>
                <a:ea typeface="Calibri" panose="020F0502020204030204" pitchFamily="34" charset="0"/>
                <a:cs typeface="Times New Roman" panose="02020603050405020304" pitchFamily="18" charset="0"/>
              </a:rPr>
              <a:t> </a:t>
            </a:r>
          </a:p>
          <a:p>
            <a:r>
              <a:rPr lang="en-GB" sz="1800" u="sng" dirty="0">
                <a:effectLst/>
                <a:latin typeface="Times" panose="02020603050405020304" pitchFamily="18" charset="0"/>
                <a:ea typeface="Calibri" panose="020F0502020204030204" pitchFamily="34" charset="0"/>
                <a:cs typeface="Times New Roman" panose="02020603050405020304" pitchFamily="18" charset="0"/>
              </a:rPr>
              <a:t>2. Packing a punch without a punchy budget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dirty="0">
                <a:effectLst/>
                <a:latin typeface="Times" panose="02020603050405020304" pitchFamily="18" charset="0"/>
                <a:ea typeface="Calibri" panose="020F0502020204030204" pitchFamily="34" charset="0"/>
                <a:cs typeface="Times New Roman" panose="02020603050405020304" pitchFamily="18" charset="0"/>
              </a:rPr>
              <a:t>To make the most of a limited budget, Starcom decided to boost the campaign by cherry-picking four key spots over a 3-week period. After the first spot launched, this was backed up with two weeks of ‘standard’ airtime to bulk up the campaign. Channel 4 was the backbone of this ‘standard’ airtime, with Dave as a complementary channel. </a:t>
            </a:r>
          </a:p>
          <a:p>
            <a:r>
              <a:rPr lang="en-GB" sz="1800" dirty="0">
                <a:effectLst/>
                <a:latin typeface="Times" panose="02020603050405020304" pitchFamily="18" charset="0"/>
                <a:ea typeface="Calibri" panose="020F0502020204030204" pitchFamily="34" charset="0"/>
                <a:cs typeface="Times New Roman" panose="02020603050405020304" pitchFamily="18" charset="0"/>
              </a:rPr>
              <a:t> </a:t>
            </a:r>
          </a:p>
          <a:p>
            <a:r>
              <a:rPr lang="en-GB" sz="1800" u="sng" dirty="0">
                <a:effectLst/>
                <a:latin typeface="Times" panose="02020603050405020304" pitchFamily="18" charset="0"/>
                <a:ea typeface="Calibri" panose="020F0502020204030204" pitchFamily="34" charset="0"/>
                <a:cs typeface="Times New Roman" panose="02020603050405020304" pitchFamily="18" charset="0"/>
              </a:rPr>
              <a:t>3. Maverick programming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dirty="0">
                <a:effectLst/>
                <a:latin typeface="Times" panose="02020603050405020304" pitchFamily="18" charset="0"/>
                <a:ea typeface="Calibri" panose="020F0502020204030204" pitchFamily="34" charset="0"/>
                <a:cs typeface="Times New Roman" panose="02020603050405020304" pitchFamily="18" charset="0"/>
              </a:rPr>
              <a:t>The tone of the creative was a key lever for the activation and so Starcom focused on being in fun programming. The cherry-picked spots focused on two programmes that ticked several boxes: they ran on C4 on Thursdays and Fridays; they were comedic; they were co-viewed, and they embodied the tongue-in-cheek attitude of the campaign. Taskmaster and The Last Leg became the obvious champions. </a:t>
            </a:r>
          </a:p>
          <a:p>
            <a:r>
              <a:rPr lang="en-GB" sz="1800" dirty="0">
                <a:effectLst/>
                <a:latin typeface="Times" panose="02020603050405020304" pitchFamily="18" charset="0"/>
                <a:ea typeface="Calibri" panose="020F0502020204030204" pitchFamily="34" charset="0"/>
                <a:cs typeface="Times New Roman" panose="02020603050405020304" pitchFamily="18" charset="0"/>
              </a:rPr>
              <a:t> </a:t>
            </a:r>
          </a:p>
          <a:p>
            <a:r>
              <a:rPr lang="en-GB" sz="1800" u="sng" dirty="0">
                <a:effectLst/>
                <a:latin typeface="Times" panose="02020603050405020304" pitchFamily="18" charset="0"/>
                <a:ea typeface="Calibri" panose="020F0502020204030204" pitchFamily="34" charset="0"/>
                <a:cs typeface="Times New Roman" panose="02020603050405020304" pitchFamily="18" charset="0"/>
              </a:rPr>
              <a:t>4. Podium Positions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dirty="0">
                <a:effectLst/>
                <a:latin typeface="Times" panose="02020603050405020304" pitchFamily="18" charset="0"/>
                <a:ea typeface="Calibri" panose="020F0502020204030204" pitchFamily="34" charset="0"/>
                <a:cs typeface="Times New Roman" panose="02020603050405020304" pitchFamily="18" charset="0"/>
              </a:rPr>
              <a:t>To get as close as possible to Channel 4’s editorial, they used first in break positions </a:t>
            </a:r>
            <a:r>
              <a:rPr lang="en-GB" sz="1800">
                <a:effectLst/>
                <a:latin typeface="Times" panose="02020603050405020304" pitchFamily="18" charset="0"/>
                <a:ea typeface="Calibri" panose="020F0502020204030204" pitchFamily="34" charset="0"/>
                <a:cs typeface="Times New Roman" panose="02020603050405020304" pitchFamily="18" charset="0"/>
              </a:rPr>
              <a:t>on the </a:t>
            </a:r>
            <a:r>
              <a:rPr lang="en-GB" sz="1800" dirty="0">
                <a:effectLst/>
                <a:latin typeface="Times" panose="02020603050405020304" pitchFamily="18" charset="0"/>
                <a:ea typeface="Calibri" panose="020F0502020204030204" pitchFamily="34" charset="0"/>
                <a:cs typeface="Times New Roman" panose="02020603050405020304" pitchFamily="18" charset="0"/>
              </a:rPr>
              <a:t>cherry-picked placements. As a result, they delivered 33% of their C4 airtime in first in break positions, (90% higher than C4’s natural delivery over the same period.)</a:t>
            </a:r>
          </a:p>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Results</a:t>
            </a:r>
            <a:endParaRPr lang="en-GB" sz="1050" dirty="0">
              <a:effectLst/>
              <a:latin typeface="Proxima Nova Rg"/>
              <a:ea typeface="Calibri" panose="020F0502020204030204" pitchFamily="34" charset="0"/>
              <a:cs typeface="Times New Roman" panose="02020603050405020304" pitchFamily="18" charset="0"/>
            </a:endParaRPr>
          </a:p>
          <a:p>
            <a:pPr marL="342900" lvl="0" indent="-342900">
              <a:buSzPts val="1000"/>
              <a:buFont typeface="Times" panose="02020603050405020304" pitchFamily="18" charset="0"/>
              <a:buChar char="-"/>
            </a:pPr>
            <a:r>
              <a:rPr lang="en-GB" sz="1800" dirty="0">
                <a:effectLst/>
                <a:latin typeface="Times" panose="02020603050405020304" pitchFamily="18" charset="0"/>
                <a:ea typeface="Calibri" panose="020F0502020204030204" pitchFamily="34" charset="0"/>
                <a:cs typeface="Times New Roman" panose="02020603050405020304" pitchFamily="18" charset="0"/>
              </a:rPr>
              <a:t>70% of the audience said they would consider buying </a:t>
            </a:r>
            <a:r>
              <a:rPr lang="en-GB" sz="1800" dirty="0" err="1">
                <a:effectLst/>
                <a:latin typeface="Times" panose="02020603050405020304" pitchFamily="18" charset="0"/>
                <a:ea typeface="Calibri" panose="020F0502020204030204" pitchFamily="34" charset="0"/>
                <a:cs typeface="Times New Roman" panose="02020603050405020304" pitchFamily="18" charset="0"/>
              </a:rPr>
              <a:t>Muchos</a:t>
            </a:r>
            <a:r>
              <a:rPr lang="en-GB" sz="1800" dirty="0">
                <a:effectLst/>
                <a:latin typeface="Times" panose="02020603050405020304" pitchFamily="18" charset="0"/>
                <a:ea typeface="Calibri" panose="020F0502020204030204" pitchFamily="34" charset="0"/>
                <a:cs typeface="Times New Roman" panose="02020603050405020304" pitchFamily="18" charset="0"/>
              </a:rPr>
              <a:t> (their best-ever score on the brand health tracker) </a:t>
            </a:r>
          </a:p>
          <a:p>
            <a:pPr marL="342900" lvl="0" indent="-342900">
              <a:buSzPts val="1000"/>
              <a:buFont typeface="Times" panose="02020603050405020304" pitchFamily="18" charset="0"/>
              <a:buChar char="-"/>
            </a:pPr>
            <a:r>
              <a:rPr lang="en-GB" sz="1800" dirty="0">
                <a:effectLst/>
                <a:latin typeface="Times" panose="02020603050405020304" pitchFamily="18" charset="0"/>
                <a:ea typeface="Calibri" panose="020F0502020204030204" pitchFamily="34" charset="0"/>
                <a:cs typeface="Times New Roman" panose="02020603050405020304" pitchFamily="18" charset="0"/>
              </a:rPr>
              <a:t>81% of Doritos buyers said they are more likely to consider buying </a:t>
            </a:r>
            <a:r>
              <a:rPr lang="en-GB" sz="1800" dirty="0" err="1">
                <a:effectLst/>
                <a:latin typeface="Times" panose="02020603050405020304" pitchFamily="18" charset="0"/>
                <a:ea typeface="Calibri" panose="020F0502020204030204" pitchFamily="34" charset="0"/>
                <a:cs typeface="Times New Roman" panose="02020603050405020304" pitchFamily="18" charset="0"/>
              </a:rPr>
              <a:t>Muchos</a:t>
            </a:r>
            <a:r>
              <a:rPr lang="en-GB" sz="1800" dirty="0">
                <a:effectLst/>
                <a:latin typeface="Times" panose="02020603050405020304" pitchFamily="18" charset="0"/>
                <a:ea typeface="Calibri" panose="020F0502020204030204" pitchFamily="34" charset="0"/>
                <a:cs typeface="Times New Roman" panose="02020603050405020304" pitchFamily="18" charset="0"/>
              </a:rPr>
              <a:t> </a:t>
            </a:r>
          </a:p>
          <a:p>
            <a:pPr marL="342900" lvl="0" indent="-342900">
              <a:buSzPts val="1000"/>
              <a:buFont typeface="Times" panose="02020603050405020304" pitchFamily="18" charset="0"/>
              <a:buChar char="-"/>
            </a:pPr>
            <a:r>
              <a:rPr lang="en-GB" sz="1800" dirty="0">
                <a:effectLst/>
                <a:latin typeface="Times" panose="02020603050405020304" pitchFamily="18" charset="0"/>
                <a:ea typeface="Calibri" panose="020F0502020204030204" pitchFamily="34" charset="0"/>
                <a:cs typeface="Times New Roman" panose="02020603050405020304" pitchFamily="18" charset="0"/>
              </a:rPr>
              <a:t>78% of the audience agreed they felt warmer towards the brand (vs 52% norm) </a:t>
            </a:r>
          </a:p>
          <a:p>
            <a:pPr marL="342900" lvl="0" indent="-342900">
              <a:buSzPts val="1000"/>
              <a:buFont typeface="Times" panose="02020603050405020304" pitchFamily="18" charset="0"/>
              <a:buChar char="-"/>
            </a:pPr>
            <a:r>
              <a:rPr lang="en-GB" sz="1800" dirty="0">
                <a:effectLst/>
                <a:latin typeface="Times" panose="02020603050405020304" pitchFamily="18" charset="0"/>
                <a:ea typeface="Calibri" panose="020F0502020204030204" pitchFamily="34" charset="0"/>
                <a:cs typeface="Times New Roman" panose="02020603050405020304" pitchFamily="18" charset="0"/>
              </a:rPr>
              <a:t>62% uplift in value sales while on-air (vs. 20% target)</a:t>
            </a: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BFFE-AA9D-476F-A275-7AE7429F86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09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487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5732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0607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095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65139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428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6924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9424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771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26/07/2021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8151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26/07/2021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13921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780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1739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3783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8808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41159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970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677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26/07/2021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5355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3473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26/07/2021</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305126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26/07/2021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77492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006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26/07/2021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163935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294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26/07/2021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514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303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658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245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0148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26/07/2021</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3269016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C4CB-9AFD-4B62-86CF-948A36CBFF28}"/>
              </a:ext>
            </a:extLst>
          </p:cNvPr>
          <p:cNvSpPr>
            <a:spLocks noGrp="1"/>
          </p:cNvSpPr>
          <p:nvPr>
            <p:ph type="title"/>
          </p:nvPr>
        </p:nvSpPr>
        <p:spPr>
          <a:xfrm>
            <a:off x="371475" y="359944"/>
            <a:ext cx="6342907" cy="1021181"/>
          </a:xfrm>
        </p:spPr>
        <p:txBody>
          <a:bodyPr>
            <a:noAutofit/>
          </a:bodyPr>
          <a:lstStyle/>
          <a:p>
            <a:r>
              <a:rPr lang="en-GB" sz="2700" dirty="0">
                <a:solidFill>
                  <a:srgbClr val="002060"/>
                </a:solidFill>
                <a:effectLst/>
                <a:ea typeface="Times New Roman" panose="02020603050405020304" pitchFamily="18" charset="0"/>
                <a:cs typeface="Times New Roman" panose="02020603050405020304" pitchFamily="18" charset="0"/>
              </a:rPr>
              <a:t>McCoy’s </a:t>
            </a:r>
            <a:r>
              <a:rPr lang="en-GB" sz="2700" dirty="0" err="1">
                <a:solidFill>
                  <a:srgbClr val="002060"/>
                </a:solidFill>
                <a:effectLst/>
                <a:ea typeface="Times New Roman" panose="02020603050405020304" pitchFamily="18" charset="0"/>
                <a:cs typeface="Times New Roman" panose="02020603050405020304" pitchFamily="18" charset="0"/>
              </a:rPr>
              <a:t>Muchos</a:t>
            </a:r>
            <a:r>
              <a:rPr lang="en-GB" sz="2700" dirty="0">
                <a:solidFill>
                  <a:srgbClr val="002060"/>
                </a:solidFill>
                <a:effectLst/>
                <a:ea typeface="Times New Roman" panose="02020603050405020304" pitchFamily="18" charset="0"/>
                <a:cs typeface="Times New Roman" panose="02020603050405020304" pitchFamily="18" charset="0"/>
              </a:rPr>
              <a:t> pack a punch without a punchy budget</a:t>
            </a:r>
            <a:endParaRPr lang="en-GB" sz="2700" dirty="0">
              <a:solidFill>
                <a:srgbClr val="002060"/>
              </a:solidFill>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7F03FE9-788F-48F6-A76A-FE7BFB7A54D5}"/>
              </a:ext>
            </a:extLst>
          </p:cNvPr>
          <p:cNvSpPr>
            <a:spLocks noGrp="1"/>
          </p:cNvSpPr>
          <p:nvPr>
            <p:ph type="body" sz="quarter" idx="13"/>
          </p:nvPr>
        </p:nvSpPr>
        <p:spPr>
          <a:xfrm>
            <a:off x="377758" y="1752600"/>
            <a:ext cx="4918142" cy="4257675"/>
          </a:xfrm>
        </p:spPr>
        <p:txBody>
          <a:bodyPr>
            <a:noAutofit/>
          </a:bodyPr>
          <a:lstStyle/>
          <a:p>
            <a:r>
              <a:rPr lang="en-GB" sz="1200" u="sng" dirty="0"/>
              <a:t>Challenge</a:t>
            </a:r>
          </a:p>
          <a:p>
            <a:pPr marL="285750" indent="-285750">
              <a:buFont typeface="Arial" panose="020B0604020202020204" pitchFamily="34" charset="0"/>
              <a:buChar char="•"/>
            </a:pPr>
            <a:r>
              <a:rPr lang="en-GB" sz="1200" dirty="0"/>
              <a:t>McCoy’s needed to recruit new shoppers to the brand, as it appeared that many </a:t>
            </a:r>
            <a:r>
              <a:rPr lang="en-GB" sz="1200" dirty="0" err="1"/>
              <a:t>Muchos</a:t>
            </a:r>
            <a:r>
              <a:rPr lang="en-GB" sz="1200" dirty="0"/>
              <a:t> fans had switched to other strong flavoured snacks.</a:t>
            </a:r>
            <a:r>
              <a:rPr lang="en-GB" sz="1200" dirty="0">
                <a:latin typeface="Times" panose="02020603050405020304" pitchFamily="18" charset="0"/>
                <a:ea typeface="Calibri" panose="020F0502020204030204" pitchFamily="34" charset="0"/>
                <a:cs typeface="Times New Roman" panose="02020603050405020304" pitchFamily="18" charset="0"/>
              </a:rPr>
              <a:t> </a:t>
            </a:r>
            <a:r>
              <a:rPr lang="en-GB" sz="1200" dirty="0"/>
              <a:t>KP Snacks tasked Starcom to drive favourability and a sales uplift that exceeded 20%</a:t>
            </a:r>
          </a:p>
          <a:p>
            <a:r>
              <a:rPr lang="en-GB" sz="1200" u="sng" dirty="0"/>
              <a:t>Solution</a:t>
            </a:r>
          </a:p>
          <a:p>
            <a:pPr marL="171450" indent="-171450">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rPr>
              <a:t>TV was the perfect medium to drive brand favourability. Starcom worked with Channel 4 to develop the Ultimate Tortilla Take Down that included bespoke creative, comedic talent, cherry picked spots and podium positions</a:t>
            </a:r>
          </a:p>
          <a:p>
            <a:pPr>
              <a:spcAft>
                <a:spcPts val="1000"/>
              </a:spcAft>
            </a:pPr>
            <a:r>
              <a:rPr lang="en-GB" sz="1200" b="1" dirty="0">
                <a:effectLst/>
                <a:ea typeface="Times New Roman" panose="02020603050405020304" pitchFamily="18" charset="0"/>
                <a:cs typeface="Times New Roman" panose="02020603050405020304" pitchFamily="18" charset="0"/>
              </a:rPr>
              <a:t> </a:t>
            </a:r>
            <a:r>
              <a:rPr lang="en-GB" sz="1200" u="sng" dirty="0"/>
              <a:t>Results</a:t>
            </a:r>
          </a:p>
          <a:p>
            <a:pPr marL="171450" lvl="0" indent="-171450">
              <a:spcBef>
                <a:spcPts val="0"/>
              </a:spcBef>
              <a:buSzPts val="1000"/>
              <a:buFont typeface="Arial" panose="020B0604020202020204" pitchFamily="34" charset="0"/>
              <a:buChar char="•"/>
            </a:pPr>
            <a:r>
              <a:rPr lang="en-GB" sz="1200" dirty="0"/>
              <a:t>70% of the audience said they would consider buying </a:t>
            </a:r>
            <a:r>
              <a:rPr lang="en-GB" sz="1200" dirty="0" err="1"/>
              <a:t>Muchos</a:t>
            </a:r>
            <a:r>
              <a:rPr lang="en-GB" sz="1200" dirty="0"/>
              <a:t> (their best-ever score on the brand health tracker) </a:t>
            </a:r>
          </a:p>
          <a:p>
            <a:pPr marL="171450" lvl="0" indent="-171450">
              <a:buSzPts val="1000"/>
              <a:buFont typeface="Arial" panose="020B0604020202020204" pitchFamily="34" charset="0"/>
              <a:buChar char="•"/>
            </a:pPr>
            <a:r>
              <a:rPr lang="en-GB" sz="1200" dirty="0"/>
              <a:t>81% of Doritos buyers said they are more likely to consider buying </a:t>
            </a:r>
            <a:r>
              <a:rPr lang="en-GB" sz="1200" dirty="0" err="1"/>
              <a:t>Muchos</a:t>
            </a:r>
            <a:r>
              <a:rPr lang="en-GB" sz="1200" dirty="0"/>
              <a:t> </a:t>
            </a:r>
          </a:p>
          <a:p>
            <a:pPr marL="171450" lvl="0" indent="-171450">
              <a:buSzPts val="1000"/>
              <a:buFont typeface="Arial" panose="020B0604020202020204" pitchFamily="34" charset="0"/>
              <a:buChar char="•"/>
            </a:pPr>
            <a:r>
              <a:rPr lang="en-GB" sz="1200" dirty="0"/>
              <a:t>62% uplift in value sales while on-air (vs. 20% target)</a:t>
            </a:r>
          </a:p>
          <a:p>
            <a:pPr marL="285750" indent="-285750">
              <a:buFont typeface="Arial" panose="020B0604020202020204" pitchFamily="34" charset="0"/>
              <a:buChar char="•"/>
            </a:pPr>
            <a:endParaRPr lang="en-GB" sz="1200" dirty="0">
              <a:highlight>
                <a:srgbClr val="FFFF00"/>
              </a:highlight>
            </a:endParaRPr>
          </a:p>
        </p:txBody>
      </p:sp>
      <p:pic>
        <p:nvPicPr>
          <p:cNvPr id="5" name="Picture 4" descr="Logo&#10;&#10;Description automatically generated">
            <a:extLst>
              <a:ext uri="{FF2B5EF4-FFF2-40B4-BE49-F238E27FC236}">
                <a16:creationId xmlns:a16="http://schemas.microsoft.com/office/drawing/2014/main" id="{D1317970-6BA3-4A1E-B8FF-72D4F3BA4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436" y="359944"/>
            <a:ext cx="1056139" cy="1021181"/>
          </a:xfrm>
          <a:prstGeom prst="rect">
            <a:avLst/>
          </a:prstGeom>
        </p:spPr>
      </p:pic>
      <p:pic>
        <p:nvPicPr>
          <p:cNvPr id="7" name="Picture 6" descr="Logo&#10;&#10;Description automatically generated">
            <a:extLst>
              <a:ext uri="{FF2B5EF4-FFF2-40B4-BE49-F238E27FC236}">
                <a16:creationId xmlns:a16="http://schemas.microsoft.com/office/drawing/2014/main" id="{9D728D9C-0C38-42C0-8C54-F5DE90CDA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2108" y="359944"/>
            <a:ext cx="1955771" cy="1021181"/>
          </a:xfrm>
          <a:prstGeom prst="rect">
            <a:avLst/>
          </a:prstGeom>
        </p:spPr>
      </p:pic>
      <p:pic>
        <p:nvPicPr>
          <p:cNvPr id="11" name="Picture Placeholder 10" descr="A picture containing text&#10;&#10;Description automatically generated">
            <a:extLst>
              <a:ext uri="{FF2B5EF4-FFF2-40B4-BE49-F238E27FC236}">
                <a16:creationId xmlns:a16="http://schemas.microsoft.com/office/drawing/2014/main" id="{EFC66B8A-964D-404C-9C74-35ED455797F6}"/>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876" b="876"/>
          <a:stretch>
            <a:fillRect/>
          </a:stretch>
        </p:blipFill>
        <p:spPr/>
      </p:pic>
    </p:spTree>
    <p:extLst>
      <p:ext uri="{BB962C8B-B14F-4D97-AF65-F5344CB8AC3E}">
        <p14:creationId xmlns:p14="http://schemas.microsoft.com/office/powerpoint/2010/main" val="158721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980</Words>
  <Application>Microsoft Office PowerPoint</Application>
  <PresentationFormat>Widescreen</PresentationFormat>
  <Paragraphs>46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Proxima Nova Rg</vt:lpstr>
      <vt:lpstr>Times</vt:lpstr>
      <vt:lpstr>Thinkbox_Red</vt:lpstr>
      <vt:lpstr>McCoy’s Muchos pack a punch without a punchy budget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 Olsen – Cruising up the awareness rankings</dc:title>
  <dc:creator>Sam Olive</dc:creator>
  <cp:lastModifiedBy>Nailah Uddin</cp:lastModifiedBy>
  <cp:revision>20</cp:revision>
  <dcterms:created xsi:type="dcterms:W3CDTF">2020-01-24T16:35:16Z</dcterms:created>
  <dcterms:modified xsi:type="dcterms:W3CDTF">2021-07-26T15:49:55Z</dcterms:modified>
</cp:coreProperties>
</file>