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1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01/10/2019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Spontex-and-Trollied"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Challenge</a:t>
            </a:r>
          </a:p>
          <a:p>
            <a:r>
              <a:rPr lang="en-US" sz="1200" b="0" i="0" kern="1200" dirty="0">
                <a:solidFill>
                  <a:schemeClr val="tx1"/>
                </a:solidFill>
                <a:effectLst/>
                <a:latin typeface="+mn-lt"/>
                <a:ea typeface="+mn-ea"/>
                <a:cs typeface="+mn-cs"/>
              </a:rPr>
              <a:t>Although Spontex has a dominant market position in France, in the UK it was a different story as the household cleaning category is dominated by own label products. The challenge for Spontex was to create awareness and to drive purchase intent for their brands amongst a mass audience, and </a:t>
            </a:r>
            <a:r>
              <a:rPr lang="en-US" sz="1200" b="0" i="0" kern="1200" dirty="0" err="1">
                <a:solidFill>
                  <a:schemeClr val="tx1"/>
                </a:solidFill>
                <a:effectLst/>
                <a:latin typeface="+mn-lt"/>
                <a:ea typeface="+mn-ea"/>
                <a:cs typeface="+mn-cs"/>
              </a:rPr>
              <a:t>dthis</a:t>
            </a:r>
            <a:r>
              <a:rPr lang="en-US" sz="1200" b="0" i="0" kern="1200" dirty="0">
                <a:solidFill>
                  <a:schemeClr val="tx1"/>
                </a:solidFill>
                <a:effectLst/>
                <a:latin typeface="+mn-lt"/>
                <a:ea typeface="+mn-ea"/>
                <a:cs typeface="+mn-cs"/>
              </a:rPr>
              <a:t> within a limited budget. It was vital that the campaign created high brand awareness </a:t>
            </a:r>
            <a:r>
              <a:rPr lang="en-US" sz="1200" b="0" i="0" kern="1200" dirty="0" err="1">
                <a:solidFill>
                  <a:schemeClr val="tx1"/>
                </a:solidFill>
                <a:effectLst/>
                <a:latin typeface="+mn-lt"/>
                <a:ea typeface="+mn-ea"/>
                <a:cs typeface="+mn-cs"/>
              </a:rPr>
              <a:t>sthat</a:t>
            </a:r>
            <a:r>
              <a:rPr lang="en-US" sz="1200" b="0" i="0" kern="1200" dirty="0">
                <a:solidFill>
                  <a:schemeClr val="tx1"/>
                </a:solidFill>
                <a:effectLst/>
                <a:latin typeface="+mn-lt"/>
                <a:ea typeface="+mn-ea"/>
                <a:cs typeface="+mn-cs"/>
              </a:rPr>
              <a:t> when people were in the shopping aisle and were looking for cleaning products, they thought of Spontex. They wanted </a:t>
            </a:r>
            <a:r>
              <a:rPr lang="en-US" sz="1200" b="0" i="0" kern="1200" dirty="0" err="1">
                <a:solidFill>
                  <a:schemeClr val="tx1"/>
                </a:solidFill>
                <a:effectLst/>
                <a:latin typeface="+mn-lt"/>
                <a:ea typeface="+mn-ea"/>
                <a:cs typeface="+mn-cs"/>
              </a:rPr>
              <a:t>tdevelop</a:t>
            </a:r>
            <a:r>
              <a:rPr lang="en-US" sz="1200" b="0" i="0" kern="1200" dirty="0">
                <a:solidFill>
                  <a:schemeClr val="tx1"/>
                </a:solidFill>
                <a:effectLst/>
                <a:latin typeface="+mn-lt"/>
                <a:ea typeface="+mn-ea"/>
                <a:cs typeface="+mn-cs"/>
              </a:rPr>
              <a:t> a standout personality for the brand through awareness of their her character Hedgehog and to increase purchase intent.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Solution</a:t>
            </a:r>
          </a:p>
          <a:p>
            <a:r>
              <a:rPr lang="en-US" sz="1200" b="0" i="0" kern="1200" dirty="0">
                <a:solidFill>
                  <a:schemeClr val="tx1"/>
                </a:solidFill>
                <a:effectLst/>
                <a:latin typeface="+mn-lt"/>
                <a:ea typeface="+mn-ea"/>
                <a:cs typeface="+mn-cs"/>
              </a:rPr>
              <a:t>Spontex had not advertised in the UK for a number of years and had a relatively small budget of around £350k. Sponsorship was identified as the best route, partly because it’s a great way to showcase a brand’s personality and develop brand love but </a:t>
            </a:r>
            <a:r>
              <a:rPr lang="en-US" sz="1200" b="0" i="0" kern="1200" dirty="0" err="1">
                <a:solidFill>
                  <a:schemeClr val="tx1"/>
                </a:solidFill>
                <a:effectLst/>
                <a:latin typeface="+mn-lt"/>
                <a:ea typeface="+mn-ea"/>
                <a:cs typeface="+mn-cs"/>
              </a:rPr>
              <a:t>alsbecause</a:t>
            </a:r>
            <a:r>
              <a:rPr lang="en-US" sz="1200" b="0" i="0" kern="1200" dirty="0">
                <a:solidFill>
                  <a:schemeClr val="tx1"/>
                </a:solidFill>
                <a:effectLst/>
                <a:latin typeface="+mn-lt"/>
                <a:ea typeface="+mn-ea"/>
                <a:cs typeface="+mn-cs"/>
              </a:rPr>
              <a:t> it has the potential to deliver cut through with limited budgets. </a:t>
            </a:r>
          </a:p>
          <a:p>
            <a:r>
              <a:rPr lang="en-US" sz="1200" b="0" i="0" kern="1200" dirty="0" err="1">
                <a:solidFill>
                  <a:schemeClr val="tx1"/>
                </a:solidFill>
                <a:effectLst/>
                <a:latin typeface="+mn-lt"/>
                <a:ea typeface="+mn-ea"/>
                <a:cs typeface="+mn-cs"/>
              </a:rPr>
              <a:t>Trollied</a:t>
            </a:r>
            <a:r>
              <a:rPr lang="en-US" sz="1200" b="0" i="0" kern="1200" dirty="0">
                <a:solidFill>
                  <a:schemeClr val="tx1"/>
                </a:solidFill>
                <a:effectLst/>
                <a:latin typeface="+mn-lt"/>
                <a:ea typeface="+mn-ea"/>
                <a:cs typeface="+mn-cs"/>
              </a:rPr>
              <a:t> on Sky 1 was deemed </a:t>
            </a:r>
            <a:r>
              <a:rPr lang="en-US" sz="1200" b="0" i="0" kern="1200" dirty="0" err="1">
                <a:solidFill>
                  <a:schemeClr val="tx1"/>
                </a:solidFill>
                <a:effectLst/>
                <a:latin typeface="+mn-lt"/>
                <a:ea typeface="+mn-ea"/>
                <a:cs typeface="+mn-cs"/>
              </a:rPr>
              <a:t>tbe</a:t>
            </a:r>
            <a:r>
              <a:rPr lang="en-US" sz="1200" b="0" i="0" kern="1200" dirty="0">
                <a:solidFill>
                  <a:schemeClr val="tx1"/>
                </a:solidFill>
                <a:effectLst/>
                <a:latin typeface="+mn-lt"/>
                <a:ea typeface="+mn-ea"/>
                <a:cs typeface="+mn-cs"/>
              </a:rPr>
              <a:t> the best fit. The programme is set in a supermarket, and with comic twists and a cheeky personality it provided a natural fit for the brand. In addition, the underlying values of quality but not </a:t>
            </a:r>
            <a:r>
              <a:rPr lang="en-US" sz="1200" b="0" i="0" kern="1200" dirty="0" err="1">
                <a:solidFill>
                  <a:schemeClr val="tx1"/>
                </a:solidFill>
                <a:effectLst/>
                <a:latin typeface="+mn-lt"/>
                <a:ea typeface="+mn-ea"/>
                <a:cs typeface="+mn-cs"/>
              </a:rPr>
              <a:t>toserious</a:t>
            </a:r>
            <a:r>
              <a:rPr lang="en-US" sz="1200" b="0" i="0" kern="1200" dirty="0">
                <a:solidFill>
                  <a:schemeClr val="tx1"/>
                </a:solidFill>
                <a:effectLst/>
                <a:latin typeface="+mn-lt"/>
                <a:ea typeface="+mn-ea"/>
                <a:cs typeface="+mn-cs"/>
              </a:rPr>
              <a:t> matched the brand values of Spontex.</a:t>
            </a:r>
          </a:p>
          <a:p>
            <a:r>
              <a:rPr lang="en-US" sz="1200" b="0" i="0" kern="1200" dirty="0">
                <a:solidFill>
                  <a:schemeClr val="tx1"/>
                </a:solidFill>
                <a:effectLst/>
                <a:latin typeface="+mn-lt"/>
                <a:ea typeface="+mn-ea"/>
                <a:cs typeface="+mn-cs"/>
              </a:rPr>
              <a:t>They used the sponsorship bumpers </a:t>
            </a:r>
            <a:r>
              <a:rPr lang="en-US" sz="1200" b="0" i="0" kern="1200" dirty="0" err="1">
                <a:solidFill>
                  <a:schemeClr val="tx1"/>
                </a:solidFill>
                <a:effectLst/>
                <a:latin typeface="+mn-lt"/>
                <a:ea typeface="+mn-ea"/>
                <a:cs typeface="+mn-cs"/>
              </a:rPr>
              <a:t>tintroduce</a:t>
            </a:r>
            <a:r>
              <a:rPr lang="en-US" sz="1200" b="0" i="0" kern="1200" dirty="0">
                <a:solidFill>
                  <a:schemeClr val="tx1"/>
                </a:solidFill>
                <a:effectLst/>
                <a:latin typeface="+mn-lt"/>
                <a:ea typeface="+mn-ea"/>
                <a:cs typeface="+mn-cs"/>
              </a:rPr>
              <a:t> the hedgehog character. The loveable hedgehog was seen engaging with the numerous Spontex products as they moved down the supermarket conveyor belt, which was a great way of showcasing the variety of the range. The light-hearted and fun nature of the sponsorship credits were in keeping with the tone of the show. The sponsorship was extended to include views on Sky </a:t>
            </a:r>
            <a:r>
              <a:rPr lang="en-US" sz="1200" b="0" i="0" kern="1200" dirty="0" err="1">
                <a:solidFill>
                  <a:schemeClr val="tx1"/>
                </a:solidFill>
                <a:effectLst/>
                <a:latin typeface="+mn-lt"/>
                <a:ea typeface="+mn-ea"/>
                <a:cs typeface="+mn-cs"/>
              </a:rPr>
              <a:t>Gand</a:t>
            </a:r>
            <a:r>
              <a:rPr lang="en-US" sz="1200" b="0" i="0" kern="1200" dirty="0">
                <a:solidFill>
                  <a:schemeClr val="tx1"/>
                </a:solidFill>
                <a:effectLst/>
                <a:latin typeface="+mn-lt"/>
                <a:ea typeface="+mn-ea"/>
                <a:cs typeface="+mn-cs"/>
              </a:rPr>
              <a:t> Sky’s on demand service ‘Anytime’. </a:t>
            </a:r>
          </a:p>
          <a:p>
            <a:r>
              <a:rPr lang="en-US" sz="1200" b="0" i="0" kern="1200" dirty="0">
                <a:solidFill>
                  <a:schemeClr val="tx1"/>
                </a:solidFill>
                <a:effectLst/>
                <a:latin typeface="+mn-lt"/>
                <a:ea typeface="+mn-ea"/>
                <a:cs typeface="+mn-cs"/>
              </a:rPr>
              <a:t>Spontex were able to </a:t>
            </a:r>
            <a:r>
              <a:rPr lang="en-US" sz="1200" b="0" i="0" kern="1200" dirty="0" err="1">
                <a:solidFill>
                  <a:schemeClr val="tx1"/>
                </a:solidFill>
                <a:effectLst/>
                <a:latin typeface="+mn-lt"/>
                <a:ea typeface="+mn-ea"/>
                <a:cs typeface="+mn-cs"/>
              </a:rPr>
              <a:t>maximise</a:t>
            </a:r>
            <a:r>
              <a:rPr lang="en-US" sz="1200" b="0" i="0" kern="1200" dirty="0">
                <a:solidFill>
                  <a:schemeClr val="tx1"/>
                </a:solidFill>
                <a:effectLst/>
                <a:latin typeface="+mn-lt"/>
                <a:ea typeface="+mn-ea"/>
                <a:cs typeface="+mn-cs"/>
              </a:rPr>
              <a:t> their association with the programme through a licensing deal with Sky. This deal included product placement, on-pack, online, social and PR.</a:t>
            </a:r>
          </a:p>
          <a:p>
            <a:r>
              <a:rPr lang="en-US" sz="1200" b="0" i="0" kern="1200" dirty="0">
                <a:solidFill>
                  <a:schemeClr val="tx1"/>
                </a:solidFill>
                <a:effectLst/>
                <a:latin typeface="+mn-lt"/>
                <a:ea typeface="+mn-ea"/>
                <a:cs typeface="+mn-cs"/>
              </a:rPr>
              <a:t>Product Placement: The Spontex products were fully integrated within the show including aisle ends that were visible in check out scenes, one whole aisle dedicated exclusively to Spontex for maximum exposure and characters chatting whilst stacking shelves with Spontex products.</a:t>
            </a:r>
          </a:p>
          <a:p>
            <a:r>
              <a:rPr lang="en-US" sz="1200" b="0" i="0" kern="1200" dirty="0">
                <a:solidFill>
                  <a:schemeClr val="tx1"/>
                </a:solidFill>
                <a:effectLst/>
                <a:latin typeface="+mn-lt"/>
                <a:ea typeface="+mn-ea"/>
                <a:cs typeface="+mn-cs"/>
              </a:rPr>
              <a:t>On-pack: Working with Sky Marketing, there was an on-pack promotion giving consumers the chance twin £5,000 worth of shopping. The promotion was hosted on sky1.com and featured a </a:t>
            </a:r>
            <a:r>
              <a:rPr lang="en-US" sz="1200" b="0" i="0" kern="1200" dirty="0" err="1">
                <a:solidFill>
                  <a:schemeClr val="tx1"/>
                </a:solidFill>
                <a:effectLst/>
                <a:latin typeface="+mn-lt"/>
                <a:ea typeface="+mn-ea"/>
                <a:cs typeface="+mn-cs"/>
              </a:rPr>
              <a:t>Trollied</a:t>
            </a:r>
            <a:r>
              <a:rPr lang="en-US" sz="1200" b="0" i="0" kern="1200" dirty="0">
                <a:solidFill>
                  <a:schemeClr val="tx1"/>
                </a:solidFill>
                <a:effectLst/>
                <a:latin typeface="+mn-lt"/>
                <a:ea typeface="+mn-ea"/>
                <a:cs typeface="+mn-cs"/>
              </a:rPr>
              <a:t> related question. It was promoted on Spontex Washups which were available in over 730 stores nationwide including Sainsbury’s, </a:t>
            </a:r>
            <a:r>
              <a:rPr lang="en-US" sz="1200" b="0" i="0" kern="1200" dirty="0" err="1">
                <a:solidFill>
                  <a:schemeClr val="tx1"/>
                </a:solidFill>
                <a:effectLst/>
                <a:latin typeface="+mn-lt"/>
                <a:ea typeface="+mn-ea"/>
                <a:cs typeface="+mn-cs"/>
              </a:rPr>
              <a:t>Tescand</a:t>
            </a:r>
            <a:r>
              <a:rPr lang="en-US" sz="1200" b="0" i="0" kern="1200" dirty="0">
                <a:solidFill>
                  <a:schemeClr val="tx1"/>
                </a:solidFill>
                <a:effectLst/>
                <a:latin typeface="+mn-lt"/>
                <a:ea typeface="+mn-ea"/>
                <a:cs typeface="+mn-cs"/>
              </a:rPr>
              <a:t> B&amp;Q.  </a:t>
            </a:r>
          </a:p>
          <a:p>
            <a:r>
              <a:rPr lang="en-US" sz="1200" b="0" i="0" kern="1200" dirty="0">
                <a:solidFill>
                  <a:schemeClr val="tx1"/>
                </a:solidFill>
                <a:effectLst/>
                <a:latin typeface="+mn-lt"/>
                <a:ea typeface="+mn-ea"/>
                <a:cs typeface="+mn-cs"/>
              </a:rPr>
              <a:t>PR: A mailer was sent out t30 retailers that included a copy of series 1 of </a:t>
            </a:r>
            <a:r>
              <a:rPr lang="en-US" sz="1200" b="0" i="0" kern="1200" dirty="0" err="1">
                <a:solidFill>
                  <a:schemeClr val="tx1"/>
                </a:solidFill>
                <a:effectLst/>
                <a:latin typeface="+mn-lt"/>
                <a:ea typeface="+mn-ea"/>
                <a:cs typeface="+mn-cs"/>
              </a:rPr>
              <a:t>Trollied</a:t>
            </a:r>
            <a:r>
              <a:rPr lang="en-US" sz="1200" b="0" i="0" kern="1200" dirty="0">
                <a:solidFill>
                  <a:schemeClr val="tx1"/>
                </a:solidFill>
                <a:effectLst/>
                <a:latin typeface="+mn-lt"/>
                <a:ea typeface="+mn-ea"/>
                <a:cs typeface="+mn-cs"/>
              </a:rPr>
              <a:t> on DVD. </a:t>
            </a:r>
          </a:p>
          <a:p>
            <a:r>
              <a:rPr lang="en-US" sz="1200" b="0" i="0" kern="1200" dirty="0">
                <a:solidFill>
                  <a:schemeClr val="tx1"/>
                </a:solidFill>
                <a:effectLst/>
                <a:latin typeface="+mn-lt"/>
                <a:ea typeface="+mn-ea"/>
                <a:cs typeface="+mn-cs"/>
              </a:rPr>
              <a:t>Online/Social: On the Spontex website, fans could access funny clips purporting to show what went on in the store after hours. Or, they could take a personality test </a:t>
            </a:r>
            <a:r>
              <a:rPr lang="en-US" sz="1200" b="0" i="0" kern="1200" dirty="0" err="1">
                <a:solidFill>
                  <a:schemeClr val="tx1"/>
                </a:solidFill>
                <a:effectLst/>
                <a:latin typeface="+mn-lt"/>
                <a:ea typeface="+mn-ea"/>
                <a:cs typeface="+mn-cs"/>
              </a:rPr>
              <a:t>tfind</a:t>
            </a:r>
            <a:r>
              <a:rPr lang="en-US" sz="1200" b="0" i="0" kern="1200" dirty="0">
                <a:solidFill>
                  <a:schemeClr val="tx1"/>
                </a:solidFill>
                <a:effectLst/>
                <a:latin typeface="+mn-lt"/>
                <a:ea typeface="+mn-ea"/>
                <a:cs typeface="+mn-cs"/>
              </a:rPr>
              <a:t> out which </a:t>
            </a:r>
            <a:r>
              <a:rPr lang="en-US" sz="1200" b="0" i="0" kern="1200" dirty="0" err="1">
                <a:solidFill>
                  <a:schemeClr val="tx1"/>
                </a:solidFill>
                <a:effectLst/>
                <a:latin typeface="+mn-lt"/>
                <a:ea typeface="+mn-ea"/>
                <a:cs typeface="+mn-cs"/>
              </a:rPr>
              <a:t>Trollied</a:t>
            </a:r>
            <a:r>
              <a:rPr lang="en-US" sz="1200" b="0" i="0" kern="1200" dirty="0">
                <a:solidFill>
                  <a:schemeClr val="tx1"/>
                </a:solidFill>
                <a:effectLst/>
                <a:latin typeface="+mn-lt"/>
                <a:ea typeface="+mn-ea"/>
                <a:cs typeface="+mn-cs"/>
              </a:rPr>
              <a:t> character they were most like when it comes </a:t>
            </a:r>
            <a:r>
              <a:rPr lang="en-US" sz="1200" b="0" i="0" kern="1200" dirty="0" err="1">
                <a:solidFill>
                  <a:schemeClr val="tx1"/>
                </a:solidFill>
                <a:effectLst/>
                <a:latin typeface="+mn-lt"/>
                <a:ea typeface="+mn-ea"/>
                <a:cs typeface="+mn-cs"/>
              </a:rPr>
              <a:t>tcleaning</a:t>
            </a:r>
            <a:r>
              <a:rPr lang="en-US" sz="1200" b="0" i="0" kern="1200" dirty="0">
                <a:solidFill>
                  <a:schemeClr val="tx1"/>
                </a:solidFill>
                <a:effectLst/>
                <a:latin typeface="+mn-lt"/>
                <a:ea typeface="+mn-ea"/>
                <a:cs typeface="+mn-cs"/>
              </a:rPr>
              <a:t>. There were </a:t>
            </a:r>
            <a:r>
              <a:rPr lang="en-US" sz="1200" b="0" i="0" kern="1200" dirty="0" err="1">
                <a:solidFill>
                  <a:schemeClr val="tx1"/>
                </a:solidFill>
                <a:effectLst/>
                <a:latin typeface="+mn-lt"/>
                <a:ea typeface="+mn-ea"/>
                <a:cs typeface="+mn-cs"/>
              </a:rPr>
              <a:t>alsposts</a:t>
            </a:r>
            <a:r>
              <a:rPr lang="en-US" sz="1200" b="0" i="0" kern="1200" dirty="0">
                <a:solidFill>
                  <a:schemeClr val="tx1"/>
                </a:solidFill>
                <a:effectLst/>
                <a:latin typeface="+mn-lt"/>
                <a:ea typeface="+mn-ea"/>
                <a:cs typeface="+mn-cs"/>
              </a:rPr>
              <a:t> and tweets creating conversations around the show and its characters creating more ways to interact and engage with the show.   </a:t>
            </a:r>
          </a:p>
          <a:p>
            <a:r>
              <a:rPr lang="en-US" sz="1200" b="0" i="0" kern="1200" dirty="0">
                <a:solidFill>
                  <a:schemeClr val="tx1"/>
                </a:solidFill>
                <a:effectLst/>
                <a:latin typeface="+mn-lt"/>
                <a:ea typeface="+mn-ea"/>
                <a:cs typeface="+mn-cs"/>
              </a:rPr>
              <a:t>Magazines: In addition, there was advertising in key publications including The Grocer, </a:t>
            </a:r>
            <a:r>
              <a:rPr lang="en-US" sz="1200" b="0" i="0" kern="1200" dirty="0" err="1">
                <a:solidFill>
                  <a:schemeClr val="tx1"/>
                </a:solidFill>
                <a:effectLst/>
                <a:latin typeface="+mn-lt"/>
                <a:ea typeface="+mn-ea"/>
                <a:cs typeface="+mn-cs"/>
              </a:rPr>
              <a:t>Budgens</a:t>
            </a:r>
            <a:r>
              <a:rPr lang="en-US" sz="1200" b="0" i="0" kern="1200" dirty="0">
                <a:solidFill>
                  <a:schemeClr val="tx1"/>
                </a:solidFill>
                <a:effectLst/>
                <a:latin typeface="+mn-lt"/>
                <a:ea typeface="+mn-ea"/>
                <a:cs typeface="+mn-cs"/>
              </a:rPr>
              <a:t> &amp; Londis and Scottish Grocer magazine.</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Spontaneous brand awareness rose from 8% to 28% for those aware of the sponsorship. In 2011, Spontex were 8th in their category for spontaneous awareness but have jumped t4th after </a:t>
            </a:r>
            <a:r>
              <a:rPr lang="en-US" sz="1200" b="0" i="0" kern="1200" dirty="0" err="1">
                <a:solidFill>
                  <a:schemeClr val="tx1"/>
                </a:solidFill>
                <a:effectLst/>
                <a:latin typeface="+mn-lt"/>
                <a:ea typeface="+mn-ea"/>
                <a:cs typeface="+mn-cs"/>
              </a:rPr>
              <a:t>Trollied</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Prompted awareness rose t87%, significantly above sponsorship norms</a:t>
            </a:r>
          </a:p>
          <a:p>
            <a:r>
              <a:rPr lang="en-US" sz="1200" b="0" i="0" kern="1200" dirty="0">
                <a:solidFill>
                  <a:schemeClr val="tx1"/>
                </a:solidFill>
                <a:effectLst/>
                <a:latin typeface="+mn-lt"/>
                <a:ea typeface="+mn-ea"/>
                <a:cs typeface="+mn-cs"/>
              </a:rPr>
              <a:t>11% were aware of the on-pack promotion or 21% for those aware of the sponsorship </a:t>
            </a:r>
          </a:p>
          <a:p>
            <a:r>
              <a:rPr lang="en-US" sz="1200" b="0" i="0" kern="1200" dirty="0">
                <a:solidFill>
                  <a:schemeClr val="tx1"/>
                </a:solidFill>
                <a:effectLst/>
                <a:latin typeface="+mn-lt"/>
                <a:ea typeface="+mn-ea"/>
                <a:cs typeface="+mn-cs"/>
              </a:rPr>
              <a:t>Amongst those aware, the sponsorship boosted brand attributes such as: </a:t>
            </a:r>
          </a:p>
          <a:p>
            <a:pPr lvl="1"/>
            <a:r>
              <a:rPr lang="en-US" sz="1200" b="0" i="0" kern="1200" dirty="0">
                <a:solidFill>
                  <a:schemeClr val="tx1"/>
                </a:solidFill>
                <a:effectLst/>
                <a:latin typeface="+mn-lt"/>
                <a:ea typeface="+mn-ea"/>
                <a:cs typeface="+mn-cs"/>
              </a:rPr>
              <a:t>Friendly (+64% vs non-viewers)</a:t>
            </a:r>
          </a:p>
          <a:p>
            <a:pPr lvl="1"/>
            <a:r>
              <a:rPr lang="en-US" sz="1200" b="0" i="0" kern="1200" dirty="0">
                <a:solidFill>
                  <a:schemeClr val="tx1"/>
                </a:solidFill>
                <a:effectLst/>
                <a:latin typeface="+mn-lt"/>
                <a:ea typeface="+mn-ea"/>
                <a:cs typeface="+mn-cs"/>
              </a:rPr>
              <a:t>Providing new and innovative products (+81%)</a:t>
            </a:r>
          </a:p>
          <a:p>
            <a:pPr lvl="1"/>
            <a:r>
              <a:rPr lang="en-US" sz="1200" b="0" i="0" kern="1200" dirty="0">
                <a:solidFill>
                  <a:schemeClr val="tx1"/>
                </a:solidFill>
                <a:effectLst/>
                <a:latin typeface="+mn-lt"/>
                <a:ea typeface="+mn-ea"/>
                <a:cs typeface="+mn-cs"/>
              </a:rPr>
              <a:t>Brand hearing more and more good things about (+215%)</a:t>
            </a:r>
          </a:p>
          <a:p>
            <a:r>
              <a:rPr lang="en-US" sz="1200" b="0" i="0" kern="1200" dirty="0">
                <a:solidFill>
                  <a:schemeClr val="tx1"/>
                </a:solidFill>
                <a:effectLst/>
                <a:latin typeface="+mn-lt"/>
                <a:ea typeface="+mn-ea"/>
                <a:cs typeface="+mn-cs"/>
              </a:rPr>
              <a:t>In addition, they are more likely </a:t>
            </a:r>
            <a:r>
              <a:rPr lang="en-US" sz="1200" b="0" i="0" kern="1200" dirty="0" err="1">
                <a:solidFill>
                  <a:schemeClr val="tx1"/>
                </a:solidFill>
                <a:effectLst/>
                <a:latin typeface="+mn-lt"/>
                <a:ea typeface="+mn-ea"/>
                <a:cs typeface="+mn-cs"/>
              </a:rPr>
              <a:t>trecommend</a:t>
            </a:r>
            <a:r>
              <a:rPr lang="en-US" sz="1200" b="0" i="0" kern="1200" dirty="0">
                <a:solidFill>
                  <a:schemeClr val="tx1"/>
                </a:solidFill>
                <a:effectLst/>
                <a:latin typeface="+mn-lt"/>
                <a:ea typeface="+mn-ea"/>
                <a:cs typeface="+mn-cs"/>
              </a:rPr>
              <a:t> (+38%) and talk about (+120%) the Spontex brand as a result of the campaign. </a:t>
            </a:r>
          </a:p>
          <a:p>
            <a:r>
              <a:rPr lang="en-US" sz="1200" b="0" i="0" kern="1200" dirty="0">
                <a:solidFill>
                  <a:schemeClr val="tx1"/>
                </a:solidFill>
                <a:effectLst/>
                <a:latin typeface="+mn-lt"/>
                <a:ea typeface="+mn-ea"/>
                <a:cs typeface="+mn-cs"/>
              </a:rPr>
              <a:t>There was a 16% incremental impact on purchase intent and nearly 80% of viewers are now likely to consider Spontex the next time they go shopping.</a:t>
            </a:r>
          </a:p>
          <a:p>
            <a:endParaRPr lang="en-GB" dirty="0"/>
          </a:p>
          <a:p>
            <a:r>
              <a:rPr lang="en-GB" dirty="0"/>
              <a:t>To read the full case study and access the creative visit: </a:t>
            </a:r>
            <a:r>
              <a:rPr lang="en-GB" dirty="0">
                <a:hlinkClick r:id="rId3"/>
              </a:rPr>
              <a:t>https://www.thinkbox.tv/Case-studies/Spontex-and-Trollied</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075220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01/10/2019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01/10/2019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01/10/2019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ECDC3-FE28-4738-9534-E8B9C2A08053}"/>
              </a:ext>
            </a:extLst>
          </p:cNvPr>
          <p:cNvSpPr>
            <a:spLocks noGrp="1"/>
          </p:cNvSpPr>
          <p:nvPr>
            <p:ph type="title"/>
          </p:nvPr>
        </p:nvSpPr>
        <p:spPr/>
        <p:txBody>
          <a:bodyPr/>
          <a:lstStyle/>
          <a:p>
            <a:r>
              <a:rPr lang="en-GB" dirty="0">
                <a:solidFill>
                  <a:schemeClr val="accent6"/>
                </a:solidFill>
              </a:rPr>
              <a:t>Spontex and Trollied</a:t>
            </a:r>
            <a:br>
              <a:rPr lang="en-GB"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67F8AFFD-F190-447D-B01D-C36538151A6C}"/>
              </a:ext>
            </a:extLst>
          </p:cNvPr>
          <p:cNvSpPr>
            <a:spLocks noGrp="1"/>
          </p:cNvSpPr>
          <p:nvPr>
            <p:ph type="body" sz="quarter" idx="13"/>
          </p:nvPr>
        </p:nvSpPr>
        <p:spPr>
          <a:xfrm>
            <a:off x="371476" y="1845921"/>
            <a:ext cx="4638380" cy="3875610"/>
          </a:xfrm>
        </p:spPr>
        <p:txBody>
          <a:bodyPr>
            <a:normAutofit fontScale="85000" lnSpcReduction="10000"/>
          </a:bodyPr>
          <a:lstStyle/>
          <a:p>
            <a:r>
              <a:rPr lang="en-GB" u="sng" dirty="0"/>
              <a:t>Challenge</a:t>
            </a:r>
          </a:p>
          <a:p>
            <a:pPr marL="285750" indent="-285750">
              <a:buFont typeface="Arial" panose="020B0604020202020204" pitchFamily="34" charset="0"/>
              <a:buChar char="•"/>
            </a:pPr>
            <a:r>
              <a:rPr lang="en-GB" dirty="0"/>
              <a:t>Spontex needed to develop a standout personality in order to create brand awareness and drive purchase intent</a:t>
            </a:r>
          </a:p>
          <a:p>
            <a:r>
              <a:rPr lang="en-GB" u="sng" dirty="0"/>
              <a:t>Solution</a:t>
            </a:r>
          </a:p>
          <a:p>
            <a:pPr marL="285750" indent="-285750">
              <a:buFont typeface="Arial" panose="020B0604020202020204" pitchFamily="34" charset="0"/>
              <a:buChar char="•"/>
            </a:pPr>
            <a:r>
              <a:rPr lang="en-GB" dirty="0"/>
              <a:t>They sponsored </a:t>
            </a:r>
            <a:r>
              <a:rPr lang="en-GB" dirty="0" err="1"/>
              <a:t>Trollied</a:t>
            </a:r>
            <a:r>
              <a:rPr lang="en-GB" dirty="0"/>
              <a:t> on Sky1 with a fully integrated activation campaign and a lovable hedgehog</a:t>
            </a:r>
          </a:p>
          <a:p>
            <a:pPr marL="285750" indent="-285750">
              <a:buFont typeface="Arial" panose="020B0604020202020204" pitchFamily="34" charset="0"/>
              <a:buChar char="•"/>
            </a:pPr>
            <a:r>
              <a:rPr lang="en-GB" dirty="0"/>
              <a:t>Activation included product placement, on-pack promotion, PR, social and magazines</a:t>
            </a:r>
          </a:p>
          <a:p>
            <a:r>
              <a:rPr lang="en-GB" u="sng" dirty="0"/>
              <a:t>Results</a:t>
            </a:r>
          </a:p>
          <a:p>
            <a:pPr marL="285750" indent="-285750">
              <a:buFont typeface="Arial" panose="020B0604020202020204" pitchFamily="34" charset="0"/>
              <a:buChar char="•"/>
            </a:pPr>
            <a:r>
              <a:rPr lang="en-US" dirty="0"/>
              <a:t>Spontaneous brand awareness rose from 8% to 28%, meaning the brand rose from 8th place to 4th </a:t>
            </a:r>
          </a:p>
          <a:p>
            <a:pPr marL="285750" indent="-285750">
              <a:buFont typeface="Arial" panose="020B0604020202020204" pitchFamily="34" charset="0"/>
              <a:buChar char="•"/>
            </a:pPr>
            <a:r>
              <a:rPr lang="en-GB" dirty="0"/>
              <a:t>80% of viewers were now likely to consider purchasing </a:t>
            </a:r>
            <a:r>
              <a:rPr lang="en-GB" dirty="0" err="1"/>
              <a:t>Spontex</a:t>
            </a:r>
            <a:endParaRPr lang="en-GB" dirty="0"/>
          </a:p>
          <a:p>
            <a:endParaRPr lang="en-GB" dirty="0"/>
          </a:p>
        </p:txBody>
      </p:sp>
      <p:pic>
        <p:nvPicPr>
          <p:cNvPr id="6" name="Picture Placeholder 5">
            <a:extLst>
              <a:ext uri="{FF2B5EF4-FFF2-40B4-BE49-F238E27FC236}">
                <a16:creationId xmlns:a16="http://schemas.microsoft.com/office/drawing/2014/main" id="{7B0D0437-C03F-4D80-8E68-51C8E2AB3A2B}"/>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pic>
        <p:nvPicPr>
          <p:cNvPr id="9218" name="Picture 2" descr="Image result for spontex logo">
            <a:extLst>
              <a:ext uri="{FF2B5EF4-FFF2-40B4-BE49-F238E27FC236}">
                <a16:creationId xmlns:a16="http://schemas.microsoft.com/office/drawing/2014/main" id="{52E9EC90-60AB-4565-A2B6-AFB87BC3C1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1909" y="359944"/>
            <a:ext cx="1340666" cy="560221"/>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Vizeum logo">
            <a:extLst>
              <a:ext uri="{FF2B5EF4-FFF2-40B4-BE49-F238E27FC236}">
                <a16:creationId xmlns:a16="http://schemas.microsoft.com/office/drawing/2014/main" id="{0C4607BE-D98B-4B6E-95A0-C0F5757396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96410" y="310313"/>
            <a:ext cx="1034107" cy="510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1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193</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Spontex and Trollied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122</cp:revision>
  <dcterms:created xsi:type="dcterms:W3CDTF">2018-11-16T11:43:00Z</dcterms:created>
  <dcterms:modified xsi:type="dcterms:W3CDTF">2019-10-01T14:30:20Z</dcterms:modified>
</cp:coreProperties>
</file>