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85660" autoAdjust="0"/>
  </p:normalViewPr>
  <p:slideViewPr>
    <p:cSldViewPr snapToGrid="0">
      <p:cViewPr varScale="1">
        <p:scale>
          <a:sx n="76" d="100"/>
          <a:sy n="76" d="100"/>
        </p:scale>
        <p:origin x="132" y="426"/>
      </p:cViewPr>
      <p:guideLst/>
    </p:cSldViewPr>
  </p:slideViewPr>
  <p:notesTextViewPr>
    <p:cViewPr>
      <p:scale>
        <a:sx n="1" d="1"/>
        <a:sy n="1" d="1"/>
      </p:scale>
      <p:origin x="0" y="-2988"/>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01/08/2019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Sensimar-and-First-Dates-a-match-made-in-heaven"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The Challenge</a:t>
            </a:r>
          </a:p>
          <a:p>
            <a:r>
              <a:rPr lang="en-GB" sz="1200" b="0" i="0" kern="1200" dirty="0">
                <a:solidFill>
                  <a:schemeClr val="tx1"/>
                </a:solidFill>
                <a:effectLst/>
                <a:latin typeface="+mn-lt"/>
                <a:ea typeface="+mn-ea"/>
                <a:cs typeface="+mn-cs"/>
              </a:rPr>
              <a:t>In 2016, TUI renamed its Couples’ holiday range to </a:t>
            </a:r>
            <a:r>
              <a:rPr lang="en-GB" sz="1200" b="0" i="0" kern="1200" dirty="0" err="1">
                <a:solidFill>
                  <a:schemeClr val="tx1"/>
                </a:solidFill>
                <a:effectLst/>
                <a:latin typeface="+mn-lt"/>
                <a:ea typeface="+mn-ea"/>
                <a:cs typeface="+mn-cs"/>
              </a:rPr>
              <a:t>Sensimar</a:t>
            </a:r>
            <a:r>
              <a:rPr lang="en-GB" sz="1200" b="0" i="0" kern="1200" dirty="0">
                <a:solidFill>
                  <a:schemeClr val="tx1"/>
                </a:solidFill>
                <a:effectLst/>
                <a:latin typeface="+mn-lt"/>
                <a:ea typeface="+mn-ea"/>
                <a:cs typeface="+mn-cs"/>
              </a:rPr>
              <a:t> and increased the standard of product offering for the customer. </a:t>
            </a:r>
            <a:r>
              <a:rPr lang="en-GB" sz="1200" b="0" i="0" kern="1200" dirty="0" err="1">
                <a:solidFill>
                  <a:schemeClr val="tx1"/>
                </a:solidFill>
                <a:effectLst/>
                <a:latin typeface="+mn-lt"/>
                <a:ea typeface="+mn-ea"/>
                <a:cs typeface="+mn-cs"/>
              </a:rPr>
              <a:t>Sensimar</a:t>
            </a:r>
            <a:r>
              <a:rPr lang="en-GB" sz="1200" b="0" i="0" kern="1200" dirty="0">
                <a:solidFill>
                  <a:schemeClr val="tx1"/>
                </a:solidFill>
                <a:effectLst/>
                <a:latin typeface="+mn-lt"/>
                <a:ea typeface="+mn-ea"/>
                <a:cs typeface="+mn-cs"/>
              </a:rPr>
              <a:t> is a range of holidays created just for adults. They are about quality time for couples, with tables for two and special wellness treatments that can be enjoyed together.</a:t>
            </a:r>
            <a:br>
              <a:rPr lang="en-GB" sz="1200" b="0" i="0" kern="1200" dirty="0">
                <a:solidFill>
                  <a:schemeClr val="tx1"/>
                </a:solidFill>
                <a:effectLst/>
                <a:latin typeface="+mn-lt"/>
                <a:ea typeface="+mn-ea"/>
                <a:cs typeface="+mn-cs"/>
              </a:rPr>
            </a:b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 challenge was to make young, aspirational couples aware of the new name and understand the </a:t>
            </a:r>
            <a:r>
              <a:rPr lang="en-GB" sz="1200" b="0" i="0" kern="1200" dirty="0" err="1">
                <a:solidFill>
                  <a:schemeClr val="tx1"/>
                </a:solidFill>
                <a:effectLst/>
                <a:latin typeface="+mn-lt"/>
                <a:ea typeface="+mn-ea"/>
                <a:cs typeface="+mn-cs"/>
              </a:rPr>
              <a:t>Sensimar</a:t>
            </a:r>
            <a:r>
              <a:rPr lang="en-GB" sz="1200" b="0" i="0" kern="1200" dirty="0">
                <a:solidFill>
                  <a:schemeClr val="tx1"/>
                </a:solidFill>
                <a:effectLst/>
                <a:latin typeface="+mn-lt"/>
                <a:ea typeface="+mn-ea"/>
                <a:cs typeface="+mn-cs"/>
              </a:rPr>
              <a:t> product. Mediacom, </a:t>
            </a:r>
            <a:r>
              <a:rPr lang="en-GB" sz="1200" b="0" i="0" kern="1200" dirty="0" err="1">
                <a:solidFill>
                  <a:schemeClr val="tx1"/>
                </a:solidFill>
                <a:effectLst/>
                <a:latin typeface="+mn-lt"/>
                <a:ea typeface="+mn-ea"/>
                <a:cs typeface="+mn-cs"/>
              </a:rPr>
              <a:t>Sensimar’s</a:t>
            </a:r>
            <a:r>
              <a:rPr lang="en-GB" sz="1200" b="0" i="0" kern="1200" dirty="0">
                <a:solidFill>
                  <a:schemeClr val="tx1"/>
                </a:solidFill>
                <a:effectLst/>
                <a:latin typeface="+mn-lt"/>
                <a:ea typeface="+mn-ea"/>
                <a:cs typeface="+mn-cs"/>
              </a:rPr>
              <a:t> media agency, conducted some in-depth audience segmentation analysis, which concluded that the audience segment that indexed best for the </a:t>
            </a:r>
            <a:r>
              <a:rPr lang="en-GB" sz="1200" b="0" i="0" kern="1200" dirty="0" err="1">
                <a:solidFill>
                  <a:schemeClr val="tx1"/>
                </a:solidFill>
                <a:effectLst/>
                <a:latin typeface="+mn-lt"/>
                <a:ea typeface="+mn-ea"/>
                <a:cs typeface="+mn-cs"/>
              </a:rPr>
              <a:t>Sensimar</a:t>
            </a:r>
            <a:r>
              <a:rPr lang="en-GB" sz="1200" b="0" i="0" kern="1200" dirty="0">
                <a:solidFill>
                  <a:schemeClr val="tx1"/>
                </a:solidFill>
                <a:effectLst/>
                <a:latin typeface="+mn-lt"/>
                <a:ea typeface="+mn-ea"/>
                <a:cs typeface="+mn-cs"/>
              </a:rPr>
              <a:t> product was a group called ‘Quality Relaxing No Kids’. These are ABC1 couples in their late 20s with no kids in the household, who are generally well off and happy to pay more for quality goods and services. </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The Solution</a:t>
            </a:r>
          </a:p>
          <a:p>
            <a:r>
              <a:rPr lang="en-GB" sz="1200" b="0" i="0" kern="1200" dirty="0">
                <a:solidFill>
                  <a:schemeClr val="tx1"/>
                </a:solidFill>
                <a:effectLst/>
                <a:latin typeface="+mn-lt"/>
                <a:ea typeface="+mn-ea"/>
                <a:cs typeface="+mn-cs"/>
              </a:rPr>
              <a:t>The usual media mix for TUI products was a bit of print and some digital display with a limited budget. However, an awareness indices study done by Mediacom’s econometrics team showed that TV and TV sponsorship were the key media required when it comes to raising significant awareness of a new product.</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Mediacom recommended a TV sponsorship route and started the search for the right programme – one that would not only resonate with the target audience but would align nicely with the </a:t>
            </a:r>
            <a:r>
              <a:rPr lang="en-GB" sz="1200" b="0" i="0" kern="1200" dirty="0" err="1">
                <a:solidFill>
                  <a:schemeClr val="tx1"/>
                </a:solidFill>
                <a:effectLst/>
                <a:latin typeface="+mn-lt"/>
                <a:ea typeface="+mn-ea"/>
                <a:cs typeface="+mn-cs"/>
              </a:rPr>
              <a:t>Sensimar</a:t>
            </a:r>
            <a:r>
              <a:rPr lang="en-GB" sz="1200" b="0" i="0" kern="1200" dirty="0">
                <a:solidFill>
                  <a:schemeClr val="tx1"/>
                </a:solidFill>
                <a:effectLst/>
                <a:latin typeface="+mn-lt"/>
                <a:ea typeface="+mn-ea"/>
                <a:cs typeface="+mn-cs"/>
              </a:rPr>
              <a:t> product which is centred on quality, relaxing beach holidays for couples. The solution was First Dates on Channel 4 – not only was it a great brand fit but it was also about to become one of the highest rated programmes on the channel. In addition, the broadcast dates coincided with the time of year when TUI get the majority of their bookings.</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Results</a:t>
            </a:r>
          </a:p>
          <a:p>
            <a:r>
              <a:rPr lang="en-GB" sz="1200" b="0" i="0" kern="1200" dirty="0">
                <a:solidFill>
                  <a:schemeClr val="tx1"/>
                </a:solidFill>
                <a:effectLst/>
                <a:latin typeface="+mn-lt"/>
                <a:ea typeface="+mn-ea"/>
                <a:cs typeface="+mn-cs"/>
              </a:rPr>
              <a:t>The sponsorship achieved around 1,200 adult ratings which equated to 1,451 ratings for the ‘Quality Relaxing No Kids’ audience with a  reach of 60%</a:t>
            </a:r>
          </a:p>
          <a:p>
            <a:r>
              <a:rPr lang="en-GB" sz="1200" b="0" i="0" kern="1200" dirty="0">
                <a:solidFill>
                  <a:schemeClr val="tx1"/>
                </a:solidFill>
                <a:effectLst/>
                <a:latin typeface="+mn-lt"/>
                <a:ea typeface="+mn-ea"/>
                <a:cs typeface="+mn-cs"/>
              </a:rPr>
              <a:t>Brand awareness of </a:t>
            </a:r>
            <a:r>
              <a:rPr lang="en-GB" sz="1200" b="0" i="0" kern="1200" dirty="0" err="1">
                <a:solidFill>
                  <a:schemeClr val="tx1"/>
                </a:solidFill>
                <a:effectLst/>
                <a:latin typeface="+mn-lt"/>
                <a:ea typeface="+mn-ea"/>
                <a:cs typeface="+mn-cs"/>
              </a:rPr>
              <a:t>Sensimar</a:t>
            </a:r>
            <a:r>
              <a:rPr lang="en-GB" sz="1200" b="0" i="0" kern="1200" dirty="0">
                <a:solidFill>
                  <a:schemeClr val="tx1"/>
                </a:solidFill>
                <a:effectLst/>
                <a:latin typeface="+mn-lt"/>
                <a:ea typeface="+mn-ea"/>
                <a:cs typeface="+mn-cs"/>
              </a:rPr>
              <a:t> grew from 5% to 16% for people likely to buy a holiday in the next six months </a:t>
            </a:r>
            <a:r>
              <a:rPr lang="en-GB" sz="1200" b="0" i="0" u="none" strike="noStrike" kern="1200" dirty="0">
                <a:solidFill>
                  <a:schemeClr val="tx1"/>
                </a:solidFill>
                <a:effectLst/>
                <a:latin typeface="+mn-lt"/>
                <a:ea typeface="+mn-ea"/>
                <a:cs typeface="+mn-cs"/>
              </a:rPr>
              <a:t>(Source: MTM Research)</a:t>
            </a: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 partnership helped to define what the </a:t>
            </a:r>
            <a:r>
              <a:rPr lang="en-GB" sz="1200" b="0" i="0" kern="1200" dirty="0" err="1">
                <a:solidFill>
                  <a:schemeClr val="tx1"/>
                </a:solidFill>
                <a:effectLst/>
                <a:latin typeface="+mn-lt"/>
                <a:ea typeface="+mn-ea"/>
                <a:cs typeface="+mn-cs"/>
              </a:rPr>
              <a:t>Sensimar</a:t>
            </a:r>
            <a:r>
              <a:rPr lang="en-GB" sz="1200" b="0" i="0" kern="1200" dirty="0">
                <a:solidFill>
                  <a:schemeClr val="tx1"/>
                </a:solidFill>
                <a:effectLst/>
                <a:latin typeface="+mn-lt"/>
                <a:ea typeface="+mn-ea"/>
                <a:cs typeface="+mn-cs"/>
              </a:rPr>
              <a:t> proposition is with 69% correctly describing it as adult only, high quality couples holidays (Source: MTM Research)</a:t>
            </a:r>
            <a:br>
              <a:rPr lang="en-GB" sz="1200" b="0" i="0" kern="1200" dirty="0">
                <a:solidFill>
                  <a:schemeClr val="tx1"/>
                </a:solidFill>
                <a:effectLst/>
                <a:latin typeface="+mn-lt"/>
                <a:ea typeface="+mn-ea"/>
                <a:cs typeface="+mn-cs"/>
              </a:rPr>
            </a:b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Perceptions of the </a:t>
            </a:r>
            <a:r>
              <a:rPr lang="en-GB" sz="1200" b="0" i="0" kern="1200" dirty="0" err="1">
                <a:solidFill>
                  <a:schemeClr val="tx1"/>
                </a:solidFill>
                <a:effectLst/>
                <a:latin typeface="+mn-lt"/>
                <a:ea typeface="+mn-ea"/>
                <a:cs typeface="+mn-cs"/>
              </a:rPr>
              <a:t>Sensimar</a:t>
            </a:r>
            <a:r>
              <a:rPr lang="en-GB" sz="1200" b="0" i="0" kern="1200" dirty="0">
                <a:solidFill>
                  <a:schemeClr val="tx1"/>
                </a:solidFill>
                <a:effectLst/>
                <a:latin typeface="+mn-lt"/>
                <a:ea typeface="+mn-ea"/>
                <a:cs typeface="+mn-cs"/>
              </a:rPr>
              <a:t> brand have been significantly improved by the partnership:</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Is a brand that offer holidays with peace and quiet, 93% (up 75%)</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Is a modern brand, 91% (up 72%)</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Is a good quality brand, 89% (up 75%)</a:t>
            </a:r>
            <a:br>
              <a:rPr lang="en-GB" sz="1200" b="0" i="0" kern="1200" dirty="0">
                <a:solidFill>
                  <a:schemeClr val="tx1"/>
                </a:solidFill>
                <a:effectLst/>
                <a:latin typeface="+mn-lt"/>
                <a:ea typeface="+mn-ea"/>
                <a:cs typeface="+mn-cs"/>
              </a:rPr>
            </a:b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(Source: MTM Research)</a:t>
            </a:r>
          </a:p>
          <a:p>
            <a:endParaRPr lang="en-GB" dirty="0"/>
          </a:p>
          <a:p>
            <a:r>
              <a:rPr lang="en-GB" dirty="0"/>
              <a:t>To read the full case study and access the creative visit: </a:t>
            </a:r>
            <a:r>
              <a:rPr lang="en-GB" dirty="0">
                <a:hlinkClick r:id="rId3"/>
              </a:rPr>
              <a:t>https://www.thinkbox.tv/Case-studies/Sensimar-and-First-Dates-a-match-made-in-heaven</a:t>
            </a:r>
            <a:r>
              <a:rPr lang="en-GB" dirty="0"/>
              <a:t> </a:t>
            </a:r>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32290416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01/08/2019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01/08/2019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01/08/2019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01/08/2019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7758" y="530697"/>
            <a:ext cx="9641977" cy="1021181"/>
          </a:xfrm>
        </p:spPr>
        <p:txBody>
          <a:bodyPr/>
          <a:lstStyle/>
          <a:p>
            <a:r>
              <a:rPr lang="en-GB" dirty="0" err="1">
                <a:solidFill>
                  <a:schemeClr val="accent6"/>
                </a:solidFill>
              </a:rPr>
              <a:t>Sensimar</a:t>
            </a:r>
            <a:r>
              <a:rPr lang="en-GB" dirty="0">
                <a:solidFill>
                  <a:schemeClr val="accent6"/>
                </a:solidFill>
              </a:rPr>
              <a:t> and First Dates - a match made in heaven</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7"/>
            <a:ext cx="4368867" cy="3805822"/>
          </a:xfrm>
        </p:spPr>
        <p:txBody>
          <a:bodyPr>
            <a:normAutofit fontScale="85000" lnSpcReduction="20000"/>
          </a:bodyPr>
          <a:lstStyle/>
          <a:p>
            <a:pPr>
              <a:lnSpc>
                <a:spcPct val="110000"/>
              </a:lnSpc>
            </a:pPr>
            <a:r>
              <a:rPr lang="en-GB" u="sng" dirty="0"/>
              <a:t>Challenge</a:t>
            </a:r>
          </a:p>
          <a:p>
            <a:pPr marL="285750" indent="-285750">
              <a:lnSpc>
                <a:spcPct val="110000"/>
              </a:lnSpc>
              <a:buFont typeface="Arial" panose="020B0604020202020204" pitchFamily="34" charset="0"/>
              <a:buChar char="•"/>
            </a:pPr>
            <a:r>
              <a:rPr lang="en-GB" dirty="0"/>
              <a:t>Following their rebrand, </a:t>
            </a:r>
            <a:r>
              <a:rPr lang="en-GB" dirty="0" err="1"/>
              <a:t>Tui’s</a:t>
            </a:r>
            <a:r>
              <a:rPr lang="en-GB" dirty="0"/>
              <a:t> </a:t>
            </a:r>
            <a:r>
              <a:rPr lang="en-GB" dirty="0" err="1"/>
              <a:t>Sensimar</a:t>
            </a:r>
            <a:r>
              <a:rPr lang="en-GB" dirty="0"/>
              <a:t> wanted to make young, aspirational couples aware of the new name and product       </a:t>
            </a:r>
          </a:p>
          <a:p>
            <a:pPr>
              <a:lnSpc>
                <a:spcPct val="110000"/>
              </a:lnSpc>
            </a:pPr>
            <a:r>
              <a:rPr lang="en-GB" u="sng" dirty="0"/>
              <a:t>Solution</a:t>
            </a:r>
          </a:p>
          <a:p>
            <a:pPr marL="285750" indent="-285750">
              <a:lnSpc>
                <a:spcPct val="110000"/>
              </a:lnSpc>
              <a:buFont typeface="Arial" panose="020B0604020202020204" pitchFamily="34" charset="0"/>
              <a:buChar char="•"/>
            </a:pPr>
            <a:r>
              <a:rPr lang="en-GB" dirty="0"/>
              <a:t>First Dates sponsorship on Channel 4: great brand fit, hitting the right target audience and the broadcast dates coincided with the time of year when TUI get the majority of their bookings</a:t>
            </a:r>
          </a:p>
          <a:p>
            <a:pPr>
              <a:lnSpc>
                <a:spcPct val="110000"/>
              </a:lnSpc>
            </a:pPr>
            <a:r>
              <a:rPr lang="en-GB" u="sng" dirty="0"/>
              <a:t>Results</a:t>
            </a:r>
          </a:p>
          <a:p>
            <a:pPr marL="285750" indent="-285750">
              <a:lnSpc>
                <a:spcPct val="110000"/>
              </a:lnSpc>
              <a:buFont typeface="Arial" panose="020B0604020202020204" pitchFamily="34" charset="0"/>
              <a:buChar char="•"/>
            </a:pPr>
            <a:r>
              <a:rPr lang="en-GB" dirty="0"/>
              <a:t>Brand awareness of </a:t>
            </a:r>
            <a:r>
              <a:rPr lang="en-GB" dirty="0" err="1"/>
              <a:t>Sensimar</a:t>
            </a:r>
            <a:r>
              <a:rPr lang="en-GB" dirty="0"/>
              <a:t> grew from 5% to 16% for people likely to buy a holiday in the next six months </a:t>
            </a:r>
          </a:p>
          <a:p>
            <a:pPr marL="285750" indent="-285750">
              <a:lnSpc>
                <a:spcPct val="110000"/>
              </a:lnSpc>
              <a:buFont typeface="Arial" panose="020B0604020202020204" pitchFamily="34" charset="0"/>
              <a:buChar char="•"/>
            </a:pPr>
            <a:r>
              <a:rPr lang="en-GB" dirty="0"/>
              <a:t>Brand Perception - </a:t>
            </a:r>
            <a:r>
              <a:rPr lang="en-GB" dirty="0" err="1"/>
              <a:t>Sensimar</a:t>
            </a:r>
            <a:r>
              <a:rPr lang="en-GB" dirty="0"/>
              <a:t> is a brand that offer holidays with peace and quiet, 93% (up 75%)</a:t>
            </a:r>
          </a:p>
        </p:txBody>
      </p:sp>
      <p:pic>
        <p:nvPicPr>
          <p:cNvPr id="9" name="Picture Placeholder 8">
            <a:extLst>
              <a:ext uri="{FF2B5EF4-FFF2-40B4-BE49-F238E27FC236}">
                <a16:creationId xmlns:a16="http://schemas.microsoft.com/office/drawing/2014/main" id="{C699EB08-1A36-467A-9C2B-0BC09ACE208C}"/>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5418332" y="1752600"/>
            <a:ext cx="6245578" cy="3513138"/>
          </a:xfrm>
        </p:spPr>
      </p:pic>
      <p:pic>
        <p:nvPicPr>
          <p:cNvPr id="10" name="Picture 2" descr="Image result for mediacom logo">
            <a:extLst>
              <a:ext uri="{FF2B5EF4-FFF2-40B4-BE49-F238E27FC236}">
                <a16:creationId xmlns:a16="http://schemas.microsoft.com/office/drawing/2014/main" id="{7A560D20-5E82-4DAB-AEF9-03BACDD1B1B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226" t="37024" r="12226" b="36917"/>
          <a:stretch/>
        </p:blipFill>
        <p:spPr bwMode="auto">
          <a:xfrm>
            <a:off x="8876798" y="4680"/>
            <a:ext cx="2294021" cy="52601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Image result for sensimar logo">
            <a:extLst>
              <a:ext uri="{FF2B5EF4-FFF2-40B4-BE49-F238E27FC236}">
                <a16:creationId xmlns:a16="http://schemas.microsoft.com/office/drawing/2014/main" id="{1767D52C-AAB0-459E-8799-E91BD5EA76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70819" y="0"/>
            <a:ext cx="1021181" cy="1021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078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828</TotalTime>
  <Words>90</Words>
  <Application>Microsoft Office PowerPoint</Application>
  <PresentationFormat>Widescreen</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Sensimar and First Dates - a match made in heaven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Hannah McMullen</cp:lastModifiedBy>
  <cp:revision>39</cp:revision>
  <dcterms:created xsi:type="dcterms:W3CDTF">2018-11-16T11:43:00Z</dcterms:created>
  <dcterms:modified xsi:type="dcterms:W3CDTF">2019-08-01T14:48:29Z</dcterms:modified>
</cp:coreProperties>
</file>