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0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11/09/2019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IKE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IKEA came to </a:t>
            </a:r>
            <a:r>
              <a:rPr lang="en-US" sz="1200" b="0" i="0" kern="1200" dirty="0" err="1">
                <a:solidFill>
                  <a:schemeClr val="tx1"/>
                </a:solidFill>
                <a:effectLst/>
                <a:latin typeface="+mn-lt"/>
                <a:ea typeface="+mn-ea"/>
                <a:cs typeface="+mn-cs"/>
              </a:rPr>
              <a:t>Vizeum</a:t>
            </a:r>
            <a:r>
              <a:rPr lang="en-US" sz="1200" b="0" i="0" kern="1200" dirty="0">
                <a:solidFill>
                  <a:schemeClr val="tx1"/>
                </a:solidFill>
                <a:effectLst/>
                <a:latin typeface="+mn-lt"/>
                <a:ea typeface="+mn-ea"/>
                <a:cs typeface="+mn-cs"/>
              </a:rPr>
              <a:t> with a distinct challenge. They wanted to make themselves synonymous with the bedroom: Think bedroom Think IKEA. </a:t>
            </a:r>
            <a:r>
              <a:rPr lang="en-US" sz="1200" b="0" i="0" kern="1200" dirty="0" err="1">
                <a:solidFill>
                  <a:schemeClr val="tx1"/>
                </a:solidFill>
                <a:effectLst/>
                <a:latin typeface="+mn-lt"/>
                <a:ea typeface="+mn-ea"/>
                <a:cs typeface="+mn-cs"/>
              </a:rPr>
              <a:t>Vizeum</a:t>
            </a:r>
            <a:r>
              <a:rPr lang="en-US" sz="1200" b="0" i="0" kern="1200" dirty="0">
                <a:solidFill>
                  <a:schemeClr val="tx1"/>
                </a:solidFill>
                <a:effectLst/>
                <a:latin typeface="+mn-lt"/>
                <a:ea typeface="+mn-ea"/>
                <a:cs typeface="+mn-cs"/>
              </a:rPr>
              <a:t> used sleep psychologist’s research to understand more about the bedroom and IKEA’s place in it. They gleaned three valuable insights which could consequently feed into the TV solution. They were:</a:t>
            </a:r>
          </a:p>
          <a:p>
            <a:r>
              <a:rPr lang="en-US" sz="1200" b="0" i="0" kern="1200" dirty="0">
                <a:solidFill>
                  <a:schemeClr val="tx1"/>
                </a:solidFill>
                <a:effectLst/>
                <a:latin typeface="+mn-lt"/>
                <a:ea typeface="+mn-ea"/>
                <a:cs typeface="+mn-cs"/>
              </a:rPr>
              <a:t>A good night’s sleep is directly linked to an individual’s happiness</a:t>
            </a:r>
          </a:p>
          <a:p>
            <a:r>
              <a:rPr lang="en-US" sz="1200" b="0" i="0" kern="1200" dirty="0">
                <a:solidFill>
                  <a:schemeClr val="tx1"/>
                </a:solidFill>
                <a:effectLst/>
                <a:latin typeface="+mn-lt"/>
                <a:ea typeface="+mn-ea"/>
                <a:cs typeface="+mn-cs"/>
              </a:rPr>
              <a:t>People that go to bed at the optimal time of 10:30pm are the happiest (Source: Peter Hames), but the average UK bedtime is 11:41pm (Source: Professor Leeds)</a:t>
            </a:r>
          </a:p>
          <a:p>
            <a:r>
              <a:rPr lang="en-US" sz="1200" b="0" i="0" kern="1200" dirty="0">
                <a:solidFill>
                  <a:schemeClr val="tx1"/>
                </a:solidFill>
                <a:effectLst/>
                <a:latin typeface="+mn-lt"/>
                <a:ea typeface="+mn-ea"/>
                <a:cs typeface="+mn-cs"/>
              </a:rPr>
              <a:t>Everyone has their own personal ‘bedtime ritual’ and the whole bedroom is involved in going to sleep</a:t>
            </a:r>
          </a:p>
          <a:p>
            <a:r>
              <a:rPr lang="en-US" sz="1200" b="0" i="0" kern="1200" dirty="0">
                <a:solidFill>
                  <a:schemeClr val="tx1"/>
                </a:solidFill>
                <a:effectLst/>
                <a:latin typeface="+mn-lt"/>
                <a:ea typeface="+mn-ea"/>
                <a:cs typeface="+mn-cs"/>
              </a:rPr>
              <a:t>They needed to engage people during their bedtime ritual to persuade people that investing in their bedroom was a great way to invest in their overall happiness and that as the only complete bedroom specialist, IKEA was the best place to go to make that investment.</a:t>
            </a:r>
          </a:p>
          <a:p>
            <a:r>
              <a:rPr lang="en-US" sz="1200" b="0" i="0" kern="1200" dirty="0">
                <a:solidFill>
                  <a:schemeClr val="tx1"/>
                </a:solidFill>
                <a:effectLst/>
                <a:latin typeface="+mn-lt"/>
                <a:ea typeface="+mn-ea"/>
                <a:cs typeface="+mn-cs"/>
              </a:rPr>
              <a:t>There were therefore three objectives that the TV solution needed to achieve:</a:t>
            </a:r>
          </a:p>
          <a:p>
            <a:r>
              <a:rPr lang="en-US" sz="1200" b="0" i="0" kern="1200" dirty="0">
                <a:solidFill>
                  <a:schemeClr val="tx1"/>
                </a:solidFill>
                <a:effectLst/>
                <a:latin typeface="+mn-lt"/>
                <a:ea typeface="+mn-ea"/>
                <a:cs typeface="+mn-cs"/>
              </a:rPr>
              <a:t>Explicitly link the bedroom to happiness – Happy to Bed</a:t>
            </a:r>
          </a:p>
          <a:p>
            <a:r>
              <a:rPr lang="en-US" sz="1200" b="0" i="0" kern="1200" dirty="0">
                <a:solidFill>
                  <a:schemeClr val="tx1"/>
                </a:solidFill>
                <a:effectLst/>
                <a:latin typeface="+mn-lt"/>
                <a:ea typeface="+mn-ea"/>
                <a:cs typeface="+mn-cs"/>
              </a:rPr>
              <a:t>Establish IKEA as an integral part of the bedtime routine – particularly 10:30pm</a:t>
            </a:r>
          </a:p>
          <a:p>
            <a:r>
              <a:rPr lang="en-US" sz="1200" b="0" i="0" kern="1200" dirty="0">
                <a:solidFill>
                  <a:schemeClr val="tx1"/>
                </a:solidFill>
                <a:effectLst/>
                <a:latin typeface="+mn-lt"/>
                <a:ea typeface="+mn-ea"/>
                <a:cs typeface="+mn-cs"/>
              </a:rPr>
              <a:t>Make IKEA THE destination for bedroom furniture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The big idea for the TV solution revolved around IKEA owning bedtime (as close to 10:30pm as possible) and help people go Happy to Bed. </a:t>
            </a:r>
            <a:r>
              <a:rPr lang="en-US" sz="1200" b="0" i="0" kern="1200" dirty="0" err="1">
                <a:solidFill>
                  <a:schemeClr val="tx1"/>
                </a:solidFill>
                <a:effectLst/>
                <a:latin typeface="+mn-lt"/>
                <a:ea typeface="+mn-ea"/>
                <a:cs typeface="+mn-cs"/>
              </a:rPr>
              <a:t>Vizeum</a:t>
            </a:r>
            <a:r>
              <a:rPr lang="en-US" sz="1200" b="0" i="0" kern="1200" dirty="0">
                <a:solidFill>
                  <a:schemeClr val="tx1"/>
                </a:solidFill>
                <a:effectLst/>
                <a:latin typeface="+mn-lt"/>
                <a:ea typeface="+mn-ea"/>
                <a:cs typeface="+mn-cs"/>
              </a:rPr>
              <a:t> knew that TV is the last media they consume before commencing their bedtime routine, and the decline in TV consumption post-11:00pm mirrors consumers bedtime habits. Therefore any campaign that tried to own bedtime had to be led by TV. Therefore they developed an integrated plan with TV at the heart of it which sought to deliver the prompt for people to go Happy to Bed.</a:t>
            </a:r>
          </a:p>
          <a:p>
            <a:r>
              <a:rPr lang="en-US" sz="1200" b="0" i="0" kern="1200" dirty="0">
                <a:solidFill>
                  <a:schemeClr val="tx1"/>
                </a:solidFill>
                <a:effectLst/>
                <a:latin typeface="+mn-lt"/>
                <a:ea typeface="+mn-ea"/>
                <a:cs typeface="+mn-cs"/>
              </a:rPr>
              <a:t>The innovative part of the campaign was the partnership that </a:t>
            </a:r>
            <a:r>
              <a:rPr lang="en-US" sz="1200" b="0" i="0" kern="1200" dirty="0" err="1">
                <a:solidFill>
                  <a:schemeClr val="tx1"/>
                </a:solidFill>
                <a:effectLst/>
                <a:latin typeface="+mn-lt"/>
                <a:ea typeface="+mn-ea"/>
                <a:cs typeface="+mn-cs"/>
              </a:rPr>
              <a:t>Vizeum</a:t>
            </a:r>
            <a:r>
              <a:rPr lang="en-US" sz="1200" b="0" i="0" kern="1200" dirty="0">
                <a:solidFill>
                  <a:schemeClr val="tx1"/>
                </a:solidFill>
                <a:effectLst/>
                <a:latin typeface="+mn-lt"/>
                <a:ea typeface="+mn-ea"/>
                <a:cs typeface="+mn-cs"/>
              </a:rPr>
              <a:t> formed between IKEA and Channel 4 where they ran a 10” spot first in break in the ad break closest to 10:30pm every night for ten months. This wasn’t your typical 10” spot however, instead with creative agency Mother London they created an IKEA Happy to Bed clock that prompted viewers to go to bed at the perfect time. </a:t>
            </a:r>
          </a:p>
          <a:p>
            <a:r>
              <a:rPr lang="en-US" sz="1200" b="0" i="0" kern="1200" dirty="0">
                <a:solidFill>
                  <a:schemeClr val="tx1"/>
                </a:solidFill>
                <a:effectLst/>
                <a:latin typeface="+mn-lt"/>
                <a:ea typeface="+mn-ea"/>
                <a:cs typeface="+mn-cs"/>
              </a:rPr>
              <a:t>Visually the clock was a throwback to the BBC clock that was a big part of British culture for 40 years, but delivered in the style of that reflected the face of one of IKEAs most popular clocks the SKOJ wall clock. The visual of the clock was accompanied by a sonic logo and the spoken words in a soothing voice “It’s 10:30pm – it’s Happy to Bed time”. To ensure that the correct time was aired, 25 different spots with 25 different voiceovers were shot.</a:t>
            </a:r>
          </a:p>
          <a:p>
            <a:r>
              <a:rPr lang="en-US" sz="1200" b="0" i="0" kern="1200" dirty="0">
                <a:solidFill>
                  <a:schemeClr val="tx1"/>
                </a:solidFill>
                <a:effectLst/>
                <a:latin typeface="+mn-lt"/>
                <a:ea typeface="+mn-ea"/>
                <a:cs typeface="+mn-cs"/>
              </a:rPr>
              <a:t>In support of the Channel 4 partnership, there was also a 540 TVR TV campaign. The campaign launched with a 60” spot in X-Factor and the 60” spots ran solus for the first week supported by a 30” launch in the second week running 1:1 and from the third week onwards the 30” ran solus. The spot campaign was designed to generate awareness of the Happy to Bed proposition. There was emphasis on late peak which helped the campaign deliver a high level of cover around family bedtimes. It was also important to deliver the Happy to Bed message as prominently as possible to prompt an earlier bedtime therefore position in break was crucial and 84% of the campaign was delivered with a position (first, second, pen, last).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People who were exposed to all elements of the campaign were:</a:t>
            </a:r>
          </a:p>
          <a:p>
            <a:r>
              <a:rPr lang="en-US" sz="1200" b="0" i="0" kern="1200" dirty="0">
                <a:solidFill>
                  <a:schemeClr val="tx1"/>
                </a:solidFill>
                <a:effectLst/>
                <a:latin typeface="+mn-lt"/>
                <a:ea typeface="+mn-ea"/>
                <a:cs typeface="+mn-cs"/>
              </a:rPr>
              <a:t>40% more likely to be interested in IKEA’s Happy to Bed range</a:t>
            </a:r>
          </a:p>
          <a:p>
            <a:r>
              <a:rPr lang="en-US" sz="1200" b="0" i="0" kern="1200" dirty="0">
                <a:solidFill>
                  <a:schemeClr val="tx1"/>
                </a:solidFill>
                <a:effectLst/>
                <a:latin typeface="+mn-lt"/>
                <a:ea typeface="+mn-ea"/>
                <a:cs typeface="+mn-cs"/>
              </a:rPr>
              <a:t>52% more likely to consider a trip to IKEA in the coming months</a:t>
            </a:r>
          </a:p>
          <a:p>
            <a:r>
              <a:rPr lang="en-US" sz="1200" b="0" i="0" kern="1200" dirty="0">
                <a:solidFill>
                  <a:schemeClr val="tx1"/>
                </a:solidFill>
                <a:effectLst/>
                <a:latin typeface="+mn-lt"/>
                <a:ea typeface="+mn-ea"/>
                <a:cs typeface="+mn-cs"/>
              </a:rPr>
              <a:t>(Source: EMR third party research)</a:t>
            </a:r>
          </a:p>
          <a:p>
            <a:r>
              <a:rPr lang="en-US" sz="1200" b="0" i="0" kern="1200" dirty="0">
                <a:solidFill>
                  <a:schemeClr val="tx1"/>
                </a:solidFill>
                <a:effectLst/>
                <a:latin typeface="+mn-lt"/>
                <a:ea typeface="+mn-ea"/>
                <a:cs typeface="+mn-cs"/>
              </a:rPr>
              <a:t>Advertising contributed to a 13% value growth in the bedroom department at IKEA</a:t>
            </a:r>
          </a:p>
          <a:p>
            <a:r>
              <a:rPr lang="en-US" sz="1200" b="0" i="0" kern="1200" dirty="0">
                <a:solidFill>
                  <a:schemeClr val="tx1"/>
                </a:solidFill>
                <a:effectLst/>
                <a:latin typeface="+mn-lt"/>
                <a:ea typeface="+mn-ea"/>
                <a:cs typeface="+mn-cs"/>
              </a:rPr>
              <a:t>This equates to £14m in incremental sales</a:t>
            </a:r>
          </a:p>
          <a:p>
            <a:endParaRPr lang="en-GB" dirty="0"/>
          </a:p>
          <a:p>
            <a:r>
              <a:rPr lang="en-GB" dirty="0"/>
              <a:t>To read the full case study and access the creative visit: </a:t>
            </a:r>
            <a:r>
              <a:rPr lang="en-GB" dirty="0">
                <a:hlinkClick r:id="rId3"/>
              </a:rPr>
              <a:t>https://www.thinkbox.tv/Case-studies/IKEA</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84904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11/09/2019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11/09/2019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11/09/2019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11/09/2019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BEEC-CC8F-4883-BEFF-9E79137DA085}"/>
              </a:ext>
            </a:extLst>
          </p:cNvPr>
          <p:cNvSpPr>
            <a:spLocks noGrp="1"/>
          </p:cNvSpPr>
          <p:nvPr>
            <p:ph type="title"/>
          </p:nvPr>
        </p:nvSpPr>
        <p:spPr>
          <a:xfrm>
            <a:off x="371475" y="359944"/>
            <a:ext cx="6199142" cy="1021181"/>
          </a:xfrm>
        </p:spPr>
        <p:txBody>
          <a:bodyPr>
            <a:normAutofit fontScale="90000"/>
          </a:bodyPr>
          <a:lstStyle/>
          <a:p>
            <a:r>
              <a:rPr lang="en-US" dirty="0">
                <a:solidFill>
                  <a:schemeClr val="accent6"/>
                </a:solidFill>
              </a:rPr>
              <a:t>IKEA’s TV campaign created success in the bedroom department</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14C7480B-4E00-440A-92DA-C1DCE0A01BED}"/>
              </a:ext>
            </a:extLst>
          </p:cNvPr>
          <p:cNvSpPr>
            <a:spLocks noGrp="1"/>
          </p:cNvSpPr>
          <p:nvPr>
            <p:ph type="body" sz="quarter" idx="13"/>
          </p:nvPr>
        </p:nvSpPr>
        <p:spPr>
          <a:xfrm>
            <a:off x="377759" y="1911236"/>
            <a:ext cx="4285682" cy="3823357"/>
          </a:xfrm>
        </p:spPr>
        <p:txBody>
          <a:bodyPr>
            <a:normAutofit fontScale="85000" lnSpcReduction="20000"/>
          </a:bodyPr>
          <a:lstStyle/>
          <a:p>
            <a:r>
              <a:rPr lang="en-GB" u="sng" dirty="0"/>
              <a:t>Challenge</a:t>
            </a:r>
          </a:p>
          <a:p>
            <a:pPr marL="285750" indent="-285750">
              <a:buFont typeface="Arial" panose="020B0604020202020204" pitchFamily="34" charset="0"/>
              <a:buChar char="•"/>
            </a:pPr>
            <a:r>
              <a:rPr lang="en-GB" dirty="0"/>
              <a:t>IKEA wanted to be synonymous with the bedroom, making IKEA </a:t>
            </a:r>
            <a:r>
              <a:rPr lang="en-GB" u="sng" dirty="0"/>
              <a:t>the</a:t>
            </a:r>
            <a:r>
              <a:rPr lang="en-GB" dirty="0"/>
              <a:t> destination for bedroom furniture</a:t>
            </a:r>
          </a:p>
          <a:p>
            <a:r>
              <a:rPr lang="en-GB" u="sng" dirty="0"/>
              <a:t>Solution</a:t>
            </a:r>
            <a:endParaRPr lang="en-US" dirty="0"/>
          </a:p>
          <a:p>
            <a:pPr marL="285750" indent="-285750">
              <a:buFont typeface="Arial" panose="020B0604020202020204" pitchFamily="34" charset="0"/>
              <a:buChar char="•"/>
            </a:pPr>
            <a:r>
              <a:rPr lang="en-US" dirty="0"/>
              <a:t>Created an innovative partnership with Channel 4 over ten months, that encouraged  viewers to go to bed at the optimum time for happiness</a:t>
            </a:r>
          </a:p>
          <a:p>
            <a:pPr marL="285750" indent="-285750">
              <a:buFont typeface="Arial" panose="020B0604020202020204" pitchFamily="34" charset="0"/>
              <a:buChar char="•"/>
            </a:pPr>
            <a:r>
              <a:rPr lang="en-US" dirty="0"/>
              <a:t>Every night, at 10.30pm, the IKEA clock encouraged viewers to go ‘Happy to Bed’  </a:t>
            </a:r>
            <a:endParaRPr lang="en-GB" u="sng" dirty="0"/>
          </a:p>
          <a:p>
            <a:r>
              <a:rPr lang="en-GB" u="sng" dirty="0"/>
              <a:t>Results</a:t>
            </a:r>
          </a:p>
          <a:p>
            <a:pPr marL="285750" indent="-285750">
              <a:buFont typeface="Arial" panose="020B0604020202020204" pitchFamily="34" charset="0"/>
              <a:buChar char="•"/>
            </a:pPr>
            <a:r>
              <a:rPr lang="en-US" dirty="0"/>
              <a:t>People exposed to the campaign were 52% more likely to consider a trip to IKEA</a:t>
            </a:r>
          </a:p>
          <a:p>
            <a:pPr marL="285750" indent="-285750">
              <a:buFont typeface="Arial" panose="020B0604020202020204" pitchFamily="34" charset="0"/>
              <a:buChar char="•"/>
            </a:pPr>
            <a:r>
              <a:rPr lang="en-US" dirty="0"/>
              <a:t>Advertising contributed to a 13% value growth in the bedroom department at IKEA, which equated to £14m in incremental sales</a:t>
            </a:r>
          </a:p>
          <a:p>
            <a:endParaRPr lang="en-GB" dirty="0"/>
          </a:p>
          <a:p>
            <a:endParaRPr lang="en-GB" u="sng" dirty="0"/>
          </a:p>
        </p:txBody>
      </p:sp>
      <p:pic>
        <p:nvPicPr>
          <p:cNvPr id="6" name="Picture Placeholder 5">
            <a:extLst>
              <a:ext uri="{FF2B5EF4-FFF2-40B4-BE49-F238E27FC236}">
                <a16:creationId xmlns:a16="http://schemas.microsoft.com/office/drawing/2014/main" id="{698102EF-1360-4800-BE43-8FDAF25D1F30}"/>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1026" name="Picture 2" descr="Image result for vizeum">
            <a:extLst>
              <a:ext uri="{FF2B5EF4-FFF2-40B4-BE49-F238E27FC236}">
                <a16:creationId xmlns:a16="http://schemas.microsoft.com/office/drawing/2014/main" id="{F1CE8082-5338-4E5B-9095-EB34B5142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2533" y="375793"/>
            <a:ext cx="1002007" cy="494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KEA logo">
            <a:extLst>
              <a:ext uri="{FF2B5EF4-FFF2-40B4-BE49-F238E27FC236}">
                <a16:creationId xmlns:a16="http://schemas.microsoft.com/office/drawing/2014/main" id="{7109EB17-4B31-4CDC-B88C-89DA82FCA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5417" y="375793"/>
            <a:ext cx="883466" cy="49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63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498</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IKEA’s TV campaign created success in the bedroom department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96</cp:revision>
  <dcterms:created xsi:type="dcterms:W3CDTF">2018-11-16T11:43:00Z</dcterms:created>
  <dcterms:modified xsi:type="dcterms:W3CDTF">2019-09-11T16:36:52Z</dcterms:modified>
</cp:coreProperties>
</file>