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76226" autoAdjust="0"/>
  </p:normalViewPr>
  <p:slideViewPr>
    <p:cSldViewPr snapToGrid="0">
      <p:cViewPr varScale="1">
        <p:scale>
          <a:sx n="76" d="100"/>
          <a:sy n="76" d="100"/>
        </p:scale>
        <p:origin x="13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21/08/2019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Age UK is the country’s largest charity, dedicated to helping everyone make the most out of later life. In 2016, they were launching a new campaign at a very busy time of year, December. Their budget was a lot less than other charities (3% share of voice) so they knew they needed to do something a bit different to stand out.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main objective of the campaign was to recruit volunteers to Age UK’s ‘Call In Time’ service, where people befriend a lonely or isolated elderly person and call them for a chat every week.</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Solution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Manning Gottlieb OMD decided to reject the traditional charity approach of focussing on the scale of the issue and to use TV and the power of one story to move the nation.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MG OMD worked with Drum to create a film focussed on Roy, aged 83, whose individual story, portrayed by James </a:t>
            </a:r>
            <a:r>
              <a:rPr lang="en-GB" sz="1200" b="0" i="0" kern="1200" dirty="0" err="1">
                <a:solidFill>
                  <a:schemeClr val="tx1"/>
                </a:solidFill>
                <a:effectLst/>
                <a:latin typeface="+mn-lt"/>
                <a:ea typeface="+mn-ea"/>
                <a:cs typeface="+mn-cs"/>
              </a:rPr>
              <a:t>Bolam</a:t>
            </a:r>
            <a:r>
              <a:rPr lang="en-GB" sz="1200" b="0" i="0" kern="1200" dirty="0">
                <a:solidFill>
                  <a:schemeClr val="tx1"/>
                </a:solidFill>
                <a:effectLst/>
                <a:latin typeface="+mn-lt"/>
                <a:ea typeface="+mn-ea"/>
                <a:cs typeface="+mn-cs"/>
              </a:rPr>
              <a:t>, made the plight of the one million lonely people in the UK more personal and so more likely to instigate action. They launched with a full three minute ad break takeover in Good Morning Britain on ITV, the programme profile was for the right target audience of ABC1 55+ women, right time of day for charitable action and within an episode dedicated to loneliness in the UK, the perfect environment.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produced a 60 second cut down which they placed into other poignant programmes for their target audience of ABC1 55+ women including ‘When Phillip met Prince Phillip’ and ‘The Queen at 90’.</a:t>
            </a:r>
          </a:p>
          <a:p>
            <a:endParaRPr lang="en-GB" sz="1200" b="0" i="0" kern="1200" dirty="0">
              <a:solidFill>
                <a:schemeClr val="tx1"/>
              </a:solidFill>
              <a:effectLst/>
              <a:latin typeface="+mn-lt"/>
              <a:ea typeface="+mn-ea"/>
              <a:cs typeface="+mn-cs"/>
            </a:endParaRPr>
          </a:p>
          <a:p>
            <a:pPr marL="0" indent="0">
              <a:buFont typeface="Arial" panose="020B0604020202020204" pitchFamily="34" charset="0"/>
              <a:buNone/>
            </a:pPr>
            <a:r>
              <a:rPr lang="en-GB" dirty="0"/>
              <a:t>Using Age UK’s data they created a loneliness index to produce a real-time loneliness map of the UK which they pushed out across 120 geo-targeted areas using supporting mediums:</a:t>
            </a:r>
            <a:endParaRPr lang="en-GB" sz="1200" b="0" i="0" kern="1200" dirty="0">
              <a:solidFill>
                <a:schemeClr val="tx1"/>
              </a:solidFill>
              <a:effectLst/>
              <a:latin typeface="+mn-lt"/>
              <a:ea typeface="+mn-ea"/>
              <a:cs typeface="+mn-cs"/>
            </a:endParaRPr>
          </a:p>
          <a:p>
            <a:pPr marL="171450" indent="-171450">
              <a:buFontTx/>
              <a:buChar char="-"/>
            </a:pPr>
            <a:r>
              <a:rPr lang="en-GB" sz="1200" b="0" i="0" kern="1200" dirty="0">
                <a:solidFill>
                  <a:schemeClr val="tx1"/>
                </a:solidFill>
                <a:effectLst/>
                <a:latin typeface="+mn-lt"/>
                <a:ea typeface="+mn-ea"/>
                <a:cs typeface="+mn-cs"/>
              </a:rPr>
              <a:t>Bespoke DOOH ads </a:t>
            </a:r>
          </a:p>
          <a:p>
            <a:pPr marL="171450" indent="-171450">
              <a:buFontTx/>
              <a:buChar char="-"/>
            </a:pPr>
            <a:r>
              <a:rPr lang="en-GB" sz="1200" b="0" i="0" kern="1200" dirty="0">
                <a:solidFill>
                  <a:schemeClr val="tx1"/>
                </a:solidFill>
                <a:effectLst/>
                <a:latin typeface="+mn-lt"/>
                <a:ea typeface="+mn-ea"/>
                <a:cs typeface="+mn-cs"/>
              </a:rPr>
              <a:t>Geo-targeted ads on mobile with the bespoke statistic to their location as well as details on how they could help</a:t>
            </a:r>
          </a:p>
          <a:p>
            <a:pPr marL="171450" indent="-171450">
              <a:buFontTx/>
              <a:buChar char="-"/>
            </a:pPr>
            <a:r>
              <a:rPr lang="en-GB" sz="1200" b="0" i="0" kern="1200" dirty="0">
                <a:solidFill>
                  <a:schemeClr val="tx1"/>
                </a:solidFill>
                <a:effectLst/>
                <a:latin typeface="+mn-lt"/>
                <a:ea typeface="+mn-ea"/>
                <a:cs typeface="+mn-cs"/>
              </a:rPr>
              <a:t>Facebook with a live stat of how many people were chronically lonely within their area</a:t>
            </a:r>
          </a:p>
          <a:p>
            <a:pPr marL="171450" indent="-171450">
              <a:buFontTx/>
              <a:buChar char="-"/>
            </a:pPr>
            <a:r>
              <a:rPr lang="en-GB" sz="1200" b="0" i="0" kern="1200" dirty="0">
                <a:solidFill>
                  <a:schemeClr val="tx1"/>
                </a:solidFill>
                <a:effectLst/>
                <a:latin typeface="+mn-lt"/>
                <a:ea typeface="+mn-ea"/>
                <a:cs typeface="+mn-cs"/>
              </a:rPr>
              <a:t>Unruly ran localised messaging for the first time across online sites </a:t>
            </a:r>
          </a:p>
          <a:p>
            <a:pPr marL="171450" indent="-171450">
              <a:buFontTx/>
              <a:buChar char="-"/>
            </a:pPr>
            <a:r>
              <a:rPr lang="en-GB" sz="1200" b="0" i="0" kern="1200" dirty="0">
                <a:solidFill>
                  <a:schemeClr val="tx1"/>
                </a:solidFill>
                <a:effectLst/>
                <a:latin typeface="+mn-lt"/>
                <a:ea typeface="+mn-ea"/>
                <a:cs typeface="+mn-cs"/>
              </a:rPr>
              <a:t>Spotify, they overlaid the loneliness statistic onto Christmas Playlists creating poignancy through juxtaposition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loneliness map was also hosted on the Age UK website and distributed through their social channels and CRM. This enabled people to look up their area at a postcode level and reveal the depth of loneliness in their neighbourhood.</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0" i="0" kern="1200" dirty="0">
                <a:solidFill>
                  <a:schemeClr val="tx1"/>
                </a:solidFill>
                <a:effectLst/>
                <a:latin typeface="+mn-lt"/>
                <a:ea typeface="+mn-ea"/>
                <a:cs typeface="+mn-cs"/>
              </a:rPr>
              <a:t>They saw the largest number of volunteers the charity had ever had experiencing 33,000 volunteer enquiries in just 4 weeks, 13% of which came directly from the Good Morning Britain ad break</a:t>
            </a:r>
          </a:p>
          <a:p>
            <a:pPr marL="171450" indent="-171450">
              <a:buFontTx/>
              <a:buChar char="-"/>
            </a:pPr>
            <a:r>
              <a:rPr lang="en-GB" sz="1200" b="0" i="0" kern="1200" dirty="0">
                <a:solidFill>
                  <a:schemeClr val="tx1"/>
                </a:solidFill>
                <a:effectLst/>
                <a:latin typeface="+mn-lt"/>
                <a:ea typeface="+mn-ea"/>
                <a:cs typeface="+mn-cs"/>
              </a:rPr>
              <a:t>Fundraising increased 4% YoY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0" i="0" kern="1200" dirty="0">
                <a:solidFill>
                  <a:schemeClr val="tx1"/>
                </a:solidFill>
                <a:effectLst/>
                <a:latin typeface="+mn-lt"/>
                <a:ea typeface="+mn-ea"/>
                <a:cs typeface="+mn-cs"/>
              </a:rPr>
              <a:t>Web traffic increased in December 2016 by 24% YoY and exceeded the click through rate benchmark for charity brands by 276% </a:t>
            </a:r>
          </a:p>
          <a:p>
            <a:pPr marL="171450" indent="-171450">
              <a:buFontTx/>
              <a:buChar char="-"/>
            </a:pPr>
            <a:r>
              <a:rPr lang="en-GB" sz="1200" b="0" i="0" kern="1200" dirty="0">
                <a:solidFill>
                  <a:schemeClr val="tx1"/>
                </a:solidFill>
                <a:effectLst/>
                <a:latin typeface="+mn-lt"/>
                <a:ea typeface="+mn-ea"/>
                <a:cs typeface="+mn-cs"/>
              </a:rPr>
              <a:t>Volunteer time pledged to Age UK’s Call In Time service equated to 2 million hours in 2017 and consideration for volunteering increased by 15%</a:t>
            </a:r>
          </a:p>
          <a:p>
            <a:pPr marL="171450" indent="-171450">
              <a:buFontTx/>
              <a:buChar char="-"/>
            </a:pPr>
            <a:r>
              <a:rPr lang="en-GB" sz="1200" b="0" i="0" kern="1200" dirty="0">
                <a:solidFill>
                  <a:schemeClr val="tx1"/>
                </a:solidFill>
                <a:effectLst/>
                <a:latin typeface="+mn-lt"/>
                <a:ea typeface="+mn-ea"/>
                <a:cs typeface="+mn-cs"/>
              </a:rPr>
              <a:t>245% more calls were generated than the previous year from lonely older people wanting to receive the service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t>https://www.thinkbox.tv/Case-studies/Age-UK </a:t>
            </a:r>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21/08/2019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21/08/2019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21/08/2019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21/08/2019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7" y="466263"/>
            <a:ext cx="4998191" cy="1021181"/>
          </a:xfrm>
        </p:spPr>
        <p:txBody>
          <a:bodyPr/>
          <a:lstStyle/>
          <a:p>
            <a:r>
              <a:rPr lang="en-GB" dirty="0">
                <a:solidFill>
                  <a:schemeClr val="accent6"/>
                </a:solidFill>
              </a:rPr>
              <a:t>Age UK tackled the issue of loneliness</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1476" y="1836590"/>
            <a:ext cx="5305424" cy="4135001"/>
          </a:xfrm>
        </p:spPr>
        <p:txBody>
          <a:bodyPr>
            <a:normAutofit fontScale="70000" lnSpcReduction="20000"/>
          </a:bodyPr>
          <a:lstStyle/>
          <a:p>
            <a:r>
              <a:rPr lang="en-GB" u="sng" dirty="0"/>
              <a:t>Challenge</a:t>
            </a:r>
          </a:p>
          <a:p>
            <a:pPr marL="285750" indent="-285750">
              <a:buFont typeface="Arial" panose="020B0604020202020204" pitchFamily="34" charset="0"/>
              <a:buChar char="•"/>
            </a:pPr>
            <a:r>
              <a:rPr lang="en-GB" dirty="0"/>
              <a:t>Age UK wanted to recruit volunteers for their Call In Time service to help fight loneliness </a:t>
            </a:r>
          </a:p>
          <a:p>
            <a:r>
              <a:rPr lang="en-GB" u="sng" dirty="0"/>
              <a:t>Solution</a:t>
            </a:r>
          </a:p>
          <a:p>
            <a:pPr marL="285750" indent="-285750">
              <a:buFont typeface="Arial" panose="020B0604020202020204" pitchFamily="34" charset="0"/>
              <a:buChar char="•"/>
            </a:pPr>
            <a:r>
              <a:rPr lang="en-GB" dirty="0"/>
              <a:t>MG OMD decided to use the power of one persons story to move the nation</a:t>
            </a:r>
          </a:p>
          <a:p>
            <a:pPr marL="285750" indent="-285750">
              <a:buFont typeface="Arial" panose="020B0604020202020204" pitchFamily="34" charset="0"/>
              <a:buChar char="•"/>
            </a:pPr>
            <a:r>
              <a:rPr lang="en-GB" dirty="0"/>
              <a:t>Launched with a 3 min ad break takeover in Good Morning Britain on ITV - right target audience of ABC1 55+ women, right time of day for charitable action and within an episode dedicated to loneliness</a:t>
            </a:r>
          </a:p>
          <a:p>
            <a:pPr marL="285750" indent="-285750">
              <a:buFont typeface="Arial" panose="020B0604020202020204" pitchFamily="34" charset="0"/>
              <a:buChar char="•"/>
            </a:pPr>
            <a:r>
              <a:rPr lang="en-GB" dirty="0"/>
              <a:t>60 second cut placed in other poignant programming for the audience including ‘When Phillip met Prince Phillip’ and ‘The Queen at 90’</a:t>
            </a:r>
          </a:p>
          <a:p>
            <a:r>
              <a:rPr lang="en-GB" u="sng" dirty="0"/>
              <a:t>Results</a:t>
            </a:r>
          </a:p>
          <a:p>
            <a:pPr marL="285750" indent="-285750">
              <a:lnSpc>
                <a:spcPct val="110000"/>
              </a:lnSpc>
              <a:buFont typeface="Arial" panose="020B0604020202020204" pitchFamily="34" charset="0"/>
              <a:buChar char="•"/>
            </a:pPr>
            <a:r>
              <a:rPr lang="en-GB" dirty="0"/>
              <a:t>33,000 volunteer enquiries in just 4 weeks, 13% came directly from the Good Morning Britain ad break and fundraising increased 4% YoY </a:t>
            </a:r>
          </a:p>
          <a:p>
            <a:pPr marL="285750" indent="-285750">
              <a:lnSpc>
                <a:spcPct val="110000"/>
              </a:lnSpc>
              <a:buFont typeface="Arial" panose="020B0604020202020204" pitchFamily="34" charset="0"/>
              <a:buChar char="•"/>
            </a:pPr>
            <a:r>
              <a:rPr lang="en-GB" dirty="0"/>
              <a:t>Web traffic increased in December 2016 by 24% YoY</a:t>
            </a:r>
          </a:p>
          <a:p>
            <a:pPr marL="285750" indent="-285750">
              <a:lnSpc>
                <a:spcPct val="110000"/>
              </a:lnSpc>
              <a:buFont typeface="Arial" panose="020B0604020202020204" pitchFamily="34" charset="0"/>
              <a:buChar char="•"/>
            </a:pPr>
            <a:r>
              <a:rPr lang="en-GB" dirty="0"/>
              <a:t>Time pledged to the Call In Time service equated to 2 million hours in 2017, consideration for volunteering increased by 15%</a:t>
            </a:r>
          </a:p>
          <a:p>
            <a:pPr marL="285750" indent="-285750">
              <a:lnSpc>
                <a:spcPct val="110000"/>
              </a:lnSpc>
              <a:buFont typeface="Arial" panose="020B0604020202020204" pitchFamily="34" charset="0"/>
              <a:buChar char="•"/>
            </a:pPr>
            <a:r>
              <a:rPr lang="en-GB" dirty="0"/>
              <a:t>245% more calls YoY from lonely older people wanting to receive the service</a:t>
            </a:r>
          </a:p>
        </p:txBody>
      </p:sp>
      <p:pic>
        <p:nvPicPr>
          <p:cNvPr id="8" name="Picture Placeholder 7" descr="A person looking at the camera&#10;&#10;Description automatically generated">
            <a:extLst>
              <a:ext uri="{FF2B5EF4-FFF2-40B4-BE49-F238E27FC236}">
                <a16:creationId xmlns:a16="http://schemas.microsoft.com/office/drawing/2014/main" id="{1C9A852B-D32D-4A49-88A5-714470943A4F}"/>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8335" b="8335"/>
          <a:stretch>
            <a:fillRect/>
          </a:stretch>
        </p:blipFill>
        <p:spPr>
          <a:xfrm>
            <a:off x="6096000" y="1991150"/>
            <a:ext cx="5983201" cy="3313908"/>
          </a:xfrm>
        </p:spPr>
      </p:pic>
      <p:pic>
        <p:nvPicPr>
          <p:cNvPr id="4" name="Picture 3">
            <a:extLst>
              <a:ext uri="{FF2B5EF4-FFF2-40B4-BE49-F238E27FC236}">
                <a16:creationId xmlns:a16="http://schemas.microsoft.com/office/drawing/2014/main" id="{5638EEA9-ED07-40E3-A78C-644F1C39FAD9}"/>
              </a:ext>
            </a:extLst>
          </p:cNvPr>
          <p:cNvPicPr>
            <a:picLocks noChangeAspect="1"/>
          </p:cNvPicPr>
          <p:nvPr/>
        </p:nvPicPr>
        <p:blipFill>
          <a:blip r:embed="rId4"/>
          <a:stretch>
            <a:fillRect/>
          </a:stretch>
        </p:blipFill>
        <p:spPr>
          <a:xfrm>
            <a:off x="10130773" y="197426"/>
            <a:ext cx="1689750" cy="779427"/>
          </a:xfrm>
          <a:prstGeom prst="rect">
            <a:avLst/>
          </a:prstGeom>
        </p:spPr>
      </p:pic>
      <p:pic>
        <p:nvPicPr>
          <p:cNvPr id="10" name="Picture 9">
            <a:extLst>
              <a:ext uri="{FF2B5EF4-FFF2-40B4-BE49-F238E27FC236}">
                <a16:creationId xmlns:a16="http://schemas.microsoft.com/office/drawing/2014/main" id="{8A0C842C-C057-4EFB-9E05-C3B96AA46A59}"/>
              </a:ext>
            </a:extLst>
          </p:cNvPr>
          <p:cNvPicPr>
            <a:picLocks noChangeAspect="1"/>
          </p:cNvPicPr>
          <p:nvPr/>
        </p:nvPicPr>
        <p:blipFill>
          <a:blip r:embed="rId5"/>
          <a:stretch>
            <a:fillRect/>
          </a:stretch>
        </p:blipFill>
        <p:spPr>
          <a:xfrm>
            <a:off x="9761488" y="1131413"/>
            <a:ext cx="2212424" cy="705177"/>
          </a:xfrm>
          <a:prstGeom prst="rect">
            <a:avLst/>
          </a:prstGeom>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1050</TotalTime>
  <Words>726</Words>
  <Application>Microsoft Office PowerPoint</Application>
  <PresentationFormat>Widescreen</PresentationFormat>
  <Paragraphs>42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Age UK tackled the issue of loneliness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Hannah McMullen</cp:lastModifiedBy>
  <cp:revision>57</cp:revision>
  <dcterms:created xsi:type="dcterms:W3CDTF">2018-11-16T11:43:00Z</dcterms:created>
  <dcterms:modified xsi:type="dcterms:W3CDTF">2019-08-21T07:56:10Z</dcterms:modified>
</cp:coreProperties>
</file>