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72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68428" autoAdjust="0"/>
  </p:normalViewPr>
  <p:slideViewPr>
    <p:cSldViewPr snapToGrid="0">
      <p:cViewPr varScale="1">
        <p:scale>
          <a:sx n="73" d="100"/>
          <a:sy n="73" d="100"/>
        </p:scale>
        <p:origin x="2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25/09/2019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Sainsburys-best-Christmas-ever"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Challenge</a:t>
            </a:r>
          </a:p>
          <a:p>
            <a:r>
              <a:rPr lang="en-US" sz="1200" b="0" i="0" kern="1200" dirty="0">
                <a:solidFill>
                  <a:schemeClr val="tx1"/>
                </a:solidFill>
                <a:effectLst/>
                <a:latin typeface="+mn-lt"/>
                <a:ea typeface="+mn-ea"/>
                <a:cs typeface="+mn-cs"/>
              </a:rPr>
              <a:t>Towards the end of 2015, Sainsbury’s were facing a challenging time. Grocery retail had seen discount challenger brands competing with the ‘big four’ supermarkets. This was magnified in the run up to Christmas, a period when some weeks see sales 50% higher than a typical week.</a:t>
            </a:r>
          </a:p>
          <a:p>
            <a:r>
              <a:rPr lang="en-US" sz="1200" b="0" i="0" kern="1200" dirty="0">
                <a:solidFill>
                  <a:schemeClr val="tx1"/>
                </a:solidFill>
                <a:effectLst/>
                <a:latin typeface="+mn-lt"/>
                <a:ea typeface="+mn-ea"/>
                <a:cs typeface="+mn-cs"/>
              </a:rPr>
              <a:t>For Sainsbury’s, these difficult seasonal trading conditions were made harder by two things: firstly, having the lowest media budget of the major supermarket brands; secondly, to respect its long-standing relationship with the Royal British Legion, Sainsbury’s were launching its Christmas campaign after Armistice Day, up to 10 days later than competitors. It was therefore vital that Sainsbury’s launched with a bang to kick-start both the campaign and weekend trading performance immediately.</a:t>
            </a:r>
          </a:p>
          <a:p>
            <a:r>
              <a:rPr lang="en-US" sz="1200" b="0" i="0" kern="1200" dirty="0">
                <a:solidFill>
                  <a:schemeClr val="tx1"/>
                </a:solidFill>
                <a:effectLst/>
                <a:latin typeface="+mn-lt"/>
                <a:ea typeface="+mn-ea"/>
                <a:cs typeface="+mn-cs"/>
              </a:rPr>
              <a:t>The business objectives of the campaign were to increase both purchase consideration and market share while driving talkability amongst families.</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TV Solution</a:t>
            </a:r>
          </a:p>
          <a:p>
            <a:r>
              <a:rPr lang="en-US" sz="1200" b="0" i="0" kern="1200" dirty="0">
                <a:solidFill>
                  <a:schemeClr val="tx1"/>
                </a:solidFill>
                <a:effectLst/>
                <a:latin typeface="+mn-lt"/>
                <a:ea typeface="+mn-ea"/>
                <a:cs typeface="+mn-cs"/>
              </a:rPr>
              <a:t>With its seasonal positioning, ‘Christmas is for Sharing’, Sainsbury’s strategic solution was to be grounded in storytelling with an aim to bring families together.</a:t>
            </a:r>
          </a:p>
          <a:p>
            <a:r>
              <a:rPr lang="en-US" sz="1200" b="0" i="0" kern="1200" dirty="0">
                <a:solidFill>
                  <a:schemeClr val="tx1"/>
                </a:solidFill>
                <a:effectLst/>
                <a:latin typeface="+mn-lt"/>
                <a:ea typeface="+mn-ea"/>
                <a:cs typeface="+mn-cs"/>
              </a:rPr>
              <a:t>This was done by giving the nation a story to share that would help parents spend more time with their children. In partnership with Harper Collins, Sainsbury’s revived Judith Kerr’s much loved cat, </a:t>
            </a:r>
            <a:r>
              <a:rPr lang="en-US" sz="1200" b="0" i="0" kern="1200" dirty="0" err="1">
                <a:solidFill>
                  <a:schemeClr val="tx1"/>
                </a:solidFill>
                <a:effectLst/>
                <a:latin typeface="+mn-lt"/>
                <a:ea typeface="+mn-ea"/>
                <a:cs typeface="+mn-cs"/>
              </a:rPr>
              <a:t>Mog</a:t>
            </a:r>
            <a:r>
              <a:rPr lang="en-US" sz="1200" b="0" i="0" kern="1200" dirty="0">
                <a:solidFill>
                  <a:schemeClr val="tx1"/>
                </a:solidFill>
                <a:effectLst/>
                <a:latin typeface="+mn-lt"/>
                <a:ea typeface="+mn-ea"/>
                <a:cs typeface="+mn-cs"/>
              </a:rPr>
              <a:t>, bringing her back to life for a new generation. A brand new book was created which, alongside a cuddly toy, was available to buy in store or online with all profits going to Save the Children to help support child literacy.</a:t>
            </a:r>
          </a:p>
          <a:p>
            <a:r>
              <a:rPr lang="en-US" sz="1200" b="0" i="0" kern="1200" dirty="0">
                <a:solidFill>
                  <a:schemeClr val="tx1"/>
                </a:solidFill>
                <a:effectLst/>
                <a:latin typeface="+mn-lt"/>
                <a:ea typeface="+mn-ea"/>
                <a:cs typeface="+mn-cs"/>
              </a:rPr>
              <a:t>A 3½ minute film, ‘</a:t>
            </a:r>
            <a:r>
              <a:rPr lang="en-US" sz="1200" b="0" i="0" kern="1200" dirty="0" err="1">
                <a:solidFill>
                  <a:schemeClr val="tx1"/>
                </a:solidFill>
                <a:effectLst/>
                <a:latin typeface="+mn-lt"/>
                <a:ea typeface="+mn-ea"/>
                <a:cs typeface="+mn-cs"/>
              </a:rPr>
              <a:t>Mog’s</a:t>
            </a:r>
            <a:r>
              <a:rPr lang="en-US" sz="1200" b="0" i="0" kern="1200" dirty="0">
                <a:solidFill>
                  <a:schemeClr val="tx1"/>
                </a:solidFill>
                <a:effectLst/>
                <a:latin typeface="+mn-lt"/>
                <a:ea typeface="+mn-ea"/>
                <a:cs typeface="+mn-cs"/>
              </a:rPr>
              <a:t> Christmas Calamity’, was created to launch the campaign. It was made by the producers of Paddington Bear, with Emma Thompson providing the voiceover and an original score from Oscar-winning composer Rachel Portman.</a:t>
            </a:r>
          </a:p>
          <a:p>
            <a:r>
              <a:rPr lang="en-US" sz="1200" b="0" i="0" kern="1200" dirty="0">
                <a:solidFill>
                  <a:schemeClr val="tx1"/>
                </a:solidFill>
                <a:effectLst/>
                <a:latin typeface="+mn-lt"/>
                <a:ea typeface="+mn-ea"/>
                <a:cs typeface="+mn-cs"/>
              </a:rPr>
              <a:t>Sainsbury’s worked with their media agency, PHD, to create maximum impact at launch. PHD knew from past Christmases that Thursday and Friday were critical days because, after the first 48 hours, social buzz and conversation would dip. This meant they had to ensure as many people as possible had seen and were talking about </a:t>
            </a:r>
            <a:r>
              <a:rPr lang="en-US" sz="1200" b="0" i="0" kern="1200" dirty="0" err="1">
                <a:solidFill>
                  <a:schemeClr val="tx1"/>
                </a:solidFill>
                <a:effectLst/>
                <a:latin typeface="+mn-lt"/>
                <a:ea typeface="+mn-ea"/>
                <a:cs typeface="+mn-cs"/>
              </a:rPr>
              <a:t>Mog</a:t>
            </a:r>
            <a:r>
              <a:rPr lang="en-US" sz="1200" b="0" i="0" kern="1200" dirty="0">
                <a:solidFill>
                  <a:schemeClr val="tx1"/>
                </a:solidFill>
                <a:effectLst/>
                <a:latin typeface="+mn-lt"/>
                <a:ea typeface="+mn-ea"/>
                <a:cs typeface="+mn-cs"/>
              </a:rPr>
              <a:t> on these two days.</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Plan</a:t>
            </a:r>
          </a:p>
          <a:p>
            <a:r>
              <a:rPr lang="en-US" sz="1200" b="0" i="0" kern="1200" dirty="0">
                <a:solidFill>
                  <a:schemeClr val="tx1"/>
                </a:solidFill>
                <a:effectLst/>
                <a:latin typeface="+mn-lt"/>
                <a:ea typeface="+mn-ea"/>
                <a:cs typeface="+mn-cs"/>
              </a:rPr>
              <a:t>Knowing that the first 48 hours were key, PHD needed to </a:t>
            </a:r>
            <a:r>
              <a:rPr lang="en-US" sz="1200" b="0" i="0" kern="1200" dirty="0" err="1">
                <a:solidFill>
                  <a:schemeClr val="tx1"/>
                </a:solidFill>
                <a:effectLst/>
                <a:latin typeface="+mn-lt"/>
                <a:ea typeface="+mn-ea"/>
                <a:cs typeface="+mn-cs"/>
              </a:rPr>
              <a:t>maximise</a:t>
            </a:r>
            <a:r>
              <a:rPr lang="en-US" sz="1200" b="0" i="0" kern="1200" dirty="0">
                <a:solidFill>
                  <a:schemeClr val="tx1"/>
                </a:solidFill>
                <a:effectLst/>
                <a:latin typeface="+mn-lt"/>
                <a:ea typeface="+mn-ea"/>
                <a:cs typeface="+mn-cs"/>
              </a:rPr>
              <a:t> reach within this timeframe. The aim was to share </a:t>
            </a:r>
            <a:r>
              <a:rPr lang="en-US" sz="1200" b="0" i="0" kern="1200" dirty="0" err="1">
                <a:solidFill>
                  <a:schemeClr val="tx1"/>
                </a:solidFill>
                <a:effectLst/>
                <a:latin typeface="+mn-lt"/>
                <a:ea typeface="+mn-ea"/>
                <a:cs typeface="+mn-cs"/>
              </a:rPr>
              <a:t>Mog’s</a:t>
            </a:r>
            <a:r>
              <a:rPr lang="en-US" sz="1200" b="0" i="0" kern="1200" dirty="0">
                <a:solidFill>
                  <a:schemeClr val="tx1"/>
                </a:solidFill>
                <a:effectLst/>
                <a:latin typeface="+mn-lt"/>
                <a:ea typeface="+mn-ea"/>
                <a:cs typeface="+mn-cs"/>
              </a:rPr>
              <a:t> story with as many people as possible, using TV which would deliver high reach very quickly.</a:t>
            </a:r>
          </a:p>
          <a:p>
            <a:r>
              <a:rPr lang="en-US" sz="1200" b="0" i="0" kern="1200" dirty="0">
                <a:solidFill>
                  <a:schemeClr val="tx1"/>
                </a:solidFill>
                <a:effectLst/>
                <a:latin typeface="+mn-lt"/>
                <a:ea typeface="+mn-ea"/>
                <a:cs typeface="+mn-cs"/>
              </a:rPr>
              <a:t>Using IPA Touchpoints, PHD identified a sweet spot at 7pm when families were spending most time together. This meant the launch couldn’t wait until the typical 9pm spot when audience numbers were higher.</a:t>
            </a:r>
          </a:p>
          <a:p>
            <a:r>
              <a:rPr lang="en-US" sz="1200" b="0" i="0" kern="1200" dirty="0">
                <a:solidFill>
                  <a:schemeClr val="tx1"/>
                </a:solidFill>
                <a:effectLst/>
                <a:latin typeface="+mn-lt"/>
                <a:ea typeface="+mn-ea"/>
                <a:cs typeface="+mn-cs"/>
              </a:rPr>
              <a:t>To </a:t>
            </a:r>
            <a:r>
              <a:rPr lang="en-US" sz="1200" b="0" i="0" kern="1200" dirty="0" err="1">
                <a:solidFill>
                  <a:schemeClr val="tx1"/>
                </a:solidFill>
                <a:effectLst/>
                <a:latin typeface="+mn-lt"/>
                <a:ea typeface="+mn-ea"/>
                <a:cs typeface="+mn-cs"/>
              </a:rPr>
              <a:t>maximise</a:t>
            </a:r>
            <a:r>
              <a:rPr lang="en-US" sz="1200" b="0" i="0" kern="1200" dirty="0">
                <a:solidFill>
                  <a:schemeClr val="tx1"/>
                </a:solidFill>
                <a:effectLst/>
                <a:latin typeface="+mn-lt"/>
                <a:ea typeface="+mn-ea"/>
                <a:cs typeface="+mn-cs"/>
              </a:rPr>
              <a:t> the reach in one evening, Sainsbury’s launched its campaign simultaneously across 83 channels on 12</a:t>
            </a:r>
            <a:r>
              <a:rPr lang="en-US" sz="1200" b="0" i="0" kern="1200" baseline="30000" dirty="0">
                <a:solidFill>
                  <a:schemeClr val="tx1"/>
                </a:solidFill>
                <a:effectLst/>
                <a:latin typeface="+mn-lt"/>
                <a:ea typeface="+mn-ea"/>
                <a:cs typeface="+mn-cs"/>
              </a:rPr>
              <a:t>th</a:t>
            </a:r>
            <a:r>
              <a:rPr lang="en-US" sz="1200" b="0" i="0" kern="1200" dirty="0">
                <a:solidFill>
                  <a:schemeClr val="tx1"/>
                </a:solidFill>
                <a:effectLst/>
                <a:latin typeface="+mn-lt"/>
                <a:ea typeface="+mn-ea"/>
                <a:cs typeface="+mn-cs"/>
              </a:rPr>
              <a:t> November at 7.15pm. Over 84% of people watching commercial TV at that time witnessed the unveiling of </a:t>
            </a:r>
            <a:r>
              <a:rPr lang="en-US" sz="1200" b="0" i="0" kern="1200" dirty="0" err="1">
                <a:solidFill>
                  <a:schemeClr val="tx1"/>
                </a:solidFill>
                <a:effectLst/>
                <a:latin typeface="+mn-lt"/>
                <a:ea typeface="+mn-ea"/>
                <a:cs typeface="+mn-cs"/>
              </a:rPr>
              <a:t>Mog’s</a:t>
            </a:r>
            <a:r>
              <a:rPr lang="en-US" sz="1200" b="0" i="0" kern="1200" dirty="0">
                <a:solidFill>
                  <a:schemeClr val="tx1"/>
                </a:solidFill>
                <a:effectLst/>
                <a:latin typeface="+mn-lt"/>
                <a:ea typeface="+mn-ea"/>
                <a:cs typeface="+mn-cs"/>
              </a:rPr>
              <a:t> calamitous Christmas. The multi-channel spot reached 11.5m adults in 3½ minutes. This was no easy undertaking with a number of hurdles to overcome, including peak time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being re-cut to fit the plan and entirely new ad breaks being scheduled that didn’t already exist.</a:t>
            </a:r>
          </a:p>
          <a:p>
            <a:r>
              <a:rPr lang="en-US" sz="1200" b="0" i="0" kern="1200" dirty="0">
                <a:solidFill>
                  <a:schemeClr val="tx1"/>
                </a:solidFill>
                <a:effectLst/>
                <a:latin typeface="+mn-lt"/>
                <a:ea typeface="+mn-ea"/>
                <a:cs typeface="+mn-cs"/>
              </a:rPr>
              <a:t>At the same moment the TV spot launched, the film was synced through native players on Facebook, Twitter, YouTube skippable and VOD. This delivered 8% incremental reach by midnight on launch night. The following day the ad ran again in full during Coronation Street, appeared in a YouTube masthead and the conversation was continued through a promoted Twitter trend. This resulted in 55% adults having seen the ad within those critical 48 hours.</a:t>
            </a:r>
          </a:p>
          <a:p>
            <a:r>
              <a:rPr lang="en-US" sz="1200" b="0" i="0" kern="1200" dirty="0">
                <a:solidFill>
                  <a:schemeClr val="tx1"/>
                </a:solidFill>
                <a:effectLst/>
                <a:latin typeface="+mn-lt"/>
                <a:ea typeface="+mn-ea"/>
                <a:cs typeface="+mn-cs"/>
              </a:rPr>
              <a:t>The campaign continued right up to Christmas Eve and saw further high rating spots of the full length ad, as well as higher frequency cut downs. This was supported by VOD, OOH and an interactive Skype masthead which generated UGC - the best of which was edited into a 60” TV ad and broadcast just before Christmas Day.</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kern="1200" dirty="0" err="1">
                <a:solidFill>
                  <a:schemeClr val="tx1"/>
                </a:solidFill>
                <a:effectLst/>
                <a:latin typeface="+mn-lt"/>
                <a:ea typeface="+mn-ea"/>
                <a:cs typeface="+mn-cs"/>
              </a:rPr>
              <a:t>Mog’s</a:t>
            </a:r>
            <a:r>
              <a:rPr lang="en-US" sz="1200" b="0" i="0" kern="1200" dirty="0">
                <a:solidFill>
                  <a:schemeClr val="tx1"/>
                </a:solidFill>
                <a:effectLst/>
                <a:latin typeface="+mn-lt"/>
                <a:ea typeface="+mn-ea"/>
                <a:cs typeface="+mn-cs"/>
              </a:rPr>
              <a:t> Christmas Calamity sold 450k copies and became the UK’s best-selling book for four weeks in a row –  Its first week sales were the highest for a children's book since J K Rowling's Harry Potter spin-off The Tales of Beedle the Bard in 2008.’</a:t>
            </a:r>
          </a:p>
          <a:p>
            <a:r>
              <a:rPr lang="en-US" sz="1200" b="0" i="0" kern="1200" dirty="0">
                <a:solidFill>
                  <a:schemeClr val="tx1"/>
                </a:solidFill>
                <a:effectLst/>
                <a:latin typeface="+mn-lt"/>
                <a:ea typeface="+mn-ea"/>
                <a:cs typeface="+mn-cs"/>
              </a:rPr>
              <a:t>The cuddly </a:t>
            </a:r>
            <a:r>
              <a:rPr lang="en-US" sz="1200" b="0" i="0" kern="1200" dirty="0" err="1">
                <a:solidFill>
                  <a:schemeClr val="tx1"/>
                </a:solidFill>
                <a:effectLst/>
                <a:latin typeface="+mn-lt"/>
                <a:ea typeface="+mn-ea"/>
                <a:cs typeface="+mn-cs"/>
              </a:rPr>
              <a:t>Mog</a:t>
            </a:r>
            <a:r>
              <a:rPr lang="en-US" sz="1200" b="0" i="0" kern="1200" dirty="0">
                <a:solidFill>
                  <a:schemeClr val="tx1"/>
                </a:solidFill>
                <a:effectLst/>
                <a:latin typeface="+mn-lt"/>
                <a:ea typeface="+mn-ea"/>
                <a:cs typeface="+mn-cs"/>
              </a:rPr>
              <a:t> toy sold out in just one week</a:t>
            </a:r>
          </a:p>
          <a:p>
            <a:r>
              <a:rPr lang="en-US" sz="1200" b="0" i="0" kern="1200" dirty="0">
                <a:solidFill>
                  <a:schemeClr val="tx1"/>
                </a:solidFill>
                <a:effectLst/>
                <a:latin typeface="+mn-lt"/>
                <a:ea typeface="+mn-ea"/>
                <a:cs typeface="+mn-cs"/>
              </a:rPr>
              <a:t>Purchase consideration increased by 4.2 points (Source: YouGov)</a:t>
            </a:r>
          </a:p>
          <a:p>
            <a:r>
              <a:rPr lang="en-US" sz="1200" b="0" i="0" kern="1200" dirty="0">
                <a:solidFill>
                  <a:schemeClr val="tx1"/>
                </a:solidFill>
                <a:effectLst/>
                <a:latin typeface="+mn-lt"/>
                <a:ea typeface="+mn-ea"/>
                <a:cs typeface="+mn-cs"/>
              </a:rPr>
              <a:t>Sainsbury’s market share increased over the festive period by nearly 1% - the only one of the ‘big four’ grocers to do so, putting it back in second position</a:t>
            </a:r>
          </a:p>
          <a:p>
            <a:r>
              <a:rPr lang="en-US" sz="1200" b="0" i="0" kern="1200" dirty="0">
                <a:solidFill>
                  <a:schemeClr val="tx1"/>
                </a:solidFill>
                <a:effectLst/>
                <a:latin typeface="+mn-lt"/>
                <a:ea typeface="+mn-ea"/>
                <a:cs typeface="+mn-cs"/>
              </a:rPr>
              <a:t>Sainsbury’s Christmas sales rose 2.6% in the week leading up to Christmas, which meant an additional £36m compared to 2014</a:t>
            </a:r>
          </a:p>
          <a:p>
            <a:r>
              <a:rPr lang="en-US" sz="1200" b="0" i="0" kern="1200" dirty="0">
                <a:solidFill>
                  <a:schemeClr val="tx1"/>
                </a:solidFill>
                <a:effectLst/>
                <a:latin typeface="+mn-lt"/>
                <a:ea typeface="+mn-ea"/>
                <a:cs typeface="+mn-cs"/>
              </a:rPr>
              <a:t>The campaign raised over £1.6m for Save the Children to support child literacy</a:t>
            </a:r>
          </a:p>
          <a:p>
            <a:r>
              <a:rPr lang="en-US" sz="1200" b="0" i="0" kern="1200" dirty="0">
                <a:solidFill>
                  <a:schemeClr val="tx1"/>
                </a:solidFill>
                <a:effectLst/>
                <a:latin typeface="+mn-lt"/>
                <a:ea typeface="+mn-ea"/>
                <a:cs typeface="+mn-cs"/>
              </a:rPr>
              <a:t>Highly commended in TV Planning Awards ‘Best use of TV AND…” category</a:t>
            </a:r>
          </a:p>
          <a:p>
            <a:r>
              <a:rPr lang="en-US" sz="1200" b="0" i="0" kern="1200" dirty="0">
                <a:solidFill>
                  <a:schemeClr val="tx1"/>
                </a:solidFill>
                <a:effectLst/>
                <a:latin typeface="+mn-lt"/>
                <a:ea typeface="+mn-ea"/>
                <a:cs typeface="+mn-cs"/>
              </a:rPr>
              <a:t>Sainsbury’s chief executive Mike Coupe said he believes their festive campaign featuring </a:t>
            </a:r>
            <a:r>
              <a:rPr lang="en-US" sz="1200" b="0" i="0" kern="1200" dirty="0" err="1">
                <a:solidFill>
                  <a:schemeClr val="tx1"/>
                </a:solidFill>
                <a:effectLst/>
                <a:latin typeface="+mn-lt"/>
                <a:ea typeface="+mn-ea"/>
                <a:cs typeface="+mn-cs"/>
              </a:rPr>
              <a:t>Mog</a:t>
            </a:r>
            <a:r>
              <a:rPr lang="en-US" sz="1200" b="0" i="0" kern="1200" dirty="0">
                <a:solidFill>
                  <a:schemeClr val="tx1"/>
                </a:solidFill>
                <a:effectLst/>
                <a:latin typeface="+mn-lt"/>
                <a:ea typeface="+mn-ea"/>
                <a:cs typeface="+mn-cs"/>
              </a:rPr>
              <a:t> the cat was the…</a:t>
            </a:r>
          </a:p>
          <a:p>
            <a:endParaRPr lang="en-GB" dirty="0"/>
          </a:p>
          <a:p>
            <a:r>
              <a:rPr lang="en-GB" dirty="0"/>
              <a:t>To read the full case study and access the creative visit: </a:t>
            </a:r>
            <a:r>
              <a:rPr lang="en-GB" dirty="0">
                <a:hlinkClick r:id="rId3"/>
              </a:rPr>
              <a:t>https://www.thinkbox.tv/Case-studies/Sainsburys-best-Christmas-ever</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4488271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25/09/2019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25/09/2019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25/09/2019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25/09/2019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10358-430E-4707-B477-D0E35280A512}"/>
              </a:ext>
            </a:extLst>
          </p:cNvPr>
          <p:cNvSpPr>
            <a:spLocks noGrp="1"/>
          </p:cNvSpPr>
          <p:nvPr>
            <p:ph type="title"/>
          </p:nvPr>
        </p:nvSpPr>
        <p:spPr>
          <a:xfrm>
            <a:off x="371476" y="359944"/>
            <a:ext cx="6342906" cy="1021181"/>
          </a:xfrm>
        </p:spPr>
        <p:txBody>
          <a:bodyPr>
            <a:normAutofit fontScale="90000"/>
          </a:bodyPr>
          <a:lstStyle/>
          <a:p>
            <a:r>
              <a:rPr lang="en-US" dirty="0">
                <a:solidFill>
                  <a:schemeClr val="accent6"/>
                </a:solidFill>
              </a:rPr>
              <a:t>Sainsbury’s brilliant use of TV helped deliver their best Christmas ever</a:t>
            </a:r>
            <a:br>
              <a:rPr lang="en-US" dirty="0">
                <a:solidFill>
                  <a:schemeClr val="accent6"/>
                </a:solidFill>
              </a:rPr>
            </a:br>
            <a:endParaRPr lang="en-GB" dirty="0">
              <a:solidFill>
                <a:schemeClr val="accent6"/>
              </a:solidFill>
            </a:endParaRPr>
          </a:p>
        </p:txBody>
      </p:sp>
      <p:sp>
        <p:nvSpPr>
          <p:cNvPr id="3" name="Text Placeholder 2">
            <a:extLst>
              <a:ext uri="{FF2B5EF4-FFF2-40B4-BE49-F238E27FC236}">
                <a16:creationId xmlns:a16="http://schemas.microsoft.com/office/drawing/2014/main" id="{510C981F-85C3-4EAB-B26F-B9D31E218156}"/>
              </a:ext>
            </a:extLst>
          </p:cNvPr>
          <p:cNvSpPr>
            <a:spLocks noGrp="1"/>
          </p:cNvSpPr>
          <p:nvPr>
            <p:ph type="body" sz="quarter" idx="13"/>
          </p:nvPr>
        </p:nvSpPr>
        <p:spPr>
          <a:xfrm>
            <a:off x="377758" y="1911236"/>
            <a:ext cx="4742882" cy="3901736"/>
          </a:xfrm>
        </p:spPr>
        <p:txBody>
          <a:bodyPr>
            <a:normAutofit fontScale="85000" lnSpcReduction="10000"/>
          </a:bodyPr>
          <a:lstStyle/>
          <a:p>
            <a:r>
              <a:rPr lang="en-GB" u="sng" dirty="0"/>
              <a:t>Challenge</a:t>
            </a:r>
          </a:p>
          <a:p>
            <a:pPr marL="285750" indent="-285750">
              <a:buFont typeface="Arial" panose="020B0604020202020204" pitchFamily="34" charset="0"/>
              <a:buChar char="•"/>
            </a:pPr>
            <a:r>
              <a:rPr lang="en-GB" dirty="0"/>
              <a:t>Sainsbury’s were facing tough competition, as discount brands began to compete with the “big four”</a:t>
            </a:r>
          </a:p>
          <a:p>
            <a:r>
              <a:rPr lang="en-GB" u="sng" dirty="0"/>
              <a:t>Solution</a:t>
            </a:r>
          </a:p>
          <a:p>
            <a:pPr marL="285750" indent="-285750">
              <a:buFont typeface="Arial" panose="020B0604020202020204" pitchFamily="34" charset="0"/>
              <a:buChar char="•"/>
            </a:pPr>
            <a:r>
              <a:rPr lang="en-GB" dirty="0"/>
              <a:t>Sainsbury’s revived Judith Kerr’s much loved cat, Mog, in a 3½ minute Christmas film</a:t>
            </a:r>
          </a:p>
          <a:p>
            <a:pPr marL="285750" indent="-285750">
              <a:buFont typeface="Arial" panose="020B0604020202020204" pitchFamily="34" charset="0"/>
              <a:buChar char="•"/>
            </a:pPr>
            <a:r>
              <a:rPr lang="en-GB" dirty="0"/>
              <a:t>The campaign launched simultaneously on 83 channels at 7:15pm, reaching 84% of people watching commercial TV at that time</a:t>
            </a:r>
          </a:p>
          <a:p>
            <a:r>
              <a:rPr lang="en-GB" u="sng" dirty="0"/>
              <a:t>Results</a:t>
            </a:r>
          </a:p>
          <a:p>
            <a:pPr marL="285750" indent="-285750">
              <a:buFont typeface="Arial" panose="020B0604020202020204" pitchFamily="34" charset="0"/>
              <a:buChar char="•"/>
            </a:pPr>
            <a:r>
              <a:rPr lang="en-GB" dirty="0"/>
              <a:t>Sainsburys market share increased by 1% over the festive period - the only one of the “big four” to do so</a:t>
            </a:r>
          </a:p>
          <a:p>
            <a:pPr marL="285750" indent="-285750">
              <a:buFont typeface="Arial" panose="020B0604020202020204" pitchFamily="34" charset="0"/>
              <a:buChar char="•"/>
            </a:pPr>
            <a:r>
              <a:rPr lang="en-GB" dirty="0"/>
              <a:t>Purchase consideration increased by 4.2 points</a:t>
            </a:r>
          </a:p>
          <a:p>
            <a:pPr marL="285750" indent="-285750">
              <a:buFont typeface="Arial" panose="020B0604020202020204" pitchFamily="34" charset="0"/>
              <a:buChar char="•"/>
            </a:pPr>
            <a:r>
              <a:rPr lang="en-GB" dirty="0"/>
              <a:t>Christmas week sales rose 2.6% - an additional £36m</a:t>
            </a:r>
          </a:p>
        </p:txBody>
      </p:sp>
      <p:pic>
        <p:nvPicPr>
          <p:cNvPr id="6" name="Picture Placeholder 5">
            <a:extLst>
              <a:ext uri="{FF2B5EF4-FFF2-40B4-BE49-F238E27FC236}">
                <a16:creationId xmlns:a16="http://schemas.microsoft.com/office/drawing/2014/main" id="{6E638DAA-0445-44A1-9DB6-F24294B1C153}"/>
              </a:ext>
            </a:extLst>
          </p:cNvPr>
          <p:cNvPicPr>
            <a:picLocks noGrp="1" noChangeAspect="1"/>
          </p:cNvPicPr>
          <p:nvPr>
            <p:ph type="pic" sz="quarter" idx="14"/>
          </p:nvPr>
        </p:nvPicPr>
        <p:blipFill>
          <a:blip r:embed="rId3"/>
          <a:srcRect t="773" b="773"/>
          <a:stretch>
            <a:fillRect/>
          </a:stretch>
        </p:blipFill>
        <p:spPr>
          <a:prstGeom prst="rect">
            <a:avLst/>
          </a:prstGeom>
        </p:spPr>
      </p:pic>
      <p:pic>
        <p:nvPicPr>
          <p:cNvPr id="5122" name="Picture 2" descr="Image result for sainsburys logo">
            <a:extLst>
              <a:ext uri="{FF2B5EF4-FFF2-40B4-BE49-F238E27FC236}">
                <a16:creationId xmlns:a16="http://schemas.microsoft.com/office/drawing/2014/main" id="{8CBD85D8-887B-41EE-9A3C-F745B9F9112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676" t="18609" r="12075" b="50000"/>
          <a:stretch/>
        </p:blipFill>
        <p:spPr bwMode="auto">
          <a:xfrm>
            <a:off x="10057222" y="378295"/>
            <a:ext cx="1471607" cy="597999"/>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phd logo transparent">
            <a:extLst>
              <a:ext uri="{FF2B5EF4-FFF2-40B4-BE49-F238E27FC236}">
                <a16:creationId xmlns:a16="http://schemas.microsoft.com/office/drawing/2014/main" id="{AA544759-ED7F-460C-B98F-4CDEEF8CC7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9740" y="378295"/>
            <a:ext cx="923731" cy="561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973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2768</TotalTime>
  <Words>591</Words>
  <Application>Microsoft Office PowerPoint</Application>
  <PresentationFormat>Widescreen</PresentationFormat>
  <Paragraphs>40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Sainsbury’s brilliant use of TV helped deliver their best Christmas ever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190</cp:revision>
  <dcterms:created xsi:type="dcterms:W3CDTF">2018-11-16T11:43:00Z</dcterms:created>
  <dcterms:modified xsi:type="dcterms:W3CDTF">2019-09-25T11:09:38Z</dcterms:modified>
</cp:coreProperties>
</file>