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71698" autoAdjust="0"/>
  </p:normalViewPr>
  <p:slideViewPr>
    <p:cSldViewPr snapToGrid="0">
      <p:cViewPr varScale="1">
        <p:scale>
          <a:sx n="76" d="100"/>
          <a:sy n="76" d="100"/>
        </p:scale>
        <p:origin x="1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25/09/2019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rightmov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In a nation obsessed with property, Rightmove had a tough challenge to remain not only the no. 1 property portal, but also one of the top ten biggest websites in the UK. Despite a healthy gap between Rightmove and its nearest competitor, spend had increased significantly. Havas Media needed to spend its comparatively smaller budget as wisely and efficiently as possible to strengthen Rightmove’s market-leading position.</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Solution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January sees the highest volume of active buyers and sellers so Rightmove needed to build site traffic across the final months of the year to be in the strongest possible position for January. The strategy for this campaign was to ‘Own Property’ – diverting all funds into the select interest area of property programming, which was perfect for reaching both the consumer audience, as well as the secondary audience, estate agents. By focussing all spend in one area, it drove the perception that Rightmove’s activity was disproportionately larger than it actually was amongst a highly engaged audience.</a:t>
            </a:r>
          </a:p>
          <a:p>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Channel 4 was the perfect choice, it had a particularly strong selection of property programmes on TV, with some well-established, big rating shows. Sponsorship was the obvious route, but the strand had an existing sponsor, so Havas Media had to find an alternative route which became an exclusive partnership with Channel 4 on the basis that the activity was to appear around property content only. This meant Rightmove would get maximum stand out in property programming along with delivering longevity. The partnership allowed Rightmove to be on TV for 16 weeks, appearing in an average of 2-3 main channel property shows each week, including Grand Designs, George Clarke’s Amazing Spaces and Location, Location, Location.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addition to the 30” TV spot which ran across the majority of programmes, top-and-tail 10” spots also ran in the first centre break of a select number of broadcasts. As the key target audiences were known to be time-poor, ads also ran in repeats on Channel 4+1, More 4 and on-demand on All 4.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Social activity was planned to coincide dynamically with the shows’ broadcast times to maximise second screen interaction. Havas Media knew that TV viewing and online search habits intertwined during the evening, so this was a great way to funnel engaged consumers to Rightmove’s website.</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pPr marL="171450" indent="-171450">
              <a:buFontTx/>
              <a:buChar char="-"/>
            </a:pPr>
            <a:endParaRPr lang="en-GB" sz="1200" b="0" i="0" kern="1200" dirty="0">
              <a:solidFill>
                <a:schemeClr val="tx1"/>
              </a:solidFill>
              <a:effectLst/>
              <a:latin typeface="+mn-lt"/>
              <a:ea typeface="+mn-ea"/>
              <a:cs typeface="+mn-cs"/>
            </a:endParaRPr>
          </a:p>
          <a:p>
            <a:pPr marL="171450" indent="-171450">
              <a:buFontTx/>
              <a:buChar char="-"/>
            </a:pPr>
            <a:r>
              <a:rPr lang="en-GB" sz="1200" b="0" i="0" kern="1200" dirty="0">
                <a:solidFill>
                  <a:schemeClr val="tx1"/>
                </a:solidFill>
                <a:effectLst/>
                <a:latin typeface="+mn-lt"/>
                <a:ea typeface="+mn-ea"/>
                <a:cs typeface="+mn-cs"/>
              </a:rPr>
              <a:t>10% growth in visits to the website </a:t>
            </a:r>
          </a:p>
          <a:p>
            <a:pPr marL="171450" indent="-171450">
              <a:buFontTx/>
              <a:buChar char="-"/>
            </a:pPr>
            <a:r>
              <a:rPr lang="en-GB" sz="1200" b="0" i="0" kern="1200" dirty="0">
                <a:solidFill>
                  <a:schemeClr val="tx1"/>
                </a:solidFill>
                <a:effectLst/>
                <a:latin typeface="+mn-lt"/>
                <a:ea typeface="+mn-ea"/>
                <a:cs typeface="+mn-cs"/>
              </a:rPr>
              <a:t>January 2015 was a record month for site traffic to Rightmove, with over 100 million visits in a single month</a:t>
            </a:r>
          </a:p>
          <a:p>
            <a:pPr marL="171450" indent="-171450">
              <a:buFontTx/>
              <a:buChar char="-"/>
            </a:pP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hlinkClick r:id="rId3"/>
              </a:rPr>
              <a:t>https://www.thinkbox.tv/Case-studies/rightmove</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25/09/2019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25/09/2019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25/09/2019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25/09/2019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25/09/2019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6122630" cy="1021181"/>
          </a:xfrm>
        </p:spPr>
        <p:txBody>
          <a:bodyPr/>
          <a:lstStyle/>
          <a:p>
            <a:r>
              <a:rPr lang="en-GB" dirty="0">
                <a:solidFill>
                  <a:schemeClr val="accent6"/>
                </a:solidFill>
              </a:rPr>
              <a:t>Rightmove finds a successful partnership home on Channel 4</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1476" y="1836591"/>
            <a:ext cx="4403724" cy="3954610"/>
          </a:xfrm>
        </p:spPr>
        <p:txBody>
          <a:bodyPr>
            <a:normAutofit fontScale="92500" lnSpcReduction="10000"/>
          </a:bodyPr>
          <a:lstStyle/>
          <a:p>
            <a:r>
              <a:rPr lang="en-GB" u="sng" dirty="0"/>
              <a:t>Challenge</a:t>
            </a:r>
          </a:p>
          <a:p>
            <a:pPr marL="285750" indent="-285750">
              <a:buFont typeface="Arial" panose="020B0604020202020204" pitchFamily="34" charset="0"/>
              <a:buChar char="•"/>
            </a:pPr>
            <a:r>
              <a:rPr lang="en-GB" dirty="0"/>
              <a:t>Rightmove wanted to strengthen its position as the no. 1 property portal despite increasing competitor spend</a:t>
            </a:r>
          </a:p>
          <a:p>
            <a:r>
              <a:rPr lang="en-GB" u="sng" dirty="0"/>
              <a:t>Solution</a:t>
            </a:r>
          </a:p>
          <a:p>
            <a:pPr marL="285750" indent="-285750">
              <a:buFont typeface="Arial" panose="020B0604020202020204" pitchFamily="34" charset="0"/>
              <a:buChar char="•"/>
            </a:pPr>
            <a:r>
              <a:rPr lang="en-GB" dirty="0"/>
              <a:t>Partnership with C4 to appear exclusively in their property programming</a:t>
            </a:r>
          </a:p>
          <a:p>
            <a:pPr marL="285750" indent="-285750">
              <a:buFont typeface="Arial" panose="020B0604020202020204" pitchFamily="34" charset="0"/>
              <a:buChar char="•"/>
            </a:pPr>
            <a:r>
              <a:rPr lang="en-GB" dirty="0"/>
              <a:t>This contextually relevant programme strategy allowed Rightmove to be on TV for four months at the key time of year </a:t>
            </a:r>
          </a:p>
          <a:p>
            <a:r>
              <a:rPr lang="en-GB" u="sng" dirty="0"/>
              <a:t>Results</a:t>
            </a:r>
          </a:p>
          <a:p>
            <a:pPr marL="285750" indent="-285750">
              <a:lnSpc>
                <a:spcPct val="110000"/>
              </a:lnSpc>
              <a:buFont typeface="Arial" panose="020B0604020202020204" pitchFamily="34" charset="0"/>
              <a:buChar char="•"/>
            </a:pPr>
            <a:r>
              <a:rPr lang="en-GB" dirty="0"/>
              <a:t>10% growth in visits to the website </a:t>
            </a:r>
          </a:p>
          <a:p>
            <a:pPr marL="285750" indent="-285750">
              <a:lnSpc>
                <a:spcPct val="110000"/>
              </a:lnSpc>
              <a:buFont typeface="Arial" panose="020B0604020202020204" pitchFamily="34" charset="0"/>
              <a:buChar char="•"/>
            </a:pPr>
            <a:r>
              <a:rPr lang="en-GB" dirty="0"/>
              <a:t>January 2015 was a record month for site traffic with over 100 million visits </a:t>
            </a:r>
          </a:p>
        </p:txBody>
      </p:sp>
      <p:pic>
        <p:nvPicPr>
          <p:cNvPr id="13" name="Picture 12">
            <a:extLst>
              <a:ext uri="{FF2B5EF4-FFF2-40B4-BE49-F238E27FC236}">
                <a16:creationId xmlns:a16="http://schemas.microsoft.com/office/drawing/2014/main" id="{CB66EFD6-B41E-4EC6-AF39-F0C35944871F}"/>
              </a:ext>
            </a:extLst>
          </p:cNvPr>
          <p:cNvPicPr>
            <a:picLocks noChangeAspect="1"/>
          </p:cNvPicPr>
          <p:nvPr/>
        </p:nvPicPr>
        <p:blipFill>
          <a:blip r:embed="rId3"/>
          <a:stretch>
            <a:fillRect/>
          </a:stretch>
        </p:blipFill>
        <p:spPr>
          <a:xfrm>
            <a:off x="7352523" y="466263"/>
            <a:ext cx="2911258" cy="637760"/>
          </a:xfrm>
          <a:prstGeom prst="rect">
            <a:avLst/>
          </a:prstGeom>
        </p:spPr>
      </p:pic>
      <p:pic>
        <p:nvPicPr>
          <p:cNvPr id="14" name="Picture 13">
            <a:extLst>
              <a:ext uri="{FF2B5EF4-FFF2-40B4-BE49-F238E27FC236}">
                <a16:creationId xmlns:a16="http://schemas.microsoft.com/office/drawing/2014/main" id="{26747305-3F33-4F75-B955-181369A63A8C}"/>
              </a:ext>
            </a:extLst>
          </p:cNvPr>
          <p:cNvPicPr>
            <a:picLocks noChangeAspect="1"/>
          </p:cNvPicPr>
          <p:nvPr/>
        </p:nvPicPr>
        <p:blipFill>
          <a:blip r:embed="rId4"/>
          <a:stretch>
            <a:fillRect/>
          </a:stretch>
        </p:blipFill>
        <p:spPr>
          <a:xfrm>
            <a:off x="10404327" y="326035"/>
            <a:ext cx="1509609" cy="918216"/>
          </a:xfrm>
          <a:prstGeom prst="rect">
            <a:avLst/>
          </a:prstGeom>
        </p:spPr>
      </p:pic>
      <p:pic>
        <p:nvPicPr>
          <p:cNvPr id="18" name="Picture Placeholder 17" descr="A close up of a sign&#10;&#10;Description automatically generated">
            <a:extLst>
              <a:ext uri="{FF2B5EF4-FFF2-40B4-BE49-F238E27FC236}">
                <a16:creationId xmlns:a16="http://schemas.microsoft.com/office/drawing/2014/main" id="{3E6B3F6A-4DFE-4E72-993E-7722209FC549}"/>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t="8340" b="8340"/>
          <a:stretch>
            <a:fillRect/>
          </a:stretch>
        </p:blipFill>
        <p:spPr>
          <a:xfrm>
            <a:off x="5477617" y="1672431"/>
            <a:ext cx="6342907" cy="3513138"/>
          </a:xfrm>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TotalTime>
  <Words>555</Words>
  <Application>Microsoft Office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Rightmove finds a successful partnership home on Channel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45</cp:revision>
  <dcterms:created xsi:type="dcterms:W3CDTF">2018-11-16T11:43:00Z</dcterms:created>
  <dcterms:modified xsi:type="dcterms:W3CDTF">2019-09-25T10:51:15Z</dcterms:modified>
</cp:coreProperties>
</file>