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81887" autoAdjust="0"/>
  </p:normalViewPr>
  <p:slideViewPr>
    <p:cSldViewPr snapToGrid="0">
      <p:cViewPr varScale="1">
        <p:scale>
          <a:sx n="76" d="100"/>
          <a:sy n="76" d="100"/>
        </p:scale>
        <p:origin x="132"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31/07/2019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Save-the-ChildrenEvery-Last-Child"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Save the Children have been fighting discrimination against children for almost 100 years. But millions of children die or see their futures destroyed because they are a girl, a refugee or from an ethnic minority.</a:t>
            </a:r>
          </a:p>
          <a:p>
            <a:r>
              <a:rPr lang="en-GB" sz="1200" b="0" i="0" kern="1200" dirty="0">
                <a:solidFill>
                  <a:schemeClr val="tx1"/>
                </a:solidFill>
                <a:effectLst/>
                <a:latin typeface="+mn-lt"/>
                <a:ea typeface="+mn-ea"/>
                <a:cs typeface="+mn-cs"/>
              </a:rPr>
              <a:t>Save the Children set the ambitious goal for all children to survive, thrive and be protected by 2030. In order to have a chance of achieving this change, they needed to focus on the most vulnerable and marginalised children. They needed a campaign that was impossible to ignore in order to create awareness of their work in supporting children who have been discriminated against. They wanted to stand out amongst the vast number of charities and to communicate their new brand promise ‘We do whatever it takes to save children’. They needed to inspire people with the positive work done by Save the Children, whilst also connecting the audience to the stories of children left behind.</a:t>
            </a:r>
          </a:p>
          <a:p>
            <a:r>
              <a:rPr lang="en-GB" sz="1200" b="0" i="0" kern="1200" dirty="0">
                <a:solidFill>
                  <a:schemeClr val="tx1"/>
                </a:solidFill>
                <a:effectLst/>
                <a:latin typeface="+mn-lt"/>
                <a:ea typeface="+mn-ea"/>
                <a:cs typeface="+mn-cs"/>
              </a:rPr>
              <a:t>Save the Children wanted to reach those people who were prepared to help them give aid to the most vulnerable children. The appeal needed to show that Save the Children went beyond helping children to helping to reach ALL children, whatever it takes and this idea was encapsulated in the phrase ‘Every Last Child’.</a:t>
            </a:r>
          </a:p>
          <a:p>
            <a:r>
              <a:rPr lang="en-GB" sz="1200" b="0" i="0" kern="1200" dirty="0">
                <a:solidFill>
                  <a:schemeClr val="tx1"/>
                </a:solidFill>
                <a:effectLst/>
                <a:latin typeface="+mn-lt"/>
                <a:ea typeface="+mn-ea"/>
                <a:cs typeface="+mn-cs"/>
              </a:rPr>
              <a:t>Their key objectives were:</a:t>
            </a:r>
          </a:p>
          <a:p>
            <a:r>
              <a:rPr lang="en-GB" sz="1200" b="0" i="0" kern="1200" dirty="0">
                <a:solidFill>
                  <a:schemeClr val="tx1"/>
                </a:solidFill>
                <a:effectLst/>
                <a:latin typeface="+mn-lt"/>
                <a:ea typeface="+mn-ea"/>
                <a:cs typeface="+mn-cs"/>
              </a:rPr>
              <a:t>Increase brand awareness</a:t>
            </a:r>
          </a:p>
          <a:p>
            <a:r>
              <a:rPr lang="en-GB" sz="1200" b="0" i="0" kern="1200" dirty="0">
                <a:solidFill>
                  <a:schemeClr val="tx1"/>
                </a:solidFill>
                <a:effectLst/>
                <a:latin typeface="+mn-lt"/>
                <a:ea typeface="+mn-ea"/>
                <a:cs typeface="+mn-cs"/>
              </a:rPr>
              <a:t>Raise awareness that Save the Children is the organisation that does whatever it takes for the most vulnerable children</a:t>
            </a:r>
          </a:p>
          <a:p>
            <a:r>
              <a:rPr lang="en-GB" sz="1200" b="0" i="0" kern="1200" dirty="0">
                <a:solidFill>
                  <a:schemeClr val="tx1"/>
                </a:solidFill>
                <a:effectLst/>
                <a:latin typeface="+mn-lt"/>
                <a:ea typeface="+mn-ea"/>
                <a:cs typeface="+mn-cs"/>
              </a:rPr>
              <a:t>Introduce the ‘Every Last Child’ campaign</a:t>
            </a:r>
          </a:p>
          <a:p>
            <a:r>
              <a:rPr lang="en-GB" sz="1200" b="0" i="0" kern="1200" dirty="0">
                <a:solidFill>
                  <a:schemeClr val="tx1"/>
                </a:solidFill>
                <a:effectLst/>
                <a:latin typeface="+mn-lt"/>
                <a:ea typeface="+mn-ea"/>
                <a:cs typeface="+mn-cs"/>
              </a:rPr>
              <a:t>Engage existing supporters with the campaign issue</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The Solution:</a:t>
            </a:r>
          </a:p>
          <a:p>
            <a:r>
              <a:rPr lang="en-GB" sz="1200" b="0" i="0" kern="1200" dirty="0">
                <a:solidFill>
                  <a:schemeClr val="tx1"/>
                </a:solidFill>
                <a:effectLst/>
                <a:latin typeface="+mn-lt"/>
                <a:ea typeface="+mn-ea"/>
                <a:cs typeface="+mn-cs"/>
              </a:rPr>
              <a:t>Although the situation is complicated, it was important that the message was communicated in a straightforward way that was simple to understand. Save the Children wanted to be inspirational and also personal – connecting people to the stories of children – and they felt that TV was the medium best placed to achieve their objectives.</a:t>
            </a:r>
          </a:p>
          <a:p>
            <a:r>
              <a:rPr lang="en-GB" sz="1200" b="0" i="0" kern="1200" dirty="0">
                <a:solidFill>
                  <a:schemeClr val="tx1"/>
                </a:solidFill>
                <a:effectLst/>
                <a:latin typeface="+mn-lt"/>
                <a:ea typeface="+mn-ea"/>
                <a:cs typeface="+mn-cs"/>
              </a:rPr>
              <a:t>They opted for a mass reach campaign to make people aware of Save the Children. They followed that up with some contextual advertising to ensure people understood the issues that Save the Children stood for and finished with a campaign targeting families and parents to encourage people actively to support Save the Children. </a:t>
            </a:r>
          </a:p>
          <a:p>
            <a:r>
              <a:rPr lang="en-GB" sz="1200" b="0" i="0" kern="1200" dirty="0">
                <a:solidFill>
                  <a:schemeClr val="tx1"/>
                </a:solidFill>
                <a:effectLst/>
                <a:latin typeface="+mn-lt"/>
                <a:ea typeface="+mn-ea"/>
                <a:cs typeface="+mn-cs"/>
              </a:rPr>
              <a:t>TV was the loudspeaker for the inspirational work that Save the Children was doing. To create a big impact on day one, they used a roadblock which reached 9.5 million adults. They also chose hard hitting programmes in order to provide the right context for the ad to be seen. Whilst the TV campaign was inspiring, they also used VOD and online display to be more personal and made three films highlighting the perils facing three individual children.</a:t>
            </a:r>
          </a:p>
          <a:p>
            <a:endParaRPr lang="en-GB" b="1" dirty="0"/>
          </a:p>
          <a:p>
            <a:r>
              <a:rPr lang="en-GB" b="1" dirty="0"/>
              <a:t>Results</a:t>
            </a:r>
          </a:p>
          <a:p>
            <a:r>
              <a:rPr lang="en-GB" sz="1200" b="0" i="0" kern="1200" dirty="0">
                <a:solidFill>
                  <a:schemeClr val="tx1"/>
                </a:solidFill>
                <a:effectLst/>
                <a:latin typeface="+mn-lt"/>
                <a:ea typeface="+mn-ea"/>
                <a:cs typeface="+mn-cs"/>
              </a:rPr>
              <a:t>21% increase in brand favourability (source: </a:t>
            </a:r>
            <a:r>
              <a:rPr lang="en-GB" sz="1200" b="0" i="0" kern="1200" dirty="0" err="1">
                <a:solidFill>
                  <a:schemeClr val="tx1"/>
                </a:solidFill>
                <a:effectLst/>
                <a:latin typeface="+mn-lt"/>
                <a:ea typeface="+mn-ea"/>
                <a:cs typeface="+mn-cs"/>
              </a:rPr>
              <a:t>TubeMogul</a:t>
            </a:r>
            <a:r>
              <a:rPr lang="en-GB" sz="1200" b="0" i="0" kern="1200" dirty="0">
                <a:solidFill>
                  <a:schemeClr val="tx1"/>
                </a:solidFill>
                <a:effectLst/>
                <a:latin typeface="+mn-lt"/>
                <a:ea typeface="+mn-ea"/>
                <a:cs typeface="+mn-cs"/>
              </a:rPr>
              <a:t> brand uplift study)</a:t>
            </a:r>
          </a:p>
          <a:p>
            <a:r>
              <a:rPr lang="en-GB" sz="1200" b="0" i="0" kern="1200" dirty="0">
                <a:solidFill>
                  <a:schemeClr val="tx1"/>
                </a:solidFill>
                <a:effectLst/>
                <a:latin typeface="+mn-lt"/>
                <a:ea typeface="+mn-ea"/>
                <a:cs typeface="+mn-cs"/>
              </a:rPr>
              <a:t>They achieved stand out in the charity sector, averaging an ad awareness score of 7.7 across the six week campaign - compared to a sector average of 4.6 (source: Brand Index)</a:t>
            </a:r>
          </a:p>
          <a:p>
            <a:r>
              <a:rPr lang="en-GB" sz="1200" b="0" i="0" kern="1200" dirty="0">
                <a:solidFill>
                  <a:schemeClr val="tx1"/>
                </a:solidFill>
                <a:effectLst/>
                <a:latin typeface="+mn-lt"/>
                <a:ea typeface="+mn-ea"/>
                <a:cs typeface="+mn-cs"/>
              </a:rPr>
              <a:t>137% increase in site traffic on the day of the TV roadblock</a:t>
            </a:r>
          </a:p>
          <a:p>
            <a:r>
              <a:rPr lang="en-GB" sz="1200" b="0" i="0" kern="1200" dirty="0">
                <a:solidFill>
                  <a:schemeClr val="tx1"/>
                </a:solidFill>
                <a:effectLst/>
                <a:latin typeface="+mn-lt"/>
                <a:ea typeface="+mn-ea"/>
                <a:cs typeface="+mn-cs"/>
              </a:rPr>
              <a:t>Completion rate of online video above target at 83% (highest completion rate of any online video campaign for Save the Children)</a:t>
            </a:r>
          </a:p>
          <a:p>
            <a:r>
              <a:rPr lang="en-GB" sz="1200" b="0" i="0" kern="1200" dirty="0">
                <a:solidFill>
                  <a:schemeClr val="tx1"/>
                </a:solidFill>
                <a:effectLst/>
                <a:latin typeface="+mn-lt"/>
                <a:ea typeface="+mn-ea"/>
                <a:cs typeface="+mn-cs"/>
              </a:rPr>
              <a:t>+21% more positive association of Save the Children when the TV ad was seen in conjunction with online</a:t>
            </a:r>
          </a:p>
          <a:p>
            <a:r>
              <a:rPr lang="en-GB" sz="1200" b="0" i="0" kern="1200" dirty="0">
                <a:solidFill>
                  <a:schemeClr val="tx1"/>
                </a:solidFill>
                <a:effectLst/>
                <a:latin typeface="+mn-lt"/>
                <a:ea typeface="+mn-ea"/>
                <a:cs typeface="+mn-cs"/>
              </a:rPr>
              <a:t>Cost per view for the online video was 8% below target at 3p per user</a:t>
            </a:r>
          </a:p>
          <a:p>
            <a:endParaRPr lang="en-GB" dirty="0"/>
          </a:p>
          <a:p>
            <a:r>
              <a:rPr lang="en-GB" dirty="0"/>
              <a:t>To read the full case study and access the creative visit: </a:t>
            </a:r>
            <a:r>
              <a:rPr lang="en-GB" dirty="0">
                <a:hlinkClick r:id="rId3"/>
              </a:rPr>
              <a:t>https://www.thinkbox.tv/Case-studies/Save-the-ChildrenEvery-Last-Child</a:t>
            </a:r>
            <a:endParaRPr lang="en-GB" dirty="0"/>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607130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31/07/2019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31/07/2019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31/07/2019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31/07/2019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31/07/2019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31/07/2019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31/07/2019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31/07/2019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31/07/2019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31/07/2019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31/07/2019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7" y="466263"/>
            <a:ext cx="4998192" cy="1021181"/>
          </a:xfrm>
        </p:spPr>
        <p:txBody>
          <a:bodyPr>
            <a:normAutofit/>
          </a:bodyPr>
          <a:lstStyle/>
          <a:p>
            <a:r>
              <a:rPr lang="en-GB" dirty="0">
                <a:solidFill>
                  <a:schemeClr val="accent6"/>
                </a:solidFill>
              </a:rPr>
              <a:t>Save the Children – Every Last Child</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6"/>
            <a:ext cx="4791142" cy="3714864"/>
          </a:xfrm>
        </p:spPr>
        <p:txBody>
          <a:bodyPr>
            <a:normAutofit fontScale="92500" lnSpcReduction="10000"/>
          </a:bodyPr>
          <a:lstStyle/>
          <a:p>
            <a:pPr>
              <a:lnSpc>
                <a:spcPct val="110000"/>
              </a:lnSpc>
            </a:pPr>
            <a:r>
              <a:rPr lang="en-GB" sz="1300" u="sng" dirty="0"/>
              <a:t>Challenge</a:t>
            </a:r>
          </a:p>
          <a:p>
            <a:pPr marL="285750" indent="-285750">
              <a:lnSpc>
                <a:spcPct val="110000"/>
              </a:lnSpc>
              <a:buFont typeface="Arial" panose="020B0604020202020204" pitchFamily="34" charset="0"/>
              <a:buChar char="•"/>
            </a:pPr>
            <a:r>
              <a:rPr lang="en-GB" sz="1300" dirty="0"/>
              <a:t>Save the Children wanted to raise awareness of the plight of vulnerable children as part of their goal for all children to survive, thrive and be protected by 2030 – Every Last Child</a:t>
            </a:r>
          </a:p>
          <a:p>
            <a:pPr marL="285750" indent="-285750">
              <a:lnSpc>
                <a:spcPct val="110000"/>
              </a:lnSpc>
              <a:buFont typeface="Arial" panose="020B0604020202020204" pitchFamily="34" charset="0"/>
              <a:buChar char="•"/>
            </a:pPr>
            <a:r>
              <a:rPr lang="en-GB" sz="1300" dirty="0"/>
              <a:t>They needed a campaign that was impossible to ignore</a:t>
            </a:r>
          </a:p>
          <a:p>
            <a:pPr>
              <a:lnSpc>
                <a:spcPct val="110000"/>
              </a:lnSpc>
            </a:pPr>
            <a:r>
              <a:rPr lang="en-GB" sz="1300" u="sng" dirty="0"/>
              <a:t>Solution</a:t>
            </a:r>
          </a:p>
          <a:p>
            <a:pPr marL="285750" indent="-285750">
              <a:lnSpc>
                <a:spcPct val="110000"/>
              </a:lnSpc>
              <a:buFont typeface="Arial" panose="020B0604020202020204" pitchFamily="34" charset="0"/>
              <a:buChar char="•"/>
            </a:pPr>
            <a:r>
              <a:rPr lang="en-GB" sz="1300" dirty="0"/>
              <a:t>They opted for a mass reach campaign, launching with a roadblock, then following up with contextual ads </a:t>
            </a:r>
          </a:p>
          <a:p>
            <a:pPr marL="285750" indent="-285750">
              <a:lnSpc>
                <a:spcPct val="110000"/>
              </a:lnSpc>
              <a:buFont typeface="Arial" panose="020B0604020202020204" pitchFamily="34" charset="0"/>
              <a:buChar char="•"/>
            </a:pPr>
            <a:r>
              <a:rPr lang="en-GB" sz="1300" dirty="0"/>
              <a:t>They also made films about 3 individual children telling their particular story of discrimination</a:t>
            </a:r>
          </a:p>
          <a:p>
            <a:pPr>
              <a:lnSpc>
                <a:spcPct val="110000"/>
              </a:lnSpc>
            </a:pPr>
            <a:r>
              <a:rPr lang="en-GB" sz="1300" u="sng" dirty="0"/>
              <a:t>Results</a:t>
            </a:r>
          </a:p>
          <a:p>
            <a:pPr marL="285750" indent="-285750">
              <a:lnSpc>
                <a:spcPct val="110000"/>
              </a:lnSpc>
              <a:buFont typeface="Arial" panose="020B0604020202020204" pitchFamily="34" charset="0"/>
              <a:buChar char="•"/>
            </a:pPr>
            <a:r>
              <a:rPr lang="en-GB" sz="1300" dirty="0"/>
              <a:t>137% increase in site traffic on day of roadblock</a:t>
            </a:r>
          </a:p>
          <a:p>
            <a:pPr marL="285750" indent="-285750">
              <a:lnSpc>
                <a:spcPct val="110000"/>
              </a:lnSpc>
              <a:buFont typeface="Arial" panose="020B0604020202020204" pitchFamily="34" charset="0"/>
              <a:buChar char="•"/>
            </a:pPr>
            <a:r>
              <a:rPr lang="en-GB" sz="1300" dirty="0"/>
              <a:t>+21% more positive association of Save the Children</a:t>
            </a:r>
          </a:p>
          <a:p>
            <a:pPr marL="285750" indent="-285750">
              <a:lnSpc>
                <a:spcPct val="110000"/>
              </a:lnSpc>
              <a:buFont typeface="Arial" panose="020B0604020202020204" pitchFamily="34" charset="0"/>
              <a:buChar char="•"/>
            </a:pPr>
            <a:endParaRPr lang="en-GB" i="1" dirty="0"/>
          </a:p>
          <a:p>
            <a:pPr marL="285750" indent="-285750">
              <a:lnSpc>
                <a:spcPct val="110000"/>
              </a:lnSpc>
              <a:buFont typeface="Arial" panose="020B0604020202020204" pitchFamily="34" charset="0"/>
              <a:buChar char="•"/>
            </a:pPr>
            <a:endParaRPr lang="en-GB" dirty="0"/>
          </a:p>
          <a:p>
            <a:endParaRPr lang="en-GB" dirty="0"/>
          </a:p>
        </p:txBody>
      </p:sp>
      <p:pic>
        <p:nvPicPr>
          <p:cNvPr id="7" name="Picture Placeholder 6">
            <a:extLst>
              <a:ext uri="{FF2B5EF4-FFF2-40B4-BE49-F238E27FC236}">
                <a16:creationId xmlns:a16="http://schemas.microsoft.com/office/drawing/2014/main" id="{7B06559F-E2D5-4C91-A5B2-287C10C30B85}"/>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73" b="773"/>
          <a:stretch>
            <a:fillRect/>
          </a:stretch>
        </p:blipFill>
        <p:spPr/>
      </p:pic>
      <p:pic>
        <p:nvPicPr>
          <p:cNvPr id="5122" name="Picture 2" descr="Image result for save the children logo">
            <a:extLst>
              <a:ext uri="{FF2B5EF4-FFF2-40B4-BE49-F238E27FC236}">
                <a16:creationId xmlns:a16="http://schemas.microsoft.com/office/drawing/2014/main" id="{D39D44AA-2ED1-4B98-BBEC-AF5D99764E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26895"/>
            <a:ext cx="2235200" cy="126054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mage result for the7stars logo">
            <a:extLst>
              <a:ext uri="{FF2B5EF4-FFF2-40B4-BE49-F238E27FC236}">
                <a16:creationId xmlns:a16="http://schemas.microsoft.com/office/drawing/2014/main" id="{944A7D6C-3923-46C2-BB95-9AEC85AAE9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20213" y="226895"/>
            <a:ext cx="1271587" cy="1234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374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TotalTime>
  <Words>488</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Save the Children – Every Last Child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49</cp:revision>
  <dcterms:created xsi:type="dcterms:W3CDTF">2018-11-16T11:43:00Z</dcterms:created>
  <dcterms:modified xsi:type="dcterms:W3CDTF">2019-07-31T15:50:29Z</dcterms:modified>
</cp:coreProperties>
</file>