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1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Tourism-Australi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Tourism Australia, Emirates Airline and the Good Food Channel came together with a single and shared objective – to promote Australia as a preferred travel destination for people who enjoy quality food and wine. Working with their agencies, Drum and OMD UK, it was agreed that an advertiser funded series that promoted the attributes of the country would be the best way forward.</a:t>
            </a:r>
          </a:p>
          <a:p>
            <a:r>
              <a:rPr lang="en-US" sz="1200" b="0" i="0" kern="1200" dirty="0">
                <a:solidFill>
                  <a:schemeClr val="tx1"/>
                </a:solidFill>
                <a:effectLst/>
                <a:latin typeface="+mn-lt"/>
                <a:ea typeface="+mn-ea"/>
                <a:cs typeface="+mn-cs"/>
              </a:rPr>
              <a:t>They came up with the perfect person to front the series in John Torode, who is an Australian celebrity chef. He moved to the UK in the 1990s so is well known to UK audiences but was brought up in Australia and has a passion and love for his native country. In addition, as a chef he would be well equipped to explore the culinary scene in Australia. </a:t>
            </a:r>
          </a:p>
          <a:p>
            <a:r>
              <a:rPr lang="en-US" sz="1200" b="0" i="0" kern="1200" dirty="0">
                <a:solidFill>
                  <a:schemeClr val="tx1"/>
                </a:solidFill>
                <a:effectLst/>
                <a:latin typeface="+mn-lt"/>
                <a:ea typeface="+mn-ea"/>
                <a:cs typeface="+mn-cs"/>
              </a:rPr>
              <a:t>The challenge was to create a series that demonstrated the benefits of visiting Australia but was compliant with </a:t>
            </a:r>
            <a:r>
              <a:rPr lang="en-US" sz="1200" b="0" i="0" kern="1200" dirty="0" err="1">
                <a:solidFill>
                  <a:schemeClr val="tx1"/>
                </a:solidFill>
                <a:effectLst/>
                <a:latin typeface="+mn-lt"/>
                <a:ea typeface="+mn-ea"/>
                <a:cs typeface="+mn-cs"/>
              </a:rPr>
              <a:t>Ofcom</a:t>
            </a:r>
            <a:r>
              <a:rPr lang="en-US" sz="1200" b="0" i="0" kern="1200" dirty="0">
                <a:solidFill>
                  <a:schemeClr val="tx1"/>
                </a:solidFill>
                <a:effectLst/>
                <a:latin typeface="+mn-lt"/>
                <a:ea typeface="+mn-ea"/>
                <a:cs typeface="+mn-cs"/>
              </a:rPr>
              <a:t> regulations. Every element needed to be editorially justified with no undue prominence and no overtly promotional language.</a:t>
            </a:r>
          </a:p>
          <a:p>
            <a:r>
              <a:rPr lang="en-US" sz="1200" b="0" i="0" kern="1200" dirty="0">
                <a:solidFill>
                  <a:schemeClr val="tx1"/>
                </a:solidFill>
                <a:effectLst/>
                <a:latin typeface="+mn-lt"/>
                <a:ea typeface="+mn-ea"/>
                <a:cs typeface="+mn-cs"/>
              </a:rPr>
              <a:t>The objectives were as follows:</a:t>
            </a:r>
          </a:p>
          <a:p>
            <a:r>
              <a:rPr lang="en-US" sz="1200" b="0" i="0" kern="1200" dirty="0">
                <a:solidFill>
                  <a:schemeClr val="tx1"/>
                </a:solidFill>
                <a:effectLst/>
                <a:latin typeface="+mn-lt"/>
                <a:ea typeface="+mn-ea"/>
                <a:cs typeface="+mn-cs"/>
              </a:rPr>
              <a:t>Inspire viewers to find out more and/or book a holiday to Australia</a:t>
            </a:r>
          </a:p>
          <a:p>
            <a:r>
              <a:rPr lang="en-US" sz="1200" b="0" i="0" kern="1200" dirty="0">
                <a:solidFill>
                  <a:schemeClr val="tx1"/>
                </a:solidFill>
                <a:effectLst/>
                <a:latin typeface="+mn-lt"/>
                <a:ea typeface="+mn-ea"/>
                <a:cs typeface="+mn-cs"/>
              </a:rPr>
              <a:t>Encourage viewers to book their flights to Australia with Emirates Airline</a:t>
            </a:r>
          </a:p>
          <a:p>
            <a:r>
              <a:rPr lang="en-US" sz="1200" b="0" i="0" kern="1200" dirty="0">
                <a:solidFill>
                  <a:schemeClr val="tx1"/>
                </a:solidFill>
                <a:effectLst/>
                <a:latin typeface="+mn-lt"/>
                <a:ea typeface="+mn-ea"/>
                <a:cs typeface="+mn-cs"/>
              </a:rPr>
              <a:t>Improve perceptions of the quality of Australian food and wine</a:t>
            </a:r>
          </a:p>
          <a:p>
            <a:r>
              <a:rPr lang="en-US" sz="1200" b="0" i="0" kern="1200" dirty="0">
                <a:solidFill>
                  <a:schemeClr val="tx1"/>
                </a:solidFill>
                <a:effectLst/>
                <a:latin typeface="+mn-lt"/>
                <a:ea typeface="+mn-ea"/>
                <a:cs typeface="+mn-cs"/>
              </a:rPr>
              <a:t>Showcase the relationship between Australia’s people, produce and place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A ten part series was created called John Torode’s Australia – a cookery series and travelogue. Over the 10 episodes, John revisited childhood haunts along with the people that inspired his passion for food and the places that shaped his early memories. He wanted to rediscover everything that is great about Australia, as well as demonstrating the origins and inspiration of some of the country’s best-loved dishes. His priorities were for top home grown produce including amazing coffee, world renowned wines, award-winning seafood and exceptional cuts of meat.</a:t>
            </a:r>
          </a:p>
          <a:p>
            <a:r>
              <a:rPr lang="en-US" sz="1200" b="0" i="0" kern="1200" dirty="0">
                <a:solidFill>
                  <a:schemeClr val="tx1"/>
                </a:solidFill>
                <a:effectLst/>
                <a:latin typeface="+mn-lt"/>
                <a:ea typeface="+mn-ea"/>
                <a:cs typeface="+mn-cs"/>
              </a:rPr>
              <a:t>The series was co-funded by Tourism Australia and the Good Food Channel and Emirates Airline was product placed within the show. </a:t>
            </a:r>
          </a:p>
          <a:p>
            <a:r>
              <a:rPr lang="en-US" sz="1200" b="0" i="0" kern="1200" dirty="0">
                <a:solidFill>
                  <a:schemeClr val="tx1"/>
                </a:solidFill>
                <a:effectLst/>
                <a:latin typeface="+mn-lt"/>
                <a:ea typeface="+mn-ea"/>
                <a:cs typeface="+mn-cs"/>
              </a:rPr>
              <a:t>The series was broadcast on the Good Food Channel. It started on Monday 3rd March 2014 and ran for two weeks with a show every night. The main showing was at 8pm and each episode was repeated more than once. </a:t>
            </a:r>
          </a:p>
          <a:p>
            <a:r>
              <a:rPr lang="en-US" sz="1200" b="0" i="0" kern="1200" dirty="0">
                <a:solidFill>
                  <a:schemeClr val="tx1"/>
                </a:solidFill>
                <a:effectLst/>
                <a:latin typeface="+mn-lt"/>
                <a:ea typeface="+mn-ea"/>
                <a:cs typeface="+mn-cs"/>
              </a:rPr>
              <a:t>The series was supported by a branded microsite that offered information about the programme as well as recipes from the show and an Australian travel guide. </a:t>
            </a:r>
          </a:p>
          <a:p>
            <a:r>
              <a:rPr lang="en-US" sz="1200" b="0" i="0" kern="1200" dirty="0">
                <a:solidFill>
                  <a:schemeClr val="tx1"/>
                </a:solidFill>
                <a:effectLst/>
                <a:latin typeface="+mn-lt"/>
                <a:ea typeface="+mn-ea"/>
                <a:cs typeface="+mn-cs"/>
              </a:rPr>
              <a:t>In addition, there was a competition to win a holiday to Australia.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Across the two weeks, the show had 430,000 viewers which is 67% higher than the normal slot average</a:t>
            </a:r>
          </a:p>
          <a:p>
            <a:r>
              <a:rPr lang="en-US" sz="1200" b="0" i="0" kern="1200" dirty="0">
                <a:solidFill>
                  <a:schemeClr val="tx1"/>
                </a:solidFill>
                <a:effectLst/>
                <a:latin typeface="+mn-lt"/>
                <a:ea typeface="+mn-ea"/>
                <a:cs typeface="+mn-cs"/>
              </a:rPr>
              <a:t>69% of long haul flyers said that the product placement made them want to fly with Emirates</a:t>
            </a:r>
          </a:p>
          <a:p>
            <a:r>
              <a:rPr lang="en-US" sz="1200" b="0" i="0" kern="1200" dirty="0">
                <a:solidFill>
                  <a:schemeClr val="tx1"/>
                </a:solidFill>
                <a:effectLst/>
                <a:latin typeface="+mn-lt"/>
                <a:ea typeface="+mn-ea"/>
                <a:cs typeface="+mn-cs"/>
              </a:rPr>
              <a:t>1 in 5 viewers said that they were likely to go to Australia</a:t>
            </a:r>
          </a:p>
          <a:p>
            <a:r>
              <a:rPr lang="en-US" sz="1200" b="0" i="0" kern="1200" dirty="0">
                <a:solidFill>
                  <a:schemeClr val="tx1"/>
                </a:solidFill>
                <a:effectLst/>
                <a:latin typeface="+mn-lt"/>
                <a:ea typeface="+mn-ea"/>
                <a:cs typeface="+mn-cs"/>
              </a:rPr>
              <a:t>Australia takes the lead over USA as a long haul destination choice amongst viewers</a:t>
            </a:r>
          </a:p>
          <a:p>
            <a:r>
              <a:rPr lang="en-US" sz="1200" b="0" i="0" kern="1200" dirty="0">
                <a:solidFill>
                  <a:schemeClr val="tx1"/>
                </a:solidFill>
                <a:effectLst/>
                <a:latin typeface="+mn-lt"/>
                <a:ea typeface="+mn-ea"/>
                <a:cs typeface="+mn-cs"/>
              </a:rPr>
              <a:t>Perceptions of Australian food and wine overtook perceptions of USA offerings amongst viewers </a:t>
            </a:r>
            <a:endParaRPr lang="en-GB" dirty="0"/>
          </a:p>
          <a:p>
            <a:endParaRPr lang="en-GB" dirty="0"/>
          </a:p>
          <a:p>
            <a:r>
              <a:rPr lang="en-GB" dirty="0"/>
              <a:t>To read the full case study and access the creative visit: </a:t>
            </a:r>
            <a:r>
              <a:rPr lang="en-GB" dirty="0">
                <a:hlinkClick r:id="rId3"/>
              </a:rPr>
              <a:t>https://www.thinkbox.tv/Case-studies/Tourism-Australia</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30668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02/10/2019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02/10/2019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02/10/2019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362E-AEA5-4669-B9E7-E57A4DFC9757}"/>
              </a:ext>
            </a:extLst>
          </p:cNvPr>
          <p:cNvSpPr>
            <a:spLocks noGrp="1"/>
          </p:cNvSpPr>
          <p:nvPr>
            <p:ph type="title"/>
          </p:nvPr>
        </p:nvSpPr>
        <p:spPr>
          <a:xfrm>
            <a:off x="371476" y="359944"/>
            <a:ext cx="6186078" cy="1021181"/>
          </a:xfrm>
        </p:spPr>
        <p:txBody>
          <a:bodyPr>
            <a:normAutofit fontScale="90000"/>
          </a:bodyPr>
          <a:lstStyle/>
          <a:p>
            <a:r>
              <a:rPr lang="en-US" dirty="0">
                <a:solidFill>
                  <a:schemeClr val="accent6"/>
                </a:solidFill>
              </a:rPr>
              <a:t>Tourism Australia and Emirates Airline co-fund cookery travel series</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DF6C769F-A7F2-416E-90FB-03CD40BF65DB}"/>
              </a:ext>
            </a:extLst>
          </p:cNvPr>
          <p:cNvSpPr>
            <a:spLocks noGrp="1"/>
          </p:cNvSpPr>
          <p:nvPr>
            <p:ph type="body" sz="quarter" idx="13"/>
          </p:nvPr>
        </p:nvSpPr>
        <p:spPr>
          <a:xfrm>
            <a:off x="479425" y="1948543"/>
            <a:ext cx="4808196" cy="4138749"/>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GB" dirty="0"/>
              <a:t>Tourism Australia and Emirates came together with a single and shared objective – to promote Australia as a preferred travel destination for people who enjoy quality food and wine </a:t>
            </a:r>
          </a:p>
          <a:p>
            <a:r>
              <a:rPr lang="en-GB" u="sng" dirty="0"/>
              <a:t>Solution</a:t>
            </a:r>
          </a:p>
          <a:p>
            <a:pPr marL="285750" indent="-285750">
              <a:buFont typeface="Arial" panose="020B0604020202020204" pitchFamily="34" charset="0"/>
              <a:buChar char="•"/>
            </a:pPr>
            <a:r>
              <a:rPr lang="en-GB" dirty="0"/>
              <a:t>They created a 10 part series with John Torode exploring his passion for cooking in Australia</a:t>
            </a:r>
          </a:p>
          <a:p>
            <a:pPr marL="285750" indent="-285750">
              <a:buFont typeface="Arial" panose="020B0604020202020204" pitchFamily="34" charset="0"/>
              <a:buChar char="•"/>
            </a:pPr>
            <a:r>
              <a:rPr lang="en-GB" dirty="0"/>
              <a:t>The series was broadcast on the Good Food Channel and showcased the best of what Australia had to offer</a:t>
            </a:r>
          </a:p>
          <a:p>
            <a:pPr marL="285750" indent="-285750">
              <a:buFont typeface="Arial" panose="020B0604020202020204" pitchFamily="34" charset="0"/>
              <a:buChar char="•"/>
            </a:pPr>
            <a:r>
              <a:rPr lang="en-GB" dirty="0"/>
              <a:t>Emirates Airline was product placed within the show</a:t>
            </a:r>
          </a:p>
          <a:p>
            <a:r>
              <a:rPr lang="en-GB" u="sng" dirty="0"/>
              <a:t>Results</a:t>
            </a:r>
          </a:p>
          <a:p>
            <a:pPr marL="285750" indent="-285750">
              <a:buFont typeface="Arial" panose="020B0604020202020204" pitchFamily="34" charset="0"/>
              <a:buChar char="•"/>
            </a:pPr>
            <a:r>
              <a:rPr lang="en-GB" dirty="0"/>
              <a:t>Australia took the lead over USA as the long haul destination of choice amongst viewers</a:t>
            </a:r>
          </a:p>
          <a:p>
            <a:pPr marL="285750" indent="-285750">
              <a:buFont typeface="Arial" panose="020B0604020202020204" pitchFamily="34" charset="0"/>
              <a:buChar char="•"/>
            </a:pPr>
            <a:r>
              <a:rPr lang="en-US" dirty="0"/>
              <a:t>69% of long haul flyers said that the product placement made them want to fly with Emirates</a:t>
            </a:r>
            <a:endParaRPr lang="en-GB" dirty="0"/>
          </a:p>
          <a:p>
            <a:endParaRPr lang="en-GB" dirty="0"/>
          </a:p>
        </p:txBody>
      </p:sp>
      <p:pic>
        <p:nvPicPr>
          <p:cNvPr id="6" name="Picture Placeholder 5">
            <a:extLst>
              <a:ext uri="{FF2B5EF4-FFF2-40B4-BE49-F238E27FC236}">
                <a16:creationId xmlns:a16="http://schemas.microsoft.com/office/drawing/2014/main" id="{E45ACEE3-595F-40A1-B28D-0733CF66FA13}"/>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1026" name="Picture 2" descr="Image result for Tourism Australia">
            <a:extLst>
              <a:ext uri="{FF2B5EF4-FFF2-40B4-BE49-F238E27FC236}">
                <a16:creationId xmlns:a16="http://schemas.microsoft.com/office/drawing/2014/main" id="{56D1326B-CB93-426E-A1B1-71E852D05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7132" y="455484"/>
            <a:ext cx="588689" cy="693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irates logo">
            <a:extLst>
              <a:ext uri="{FF2B5EF4-FFF2-40B4-BE49-F238E27FC236}">
                <a16:creationId xmlns:a16="http://schemas.microsoft.com/office/drawing/2014/main" id="{AB3723D5-ABD3-41DA-9EDC-4A70D1223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6528" y="455484"/>
            <a:ext cx="851426" cy="693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md logo">
            <a:extLst>
              <a:ext uri="{FF2B5EF4-FFF2-40B4-BE49-F238E27FC236}">
                <a16:creationId xmlns:a16="http://schemas.microsoft.com/office/drawing/2014/main" id="{80A19440-2A0D-4139-9D99-424020B10D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891" y="455484"/>
            <a:ext cx="872459" cy="5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6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260</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Tourism Australia and Emirates Airline co-fund cookery travel series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132</cp:revision>
  <dcterms:created xsi:type="dcterms:W3CDTF">2018-11-16T11:43:00Z</dcterms:created>
  <dcterms:modified xsi:type="dcterms:W3CDTF">2019-10-02T15:46:53Z</dcterms:modified>
</cp:coreProperties>
</file>