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23"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9" autoAdjust="0"/>
    <p:restoredTop sz="68428" autoAdjust="0"/>
  </p:normalViewPr>
  <p:slideViewPr>
    <p:cSldViewPr snapToGrid="0">
      <p:cViewPr varScale="1">
        <p:scale>
          <a:sx n="73" d="100"/>
          <a:sy n="73" d="100"/>
        </p:scale>
        <p:origin x="2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Cadbur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The Challenge</a:t>
            </a:r>
          </a:p>
          <a:p>
            <a:r>
              <a:rPr lang="en-US" sz="1200" b="0" i="0" kern="1200" dirty="0">
                <a:solidFill>
                  <a:schemeClr val="tx1"/>
                </a:solidFill>
                <a:effectLst/>
                <a:latin typeface="+mn-lt"/>
                <a:ea typeface="+mn-ea"/>
                <a:cs typeface="+mn-cs"/>
              </a:rPr>
              <a:t>Cadbury’s market share at Christmas was under threat from increasing competition and the company’s limited development of new products during 2014.</a:t>
            </a:r>
          </a:p>
          <a:p>
            <a:r>
              <a:rPr lang="en-US" sz="1200" b="0" i="0" kern="1200" dirty="0">
                <a:solidFill>
                  <a:schemeClr val="tx1"/>
                </a:solidFill>
                <a:effectLst/>
                <a:latin typeface="+mn-lt"/>
                <a:ea typeface="+mn-ea"/>
                <a:cs typeface="+mn-cs"/>
              </a:rPr>
              <a:t>With Cadbury’s traditional Christmas portfolio losing ground to competitors, there was a desire to redefine emotive advertising at Christmas for Cadbury and to deliver a greater share of top of mind availability.</a:t>
            </a:r>
          </a:p>
          <a:p>
            <a:r>
              <a:rPr lang="en-US" sz="1200" b="0" i="0" kern="1200" dirty="0">
                <a:solidFill>
                  <a:schemeClr val="tx1"/>
                </a:solidFill>
                <a:effectLst/>
                <a:latin typeface="+mn-lt"/>
                <a:ea typeface="+mn-ea"/>
                <a:cs typeface="+mn-cs"/>
              </a:rPr>
              <a:t>The key objectives were to improve cut-through, increase purchase intent and to promote the idea that ‘Cadbury makes Christmas more joyful’.</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TV Solution</a:t>
            </a:r>
          </a:p>
          <a:p>
            <a:r>
              <a:rPr lang="en-US" sz="1200" b="0" i="0" kern="1200" dirty="0">
                <a:solidFill>
                  <a:schemeClr val="tx1"/>
                </a:solidFill>
                <a:effectLst/>
                <a:latin typeface="+mn-lt"/>
                <a:ea typeface="+mn-ea"/>
                <a:cs typeface="+mn-cs"/>
              </a:rPr>
              <a:t>In order to drive this mental availability and emotional connection, the feeling of ‘joy’ was placed at the core of the campaign.</a:t>
            </a:r>
          </a:p>
          <a:p>
            <a:r>
              <a:rPr lang="en-US" sz="1200" b="0" i="0" kern="1200" dirty="0">
                <a:solidFill>
                  <a:schemeClr val="tx1"/>
                </a:solidFill>
                <a:effectLst/>
                <a:latin typeface="+mn-lt"/>
                <a:ea typeface="+mn-ea"/>
                <a:cs typeface="+mn-cs"/>
              </a:rPr>
              <a:t>Due to its crucial combination of reach and emotional involvement, TV was deemed the ideal medium to communicate the association with ‘joy’ over Christmas time and help Cadbury deliver against their objectives. </a:t>
            </a:r>
          </a:p>
          <a:p>
            <a:r>
              <a:rPr lang="en-US" sz="1200" b="0" i="0" kern="1200" dirty="0">
                <a:solidFill>
                  <a:schemeClr val="tx1"/>
                </a:solidFill>
                <a:effectLst/>
                <a:latin typeface="+mn-lt"/>
                <a:ea typeface="+mn-ea"/>
                <a:cs typeface="+mn-cs"/>
              </a:rPr>
              <a:t>PHD, Cadbury’s media agency at the time, felt that in order to meet the marketing challenge, they needed to create a campaign that was memorable, bespoke to Cadbury and highly engaging.</a:t>
            </a:r>
          </a:p>
          <a:p>
            <a:r>
              <a:rPr lang="en-US" sz="1200" b="0" i="0" kern="1200" dirty="0">
                <a:solidFill>
                  <a:schemeClr val="tx1"/>
                </a:solidFill>
                <a:effectLst/>
                <a:latin typeface="+mn-lt"/>
                <a:ea typeface="+mn-ea"/>
                <a:cs typeface="+mn-cs"/>
              </a:rPr>
              <a:t>A collaborative partnership with ITV was chosen. This involved co-created, co-branded films starring ITV’s most famous TV personalities. The association was further bolstered by Cadbury sponsoring ITV’s Christmas Specials programming strand.</a:t>
            </a:r>
          </a:p>
          <a:p>
            <a:r>
              <a:rPr lang="en-US" sz="1200" b="0" i="0" kern="1200" dirty="0">
                <a:solidFill>
                  <a:schemeClr val="tx1"/>
                </a:solidFill>
                <a:effectLst/>
                <a:latin typeface="+mn-lt"/>
                <a:ea typeface="+mn-ea"/>
                <a:cs typeface="+mn-cs"/>
              </a:rPr>
              <a:t>This TV solution would drive salience and brand preference as well as producing creative AV content that would get viewers talking.  Cadbury wanted to make people laugh and also </a:t>
            </a:r>
            <a:r>
              <a:rPr lang="en-US" sz="1200" b="0" i="0" kern="1200" dirty="0" err="1">
                <a:solidFill>
                  <a:schemeClr val="tx1"/>
                </a:solidFill>
                <a:effectLst/>
                <a:latin typeface="+mn-lt"/>
                <a:ea typeface="+mn-ea"/>
                <a:cs typeface="+mn-cs"/>
              </a:rPr>
              <a:t>maximise</a:t>
            </a:r>
            <a:r>
              <a:rPr lang="en-US" sz="1200" b="0" i="0" kern="1200" dirty="0">
                <a:solidFill>
                  <a:schemeClr val="tx1"/>
                </a:solidFill>
                <a:effectLst/>
                <a:latin typeface="+mn-lt"/>
                <a:ea typeface="+mn-ea"/>
                <a:cs typeface="+mn-cs"/>
              </a:rPr>
              <a:t> their ability to differentiate and emotionally engage with consumers.</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Plan</a:t>
            </a:r>
          </a:p>
          <a:p>
            <a:r>
              <a:rPr lang="en-US" sz="1200" b="0" i="0" kern="1200" dirty="0">
                <a:solidFill>
                  <a:schemeClr val="tx1"/>
                </a:solidFill>
                <a:effectLst/>
                <a:latin typeface="+mn-lt"/>
                <a:ea typeface="+mn-ea"/>
                <a:cs typeface="+mn-cs"/>
              </a:rPr>
              <a:t>The campaign wanted to focus on the universally relatable moments of Christmas joy that are familiar to family audiences. British households all share similar rituals and experiences during Christmas time and Cadbury’s agency Drum were inspired to replicate these Christmas celebrations in the creative. The enjoyment of festive chocolates is one of many such rituals shared by British families and was placed at the heart of the content tapping into these shared family moments.</a:t>
            </a:r>
          </a:p>
          <a:p>
            <a:r>
              <a:rPr lang="en-US" sz="1200" b="0" i="0" kern="1200" dirty="0">
                <a:solidFill>
                  <a:schemeClr val="tx1"/>
                </a:solidFill>
                <a:effectLst/>
                <a:latin typeface="+mn-lt"/>
                <a:ea typeface="+mn-ea"/>
                <a:cs typeface="+mn-cs"/>
              </a:rPr>
              <a:t>ITV were chosen as a partner because Cadbury felt confident they could deliver their family target audience at scale. In the mini films, they used ITV talent who are household names including </a:t>
            </a:r>
            <a:r>
              <a:rPr lang="en-US" sz="1200" b="0" i="0" kern="1200" dirty="0" err="1">
                <a:solidFill>
                  <a:schemeClr val="tx1"/>
                </a:solidFill>
                <a:effectLst/>
                <a:latin typeface="+mn-lt"/>
                <a:ea typeface="+mn-ea"/>
                <a:cs typeface="+mn-cs"/>
              </a:rPr>
              <a:t>Fearne</a:t>
            </a:r>
            <a:r>
              <a:rPr lang="en-US" sz="1200" b="0" i="0" kern="1200" dirty="0">
                <a:solidFill>
                  <a:schemeClr val="tx1"/>
                </a:solidFill>
                <a:effectLst/>
                <a:latin typeface="+mn-lt"/>
                <a:ea typeface="+mn-ea"/>
                <a:cs typeface="+mn-cs"/>
              </a:rPr>
              <a:t> Cotton, Keith Lemon, Phillip Schofield, Stephen Mulhern, Paddy McGuinness and Christine </a:t>
            </a:r>
            <a:r>
              <a:rPr lang="en-US" sz="1200" b="0" i="0" kern="1200" dirty="0" err="1">
                <a:solidFill>
                  <a:schemeClr val="tx1"/>
                </a:solidFill>
                <a:effectLst/>
                <a:latin typeface="+mn-lt"/>
                <a:ea typeface="+mn-ea"/>
                <a:cs typeface="+mn-cs"/>
              </a:rPr>
              <a:t>Bleakley</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Five, largely improvised, short films revealed the celebrities enjoying festive stalwarts such as Charades and Secret Santa and showing off their best (and worst!) talents. The ‘Unwrap Joy’ campaign aired throughout November and December. </a:t>
            </a:r>
          </a:p>
          <a:p>
            <a:r>
              <a:rPr lang="en-US" sz="1200" b="0" i="0" kern="1200" dirty="0">
                <a:solidFill>
                  <a:schemeClr val="tx1"/>
                </a:solidFill>
                <a:effectLst/>
                <a:latin typeface="+mn-lt"/>
                <a:ea typeface="+mn-ea"/>
                <a:cs typeface="+mn-cs"/>
              </a:rPr>
              <a:t>The films ran in premium breaks on broadcast TV and </a:t>
            </a:r>
            <a:r>
              <a:rPr lang="en-US" sz="1200" b="0" i="0" kern="1200" dirty="0" err="1">
                <a:solidFill>
                  <a:schemeClr val="tx1"/>
                </a:solidFill>
                <a:effectLst/>
                <a:latin typeface="+mn-lt"/>
                <a:ea typeface="+mn-ea"/>
                <a:cs typeface="+mn-cs"/>
              </a:rPr>
              <a:t>VoD</a:t>
            </a:r>
            <a:r>
              <a:rPr lang="en-US" sz="1200" b="0" i="0" kern="1200" dirty="0">
                <a:solidFill>
                  <a:schemeClr val="tx1"/>
                </a:solidFill>
                <a:effectLst/>
                <a:latin typeface="+mn-lt"/>
                <a:ea typeface="+mn-ea"/>
                <a:cs typeface="+mn-cs"/>
              </a:rPr>
              <a:t>, first or last in break and co-branded to </a:t>
            </a:r>
            <a:r>
              <a:rPr lang="en-US" sz="1200" b="0" i="0" kern="1200" dirty="0" err="1">
                <a:solidFill>
                  <a:schemeClr val="tx1"/>
                </a:solidFill>
                <a:effectLst/>
                <a:latin typeface="+mn-lt"/>
                <a:ea typeface="+mn-ea"/>
                <a:cs typeface="+mn-cs"/>
              </a:rPr>
              <a:t>maximise</a:t>
            </a:r>
            <a:r>
              <a:rPr lang="en-US" sz="1200" b="0" i="0" kern="1200" dirty="0">
                <a:solidFill>
                  <a:schemeClr val="tx1"/>
                </a:solidFill>
                <a:effectLst/>
                <a:latin typeface="+mn-lt"/>
                <a:ea typeface="+mn-ea"/>
                <a:cs typeface="+mn-cs"/>
              </a:rPr>
              <a:t> editorial integration with the channel. The films culminated in a Christmas Day celebration film which went out in the Christmas special of Downton Abbey on 25</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December.</a:t>
            </a:r>
          </a:p>
          <a:p>
            <a:r>
              <a:rPr lang="en-US" sz="1200" b="0" i="0" kern="1200" dirty="0">
                <a:solidFill>
                  <a:schemeClr val="tx1"/>
                </a:solidFill>
                <a:effectLst/>
                <a:latin typeface="+mn-lt"/>
                <a:ea typeface="+mn-ea"/>
                <a:cs typeface="+mn-cs"/>
              </a:rPr>
              <a:t>To support this campaign, Cadbury sponsored ITV’s Christmas Specials strand. This meant that Cadbury were able to showcase different products, whilst also visually linking to the films to ensure the two parts of the campaign supported each other. The sponsorship ran from 14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December until 4</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January and Cadbury also received branding on the promotional trails for these shows.</a:t>
            </a:r>
          </a:p>
          <a:p>
            <a:r>
              <a:rPr lang="en-US" sz="1200" b="0" i="0" kern="1200" dirty="0">
                <a:solidFill>
                  <a:schemeClr val="tx1"/>
                </a:solidFill>
                <a:effectLst/>
                <a:latin typeface="+mn-lt"/>
                <a:ea typeface="+mn-ea"/>
                <a:cs typeface="+mn-cs"/>
              </a:rPr>
              <a:t>To support the partnership, there was PR activity that featured behind the scenes footage and a poll about Britain’s funniest game. There was also social media with bespoke content.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The reach across both parts of the campaign was over 85%</a:t>
            </a:r>
          </a:p>
          <a:p>
            <a:r>
              <a:rPr lang="en-US" sz="1200" b="0" i="0" kern="1200" dirty="0">
                <a:solidFill>
                  <a:schemeClr val="tx1"/>
                </a:solidFill>
                <a:effectLst/>
                <a:latin typeface="+mn-lt"/>
                <a:ea typeface="+mn-ea"/>
                <a:cs typeface="+mn-cs"/>
              </a:rPr>
              <a:t>Cadbury saw a sales growth of +5.8% in the last 4 weeks of 2014 and gained a +0.2pp value share, driven by their Traditional Christmas range</a:t>
            </a:r>
          </a:p>
          <a:p>
            <a:r>
              <a:rPr lang="en-US" sz="1200" b="0" i="0" kern="1200" dirty="0">
                <a:solidFill>
                  <a:schemeClr val="tx1"/>
                </a:solidFill>
                <a:effectLst/>
                <a:latin typeface="+mn-lt"/>
                <a:ea typeface="+mn-ea"/>
                <a:cs typeface="+mn-cs"/>
              </a:rPr>
              <a:t>Cut-through increased by 12% YoY</a:t>
            </a:r>
          </a:p>
          <a:p>
            <a:r>
              <a:rPr lang="en-US" sz="1200" b="0" i="0" kern="1200" dirty="0">
                <a:solidFill>
                  <a:schemeClr val="tx1"/>
                </a:solidFill>
                <a:effectLst/>
                <a:latin typeface="+mn-lt"/>
                <a:ea typeface="+mn-ea"/>
                <a:cs typeface="+mn-cs"/>
              </a:rPr>
              <a:t>The content was successful in communicating the key campaign message: “Cadbury makes Christmas even more joyful”, meeting the target set and exceeding prompted message take out by 21% YoY</a:t>
            </a:r>
          </a:p>
          <a:p>
            <a:r>
              <a:rPr lang="en-US" sz="1200" b="0" i="0" kern="1200" dirty="0">
                <a:solidFill>
                  <a:schemeClr val="tx1"/>
                </a:solidFill>
                <a:effectLst/>
                <a:latin typeface="+mn-lt"/>
                <a:ea typeface="+mn-ea"/>
                <a:cs typeface="+mn-cs"/>
              </a:rPr>
              <a:t>Purchase intent moved from 57% pre research to 78% post research, increasing to 87% for viewers exposed to both the sponsorship and the films</a:t>
            </a:r>
          </a:p>
          <a:p>
            <a:r>
              <a:rPr lang="en-US" sz="1200" b="0" i="0" kern="1200" dirty="0">
                <a:solidFill>
                  <a:schemeClr val="tx1"/>
                </a:solidFill>
                <a:effectLst/>
                <a:latin typeface="+mn-lt"/>
                <a:ea typeface="+mn-ea"/>
                <a:cs typeface="+mn-cs"/>
              </a:rPr>
              <a:t>Spontaneous awareness of the sponsorship rose from 10% to 39%, rising to 62% for those who had seen both the ads and the sponsorship. With spontaneous awareness being a key test of mental availability, Cadburys achieved their communications objective</a:t>
            </a:r>
          </a:p>
          <a:p>
            <a:r>
              <a:rPr lang="en-US" sz="1200" b="0" i="0" kern="1200" dirty="0">
                <a:solidFill>
                  <a:schemeClr val="tx1"/>
                </a:solidFill>
                <a:effectLst/>
                <a:latin typeface="+mn-lt"/>
                <a:ea typeface="+mn-ea"/>
                <a:cs typeface="+mn-cs"/>
              </a:rPr>
              <a:t>Shortlisted at the TV Planning Awards in the category ‘Best Use of Sponsorship or Content’</a:t>
            </a:r>
          </a:p>
          <a:p>
            <a:endParaRPr lang="en-GB" dirty="0"/>
          </a:p>
          <a:p>
            <a:r>
              <a:rPr lang="en-GB" dirty="0"/>
              <a:t>To read the full case study and access the creative visit: </a:t>
            </a:r>
            <a:r>
              <a:rPr lang="en-GB" dirty="0">
                <a:hlinkClick r:id="rId3"/>
              </a:rPr>
              <a:t>https://www.thinkbox.tv/Case-studies/Cadbury</a:t>
            </a:r>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35765285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F4DB0-5C92-4006-905B-DACB8F1E8821}"/>
              </a:ext>
            </a:extLst>
          </p:cNvPr>
          <p:cNvSpPr>
            <a:spLocks noGrp="1"/>
          </p:cNvSpPr>
          <p:nvPr>
            <p:ph type="title"/>
          </p:nvPr>
        </p:nvSpPr>
        <p:spPr/>
        <p:txBody>
          <a:bodyPr/>
          <a:lstStyle/>
          <a:p>
            <a:r>
              <a:rPr lang="en-GB" dirty="0">
                <a:solidFill>
                  <a:schemeClr val="accent6"/>
                </a:solidFill>
              </a:rPr>
              <a:t>Cadbury’s Joyful Christmas</a:t>
            </a:r>
            <a:br>
              <a:rPr lang="en-GB"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DF0A1DAC-D654-4100-830F-B715092D4593}"/>
              </a:ext>
            </a:extLst>
          </p:cNvPr>
          <p:cNvSpPr>
            <a:spLocks noGrp="1"/>
          </p:cNvSpPr>
          <p:nvPr>
            <p:ph type="body" sz="quarter" idx="13"/>
          </p:nvPr>
        </p:nvSpPr>
        <p:spPr>
          <a:xfrm>
            <a:off x="377758" y="1911237"/>
            <a:ext cx="4599191" cy="3731918"/>
          </a:xfrm>
        </p:spPr>
        <p:txBody>
          <a:bodyPr>
            <a:normAutofit fontScale="92500" lnSpcReduction="20000"/>
          </a:bodyPr>
          <a:lstStyle/>
          <a:p>
            <a:r>
              <a:rPr lang="en-GB" u="sng" dirty="0"/>
              <a:t>Challenge</a:t>
            </a:r>
          </a:p>
          <a:p>
            <a:pPr marL="285750" indent="-285750">
              <a:buFont typeface="Arial" panose="020B0604020202020204" pitchFamily="34" charset="0"/>
              <a:buChar char="•"/>
            </a:pPr>
            <a:r>
              <a:rPr lang="en-GB" dirty="0"/>
              <a:t>Cadbury wanted to improve cut-through, increase purchase intent and to promote the idea that ‘Cadbury makes Christmas more joyful’</a:t>
            </a:r>
          </a:p>
          <a:p>
            <a:r>
              <a:rPr lang="en-GB" u="sng" dirty="0"/>
              <a:t>Solution</a:t>
            </a:r>
          </a:p>
          <a:p>
            <a:pPr marL="285750" indent="-285750">
              <a:buFont typeface="Arial" panose="020B0604020202020204" pitchFamily="34" charset="0"/>
              <a:buChar char="•"/>
            </a:pPr>
            <a:r>
              <a:rPr lang="en-GB" dirty="0"/>
              <a:t>They partnered with ITV, using their talent to portray moments of traditional Christmas fun</a:t>
            </a:r>
          </a:p>
          <a:p>
            <a:pPr marL="285750" indent="-285750">
              <a:buFont typeface="Arial" panose="020B0604020202020204" pitchFamily="34" charset="0"/>
              <a:buChar char="•"/>
            </a:pPr>
            <a:r>
              <a:rPr lang="en-GB" dirty="0"/>
              <a:t>These five films, which ran in premium breaks, were supported by sponsorship of ITV’s Christmas Specials</a:t>
            </a:r>
          </a:p>
          <a:p>
            <a:r>
              <a:rPr lang="en-GB" u="sng" dirty="0"/>
              <a:t>Results</a:t>
            </a:r>
          </a:p>
          <a:p>
            <a:pPr marL="285750" indent="-285750">
              <a:buFont typeface="Arial" panose="020B0604020202020204" pitchFamily="34" charset="0"/>
              <a:buChar char="•"/>
            </a:pPr>
            <a:r>
              <a:rPr lang="en-GB" dirty="0"/>
              <a:t>Cadbury saw a 5.8% increase in sales driven by their Christmas range.</a:t>
            </a:r>
          </a:p>
          <a:p>
            <a:pPr marL="285750" indent="-285750">
              <a:buFont typeface="Arial" panose="020B0604020202020204" pitchFamily="34" charset="0"/>
              <a:buChar char="•"/>
            </a:pPr>
            <a:r>
              <a:rPr lang="en-GB" dirty="0"/>
              <a:t>Purchase intent moved from 57% to 78%</a:t>
            </a:r>
          </a:p>
        </p:txBody>
      </p:sp>
      <p:pic>
        <p:nvPicPr>
          <p:cNvPr id="6" name="Picture Placeholder 5">
            <a:extLst>
              <a:ext uri="{FF2B5EF4-FFF2-40B4-BE49-F238E27FC236}">
                <a16:creationId xmlns:a16="http://schemas.microsoft.com/office/drawing/2014/main" id="{CBAC5959-BBE1-4822-B776-FCDCEEA878FA}"/>
              </a:ext>
            </a:extLst>
          </p:cNvPr>
          <p:cNvPicPr>
            <a:picLocks noGrp="1" noChangeAspect="1"/>
          </p:cNvPicPr>
          <p:nvPr>
            <p:ph type="pic" sz="quarter" idx="14"/>
          </p:nvPr>
        </p:nvPicPr>
        <p:blipFill>
          <a:blip r:embed="rId3"/>
          <a:srcRect t="773" b="773"/>
          <a:stretch>
            <a:fillRect/>
          </a:stretch>
        </p:blipFill>
        <p:spPr>
          <a:prstGeom prst="rect">
            <a:avLst/>
          </a:prstGeom>
        </p:spPr>
      </p:pic>
      <p:pic>
        <p:nvPicPr>
          <p:cNvPr id="5122" name="Picture 2" descr="Image result for cadbury logo">
            <a:extLst>
              <a:ext uri="{FF2B5EF4-FFF2-40B4-BE49-F238E27FC236}">
                <a16:creationId xmlns:a16="http://schemas.microsoft.com/office/drawing/2014/main" id="{7D5B42AB-60EA-49EF-AB15-56E9FD3AF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74328" y="436144"/>
            <a:ext cx="1012847" cy="4286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PHD logo">
            <a:extLst>
              <a:ext uri="{FF2B5EF4-FFF2-40B4-BE49-F238E27FC236}">
                <a16:creationId xmlns:a16="http://schemas.microsoft.com/office/drawing/2014/main" id="{62AB5B1F-3CBA-4235-A929-E0FF606D13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84066" y="369072"/>
            <a:ext cx="795021" cy="562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84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2403</TotalTime>
  <Words>232</Words>
  <Application>Microsoft Office PowerPoint</Application>
  <PresentationFormat>Widescreen</PresentationFormat>
  <Paragraphs>40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Cadbury’s Joyful Christmas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167</cp:revision>
  <dcterms:created xsi:type="dcterms:W3CDTF">2018-11-16T11:43:00Z</dcterms:created>
  <dcterms:modified xsi:type="dcterms:W3CDTF">2019-09-05T16:24:53Z</dcterms:modified>
</cp:coreProperties>
</file>