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31766" autoAdjust="0"/>
  </p:normalViewPr>
  <p:slideViewPr>
    <p:cSldViewPr snapToGrid="0">
      <p:cViewPr varScale="1">
        <p:scale>
          <a:sx n="20" d="100"/>
          <a:sy n="20" d="100"/>
        </p:scale>
        <p:origin x="2456" y="28"/>
      </p:cViewPr>
      <p:guideLst/>
    </p:cSldViewPr>
  </p:slideViewPr>
  <p:notesTextViewPr>
    <p:cViewPr>
      <p:scale>
        <a:sx n="1" d="1"/>
        <a:sy n="1" d="1"/>
      </p:scale>
      <p:origin x="0" y="-5924"/>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B6A22-EF1C-41DF-99AE-74E280B46008}" type="datetimeFigureOut">
              <a:rPr lang="en-GB" smtClean="0"/>
              <a:t>29/01/2024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F2ED6-C14B-487E-8DB0-094FF79BFCED}" type="slidenum">
              <a:rPr lang="en-GB" smtClean="0"/>
              <a:t>‹#›</a:t>
            </a:fld>
            <a:endParaRPr lang="en-GB"/>
          </a:p>
        </p:txBody>
      </p:sp>
    </p:spTree>
    <p:extLst>
      <p:ext uri="{BB962C8B-B14F-4D97-AF65-F5344CB8AC3E}">
        <p14:creationId xmlns:p14="http://schemas.microsoft.com/office/powerpoint/2010/main" val="986111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Challenge</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Violence Against Women and Girls (VAWG) is endemic in the UK with a huge 75% of women having experienced violence and harassment and 80% of girls saying sexual assault is commonplace.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scale of the issue meant that society has become desensitised to it. Bystanders intervene in fewer than 10% of incidents; just one third of women report harassment to the police; and around 40% of young men struggle to identify some types of sexual harassment.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Home Office created a campaign to empower society to challenge VAWG, and tasked media agency, MGOMD with crafting a media approach that would raise awareness of VAWG, encourage conversation and challenge perpetrator behaviour.</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TV Solution</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With the clear goal</a:t>
            </a:r>
            <a:r>
              <a:rPr lang="en-GB" sz="1800" b="1"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of enabling conversations about VAWG behaviour, MGOMD got to work in understanding the challenge at hand. Research highlighted that just telling people about VAWG wouldn’t be enough. The campaign also needed to tackle men’s deep-rooted belief that VAWG is a woman’s issue and their lack of understanding of the impact of VAWG on women. With these insights from behavioural science, MGOMD needed a campaign that would generate mass awareness to engage ‘bystanders’ with multiple opportunities to see the campaign.</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It was clear to MGOMD that the only channel which could ensure</a:t>
            </a:r>
            <a:r>
              <a:rPr lang="en-GB" sz="1800" b="1"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these objectives were met, that was TV. No other channel would build scale as quickly as AV, with TV reaching 93% of all individuals in a week. With the campaign needing to drive conversation, TV was also the perfect channel, with shared viewing accounting for 85% of TV viewing.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Plan</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With AV forming the backbone of the campaign, MGOMD knew that getting people talking off the back of the campaign would be difficult against a backdrop of a reduced budget and a winter World Cup disrupting programming patterns. Targeting a board audience with a focus on men 18-39, MGOMD planned the campaign with a frequency of 2</a:t>
            </a:r>
            <a:r>
              <a:rPr lang="en-GB" sz="1800" b="1"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which</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based on agency planning tools, would prime viewers and complement the wider campaign channels.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With the campaign needing to reach peak awareness by the start of the World Cup, VAWG kicked off the campaign on the 25</a:t>
            </a:r>
            <a:r>
              <a:rPr lang="en-GB" sz="1800" b="1"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October. MGOMD had to be smart with the planning of the campaign to ensure they were able to reach this goal. With a focus on co-viewing moments, MG were able to leverage Barb data that showed that ITV was the perfect channel for delivering this goal with shows like the Martin Lewis Money Show and weekend entertainment like Ninja Warrior and The Voice being the key to achieving the fast reach. Building on the co-viewing moments, VAWG then sought out appointment to view programming that would promote water cooler conversations with spots in the likes of Bake Off, I’m a Celeb and Premier League football (key for reaching the younger male audience). To combat the shifting viewing habits of the younger audience, MGOMD took the campaign to BVOD. Using</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an</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in</a:t>
            </a:r>
            <a:r>
              <a:rPr lang="en-GB" sz="1800" b="1"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house planning tool, Multi-Screen Optimiser, MG were able to establish the optimal budget splits, at 24% into BVOD, to ensure that lighter viewers were captured across these environments.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MGOMD also focused attention into sport programming. It would allow the campaign to tap into moments when men are together in appointment to view programming while also capturing lighter viewers. It also provided a perfect contextual fit as research showed an uptick in harassment that comes with live football. The same research also showed that sporting content, either live sports or documentaries indexed highly for men with more ‘problematic views</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Buying into programming like Italia 90: When Football Changed Forever and programming on Eurosport and ITV4 allowed the VAWG campaign to infiltrate these environments and get the conversation going. With the cost of linear access to football being out of reach, MGOMD took the campaign to BVOD firstly with spots on Amazon Prime’s coverage of Premier League Football and then a simulcast cast package of World Cup Football on ITVX. MGOMD were also able to secure a presence within university bars with a Sub TV buy, which even included spots in matches broadcast on BBC, a non-commercial station.</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Having ignited the conversation with broad targeting on linear and BVOD</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MGOMD turned their attention to educating a younger audience. To do this, MGOMD searched for a partnership that would allow them to authentically showcase what VAWG behaviour</a:t>
            </a:r>
            <a:r>
              <a:rPr lang="en-GB" sz="1800" b="1"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s look like. A soap opera was seen as the perfect environment for this story to be told. Partnering with Channel 4, Lime Pictures and </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Hollyoaks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would allow the VAWG campaign to do just that. Working closely with Channel 4, MGOMD were able to integrate the messaging of the campaign into a special episode of the show called ‘Long Walk Home’. The episode would follow beloved character, Maxine, as she navigates her journey home from a night out. It showed her thinking though all the decisions that some women are forced to make on journeys home</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like avoiding a park or getting a bus rather than a cab – however in this storyline, despite making all the ‘right’ choices, Maxine is still harassed and attacked. It’s juxtaposed the journey of male character, Romeo</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as he makes the same journey home without needing to make the same decisions as Maxine. The next episode explored the themes of male allyship and intervention, encouraging those who witness these problematic behaviours to call them out. The campaign was visually integrated into the show with  outdoor posters in </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Hollyoaks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Village for a month and seeded out powerful content across social media channels of the cast themselves. Channel 4’s home page featured support information from the Home Office on support services, reporting violence and guidelines for those worried about their behaviour.</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With partnership</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being shown in research to increase campaign talkability by 10%</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and Channel 4 research showing that contextual placements drive positive brand metrics</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MGOMD started a second strand of AV airtime in the week leading up to the start of the World Cup. These included</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spots in </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Hollyoaks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the day before and the day after the special episode, </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sponsorted</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social posts by the </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Hollyoaks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casts, a linear spot in </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I’m a Celeb</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(which was featuring Owen Warner, the actor who plays Romeo</a:t>
            </a:r>
            <a:r>
              <a:rPr lang="en-GB" sz="1800" b="1"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and a contextual linear spot in the Handmaid’s Tale, the perfect environment for the campaign to be showcased given it’s subject matter. Along with this, the episode was picked up on Gogglebox with the contributors talking about the episode and storyline and an interview on Lorraine that further drive conversation about the campaign.</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Results</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campaign was extremely impactful in driving conversations about the topic of VAWG. From a media point of view, the campaign over</a:t>
            </a:r>
            <a:r>
              <a:rPr lang="en-GB" sz="1800" b="1"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delivered if with +25 TVRs and 6% more reach than planned for the activity. Across BVOD the campaign also delivered 1 million more impressions than was planned. Taking the campaign to Out of Home TV screens like those in Student Unions also proved to be successful, with the activity over delivering by 5% vs the plan.</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choice of TV to target the younger male audience in the right environments also proved to be extremely powerful. The TV ads helped increase and encourage intervention while also showing uplifts in self-reflection on personal behaviours and agreement that the behaviours shown in the campaign are a form of abuse. Finally, the AV partnership with Channel 4 and </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Hollyoaks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ignited social conversations with spikes in the hashtag #Enough after each element of the partnership went live.</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0DFD36-33EA-4DB4-B32D-6EBE0B1D449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6146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9.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0.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5494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428750"/>
            <a:ext cx="2680405" cy="383698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428750"/>
            <a:ext cx="2680405" cy="383698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428750"/>
            <a:ext cx="2680405" cy="383698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428750"/>
            <a:ext cx="2680405" cy="383698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6137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428750"/>
            <a:ext cx="6342907" cy="383698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6783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5442018"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8620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a:extLst>
              <a:ext uri="{FF2B5EF4-FFF2-40B4-BE49-F238E27FC236}">
                <a16:creationId xmlns:a16="http://schemas.microsoft.com/office/drawing/2014/main" id="{C83E0A7E-A4E1-41C3-86F6-B6D82D556557}"/>
              </a:ext>
            </a:extLst>
          </p:cNvPr>
          <p:cNvSpPr>
            <a:spLocks noGrp="1"/>
          </p:cNvSpPr>
          <p:nvPr>
            <p:ph type="pic" sz="quarter" idx="14"/>
          </p:nvPr>
        </p:nvSpPr>
        <p:spPr>
          <a:xfrm>
            <a:off x="4930580" y="1428750"/>
            <a:ext cx="3318069" cy="1853970"/>
          </a:xfrm>
          <a:prstGeom prst="rect">
            <a:avLst/>
          </a:prstGeom>
          <a:solidFill>
            <a:schemeClr val="bg1">
              <a:lumMod val="85000"/>
            </a:schemeClr>
          </a:solidFill>
        </p:spPr>
        <p:txBody>
          <a:bodyPr/>
          <a:lstStyle/>
          <a:p>
            <a:endParaRPr lang="en-GB" dirty="0"/>
          </a:p>
        </p:txBody>
      </p:sp>
      <p:sp>
        <p:nvSpPr>
          <p:cNvPr id="19" name="Picture Placeholder 8">
            <a:extLst>
              <a:ext uri="{FF2B5EF4-FFF2-40B4-BE49-F238E27FC236}">
                <a16:creationId xmlns:a16="http://schemas.microsoft.com/office/drawing/2014/main" id="{2E7303BD-8C87-4547-94CC-49DD3934C1D4}"/>
              </a:ext>
            </a:extLst>
          </p:cNvPr>
          <p:cNvSpPr>
            <a:spLocks noGrp="1"/>
          </p:cNvSpPr>
          <p:nvPr>
            <p:ph type="pic" sz="quarter" idx="15"/>
          </p:nvPr>
        </p:nvSpPr>
        <p:spPr>
          <a:xfrm>
            <a:off x="8394505" y="1428750"/>
            <a:ext cx="3318069" cy="1853970"/>
          </a:xfrm>
          <a:prstGeom prst="rect">
            <a:avLst/>
          </a:prstGeom>
          <a:solidFill>
            <a:schemeClr val="bg1">
              <a:lumMod val="85000"/>
            </a:schemeClr>
          </a:solidFill>
        </p:spPr>
        <p:txBody>
          <a:bodyPr/>
          <a:lstStyle/>
          <a:p>
            <a:endParaRPr lang="en-GB" dirty="0"/>
          </a:p>
        </p:txBody>
      </p:sp>
      <p:sp>
        <p:nvSpPr>
          <p:cNvPr id="20" name="Picture Placeholder 8">
            <a:extLst>
              <a:ext uri="{FF2B5EF4-FFF2-40B4-BE49-F238E27FC236}">
                <a16:creationId xmlns:a16="http://schemas.microsoft.com/office/drawing/2014/main" id="{3F505454-5599-4E41-93B7-601ECB120810}"/>
              </a:ext>
            </a:extLst>
          </p:cNvPr>
          <p:cNvSpPr>
            <a:spLocks noGrp="1"/>
          </p:cNvSpPr>
          <p:nvPr>
            <p:ph type="pic" sz="quarter" idx="16"/>
          </p:nvPr>
        </p:nvSpPr>
        <p:spPr>
          <a:xfrm>
            <a:off x="8394505" y="3411769"/>
            <a:ext cx="3318069" cy="1853970"/>
          </a:xfrm>
          <a:prstGeom prst="rect">
            <a:avLst/>
          </a:prstGeom>
          <a:solidFill>
            <a:schemeClr val="bg1">
              <a:lumMod val="85000"/>
            </a:schemeClr>
          </a:solidFill>
        </p:spPr>
        <p:txBody>
          <a:bodyPr/>
          <a:lstStyle/>
          <a:p>
            <a:endParaRPr lang="en-GB" dirty="0"/>
          </a:p>
        </p:txBody>
      </p:sp>
      <p:sp>
        <p:nvSpPr>
          <p:cNvPr id="21" name="Picture Placeholder 8">
            <a:extLst>
              <a:ext uri="{FF2B5EF4-FFF2-40B4-BE49-F238E27FC236}">
                <a16:creationId xmlns:a16="http://schemas.microsoft.com/office/drawing/2014/main" id="{3189B23B-90CA-44D3-94DB-D124B4FC4F69}"/>
              </a:ext>
            </a:extLst>
          </p:cNvPr>
          <p:cNvSpPr>
            <a:spLocks noGrp="1"/>
          </p:cNvSpPr>
          <p:nvPr>
            <p:ph type="pic" sz="quarter" idx="17"/>
          </p:nvPr>
        </p:nvSpPr>
        <p:spPr>
          <a:xfrm>
            <a:off x="4930580" y="3411769"/>
            <a:ext cx="331806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872371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428750"/>
            <a:ext cx="3645289" cy="1853970"/>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428750"/>
            <a:ext cx="3645289" cy="1853970"/>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428750"/>
            <a:ext cx="3645289" cy="1853970"/>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411769"/>
            <a:ext cx="3645289" cy="1853970"/>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411769"/>
            <a:ext cx="3645289" cy="1853970"/>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411769"/>
            <a:ext cx="364528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3629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61420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68078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765002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614207"/>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654201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47623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Screen Video - Option 1">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29/01/2024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209726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434136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x Video - Option 1">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29/01/2024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74063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 screen video - Option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DE1B2C-E2EB-4D98-843F-9CDD27271EB2}"/>
              </a:ext>
            </a:extLst>
          </p:cNvPr>
          <p:cNvSpPr>
            <a:spLocks noGrp="1"/>
          </p:cNvSpPr>
          <p:nvPr>
            <p:ph type="dt" sz="half" idx="10"/>
          </p:nvPr>
        </p:nvSpPr>
        <p:spPr/>
        <p:txBody>
          <a:bodyPr/>
          <a:lstStyle/>
          <a:p>
            <a:fld id="{2E6EF22D-7DBE-4099-99F0-B83DD9779912}" type="datetimeFigureOut">
              <a:rPr lang="en-GB" smtClean="0"/>
              <a:pPr/>
              <a:t>29/01/2024</a:t>
            </a:fld>
            <a:endParaRPr lang="en-GB" dirty="0"/>
          </a:p>
        </p:txBody>
      </p:sp>
      <p:sp>
        <p:nvSpPr>
          <p:cNvPr id="4" name="Footer Placeholder 3">
            <a:extLst>
              <a:ext uri="{FF2B5EF4-FFF2-40B4-BE49-F238E27FC236}">
                <a16:creationId xmlns:a16="http://schemas.microsoft.com/office/drawing/2014/main" id="{09B3BE8F-C639-42D5-B26C-D4093C44687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48228E9-593B-43BF-9FE7-6F9613A7A563}"/>
              </a:ext>
            </a:extLst>
          </p:cNvPr>
          <p:cNvSpPr>
            <a:spLocks noGrp="1"/>
          </p:cNvSpPr>
          <p:nvPr>
            <p:ph type="sldNum" sz="quarter" idx="12"/>
          </p:nvPr>
        </p:nvSpPr>
        <p:spPr/>
        <p:txBody>
          <a:bodyPr/>
          <a:lstStyle/>
          <a:p>
            <a:fld id="{6623F64F-6692-49A2-80FF-3D660AAAEE7A}" type="slidenum">
              <a:rPr lang="en-GB" smtClean="0"/>
              <a:pPr/>
              <a:t>‹#›</a:t>
            </a:fld>
            <a:endParaRPr lang="en-GB" dirty="0"/>
          </a:p>
        </p:txBody>
      </p:sp>
      <p:sp>
        <p:nvSpPr>
          <p:cNvPr id="7" name="Media Placeholder 6">
            <a:extLst>
              <a:ext uri="{FF2B5EF4-FFF2-40B4-BE49-F238E27FC236}">
                <a16:creationId xmlns:a16="http://schemas.microsoft.com/office/drawing/2014/main" id="{89F17558-6D60-4901-A0B6-C4274AAB5238}"/>
              </a:ext>
            </a:extLst>
          </p:cNvPr>
          <p:cNvSpPr>
            <a:spLocks noGrp="1"/>
          </p:cNvSpPr>
          <p:nvPr>
            <p:ph type="media" sz="quarter" idx="13"/>
          </p:nvPr>
        </p:nvSpPr>
        <p:spPr>
          <a:xfrm>
            <a:off x="0" y="0"/>
            <a:ext cx="12192000" cy="6858000"/>
          </a:xfrm>
        </p:spPr>
        <p:txBody>
          <a:bodyPr/>
          <a:lstStyle/>
          <a:p>
            <a:endParaRPr lang="en-GB"/>
          </a:p>
        </p:txBody>
      </p:sp>
    </p:spTree>
    <p:custDataLst>
      <p:tags r:id="rId1"/>
    </p:custDataLst>
    <p:extLst>
      <p:ext uri="{BB962C8B-B14F-4D97-AF65-F5344CB8AC3E}">
        <p14:creationId xmlns:p14="http://schemas.microsoft.com/office/powerpoint/2010/main" val="1252329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424808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54993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0721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2745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49819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340882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29/01/2024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7058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45841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10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251292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E5681-5495-7C97-86BA-04FE618A14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0686EB-F49C-7596-3630-EA9C73F6D5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DE3583-63D3-B3B9-D3D8-A02EB9BE4BE5}"/>
              </a:ext>
            </a:extLst>
          </p:cNvPr>
          <p:cNvSpPr>
            <a:spLocks noGrp="1"/>
          </p:cNvSpPr>
          <p:nvPr>
            <p:ph type="dt" sz="half" idx="10"/>
          </p:nvPr>
        </p:nvSpPr>
        <p:spPr/>
        <p:txBody>
          <a:bodyPr/>
          <a:lstStyle/>
          <a:p>
            <a:fld id="{CE9F1112-95FC-48AC-9B8F-A58D72F711CA}" type="datetimeFigureOut">
              <a:rPr lang="en-GB" smtClean="0"/>
              <a:t>29/01/2024</a:t>
            </a:fld>
            <a:endParaRPr lang="en-GB"/>
          </a:p>
        </p:txBody>
      </p:sp>
      <p:sp>
        <p:nvSpPr>
          <p:cNvPr id="5" name="Footer Placeholder 4">
            <a:extLst>
              <a:ext uri="{FF2B5EF4-FFF2-40B4-BE49-F238E27FC236}">
                <a16:creationId xmlns:a16="http://schemas.microsoft.com/office/drawing/2014/main" id="{3728881C-BAC9-A3B5-716D-DA74A69618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98AD51-5FE7-7F24-8DCD-AE45926F6FAC}"/>
              </a:ext>
            </a:extLst>
          </p:cNvPr>
          <p:cNvSpPr>
            <a:spLocks noGrp="1"/>
          </p:cNvSpPr>
          <p:nvPr>
            <p:ph type="sldNum" sz="quarter" idx="12"/>
          </p:nvPr>
        </p:nvSpPr>
        <p:spPr/>
        <p:txBody>
          <a:bodyPr/>
          <a:lstStyle/>
          <a:p>
            <a:fld id="{315039D5-A155-437D-9C5B-4308CFA9D3E6}" type="slidenum">
              <a:rPr lang="en-GB" smtClean="0"/>
              <a:t>‹#›</a:t>
            </a:fld>
            <a:endParaRPr lang="en-GB"/>
          </a:p>
        </p:txBody>
      </p:sp>
    </p:spTree>
    <p:extLst>
      <p:ext uri="{BB962C8B-B14F-4D97-AF65-F5344CB8AC3E}">
        <p14:creationId xmlns:p14="http://schemas.microsoft.com/office/powerpoint/2010/main" val="167097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1475" y="359944"/>
            <a:ext cx="11341099" cy="1021181"/>
          </a:xfrm>
        </p:spPr>
        <p:txBody>
          <a:bodyPr/>
          <a:lstStyle>
            <a:lvl1pPr>
              <a:defRPr/>
            </a:lvl1pPr>
          </a:lstStyle>
          <a:p>
            <a:r>
              <a:rPr lang="en-US" dirty="0"/>
              <a:t>Click to edit </a:t>
            </a:r>
            <a:br>
              <a:rPr lang="en-US" dirty="0"/>
            </a:br>
            <a:r>
              <a:rPr lang="en-US" dirty="0"/>
              <a:t>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1129603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33723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17001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429467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9363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6"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7335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806728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8">
            <a:extLst>
              <a:ext uri="{FF2B5EF4-FFF2-40B4-BE49-F238E27FC236}">
                <a16:creationId xmlns:a16="http://schemas.microsoft.com/office/drawing/2014/main" id="{8DFCE19A-1050-41D6-952B-88D1EA6241CC}"/>
              </a:ext>
            </a:extLst>
          </p:cNvPr>
          <p:cNvSpPr>
            <a:spLocks noGrp="1"/>
          </p:cNvSpPr>
          <p:nvPr>
            <p:ph type="pic" sz="quarter" idx="14"/>
          </p:nvPr>
        </p:nvSpPr>
        <p:spPr>
          <a:xfrm>
            <a:off x="4273355" y="1428749"/>
            <a:ext cx="3645289" cy="2106775"/>
          </a:xfrm>
          <a:prstGeom prst="rect">
            <a:avLst/>
          </a:prstGeom>
          <a:solidFill>
            <a:schemeClr val="bg1">
              <a:lumMod val="85000"/>
            </a:schemeClr>
          </a:solidFill>
        </p:spPr>
        <p:txBody>
          <a:bodyPr/>
          <a:lstStyle/>
          <a:p>
            <a:endParaRPr lang="en-GB" dirty="0"/>
          </a:p>
        </p:txBody>
      </p:sp>
      <p:sp>
        <p:nvSpPr>
          <p:cNvPr id="28" name="Picture Placeholder 8">
            <a:extLst>
              <a:ext uri="{FF2B5EF4-FFF2-40B4-BE49-F238E27FC236}">
                <a16:creationId xmlns:a16="http://schemas.microsoft.com/office/drawing/2014/main" id="{474332AB-8E82-4D2C-A077-AD78447B3B65}"/>
              </a:ext>
            </a:extLst>
          </p:cNvPr>
          <p:cNvSpPr>
            <a:spLocks noGrp="1"/>
          </p:cNvSpPr>
          <p:nvPr>
            <p:ph type="pic" sz="quarter" idx="15"/>
          </p:nvPr>
        </p:nvSpPr>
        <p:spPr>
          <a:xfrm>
            <a:off x="8067285" y="1428749"/>
            <a:ext cx="3645289" cy="2106775"/>
          </a:xfrm>
          <a:prstGeom prst="rect">
            <a:avLst/>
          </a:prstGeom>
          <a:solidFill>
            <a:schemeClr val="bg1">
              <a:lumMod val="85000"/>
            </a:schemeClr>
          </a:solidFill>
        </p:spPr>
        <p:txBody>
          <a:bodyPr/>
          <a:lstStyle/>
          <a:p>
            <a:endParaRPr lang="en-GB" dirty="0"/>
          </a:p>
        </p:txBody>
      </p:sp>
      <p:sp>
        <p:nvSpPr>
          <p:cNvPr id="29" name="Picture Placeholder 8">
            <a:extLst>
              <a:ext uri="{FF2B5EF4-FFF2-40B4-BE49-F238E27FC236}">
                <a16:creationId xmlns:a16="http://schemas.microsoft.com/office/drawing/2014/main" id="{44395837-4037-4FBC-A80F-2DFA7942FF5A}"/>
              </a:ext>
            </a:extLst>
          </p:cNvPr>
          <p:cNvSpPr>
            <a:spLocks noGrp="1"/>
          </p:cNvSpPr>
          <p:nvPr>
            <p:ph type="pic" sz="quarter" idx="22"/>
          </p:nvPr>
        </p:nvSpPr>
        <p:spPr>
          <a:xfrm>
            <a:off x="479425" y="1428749"/>
            <a:ext cx="3645289" cy="2106775"/>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15755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2792238"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3337118"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3330340"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6184644"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6181255"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16">
            <a:extLst>
              <a:ext uri="{FF2B5EF4-FFF2-40B4-BE49-F238E27FC236}">
                <a16:creationId xmlns:a16="http://schemas.microsoft.com/office/drawing/2014/main" id="{CCB00622-CF55-4D6B-A1E3-FEDA9C507933}"/>
              </a:ext>
            </a:extLst>
          </p:cNvPr>
          <p:cNvSpPr>
            <a:spLocks noGrp="1"/>
          </p:cNvSpPr>
          <p:nvPr>
            <p:ph type="pic" sz="quarter" idx="23"/>
          </p:nvPr>
        </p:nvSpPr>
        <p:spPr>
          <a:xfrm>
            <a:off x="479425" y="1428750"/>
            <a:ext cx="2680405" cy="2106774"/>
          </a:xfrm>
          <a:solidFill>
            <a:schemeClr val="bg1">
              <a:lumMod val="85000"/>
            </a:schemeClr>
          </a:solidFill>
        </p:spPr>
        <p:txBody>
          <a:bodyPr/>
          <a:lstStyle/>
          <a:p>
            <a:endParaRPr lang="en-GB" dirty="0"/>
          </a:p>
        </p:txBody>
      </p:sp>
      <p:sp>
        <p:nvSpPr>
          <p:cNvPr id="28" name="Picture Placeholder 16">
            <a:extLst>
              <a:ext uri="{FF2B5EF4-FFF2-40B4-BE49-F238E27FC236}">
                <a16:creationId xmlns:a16="http://schemas.microsoft.com/office/drawing/2014/main" id="{2B88D738-52E2-4893-86C8-E779DC5CA1A3}"/>
              </a:ext>
            </a:extLst>
          </p:cNvPr>
          <p:cNvSpPr>
            <a:spLocks noGrp="1"/>
          </p:cNvSpPr>
          <p:nvPr>
            <p:ph type="pic" sz="quarter" idx="24"/>
          </p:nvPr>
        </p:nvSpPr>
        <p:spPr>
          <a:xfrm>
            <a:off x="3330340" y="1428750"/>
            <a:ext cx="2680405" cy="2106774"/>
          </a:xfrm>
          <a:solidFill>
            <a:schemeClr val="bg1">
              <a:lumMod val="85000"/>
            </a:schemeClr>
          </a:solidFill>
        </p:spPr>
        <p:txBody>
          <a:bodyPr/>
          <a:lstStyle/>
          <a:p>
            <a:endParaRPr lang="en-GB"/>
          </a:p>
        </p:txBody>
      </p:sp>
      <p:sp>
        <p:nvSpPr>
          <p:cNvPr id="29" name="Picture Placeholder 16">
            <a:extLst>
              <a:ext uri="{FF2B5EF4-FFF2-40B4-BE49-F238E27FC236}">
                <a16:creationId xmlns:a16="http://schemas.microsoft.com/office/drawing/2014/main" id="{796217F8-03C9-4D68-93B3-20FA2E83EE1B}"/>
              </a:ext>
            </a:extLst>
          </p:cNvPr>
          <p:cNvSpPr>
            <a:spLocks noGrp="1"/>
          </p:cNvSpPr>
          <p:nvPr>
            <p:ph type="pic" sz="quarter" idx="25"/>
          </p:nvPr>
        </p:nvSpPr>
        <p:spPr>
          <a:xfrm>
            <a:off x="6181255" y="1428750"/>
            <a:ext cx="2680405" cy="2106774"/>
          </a:xfrm>
          <a:solidFill>
            <a:schemeClr val="bg1">
              <a:lumMod val="85000"/>
            </a:schemeClr>
          </a:solidFill>
        </p:spPr>
        <p:txBody>
          <a:bodyPr/>
          <a:lstStyle/>
          <a:p>
            <a:endParaRPr lang="en-GB" dirty="0"/>
          </a:p>
        </p:txBody>
      </p:sp>
      <p:sp>
        <p:nvSpPr>
          <p:cNvPr id="30" name="Picture Placeholder 16">
            <a:extLst>
              <a:ext uri="{FF2B5EF4-FFF2-40B4-BE49-F238E27FC236}">
                <a16:creationId xmlns:a16="http://schemas.microsoft.com/office/drawing/2014/main" id="{2723B1CA-8DFB-497B-9F08-8CA0C90D7E3E}"/>
              </a:ext>
            </a:extLst>
          </p:cNvPr>
          <p:cNvSpPr>
            <a:spLocks noGrp="1"/>
          </p:cNvSpPr>
          <p:nvPr>
            <p:ph type="pic" sz="quarter" idx="26"/>
          </p:nvPr>
        </p:nvSpPr>
        <p:spPr>
          <a:xfrm>
            <a:off x="9032169" y="1428750"/>
            <a:ext cx="2680405" cy="2106774"/>
          </a:xfrm>
          <a:solidFill>
            <a:schemeClr val="bg1">
              <a:lumMod val="85000"/>
            </a:schemeClr>
          </a:solidFill>
        </p:spPr>
        <p:txBody>
          <a:bodyPr/>
          <a:lstStyle/>
          <a:p>
            <a:endParaRPr lang="en-GB" dirty="0"/>
          </a:p>
        </p:txBody>
      </p:sp>
      <p:cxnSp>
        <p:nvCxnSpPr>
          <p:cNvPr id="31" name="Straight Connector 30">
            <a:extLst>
              <a:ext uri="{FF2B5EF4-FFF2-40B4-BE49-F238E27FC236}">
                <a16:creationId xmlns:a16="http://schemas.microsoft.com/office/drawing/2014/main" id="{B54C563D-6383-41D0-9D47-C959095D88EA}"/>
              </a:ext>
            </a:extLst>
          </p:cNvPr>
          <p:cNvCxnSpPr/>
          <p:nvPr userDrawn="1"/>
        </p:nvCxnSpPr>
        <p:spPr>
          <a:xfrm>
            <a:off x="9030574"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334F0F9F-7167-4551-BFAC-B216392DF765}"/>
              </a:ext>
            </a:extLst>
          </p:cNvPr>
          <p:cNvSpPr>
            <a:spLocks noGrp="1"/>
          </p:cNvSpPr>
          <p:nvPr>
            <p:ph type="body" sz="quarter" idx="27"/>
          </p:nvPr>
        </p:nvSpPr>
        <p:spPr>
          <a:xfrm>
            <a:off x="9032170"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custDataLst>
      <p:tags r:id="rId1"/>
    </p:custDataLst>
    <p:extLst>
      <p:ext uri="{BB962C8B-B14F-4D97-AF65-F5344CB8AC3E}">
        <p14:creationId xmlns:p14="http://schemas.microsoft.com/office/powerpoint/2010/main" val="58285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a:t>
            </a:r>
            <a:br>
              <a:rPr lang="en-US" dirty="0"/>
            </a:br>
            <a:r>
              <a:rPr lang="en-US" dirty="0"/>
              <a:t>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1000" b="0">
                <a:solidFill>
                  <a:schemeClr val="bg1"/>
                </a:solidFill>
              </a:defRPr>
            </a:lvl1pPr>
          </a:lstStyle>
          <a:p>
            <a:fld id="{2E6EF22D-7DBE-4099-99F0-B83DD9779912}" type="datetimeFigureOut">
              <a:rPr lang="en-GB" smtClean="0"/>
              <a:pPr/>
              <a:t>29/01/2024</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10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10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614207"/>
            <a:ext cx="11334817" cy="365153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284462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493839-1DE8-A23F-AA15-A4D42AEE07A2}"/>
              </a:ext>
            </a:extLst>
          </p:cNvPr>
          <p:cNvSpPr>
            <a:spLocks noGrp="1"/>
          </p:cNvSpPr>
          <p:nvPr>
            <p:ph type="title"/>
          </p:nvPr>
        </p:nvSpPr>
        <p:spPr>
          <a:xfrm>
            <a:off x="446260" y="140053"/>
            <a:ext cx="5448300" cy="1021181"/>
          </a:xfrm>
        </p:spPr>
        <p:txBody>
          <a:bodyPr>
            <a:normAutofit fontScale="90000"/>
          </a:bodyPr>
          <a:lstStyle/>
          <a:p>
            <a:r>
              <a:rPr lang="en-GB" sz="3200" dirty="0">
                <a:effectLst/>
                <a:latin typeface="Calibri" panose="020F0502020204030204" pitchFamily="34" charset="0"/>
                <a:ea typeface="Times New Roman" panose="02020603050405020304" pitchFamily="18" charset="0"/>
                <a:cs typeface="Times New Roman" panose="02020603050405020304" pitchFamily="18" charset="0"/>
              </a:rPr>
              <a:t>Home Office: partnership shows that VAWG behaviours are being challenged.</a:t>
            </a:r>
            <a:r>
              <a:rPr lang="en-GB" dirty="0"/>
              <a:t>	</a:t>
            </a:r>
          </a:p>
        </p:txBody>
      </p:sp>
      <p:sp>
        <p:nvSpPr>
          <p:cNvPr id="11" name="TextBox 10">
            <a:extLst>
              <a:ext uri="{FF2B5EF4-FFF2-40B4-BE49-F238E27FC236}">
                <a16:creationId xmlns:a16="http://schemas.microsoft.com/office/drawing/2014/main" id="{CF0BE58F-C5A2-63CF-5E9C-828548CC96BD}"/>
              </a:ext>
            </a:extLst>
          </p:cNvPr>
          <p:cNvSpPr txBox="1"/>
          <p:nvPr/>
        </p:nvSpPr>
        <p:spPr>
          <a:xfrm>
            <a:off x="446260" y="1674673"/>
            <a:ext cx="5594333" cy="3508653"/>
          </a:xfrm>
          <a:prstGeom prst="rect">
            <a:avLst/>
          </a:prstGeom>
          <a:noFill/>
        </p:spPr>
        <p:txBody>
          <a:bodyPr wrap="square" rtlCol="0">
            <a:spAutoFit/>
          </a:bodyPr>
          <a:lstStyle/>
          <a:p>
            <a:pPr algn="l"/>
            <a:r>
              <a:rPr lang="en-GB" sz="1400" b="1" u="sng" dirty="0">
                <a:solidFill>
                  <a:schemeClr val="bg2"/>
                </a:solidFill>
              </a:rPr>
              <a:t>The Challenge:</a:t>
            </a:r>
          </a:p>
          <a:p>
            <a:r>
              <a:rPr lang="en-GB" sz="1800" dirty="0">
                <a:effectLst/>
                <a:latin typeface="Calibri" panose="020F0502020204030204" pitchFamily="34" charset="0"/>
                <a:ea typeface="Calibri" panose="020F0502020204030204" pitchFamily="34" charset="0"/>
              </a:rPr>
              <a:t>With Violence Against Women and Girls endemic in the UK, the Home Office wanted to increase awareness and challenge perpetrator behaviour.</a:t>
            </a:r>
          </a:p>
          <a:p>
            <a:pPr algn="l"/>
            <a:r>
              <a:rPr lang="en-GB" sz="1400" b="1" u="sng" dirty="0">
                <a:solidFill>
                  <a:schemeClr val="bg2"/>
                </a:solidFill>
              </a:rPr>
              <a:t>The Solution:</a:t>
            </a:r>
          </a:p>
          <a:p>
            <a:r>
              <a:rPr lang="en-GB" sz="1800" dirty="0">
                <a:effectLst/>
                <a:latin typeface="Calibri" panose="020F0502020204030204" pitchFamily="34" charset="0"/>
                <a:ea typeface="Calibri" panose="020F0502020204030204" pitchFamily="34" charset="0"/>
              </a:rPr>
              <a:t>A two-pronged campaign with a broad audience targeted on linear and BVOD as well as a partnership with Channel 4 and </a:t>
            </a:r>
            <a:r>
              <a:rPr lang="en-GB" sz="1800" dirty="0" err="1">
                <a:effectLst/>
                <a:latin typeface="Calibri" panose="020F0502020204030204" pitchFamily="34" charset="0"/>
                <a:ea typeface="Calibri" panose="020F0502020204030204" pitchFamily="34" charset="0"/>
              </a:rPr>
              <a:t>Hollyoaks</a:t>
            </a:r>
            <a:r>
              <a:rPr lang="en-GB" sz="1800" dirty="0">
                <a:effectLst/>
                <a:latin typeface="Calibri" panose="020F0502020204030204" pitchFamily="34" charset="0"/>
                <a:ea typeface="Calibri" panose="020F0502020204030204" pitchFamily="34" charset="0"/>
              </a:rPr>
              <a:t> for a special episode ‘Long Walk Home’.</a:t>
            </a:r>
            <a:endParaRPr lang="en-GB" sz="1400" b="1" u="sng" dirty="0">
              <a:solidFill>
                <a:schemeClr val="bg2"/>
              </a:solidFill>
            </a:endParaRPr>
          </a:p>
          <a:p>
            <a:pPr algn="l"/>
            <a:r>
              <a:rPr lang="en-GB" sz="1400" b="1" u="sng" dirty="0">
                <a:solidFill>
                  <a:schemeClr val="bg2"/>
                </a:solidFill>
              </a:rPr>
              <a:t>The Results:</a:t>
            </a:r>
          </a:p>
          <a:p>
            <a:r>
              <a:rPr lang="en-GB" sz="1800" dirty="0">
                <a:effectLst/>
                <a:latin typeface="Calibri" panose="020F0502020204030204" pitchFamily="34" charset="0"/>
                <a:ea typeface="Calibri" panose="020F0502020204030204" pitchFamily="34" charset="0"/>
              </a:rPr>
              <a:t>Campaign evaluation showed that it effectively shifted audience attitudes and behaviours. This included prompting men with more problematic views to reconsider past actions.</a:t>
            </a:r>
          </a:p>
        </p:txBody>
      </p:sp>
      <p:pic>
        <p:nvPicPr>
          <p:cNvPr id="5" name="Picture 4" descr="A black text on a white background&#10;&#10;Description automatically generated">
            <a:extLst>
              <a:ext uri="{FF2B5EF4-FFF2-40B4-BE49-F238E27FC236}">
                <a16:creationId xmlns:a16="http://schemas.microsoft.com/office/drawing/2014/main" id="{0D5212EF-3642-1591-DE2B-080D000F9D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1635" y="424542"/>
            <a:ext cx="2060788" cy="985157"/>
          </a:xfrm>
          <a:prstGeom prst="rect">
            <a:avLst/>
          </a:prstGeom>
        </p:spPr>
      </p:pic>
      <p:pic>
        <p:nvPicPr>
          <p:cNvPr id="8" name="Picture 7" descr="A red and grey logo&#10;&#10;Description automatically generated">
            <a:extLst>
              <a:ext uri="{FF2B5EF4-FFF2-40B4-BE49-F238E27FC236}">
                <a16:creationId xmlns:a16="http://schemas.microsoft.com/office/drawing/2014/main" id="{EFA0EC36-6A95-8760-8476-23EA685D81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6950" y="308949"/>
            <a:ext cx="2939696" cy="1365724"/>
          </a:xfrm>
          <a:prstGeom prst="rect">
            <a:avLst/>
          </a:prstGeom>
        </p:spPr>
      </p:pic>
      <p:pic>
        <p:nvPicPr>
          <p:cNvPr id="12" name="Picture 11" descr="A person sitting on a bench&#10;&#10;Description automatically generated">
            <a:extLst>
              <a:ext uri="{FF2B5EF4-FFF2-40B4-BE49-F238E27FC236}">
                <a16:creationId xmlns:a16="http://schemas.microsoft.com/office/drawing/2014/main" id="{7D13D4AB-3315-F4F3-5F6F-7C36CE429C7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82543" y="2022700"/>
            <a:ext cx="3951514" cy="2222727"/>
          </a:xfrm>
          <a:prstGeom prst="rect">
            <a:avLst/>
          </a:prstGeom>
        </p:spPr>
      </p:pic>
    </p:spTree>
    <p:extLst>
      <p:ext uri="{BB962C8B-B14F-4D97-AF65-F5344CB8AC3E}">
        <p14:creationId xmlns:p14="http://schemas.microsoft.com/office/powerpoint/2010/main" val="288947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3_Thinkbox">
  <a:themeElements>
    <a:clrScheme name="THINKBOX">
      <a:dk1>
        <a:sysClr val="windowText" lastClr="000000"/>
      </a:dk1>
      <a:lt1>
        <a:sysClr val="window" lastClr="FFFFFF"/>
      </a:lt1>
      <a:dk2>
        <a:srgbClr val="372D87"/>
      </a:dk2>
      <a:lt2>
        <a:srgbClr val="4D4D4D"/>
      </a:lt2>
      <a:accent1>
        <a:srgbClr val="372D87"/>
      </a:accent1>
      <a:accent2>
        <a:srgbClr val="0069B4"/>
      </a:accent2>
      <a:accent3>
        <a:srgbClr val="E10514"/>
      </a:accent3>
      <a:accent4>
        <a:srgbClr val="EB7305"/>
      </a:accent4>
      <a:accent5>
        <a:srgbClr val="009B3C"/>
      </a:accent5>
      <a:accent6>
        <a:srgbClr val="87B923"/>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1600" dirty="0" err="1" smtClean="0">
            <a:solidFill>
              <a:schemeClr val="bg2"/>
            </a:solidFill>
          </a:defRPr>
        </a:defPPr>
      </a:lstStyle>
    </a:tx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1476</Words>
  <Application>Microsoft Office PowerPoint</Application>
  <PresentationFormat>Widescreen</PresentationFormat>
  <Paragraphs>35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vt:lpstr>
      <vt:lpstr>3_Thinkbox</vt:lpstr>
      <vt:lpstr>Home Office: partnership shows that VAWG behaviours are being challenged.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Volvo: using premium TV content to build a premium brand</dc:title>
  <dc:creator>Harry Ward Masters</dc:creator>
  <cp:lastModifiedBy>Harry Ward Masters</cp:lastModifiedBy>
  <cp:revision>6</cp:revision>
  <dcterms:created xsi:type="dcterms:W3CDTF">2023-08-07T12:56:43Z</dcterms:created>
  <dcterms:modified xsi:type="dcterms:W3CDTF">2024-01-29T12:02:06Z</dcterms:modified>
</cp:coreProperties>
</file>