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9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60" r:id="rId2"/>
    <p:sldMasterId id="2147483991" r:id="rId3"/>
  </p:sldMasterIdLst>
  <p:notesMasterIdLst>
    <p:notesMasterId r:id="rId13"/>
  </p:notesMasterIdLst>
  <p:handoutMasterIdLst>
    <p:handoutMasterId r:id="rId14"/>
  </p:handoutMasterIdLst>
  <p:sldIdLst>
    <p:sldId id="11419" r:id="rId4"/>
    <p:sldId id="2147482516" r:id="rId5"/>
    <p:sldId id="2147482515" r:id="rId6"/>
    <p:sldId id="2147472388" r:id="rId7"/>
    <p:sldId id="2147472387" r:id="rId8"/>
    <p:sldId id="2147472091" r:id="rId9"/>
    <p:sldId id="2147376951" r:id="rId10"/>
    <p:sldId id="2147376950" r:id="rId11"/>
    <p:sldId id="2147376949" r:id="rId12"/>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y 2026" id="{88D6A797-D381-4AFB-BF56-1BAC507B13DF}">
          <p14:sldIdLst>
            <p14:sldId id="11419"/>
          </p14:sldIdLst>
        </p14:section>
        <p14:section name="April 2026" id="{0B11671F-E73F-4B4C-93AD-3CA0DAACEEC3}">
          <p14:sldIdLst>
            <p14:sldId id="2147482516"/>
          </p14:sldIdLst>
        </p14:section>
        <p14:section name="March 2026" id="{D40A6682-866F-4B5F-A509-B86F0E23981F}">
          <p14:sldIdLst>
            <p14:sldId id="2147482515"/>
          </p14:sldIdLst>
        </p14:section>
        <p14:section name="January/February 2026" id="{32C38AFD-AF8B-49B5-9831-C31407339012}">
          <p14:sldIdLst>
            <p14:sldId id="2147472388"/>
          </p14:sldIdLst>
        </p14:section>
        <p14:section name="December 2025" id="{E019923B-7511-490E-9A5F-58DCE1E29C76}">
          <p14:sldIdLst>
            <p14:sldId id="2147472387"/>
          </p14:sldIdLst>
        </p14:section>
        <p14:section name="September/October 2025" id="{AFE74572-0847-4714-9CED-1A503492ADC8}">
          <p14:sldIdLst>
            <p14:sldId id="2147472091"/>
          </p14:sldIdLst>
        </p14:section>
        <p14:section name="August 2025" id="{03A03331-3A8D-4E72-BEF8-933A7F09337D}">
          <p14:sldIdLst>
            <p14:sldId id="2147376951"/>
          </p14:sldIdLst>
        </p14:section>
        <p14:section name="July 2025" id="{0FDED1F8-D56F-4B56-AFCC-5B3F59B3E771}">
          <p14:sldIdLst>
            <p14:sldId id="2147376950"/>
          </p14:sldIdLst>
        </p14:section>
        <p14:section name="May/June 2025" id="{2ACB7EC1-F7D0-4292-B70B-99D5450BEB05}">
          <p14:sldIdLst>
            <p14:sldId id="2147376949"/>
          </p14:sldIdLst>
        </p14:section>
      </p14:sectionLst>
    </p:ext>
    <p:ext uri="{EFAFB233-063F-42B5-8137-9DF3F51BA10A}">
      <p15:sldGuideLst xmlns:p15="http://schemas.microsoft.com/office/powerpoint/2012/main">
        <p15:guide id="2" pos="3840" userDrawn="1">
          <p15:clr>
            <a:srgbClr val="A4A3A4"/>
          </p15:clr>
        </p15:guide>
        <p15:guide id="3" orient="horz" pos="278" userDrawn="1">
          <p15:clr>
            <a:srgbClr val="A4A3A4"/>
          </p15:clr>
        </p15:guide>
        <p15:guide id="4" orient="horz" pos="3430" userDrawn="1">
          <p15:clr>
            <a:srgbClr val="A4A3A4"/>
          </p15:clr>
        </p15:guide>
        <p15:guide id="5" orient="horz" pos="3453" userDrawn="1">
          <p15:clr>
            <a:srgbClr val="A4A3A4"/>
          </p15:clr>
        </p15:guide>
        <p15:guide id="6" orient="horz" pos="2980" userDrawn="1">
          <p15:clr>
            <a:srgbClr val="A4A3A4"/>
          </p15:clr>
        </p15:guide>
        <p15:guide id="7" orient="horz" pos="104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B4"/>
    <a:srgbClr val="E10514"/>
    <a:srgbClr val="BFBFBF"/>
    <a:srgbClr val="D9D9D9"/>
    <a:srgbClr val="E5E5E5"/>
    <a:srgbClr val="7ED2EC"/>
    <a:srgbClr val="00A5D7"/>
    <a:srgbClr val="808080"/>
    <a:srgbClr val="B9CD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69370" autoAdjust="0"/>
  </p:normalViewPr>
  <p:slideViewPr>
    <p:cSldViewPr snapToGrid="0" showGuides="1">
      <p:cViewPr varScale="1">
        <p:scale>
          <a:sx n="77" d="100"/>
          <a:sy n="77" d="100"/>
        </p:scale>
        <p:origin x="1800" y="78"/>
      </p:cViewPr>
      <p:guideLst>
        <p:guide pos="3840"/>
        <p:guide orient="horz" pos="278"/>
        <p:guide orient="horz" pos="3430"/>
        <p:guide orient="horz" pos="3453"/>
        <p:guide orient="horz" pos="2980"/>
        <p:guide orient="horz" pos="1049"/>
      </p:guideLst>
    </p:cSldViewPr>
  </p:slideViewPr>
  <p:outlineViewPr>
    <p:cViewPr>
      <p:scale>
        <a:sx n="33" d="100"/>
        <a:sy n="33" d="100"/>
      </p:scale>
      <p:origin x="0" y="-1680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2" d="100"/>
          <a:sy n="82" d="100"/>
        </p:scale>
        <p:origin x="38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Sheet1!$A$2</c:f>
              <c:strCache>
                <c:ptCount val="1"/>
                <c:pt idx="0">
                  <c:v>10" and under</c:v>
                </c:pt>
              </c:strCache>
            </c:strRef>
          </c:tx>
          <c:spPr>
            <a:solidFill>
              <a:srgbClr val="372D8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Sheet1!$B$2:$L$2</c:f>
              <c:numCache>
                <c:formatCode>0%</c:formatCode>
                <c:ptCount val="11"/>
                <c:pt idx="0">
                  <c:v>9.8472232629787076E-2</c:v>
                </c:pt>
                <c:pt idx="1">
                  <c:v>9.8030366967315472E-2</c:v>
                </c:pt>
                <c:pt idx="2">
                  <c:v>0.10732566444147415</c:v>
                </c:pt>
                <c:pt idx="3">
                  <c:v>0.11292646159152389</c:v>
                </c:pt>
                <c:pt idx="4">
                  <c:v>0.11324343024810669</c:v>
                </c:pt>
                <c:pt idx="5">
                  <c:v>0.10659716922765952</c:v>
                </c:pt>
                <c:pt idx="6">
                  <c:v>0.11072062563577464</c:v>
                </c:pt>
                <c:pt idx="7">
                  <c:v>0.10995011654673906</c:v>
                </c:pt>
                <c:pt idx="8">
                  <c:v>0.100685489983212</c:v>
                </c:pt>
                <c:pt idx="9">
                  <c:v>9.5572166886208579E-2</c:v>
                </c:pt>
                <c:pt idx="10">
                  <c:v>0.10174590169072951</c:v>
                </c:pt>
              </c:numCache>
            </c:numRef>
          </c:val>
          <c:extLst>
            <c:ext xmlns:c16="http://schemas.microsoft.com/office/drawing/2014/chart" uri="{C3380CC4-5D6E-409C-BE32-E72D297353CC}">
              <c16:uniqueId val="{00000000-0408-437C-BB0F-44D1AADCA8B3}"/>
            </c:ext>
          </c:extLst>
        </c:ser>
        <c:ser>
          <c:idx val="1"/>
          <c:order val="1"/>
          <c:tx>
            <c:strRef>
              <c:f>Sheet1!$A$3</c:f>
              <c:strCache>
                <c:ptCount val="1"/>
                <c:pt idx="0">
                  <c:v>15"</c:v>
                </c:pt>
              </c:strCache>
            </c:strRef>
          </c:tx>
          <c:spPr>
            <a:solidFill>
              <a:srgbClr val="A29ADD"/>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Sheet1!$B$3:$L$3</c:f>
              <c:numCache>
                <c:formatCode>0%</c:formatCode>
                <c:ptCount val="11"/>
                <c:pt idx="0">
                  <c:v>2.0774456333556052E-3</c:v>
                </c:pt>
                <c:pt idx="1">
                  <c:v>2.1276477251525633E-3</c:v>
                </c:pt>
                <c:pt idx="2">
                  <c:v>1.04689221182117E-3</c:v>
                </c:pt>
                <c:pt idx="3">
                  <c:v>8.710578391644087E-4</c:v>
                </c:pt>
                <c:pt idx="4">
                  <c:v>1.309769098520932E-3</c:v>
                </c:pt>
                <c:pt idx="5">
                  <c:v>9.9402423119931212E-4</c:v>
                </c:pt>
                <c:pt idx="6">
                  <c:v>9.3568068077838032E-4</c:v>
                </c:pt>
                <c:pt idx="7">
                  <c:v>6.5231961644428922E-4</c:v>
                </c:pt>
                <c:pt idx="8">
                  <c:v>8.3001438167619793E-4</c:v>
                </c:pt>
                <c:pt idx="9">
                  <c:v>1.1103477441540056E-3</c:v>
                </c:pt>
                <c:pt idx="10">
                  <c:v>6.3519046172452243E-4</c:v>
                </c:pt>
              </c:numCache>
            </c:numRef>
          </c:val>
          <c:extLst>
            <c:ext xmlns:c16="http://schemas.microsoft.com/office/drawing/2014/chart" uri="{C3380CC4-5D6E-409C-BE32-E72D297353CC}">
              <c16:uniqueId val="{00000001-0408-437C-BB0F-44D1AADCA8B3}"/>
            </c:ext>
          </c:extLst>
        </c:ser>
        <c:ser>
          <c:idx val="2"/>
          <c:order val="2"/>
          <c:tx>
            <c:strRef>
              <c:f>Sheet1!$A$4</c:f>
              <c:strCache>
                <c:ptCount val="1"/>
                <c:pt idx="0">
                  <c:v>20"</c:v>
                </c:pt>
              </c:strCache>
            </c:strRef>
          </c:tx>
          <c:spPr>
            <a:solidFill>
              <a:srgbClr val="00A4D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Sheet1!$B$4:$L$4</c:f>
              <c:numCache>
                <c:formatCode>0%</c:formatCode>
                <c:ptCount val="11"/>
                <c:pt idx="0">
                  <c:v>0.23512131938068767</c:v>
                </c:pt>
                <c:pt idx="1">
                  <c:v>0.25143987896135989</c:v>
                </c:pt>
                <c:pt idx="2">
                  <c:v>0.24739335077722552</c:v>
                </c:pt>
                <c:pt idx="3">
                  <c:v>0.24445034855917383</c:v>
                </c:pt>
                <c:pt idx="4">
                  <c:v>0.24291368834144231</c:v>
                </c:pt>
                <c:pt idx="5">
                  <c:v>0.25790863263664793</c:v>
                </c:pt>
                <c:pt idx="6">
                  <c:v>0.24381336897542591</c:v>
                </c:pt>
                <c:pt idx="7">
                  <c:v>0.26407185571184583</c:v>
                </c:pt>
                <c:pt idx="8">
                  <c:v>0.28324724011192576</c:v>
                </c:pt>
                <c:pt idx="9">
                  <c:v>0.26169270264453282</c:v>
                </c:pt>
                <c:pt idx="10">
                  <c:v>0.2638596576606887</c:v>
                </c:pt>
              </c:numCache>
            </c:numRef>
          </c:val>
          <c:extLst>
            <c:ext xmlns:c16="http://schemas.microsoft.com/office/drawing/2014/chart" uri="{C3380CC4-5D6E-409C-BE32-E72D297353CC}">
              <c16:uniqueId val="{00000002-0408-437C-BB0F-44D1AADCA8B3}"/>
            </c:ext>
          </c:extLst>
        </c:ser>
        <c:ser>
          <c:idx val="3"/>
          <c:order val="3"/>
          <c:tx>
            <c:strRef>
              <c:f>Sheet1!$A$5</c:f>
              <c:strCache>
                <c:ptCount val="1"/>
                <c:pt idx="0">
                  <c:v>30"</c:v>
                </c:pt>
              </c:strCache>
            </c:strRef>
          </c:tx>
          <c:spPr>
            <a:solidFill>
              <a:srgbClr val="7AC7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Sheet1!$B$5:$L$5</c:f>
              <c:numCache>
                <c:formatCode>0%</c:formatCode>
                <c:ptCount val="11"/>
                <c:pt idx="0">
                  <c:v>0.51802123576812253</c:v>
                </c:pt>
                <c:pt idx="1">
                  <c:v>0.52010856682526163</c:v>
                </c:pt>
                <c:pt idx="2">
                  <c:v>0.52567325814827492</c:v>
                </c:pt>
                <c:pt idx="3">
                  <c:v>0.52982124606858683</c:v>
                </c:pt>
                <c:pt idx="4">
                  <c:v>0.53780681539632635</c:v>
                </c:pt>
                <c:pt idx="5">
                  <c:v>0.51663457577722671</c:v>
                </c:pt>
                <c:pt idx="6">
                  <c:v>0.52602564659612039</c:v>
                </c:pt>
                <c:pt idx="7">
                  <c:v>0.50762368346792486</c:v>
                </c:pt>
                <c:pt idx="8">
                  <c:v>0.49789047351945498</c:v>
                </c:pt>
                <c:pt idx="9">
                  <c:v>0.52636802251894543</c:v>
                </c:pt>
                <c:pt idx="10">
                  <c:v>0.52174064503844941</c:v>
                </c:pt>
              </c:numCache>
            </c:numRef>
          </c:val>
          <c:extLst>
            <c:ext xmlns:c16="http://schemas.microsoft.com/office/drawing/2014/chart" uri="{C3380CC4-5D6E-409C-BE32-E72D297353CC}">
              <c16:uniqueId val="{00000003-0408-437C-BB0F-44D1AADCA8B3}"/>
            </c:ext>
          </c:extLst>
        </c:ser>
        <c:ser>
          <c:idx val="4"/>
          <c:order val="4"/>
          <c:tx>
            <c:strRef>
              <c:f>Sheet1!$A$6</c:f>
              <c:strCache>
                <c:ptCount val="1"/>
                <c:pt idx="0">
                  <c:v>35"</c:v>
                </c:pt>
              </c:strCache>
            </c:strRef>
          </c:tx>
          <c:spPr>
            <a:solidFill>
              <a:srgbClr val="0067B3"/>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Sheet1!$B$6:$L$6</c:f>
              <c:numCache>
                <c:formatCode>0%</c:formatCode>
                <c:ptCount val="11"/>
                <c:pt idx="0">
                  <c:v>2.9699931143630596E-5</c:v>
                </c:pt>
                <c:pt idx="1">
                  <c:v>2.0530916758606046E-5</c:v>
                </c:pt>
                <c:pt idx="2">
                  <c:v>2.0218123516406123E-5</c:v>
                </c:pt>
                <c:pt idx="3">
                  <c:v>1.8760936646153717E-5</c:v>
                </c:pt>
                <c:pt idx="4">
                  <c:v>1.3273449784171052E-5</c:v>
                </c:pt>
                <c:pt idx="5">
                  <c:v>6.1414134550339978E-6</c:v>
                </c:pt>
                <c:pt idx="6">
                  <c:v>2.9963828821779791E-5</c:v>
                </c:pt>
                <c:pt idx="7">
                  <c:v>4.5809136832149819E-5</c:v>
                </c:pt>
                <c:pt idx="8">
                  <c:v>1.5710250192801681E-5</c:v>
                </c:pt>
                <c:pt idx="9">
                  <c:v>8.7162417284716367E-6</c:v>
                </c:pt>
                <c:pt idx="10">
                  <c:v>5.3615956004876697E-6</c:v>
                </c:pt>
              </c:numCache>
            </c:numRef>
          </c:val>
          <c:extLst>
            <c:ext xmlns:c16="http://schemas.microsoft.com/office/drawing/2014/chart" uri="{C3380CC4-5D6E-409C-BE32-E72D297353CC}">
              <c16:uniqueId val="{00000004-0408-437C-BB0F-44D1AADCA8B3}"/>
            </c:ext>
          </c:extLst>
        </c:ser>
        <c:ser>
          <c:idx val="5"/>
          <c:order val="5"/>
          <c:tx>
            <c:strRef>
              <c:f>Sheet1!$A$7</c:f>
              <c:strCache>
                <c:ptCount val="1"/>
                <c:pt idx="0">
                  <c:v>40"</c:v>
                </c:pt>
              </c:strCache>
            </c:strRef>
          </c:tx>
          <c:spPr>
            <a:solidFill>
              <a:srgbClr val="00942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Sheet1!$B$7:$L$7</c:f>
              <c:numCache>
                <c:formatCode>0%</c:formatCode>
                <c:ptCount val="11"/>
                <c:pt idx="0">
                  <c:v>6.9140412124103642E-2</c:v>
                </c:pt>
                <c:pt idx="1">
                  <c:v>5.3773870024438231E-2</c:v>
                </c:pt>
                <c:pt idx="2">
                  <c:v>4.0106841580098494E-2</c:v>
                </c:pt>
                <c:pt idx="3">
                  <c:v>2.9957955440916808E-2</c:v>
                </c:pt>
                <c:pt idx="4">
                  <c:v>2.3387778943451679E-2</c:v>
                </c:pt>
                <c:pt idx="5">
                  <c:v>2.4359691539323946E-2</c:v>
                </c:pt>
                <c:pt idx="6">
                  <c:v>2.038652239786105E-2</c:v>
                </c:pt>
                <c:pt idx="7">
                  <c:v>2.3520984776645704E-2</c:v>
                </c:pt>
                <c:pt idx="8">
                  <c:v>2.2826066220244075E-2</c:v>
                </c:pt>
                <c:pt idx="9">
                  <c:v>2.2447178615959993E-2</c:v>
                </c:pt>
                <c:pt idx="10">
                  <c:v>1.9800109127710155E-2</c:v>
                </c:pt>
              </c:numCache>
            </c:numRef>
          </c:val>
          <c:extLst>
            <c:ext xmlns:c16="http://schemas.microsoft.com/office/drawing/2014/chart" uri="{C3380CC4-5D6E-409C-BE32-E72D297353CC}">
              <c16:uniqueId val="{00000005-0408-437C-BB0F-44D1AADCA8B3}"/>
            </c:ext>
          </c:extLst>
        </c:ser>
        <c:ser>
          <c:idx val="6"/>
          <c:order val="6"/>
          <c:tx>
            <c:strRef>
              <c:f>Sheet1!$A$8</c:f>
              <c:strCache>
                <c:ptCount val="1"/>
                <c:pt idx="0">
                  <c:v>45"</c:v>
                </c:pt>
              </c:strCache>
            </c:strRef>
          </c:tx>
          <c:spPr>
            <a:solidFill>
              <a:srgbClr val="87B923"/>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Sheet1!$B$8:$L$8</c:f>
              <c:numCache>
                <c:formatCode>0%</c:formatCode>
                <c:ptCount val="11"/>
                <c:pt idx="0">
                  <c:v>2.6750026196532536E-5</c:v>
                </c:pt>
                <c:pt idx="1">
                  <c:v>3.3154136321333285E-5</c:v>
                </c:pt>
                <c:pt idx="2">
                  <c:v>2.0675774499271199E-5</c:v>
                </c:pt>
                <c:pt idx="3">
                  <c:v>2.9945357446266276E-5</c:v>
                </c:pt>
                <c:pt idx="4">
                  <c:v>3.8214244118085891E-5</c:v>
                </c:pt>
                <c:pt idx="5">
                  <c:v>2.0522451964728251E-5</c:v>
                </c:pt>
                <c:pt idx="6">
                  <c:v>7.391957633152029E-5</c:v>
                </c:pt>
                <c:pt idx="7">
                  <c:v>4.4456312119018533E-5</c:v>
                </c:pt>
                <c:pt idx="8">
                  <c:v>5.9870007898069452E-6</c:v>
                </c:pt>
                <c:pt idx="9">
                  <c:v>8.6479908397119519E-6</c:v>
                </c:pt>
                <c:pt idx="10">
                  <c:v>7.4447753570104678E-7</c:v>
                </c:pt>
              </c:numCache>
            </c:numRef>
          </c:val>
          <c:extLst>
            <c:ext xmlns:c16="http://schemas.microsoft.com/office/drawing/2014/chart" uri="{C3380CC4-5D6E-409C-BE32-E72D297353CC}">
              <c16:uniqueId val="{00000006-0408-437C-BB0F-44D1AADCA8B3}"/>
            </c:ext>
          </c:extLst>
        </c:ser>
        <c:ser>
          <c:idx val="7"/>
          <c:order val="7"/>
          <c:tx>
            <c:strRef>
              <c:f>Sheet1!$A$9</c:f>
              <c:strCache>
                <c:ptCount val="1"/>
                <c:pt idx="0">
                  <c:v>50"</c:v>
                </c:pt>
              </c:strCache>
            </c:strRef>
          </c:tx>
          <c:spPr>
            <a:solidFill>
              <a:srgbClr val="FFCD00"/>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Sheet1!$B$9:$L$9</c:f>
              <c:numCache>
                <c:formatCode>0%</c:formatCode>
                <c:ptCount val="11"/>
                <c:pt idx="0">
                  <c:v>3.3995536175726575E-3</c:v>
                </c:pt>
                <c:pt idx="1">
                  <c:v>3.7914923180861421E-3</c:v>
                </c:pt>
                <c:pt idx="2">
                  <c:v>1.5344420434715725E-3</c:v>
                </c:pt>
                <c:pt idx="3">
                  <c:v>1.5673519742915125E-3</c:v>
                </c:pt>
                <c:pt idx="4">
                  <c:v>9.116096488456124E-4</c:v>
                </c:pt>
                <c:pt idx="5">
                  <c:v>4.0632085362195437E-4</c:v>
                </c:pt>
                <c:pt idx="6">
                  <c:v>3.1780038688732824E-4</c:v>
                </c:pt>
                <c:pt idx="7">
                  <c:v>4.4291659111170311E-4</c:v>
                </c:pt>
                <c:pt idx="8">
                  <c:v>8.8247491340883707E-5</c:v>
                </c:pt>
                <c:pt idx="9">
                  <c:v>1.8002662178449617E-4</c:v>
                </c:pt>
                <c:pt idx="10">
                  <c:v>1.1504977209561341E-3</c:v>
                </c:pt>
              </c:numCache>
            </c:numRef>
          </c:val>
          <c:extLst>
            <c:ext xmlns:c16="http://schemas.microsoft.com/office/drawing/2014/chart" uri="{C3380CC4-5D6E-409C-BE32-E72D297353CC}">
              <c16:uniqueId val="{00000007-0408-437C-BB0F-44D1AADCA8B3}"/>
            </c:ext>
          </c:extLst>
        </c:ser>
        <c:ser>
          <c:idx val="8"/>
          <c:order val="8"/>
          <c:tx>
            <c:strRef>
              <c:f>Sheet1!$A$10</c:f>
              <c:strCache>
                <c:ptCount val="1"/>
                <c:pt idx="0">
                  <c:v>60"</c:v>
                </c:pt>
              </c:strCache>
            </c:strRef>
          </c:tx>
          <c:spPr>
            <a:solidFill>
              <a:srgbClr val="EB710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Sheet1!$B$10:$L$10</c:f>
              <c:numCache>
                <c:formatCode>0%</c:formatCode>
                <c:ptCount val="11"/>
                <c:pt idx="0">
                  <c:v>5.7096428012093477E-2</c:v>
                </c:pt>
                <c:pt idx="1">
                  <c:v>5.2727591804075526E-2</c:v>
                </c:pt>
                <c:pt idx="2">
                  <c:v>5.6796571087929869E-2</c:v>
                </c:pt>
                <c:pt idx="3">
                  <c:v>6.1767560738102113E-2</c:v>
                </c:pt>
                <c:pt idx="4">
                  <c:v>5.825760892009433E-2</c:v>
                </c:pt>
                <c:pt idx="5">
                  <c:v>6.0659896151338676E-2</c:v>
                </c:pt>
                <c:pt idx="6">
                  <c:v>6.1566582394085433E-2</c:v>
                </c:pt>
                <c:pt idx="7">
                  <c:v>5.701542944646204E-2</c:v>
                </c:pt>
                <c:pt idx="8">
                  <c:v>6.1375139896626907E-2</c:v>
                </c:pt>
                <c:pt idx="9">
                  <c:v>6.1319430710912406E-2</c:v>
                </c:pt>
                <c:pt idx="10">
                  <c:v>5.4491742026219633E-2</c:v>
                </c:pt>
              </c:numCache>
            </c:numRef>
          </c:val>
          <c:extLst>
            <c:ext xmlns:c16="http://schemas.microsoft.com/office/drawing/2014/chart" uri="{C3380CC4-5D6E-409C-BE32-E72D297353CC}">
              <c16:uniqueId val="{00000008-0408-437C-BB0F-44D1AADCA8B3}"/>
            </c:ext>
          </c:extLst>
        </c:ser>
        <c:ser>
          <c:idx val="9"/>
          <c:order val="9"/>
          <c:tx>
            <c:strRef>
              <c:f>Sheet1!$A$11</c:f>
              <c:strCache>
                <c:ptCount val="1"/>
                <c:pt idx="0">
                  <c:v>Over 60"</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Sheet1!$B$11:$L$11</c:f>
              <c:numCache>
                <c:formatCode>0%</c:formatCode>
                <c:ptCount val="11"/>
                <c:pt idx="0">
                  <c:v>1.661492287693693E-2</c:v>
                </c:pt>
                <c:pt idx="1">
                  <c:v>1.7946900321230589E-2</c:v>
                </c:pt>
                <c:pt idx="2">
                  <c:v>2.0082085811688691E-2</c:v>
                </c:pt>
                <c:pt idx="3">
                  <c:v>1.8589311494148008E-2</c:v>
                </c:pt>
                <c:pt idx="4">
                  <c:v>2.2117811709309952E-2</c:v>
                </c:pt>
                <c:pt idx="5">
                  <c:v>3.2413025717562299E-2</c:v>
                </c:pt>
                <c:pt idx="6">
                  <c:v>3.612988952791342E-2</c:v>
                </c:pt>
                <c:pt idx="7">
                  <c:v>3.6502450419463768E-2</c:v>
                </c:pt>
                <c:pt idx="8">
                  <c:v>3.3035631144536559E-2</c:v>
                </c:pt>
                <c:pt idx="9">
                  <c:v>3.1292760024934092E-2</c:v>
                </c:pt>
                <c:pt idx="10">
                  <c:v>3.6570150200385683E-2</c:v>
                </c:pt>
              </c:numCache>
            </c:numRef>
          </c:val>
          <c:extLst>
            <c:ext xmlns:c16="http://schemas.microsoft.com/office/drawing/2014/chart" uri="{C3380CC4-5D6E-409C-BE32-E72D297353CC}">
              <c16:uniqueId val="{00000009-0408-437C-BB0F-44D1AADCA8B3}"/>
            </c:ext>
          </c:extLst>
        </c:ser>
        <c:dLbls>
          <c:showLegendKey val="0"/>
          <c:showVal val="0"/>
          <c:showCatName val="0"/>
          <c:showSerName val="0"/>
          <c:showPercent val="0"/>
          <c:showBubbleSize val="0"/>
        </c:dLbls>
        <c:gapWidth val="20"/>
        <c:overlap val="100"/>
        <c:axId val="55296703"/>
        <c:axId val="55300863"/>
      </c:barChart>
      <c:catAx>
        <c:axId val="552967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crossAx val="55300863"/>
        <c:crosses val="autoZero"/>
        <c:auto val="1"/>
        <c:lblAlgn val="ctr"/>
        <c:lblOffset val="100"/>
        <c:noMultiLvlLbl val="0"/>
      </c:catAx>
      <c:valAx>
        <c:axId val="55300863"/>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r>
                  <a:rPr lang="en-GB"/>
                  <a:t>% Impacts (R/W)</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crossAx val="55296703"/>
        <c:crosses val="autoZero"/>
        <c:crossBetween val="between"/>
      </c:valAx>
      <c:spPr>
        <a:noFill/>
        <a:ln>
          <a:noFill/>
        </a:ln>
        <a:effectLst/>
      </c:spPr>
    </c:plotArea>
    <c:legend>
      <c:legendPos val="b"/>
      <c:layout>
        <c:manualLayout>
          <c:xMode val="edge"/>
          <c:yMode val="edge"/>
          <c:x val="0.17945850976057648"/>
          <c:y val="0.92511582767766343"/>
          <c:w val="0.61507949508009674"/>
          <c:h val="5.5402726482034377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b="1">
          <a:solidFill>
            <a:schemeClr val="tx1">
              <a:lumMod val="95000"/>
              <a:lumOff val="5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193443184352203"/>
          <c:y val="2.6082135301303586E-2"/>
          <c:w val="0.6877035852484793"/>
          <c:h val="0.95265548187200488"/>
        </c:manualLayout>
      </c:layout>
      <c:doughnutChart>
        <c:varyColors val="1"/>
        <c:ser>
          <c:idx val="0"/>
          <c:order val="0"/>
          <c:tx>
            <c:strRef>
              <c:f>Sheet1!$B$1</c:f>
              <c:strCache>
                <c:ptCount val="1"/>
                <c:pt idx="0">
                  <c:v>All Inds</c:v>
                </c:pt>
              </c:strCache>
            </c:strRef>
          </c:tx>
          <c:dPt>
            <c:idx val="0"/>
            <c:bubble3D val="0"/>
            <c:spPr>
              <a:solidFill>
                <a:srgbClr val="C00000"/>
              </a:solidFill>
            </c:spPr>
            <c:extLst>
              <c:ext xmlns:c16="http://schemas.microsoft.com/office/drawing/2014/chart" uri="{C3380CC4-5D6E-409C-BE32-E72D297353CC}">
                <c16:uniqueId val="{00000001-A0DE-4E16-B330-89E43E74E7D0}"/>
              </c:ext>
            </c:extLst>
          </c:dPt>
          <c:dPt>
            <c:idx val="1"/>
            <c:bubble3D val="0"/>
            <c:spPr>
              <a:solidFill>
                <a:srgbClr val="0069B4"/>
              </a:solidFill>
            </c:spPr>
            <c:extLst>
              <c:ext xmlns:c16="http://schemas.microsoft.com/office/drawing/2014/chart" uri="{C3380CC4-5D6E-409C-BE32-E72D297353CC}">
                <c16:uniqueId val="{00000003-A0DE-4E16-B330-89E43E74E7D0}"/>
              </c:ext>
            </c:extLst>
          </c:dPt>
          <c:dPt>
            <c:idx val="2"/>
            <c:bubble3D val="0"/>
            <c:spPr>
              <a:solidFill>
                <a:srgbClr val="0069B4">
                  <a:lumMod val="40000"/>
                  <a:lumOff val="60000"/>
                </a:srgbClr>
              </a:solidFill>
            </c:spPr>
            <c:extLst>
              <c:ext xmlns:c16="http://schemas.microsoft.com/office/drawing/2014/chart" uri="{C3380CC4-5D6E-409C-BE32-E72D297353CC}">
                <c16:uniqueId val="{00000005-A0DE-4E16-B330-89E43E74E7D0}"/>
              </c:ext>
            </c:extLst>
          </c:dPt>
          <c:dPt>
            <c:idx val="3"/>
            <c:bubble3D val="0"/>
            <c:spPr>
              <a:solidFill>
                <a:srgbClr val="372D87"/>
              </a:solidFill>
            </c:spPr>
            <c:extLst>
              <c:ext xmlns:c16="http://schemas.microsoft.com/office/drawing/2014/chart" uri="{C3380CC4-5D6E-409C-BE32-E72D297353CC}">
                <c16:uniqueId val="{00000007-A0DE-4E16-B330-89E43E74E7D0}"/>
              </c:ext>
            </c:extLst>
          </c:dPt>
          <c:dPt>
            <c:idx val="4"/>
            <c:bubble3D val="0"/>
            <c:spPr>
              <a:solidFill>
                <a:srgbClr val="009B3C"/>
              </a:solidFill>
            </c:spPr>
            <c:extLst>
              <c:ext xmlns:c16="http://schemas.microsoft.com/office/drawing/2014/chart" uri="{C3380CC4-5D6E-409C-BE32-E72D297353CC}">
                <c16:uniqueId val="{00000009-A0DE-4E16-B330-89E43E74E7D0}"/>
              </c:ext>
            </c:extLst>
          </c:dPt>
          <c:dPt>
            <c:idx val="8"/>
            <c:bubble3D val="0"/>
            <c:spPr>
              <a:solidFill>
                <a:srgbClr val="EB7305"/>
              </a:solidFill>
            </c:spPr>
            <c:extLst>
              <c:ext xmlns:c16="http://schemas.microsoft.com/office/drawing/2014/chart" uri="{C3380CC4-5D6E-409C-BE32-E72D297353CC}">
                <c16:uniqueId val="{0000000B-A0DE-4E16-B330-89E43E74E7D0}"/>
              </c:ext>
            </c:extLst>
          </c:dPt>
          <c:dPt>
            <c:idx val="9"/>
            <c:bubble3D val="0"/>
            <c:spPr>
              <a:solidFill>
                <a:schemeClr val="tx2"/>
              </a:solidFill>
            </c:spPr>
            <c:extLst>
              <c:ext xmlns:c16="http://schemas.microsoft.com/office/drawing/2014/chart" uri="{C3380CC4-5D6E-409C-BE32-E72D297353CC}">
                <c16:uniqueId val="{0000000D-A0DE-4E16-B330-89E43E74E7D0}"/>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14.13</c:v>
                </c:pt>
                <c:pt idx="1">
                  <c:v>1.93</c:v>
                </c:pt>
                <c:pt idx="2">
                  <c:v>0.34</c:v>
                </c:pt>
                <c:pt idx="3">
                  <c:v>0.16</c:v>
                </c:pt>
                <c:pt idx="4">
                  <c:v>0.08</c:v>
                </c:pt>
              </c:numCache>
            </c:numRef>
          </c:val>
          <c:extLst>
            <c:ext xmlns:c16="http://schemas.microsoft.com/office/drawing/2014/chart" uri="{C3380CC4-5D6E-409C-BE32-E72D297353CC}">
              <c16:uniqueId val="{0000000E-A0DE-4E16-B330-89E43E74E7D0}"/>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81417349993651"/>
          <c:y val="1.6343987059348506E-2"/>
          <c:w val="0.60095255612239962"/>
          <c:h val="0.94971306389446586"/>
        </c:manualLayout>
      </c:layout>
      <c:doughnutChart>
        <c:varyColors val="1"/>
        <c:ser>
          <c:idx val="0"/>
          <c:order val="0"/>
          <c:tx>
            <c:strRef>
              <c:f>Sheet1!$B$1</c:f>
              <c:strCache>
                <c:ptCount val="1"/>
                <c:pt idx="0">
                  <c:v>16-34</c:v>
                </c:pt>
              </c:strCache>
            </c:strRef>
          </c:tx>
          <c:dPt>
            <c:idx val="0"/>
            <c:bubble3D val="0"/>
            <c:spPr>
              <a:solidFill>
                <a:srgbClr val="C00000"/>
              </a:solidFill>
            </c:spPr>
            <c:extLst>
              <c:ext xmlns:c16="http://schemas.microsoft.com/office/drawing/2014/chart" uri="{C3380CC4-5D6E-409C-BE32-E72D297353CC}">
                <c16:uniqueId val="{00000001-32A6-4917-8466-A8773835D262}"/>
              </c:ext>
            </c:extLst>
          </c:dPt>
          <c:dPt>
            <c:idx val="1"/>
            <c:bubble3D val="0"/>
            <c:spPr>
              <a:solidFill>
                <a:srgbClr val="0069B4"/>
              </a:solidFill>
            </c:spPr>
            <c:extLst>
              <c:ext xmlns:c16="http://schemas.microsoft.com/office/drawing/2014/chart" uri="{C3380CC4-5D6E-409C-BE32-E72D297353CC}">
                <c16:uniqueId val="{00000003-32A6-4917-8466-A8773835D262}"/>
              </c:ext>
            </c:extLst>
          </c:dPt>
          <c:dPt>
            <c:idx val="2"/>
            <c:bubble3D val="0"/>
            <c:spPr>
              <a:solidFill>
                <a:srgbClr val="0069B4">
                  <a:lumMod val="40000"/>
                  <a:lumOff val="60000"/>
                </a:srgbClr>
              </a:solidFill>
            </c:spPr>
            <c:extLst>
              <c:ext xmlns:c16="http://schemas.microsoft.com/office/drawing/2014/chart" uri="{C3380CC4-5D6E-409C-BE32-E72D297353CC}">
                <c16:uniqueId val="{00000005-32A6-4917-8466-A8773835D262}"/>
              </c:ext>
            </c:extLst>
          </c:dPt>
          <c:dPt>
            <c:idx val="3"/>
            <c:bubble3D val="0"/>
            <c:spPr>
              <a:solidFill>
                <a:srgbClr val="372D87"/>
              </a:solidFill>
            </c:spPr>
            <c:extLst>
              <c:ext xmlns:c16="http://schemas.microsoft.com/office/drawing/2014/chart" uri="{C3380CC4-5D6E-409C-BE32-E72D297353CC}">
                <c16:uniqueId val="{00000007-32A6-4917-8466-A8773835D262}"/>
              </c:ext>
            </c:extLst>
          </c:dPt>
          <c:dPt>
            <c:idx val="4"/>
            <c:bubble3D val="0"/>
            <c:spPr>
              <a:solidFill>
                <a:srgbClr val="009B3C"/>
              </a:solidFill>
            </c:spPr>
            <c:extLst>
              <c:ext xmlns:c16="http://schemas.microsoft.com/office/drawing/2014/chart" uri="{C3380CC4-5D6E-409C-BE32-E72D297353CC}">
                <c16:uniqueId val="{00000009-32A6-4917-8466-A8773835D262}"/>
              </c:ext>
            </c:extLst>
          </c:dPt>
          <c:dPt>
            <c:idx val="8"/>
            <c:bubble3D val="0"/>
            <c:spPr>
              <a:solidFill>
                <a:srgbClr val="EB7305"/>
              </a:solidFill>
            </c:spPr>
            <c:extLst>
              <c:ext xmlns:c16="http://schemas.microsoft.com/office/drawing/2014/chart" uri="{C3380CC4-5D6E-409C-BE32-E72D297353CC}">
                <c16:uniqueId val="{0000000B-32A6-4917-8466-A8773835D262}"/>
              </c:ext>
            </c:extLst>
          </c:dPt>
          <c:dPt>
            <c:idx val="9"/>
            <c:bubble3D val="0"/>
            <c:spPr>
              <a:solidFill>
                <a:schemeClr val="tx2"/>
              </a:solidFill>
            </c:spPr>
            <c:extLst>
              <c:ext xmlns:c16="http://schemas.microsoft.com/office/drawing/2014/chart" uri="{C3380CC4-5D6E-409C-BE32-E72D297353CC}">
                <c16:uniqueId val="{0000000D-32A6-4917-8466-A8773835D262}"/>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4.3099999999999996</c:v>
                </c:pt>
                <c:pt idx="1">
                  <c:v>2.92</c:v>
                </c:pt>
                <c:pt idx="2">
                  <c:v>1.26</c:v>
                </c:pt>
                <c:pt idx="3">
                  <c:v>0.32</c:v>
                </c:pt>
                <c:pt idx="4">
                  <c:v>0.15</c:v>
                </c:pt>
              </c:numCache>
            </c:numRef>
          </c:val>
          <c:extLst>
            <c:ext xmlns:c16="http://schemas.microsoft.com/office/drawing/2014/chart" uri="{C3380CC4-5D6E-409C-BE32-E72D297353CC}">
              <c16:uniqueId val="{0000000E-32A6-4917-8466-A8773835D262}"/>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TV</c:v>
                </c:pt>
              </c:strCache>
            </c:strRef>
          </c:tx>
          <c:spPr>
            <a:solidFill>
              <a:srgbClr val="F4001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Sheet1!$B$2:$B$4</c:f>
              <c:numCache>
                <c:formatCode>#,##0_ ;\-#,##0\ </c:formatCode>
                <c:ptCount val="3"/>
                <c:pt idx="0">
                  <c:v>160.58320563645688</c:v>
                </c:pt>
                <c:pt idx="1">
                  <c:v>87.846730483547859</c:v>
                </c:pt>
                <c:pt idx="2">
                  <c:v>51.90755236673391</c:v>
                </c:pt>
              </c:numCache>
            </c:numRef>
          </c:val>
          <c:extLst>
            <c:ext xmlns:c16="http://schemas.microsoft.com/office/drawing/2014/chart" uri="{C3380CC4-5D6E-409C-BE32-E72D297353CC}">
              <c16:uniqueId val="{00000000-C219-4474-803D-8609B6EB57CD}"/>
            </c:ext>
          </c:extLst>
        </c:ser>
        <c:ser>
          <c:idx val="1"/>
          <c:order val="1"/>
          <c:tx>
            <c:strRef>
              <c:f>Sheet1!$C$1</c:f>
              <c:strCache>
                <c:ptCount val="1"/>
                <c:pt idx="0">
                  <c:v>YouTube</c:v>
                </c:pt>
              </c:strCache>
            </c:strRef>
          </c:tx>
          <c:spPr>
            <a:solidFill>
              <a:srgbClr val="6F5FC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Sheet1!$C$2:$C$4</c:f>
              <c:numCache>
                <c:formatCode>0</c:formatCode>
                <c:ptCount val="3"/>
                <c:pt idx="0">
                  <c:v>122.61293906757982</c:v>
                </c:pt>
                <c:pt idx="1">
                  <c:v>131.79318418991457</c:v>
                </c:pt>
                <c:pt idx="2">
                  <c:v>86.49134515847652</c:v>
                </c:pt>
              </c:numCache>
            </c:numRef>
          </c:val>
          <c:extLst>
            <c:ext xmlns:c16="http://schemas.microsoft.com/office/drawing/2014/chart" uri="{C3380CC4-5D6E-409C-BE32-E72D297353CC}">
              <c16:uniqueId val="{00000002-C219-4474-803D-8609B6EB57CD}"/>
            </c:ext>
          </c:extLst>
        </c:ser>
        <c:ser>
          <c:idx val="2"/>
          <c:order val="2"/>
          <c:tx>
            <c:strRef>
              <c:f>Sheet1!$D$1</c:f>
              <c:strCache>
                <c:ptCount val="1"/>
                <c:pt idx="0">
                  <c:v>Social Media</c:v>
                </c:pt>
              </c:strCache>
            </c:strRef>
          </c:tx>
          <c:spPr>
            <a:solidFill>
              <a:srgbClr val="1271B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Sheet1!$D$2:$D$4</c:f>
              <c:numCache>
                <c:formatCode>0</c:formatCode>
                <c:ptCount val="3"/>
                <c:pt idx="0">
                  <c:v>113.18788268054895</c:v>
                </c:pt>
                <c:pt idx="1">
                  <c:v>122.17331608063029</c:v>
                </c:pt>
                <c:pt idx="2">
                  <c:v>84.556012097196316</c:v>
                </c:pt>
              </c:numCache>
            </c:numRef>
          </c:val>
          <c:extLst>
            <c:ext xmlns:c16="http://schemas.microsoft.com/office/drawing/2014/chart" uri="{C3380CC4-5D6E-409C-BE32-E72D297353CC}">
              <c16:uniqueId val="{00000006-C219-4474-803D-8609B6EB57CD}"/>
            </c:ext>
          </c:extLst>
        </c:ser>
        <c:dLbls>
          <c:dLblPos val="outEnd"/>
          <c:showLegendKey val="0"/>
          <c:showVal val="1"/>
          <c:showCatName val="0"/>
          <c:showSerName val="0"/>
          <c:showPercent val="0"/>
          <c:showBubbleSize val="0"/>
        </c:dLbls>
        <c:gapWidth val="109"/>
        <c:overlap val="-27"/>
        <c:axId val="1009326432"/>
        <c:axId val="1009317312"/>
      </c:barChart>
      <c:catAx>
        <c:axId val="10093264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17312"/>
        <c:crossesAt val="100"/>
        <c:auto val="1"/>
        <c:lblAlgn val="ctr"/>
        <c:lblOffset val="100"/>
        <c:noMultiLvlLbl val="0"/>
      </c:catAx>
      <c:valAx>
        <c:axId val="1009317312"/>
        <c:scaling>
          <c:orientation val="minMax"/>
          <c:max val="170"/>
          <c:min val="30"/>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GB" dirty="0"/>
                  <a:t>Index</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_ ;\-#,##0\ "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26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002060"/>
            </a:solidFill>
            <a:ln>
              <a:noFill/>
            </a:ln>
            <a:effectLst/>
          </c:spPr>
          <c:invertIfNegative val="0"/>
          <c:dPt>
            <c:idx val="0"/>
            <c:invertIfNegative val="0"/>
            <c:bubble3D val="0"/>
            <c:spPr>
              <a:solidFill>
                <a:srgbClr val="09BDB9"/>
              </a:solidFill>
              <a:ln>
                <a:noFill/>
              </a:ln>
              <a:effectLst/>
            </c:spPr>
            <c:extLst>
              <c:ext xmlns:c16="http://schemas.microsoft.com/office/drawing/2014/chart" uri="{C3380CC4-5D6E-409C-BE32-E72D297353CC}">
                <c16:uniqueId val="{00000001-8F2E-4C54-BFCB-415ACB3AA015}"/>
              </c:ext>
            </c:extLst>
          </c:dPt>
          <c:dPt>
            <c:idx val="1"/>
            <c:invertIfNegative val="0"/>
            <c:bubble3D val="0"/>
            <c:spPr>
              <a:solidFill>
                <a:srgbClr val="BBCF0E"/>
              </a:solidFill>
              <a:ln>
                <a:noFill/>
              </a:ln>
              <a:effectLst/>
            </c:spPr>
            <c:extLst>
              <c:ext xmlns:c16="http://schemas.microsoft.com/office/drawing/2014/chart" uri="{C3380CC4-5D6E-409C-BE32-E72D297353CC}">
                <c16:uniqueId val="{00000002-8F2E-4C54-BFCB-415ACB3AA015}"/>
              </c:ext>
            </c:extLst>
          </c:dPt>
          <c:dPt>
            <c:idx val="2"/>
            <c:invertIfNegative val="0"/>
            <c:bubble3D val="0"/>
            <c:spPr>
              <a:solidFill>
                <a:srgbClr val="0169B3"/>
              </a:solidFill>
              <a:ln>
                <a:noFill/>
              </a:ln>
              <a:effectLst/>
            </c:spPr>
            <c:extLst>
              <c:ext xmlns:c16="http://schemas.microsoft.com/office/drawing/2014/chart" uri="{C3380CC4-5D6E-409C-BE32-E72D297353CC}">
                <c16:uniqueId val="{00000003-8F2E-4C54-BFCB-415ACB3AA015}"/>
              </c:ext>
            </c:extLst>
          </c:dPt>
          <c:dPt>
            <c:idx val="3"/>
            <c:invertIfNegative val="0"/>
            <c:bubble3D val="0"/>
            <c:spPr>
              <a:solidFill>
                <a:srgbClr val="766ACE"/>
              </a:solidFill>
              <a:ln>
                <a:noFill/>
              </a:ln>
              <a:effectLst/>
            </c:spPr>
            <c:extLst>
              <c:ext xmlns:c16="http://schemas.microsoft.com/office/drawing/2014/chart" uri="{C3380CC4-5D6E-409C-BE32-E72D297353CC}">
                <c16:uniqueId val="{00000004-8F2E-4C54-BFCB-415ACB3AA015}"/>
              </c:ext>
            </c:extLst>
          </c:dPt>
          <c:dPt>
            <c:idx val="4"/>
            <c:invertIfNegative val="0"/>
            <c:bubble3D val="0"/>
            <c:spPr>
              <a:solidFill>
                <a:srgbClr val="372D86"/>
              </a:solidFill>
              <a:ln>
                <a:noFill/>
              </a:ln>
              <a:effectLst/>
            </c:spPr>
            <c:extLst>
              <c:ext xmlns:c16="http://schemas.microsoft.com/office/drawing/2014/chart" uri="{C3380CC4-5D6E-409C-BE32-E72D297353CC}">
                <c16:uniqueId val="{00000005-8F2E-4C54-BFCB-415ACB3AA015}"/>
              </c:ext>
            </c:extLst>
          </c:dPt>
          <c:dPt>
            <c:idx val="5"/>
            <c:invertIfNegative val="0"/>
            <c:bubble3D val="0"/>
            <c:spPr>
              <a:solidFill>
                <a:srgbClr val="BE09A8"/>
              </a:solidFill>
              <a:ln>
                <a:noFill/>
              </a:ln>
              <a:effectLst/>
            </c:spPr>
            <c:extLst>
              <c:ext xmlns:c16="http://schemas.microsoft.com/office/drawing/2014/chart" uri="{C3380CC4-5D6E-409C-BE32-E72D297353CC}">
                <c16:uniqueId val="{00000006-8F2E-4C54-BFCB-415ACB3AA015}"/>
              </c:ext>
            </c:extLst>
          </c:dPt>
          <c:dLbls>
            <c:dLbl>
              <c:idx val="0"/>
              <c:tx>
                <c:rich>
                  <a:bodyPr/>
                  <a:lstStyle/>
                  <a:p>
                    <a:r>
                      <a:rPr lang="en-US" sz="2000" b="1">
                        <a:solidFill>
                          <a:schemeClr val="bg1"/>
                        </a:solidFill>
                      </a:rPr>
                      <a:t>-</a:t>
                    </a:r>
                    <a:fld id="{A795AB37-6C3B-4151-9EBC-0E607BF2789D}" type="VALUE">
                      <a:rPr lang="en-US" sz="2000" b="1" smtClean="0">
                        <a:solidFill>
                          <a:schemeClr val="bg1"/>
                        </a:solidFill>
                      </a:rPr>
                      <a:pPr/>
                      <a:t>[VALUE]</a:t>
                    </a:fld>
                    <a:endParaRPr lang="en-US" sz="2000" b="1">
                      <a:solidFill>
                        <a:schemeClr val="bg1"/>
                      </a:solidFill>
                    </a:endParaRP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F2E-4C54-BFCB-415ACB3AA015}"/>
                </c:ext>
              </c:extLst>
            </c:dLbl>
            <c:dLbl>
              <c:idx val="1"/>
              <c:tx>
                <c:rich>
                  <a:bodyPr/>
                  <a:lstStyle/>
                  <a:p>
                    <a:r>
                      <a:rPr lang="en-US"/>
                      <a:t>-</a:t>
                    </a:r>
                    <a:fld id="{01FBED00-7AC1-41F5-AC09-FEEE1388092A}"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F2E-4C54-BFCB-415ACB3AA015}"/>
                </c:ext>
              </c:extLst>
            </c:dLbl>
            <c:dLbl>
              <c:idx val="2"/>
              <c:tx>
                <c:rich>
                  <a:bodyPr/>
                  <a:lstStyle/>
                  <a:p>
                    <a:r>
                      <a:rPr lang="en-US"/>
                      <a:t>-</a:t>
                    </a:r>
                    <a:fld id="{18F1AE6D-D330-4279-8C1C-28CFBC639C3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F2E-4C54-BFCB-415ACB3AA015}"/>
                </c:ext>
              </c:extLst>
            </c:dLbl>
            <c:dLbl>
              <c:idx val="3"/>
              <c:tx>
                <c:rich>
                  <a:bodyPr/>
                  <a:lstStyle/>
                  <a:p>
                    <a:r>
                      <a:rPr lang="en-US"/>
                      <a:t>-</a:t>
                    </a:r>
                    <a:fld id="{03F03BBD-5813-4E1A-A30B-F2652373757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F2E-4C54-BFCB-415ACB3AA015}"/>
                </c:ext>
              </c:extLst>
            </c:dLbl>
            <c:dLbl>
              <c:idx val="4"/>
              <c:tx>
                <c:rich>
                  <a:bodyPr/>
                  <a:lstStyle/>
                  <a:p>
                    <a:r>
                      <a:rPr lang="en-US"/>
                      <a:t>-</a:t>
                    </a:r>
                    <a:fld id="{C4F571D5-F849-4EFB-A6F5-530ED3FDC53D}"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F2E-4C54-BFCB-415ACB3AA015}"/>
                </c:ext>
              </c:extLst>
            </c:dLbl>
            <c:dLbl>
              <c:idx val="5"/>
              <c:tx>
                <c:rich>
                  <a:bodyPr/>
                  <a:lstStyle/>
                  <a:p>
                    <a:r>
                      <a:rPr lang="en-US"/>
                      <a:t>-</a:t>
                    </a:r>
                    <a:fld id="{06A7D14F-D6F3-4897-BED4-93DE29AF51D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F2E-4C54-BFCB-415ACB3AA015}"/>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Sheet1!$A$3:$A$8</c:f>
              <c:strCache>
                <c:ptCount val="6"/>
                <c:pt idx="0">
                  <c:v>online</c:v>
                </c:pt>
                <c:pt idx="1">
                  <c:v>audio  </c:v>
                </c:pt>
                <c:pt idx="2">
                  <c:v>social  </c:v>
                </c:pt>
                <c:pt idx="3">
                  <c:v>online video</c:v>
                </c:pt>
                <c:pt idx="4">
                  <c:v>print</c:v>
                </c:pt>
                <c:pt idx="5">
                  <c:v>OOH</c:v>
                </c:pt>
              </c:strCache>
            </c:strRef>
          </c:cat>
          <c:val>
            <c:numRef>
              <c:f>Sheet1!$B$3:$B$8</c:f>
              <c:numCache>
                <c:formatCode>0%</c:formatCode>
                <c:ptCount val="6"/>
                <c:pt idx="0">
                  <c:v>0.09</c:v>
                </c:pt>
                <c:pt idx="1">
                  <c:v>0.14000000000000001</c:v>
                </c:pt>
                <c:pt idx="2">
                  <c:v>0.17</c:v>
                </c:pt>
                <c:pt idx="3">
                  <c:v>0.23</c:v>
                </c:pt>
                <c:pt idx="4">
                  <c:v>0.28000000000000003</c:v>
                </c:pt>
                <c:pt idx="5">
                  <c:v>0.28000000000000003</c:v>
                </c:pt>
              </c:numCache>
            </c:numRef>
          </c:val>
          <c:extLst>
            <c:ext xmlns:c16="http://schemas.microsoft.com/office/drawing/2014/chart" uri="{C3380CC4-5D6E-409C-BE32-E72D297353CC}">
              <c16:uniqueId val="{00000007-8F2E-4C54-BFCB-415ACB3AA015}"/>
            </c:ext>
          </c:extLst>
        </c:ser>
        <c:dLbls>
          <c:showLegendKey val="0"/>
          <c:showVal val="0"/>
          <c:showCatName val="0"/>
          <c:showSerName val="0"/>
          <c:showPercent val="0"/>
          <c:showBubbleSize val="0"/>
        </c:dLbls>
        <c:gapWidth val="50"/>
        <c:overlap val="-24"/>
        <c:axId val="1223168447"/>
        <c:axId val="1223168927"/>
      </c:barChart>
      <c:catAx>
        <c:axId val="1223168447"/>
        <c:scaling>
          <c:orientation val="minMax"/>
        </c:scaling>
        <c:delete val="1"/>
        <c:axPos val="t"/>
        <c:numFmt formatCode="General" sourceLinked="1"/>
        <c:majorTickMark val="out"/>
        <c:minorTickMark val="none"/>
        <c:tickLblPos val="nextTo"/>
        <c:crossAx val="1223168927"/>
        <c:crossesAt val="0"/>
        <c:auto val="1"/>
        <c:lblAlgn val="ctr"/>
        <c:lblOffset val="100"/>
        <c:noMultiLvlLbl val="0"/>
      </c:catAx>
      <c:valAx>
        <c:axId val="1223168927"/>
        <c:scaling>
          <c:orientation val="maxMin"/>
          <c:max val="0.4"/>
          <c:min val="0"/>
        </c:scaling>
        <c:delete val="1"/>
        <c:axPos val="l"/>
        <c:numFmt formatCode="0%" sourceLinked="1"/>
        <c:majorTickMark val="out"/>
        <c:minorTickMark val="none"/>
        <c:tickLblPos val="nextTo"/>
        <c:crossAx val="1223168447"/>
        <c:crosses val="autoZero"/>
        <c:crossBetween val="between"/>
        <c:majorUnit val="0.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Trusted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TV</c:v>
                </c:pt>
                <c:pt idx="1">
                  <c:v>YouTube</c:v>
                </c:pt>
                <c:pt idx="2">
                  <c:v>Social media</c:v>
                </c:pt>
                <c:pt idx="3">
                  <c:v>Radio/podcasts</c:v>
                </c:pt>
                <c:pt idx="4">
                  <c:v>Newspapers/magazines</c:v>
                </c:pt>
              </c:strCache>
            </c:strRef>
          </c:cat>
          <c:val>
            <c:numRef>
              <c:f>Sheet1!$B$2:$B$6</c:f>
              <c:numCache>
                <c:formatCode>0%</c:formatCode>
                <c:ptCount val="5"/>
                <c:pt idx="0">
                  <c:v>0.23514627368839999</c:v>
                </c:pt>
                <c:pt idx="1">
                  <c:v>0.12413428767369999</c:v>
                </c:pt>
                <c:pt idx="2">
                  <c:v>8.5573039942539994E-2</c:v>
                </c:pt>
                <c:pt idx="3">
                  <c:v>0.16591713899339999</c:v>
                </c:pt>
                <c:pt idx="4">
                  <c:v>0.195200402488</c:v>
                </c:pt>
              </c:numCache>
            </c:numRef>
          </c:val>
          <c:extLst>
            <c:ext xmlns:c16="http://schemas.microsoft.com/office/drawing/2014/chart" uri="{C3380CC4-5D6E-409C-BE32-E72D297353CC}">
              <c16:uniqueId val="{00000000-CE97-437E-958C-51B4A7E283F8}"/>
            </c:ext>
          </c:extLst>
        </c:ser>
        <c:dLbls>
          <c:showLegendKey val="0"/>
          <c:showVal val="0"/>
          <c:showCatName val="0"/>
          <c:showSerName val="0"/>
          <c:showPercent val="0"/>
          <c:showBubbleSize val="0"/>
        </c:dLbls>
        <c:gapWidth val="100"/>
        <c:overlap val="-27"/>
        <c:axId val="702220880"/>
        <c:axId val="702217520"/>
      </c:barChart>
      <c:catAx>
        <c:axId val="702220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17520"/>
        <c:crosses val="autoZero"/>
        <c:auto val="1"/>
        <c:lblAlgn val="ctr"/>
        <c:lblOffset val="100"/>
        <c:noMultiLvlLbl val="0"/>
      </c:catAx>
      <c:valAx>
        <c:axId val="70221752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Trusted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208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0.19378</cdr:x>
      <cdr:y>0.46503</cdr:y>
    </cdr:from>
    <cdr:to>
      <cdr:x>0.26629</cdr:x>
      <cdr:y>0.53497</cdr:y>
    </cdr:to>
    <cdr:sp macro="" textlink="">
      <cdr:nvSpPr>
        <cdr:cNvPr id="2" name="TextBox 1">
          <a:extLst xmlns:a="http://schemas.openxmlformats.org/drawingml/2006/main">
            <a:ext uri="{FF2B5EF4-FFF2-40B4-BE49-F238E27FC236}">
              <a16:creationId xmlns:a16="http://schemas.microsoft.com/office/drawing/2014/main" id="{D6C94DC2-3CD3-7630-A12A-C271370FDD6F}"/>
            </a:ext>
          </a:extLst>
        </cdr:cNvPr>
        <cdr:cNvSpPr txBox="1"/>
      </cdr:nvSpPr>
      <cdr:spPr>
        <a:xfrm xmlns:a="http://schemas.openxmlformats.org/drawingml/2006/main">
          <a:off x="2162574" y="1841500"/>
          <a:ext cx="809208" cy="276999"/>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l"/>
          <a:r>
            <a:rPr lang="en-US" sz="1200" kern="1200" dirty="0">
              <a:solidFill>
                <a:schemeClr val="bg2"/>
              </a:solidFill>
            </a:rPr>
            <a:t>Relaxed</a:t>
          </a:r>
          <a:endParaRPr lang="en-GB" sz="1200" kern="1200" dirty="0" err="1">
            <a:solidFill>
              <a:schemeClr val="bg2"/>
            </a:solidFill>
          </a:endParaRPr>
        </a:p>
      </cdr:txBody>
    </cdr:sp>
  </cdr:relSizeAnchor>
  <cdr:relSizeAnchor xmlns:cdr="http://schemas.openxmlformats.org/drawingml/2006/chartDrawing">
    <cdr:from>
      <cdr:x>0.511</cdr:x>
      <cdr:y>0.46503</cdr:y>
    </cdr:from>
    <cdr:to>
      <cdr:x>0.557</cdr:x>
      <cdr:y>0.53497</cdr:y>
    </cdr:to>
    <cdr:sp macro="" textlink="">
      <cdr:nvSpPr>
        <cdr:cNvPr id="4" name="TextBox 1">
          <a:extLst xmlns:a="http://schemas.openxmlformats.org/drawingml/2006/main">
            <a:ext uri="{FF2B5EF4-FFF2-40B4-BE49-F238E27FC236}">
              <a16:creationId xmlns:a16="http://schemas.microsoft.com/office/drawing/2014/main" id="{35EE13DB-B0B2-2B7C-D443-99335EF86126}"/>
            </a:ext>
          </a:extLst>
        </cdr:cNvPr>
        <cdr:cNvSpPr txBox="1"/>
      </cdr:nvSpPr>
      <cdr:spPr>
        <a:xfrm xmlns:a="http://schemas.openxmlformats.org/drawingml/2006/main">
          <a:off x="5702751" y="1841519"/>
          <a:ext cx="513360" cy="27696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Sad</a:t>
          </a:r>
          <a:endParaRPr lang="en-GB" sz="1200" kern="1200" dirty="0" err="1">
            <a:solidFill>
              <a:schemeClr val="bg2"/>
            </a:solidFill>
          </a:endParaRPr>
        </a:p>
      </cdr:txBody>
    </cdr:sp>
  </cdr:relSizeAnchor>
  <cdr:relSizeAnchor xmlns:cdr="http://schemas.openxmlformats.org/drawingml/2006/chartDrawing">
    <cdr:from>
      <cdr:x>0.79795</cdr:x>
      <cdr:y>0.39306</cdr:y>
    </cdr:from>
    <cdr:to>
      <cdr:x>0.87062</cdr:x>
      <cdr:y>0.46435</cdr:y>
    </cdr:to>
    <cdr:sp macro="" textlink="">
      <cdr:nvSpPr>
        <cdr:cNvPr id="5" name="TextBox 1">
          <a:extLst xmlns:a="http://schemas.openxmlformats.org/drawingml/2006/main">
            <a:ext uri="{FF2B5EF4-FFF2-40B4-BE49-F238E27FC236}">
              <a16:creationId xmlns:a16="http://schemas.microsoft.com/office/drawing/2014/main" id="{004ABCEF-CDF1-76D0-8C23-B331611BA588}"/>
            </a:ext>
          </a:extLst>
        </cdr:cNvPr>
        <cdr:cNvSpPr txBox="1"/>
      </cdr:nvSpPr>
      <cdr:spPr>
        <a:xfrm xmlns:a="http://schemas.openxmlformats.org/drawingml/2006/main">
          <a:off x="8905133" y="1556536"/>
          <a:ext cx="810997" cy="28230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Stressed</a:t>
          </a:r>
          <a:endParaRPr lang="en-GB" sz="1200" kern="1200" dirty="0" err="1">
            <a:solidFill>
              <a:schemeClr val="bg2"/>
            </a:solidFill>
          </a:endParaRPr>
        </a:p>
      </cdr:txBody>
    </cdr:sp>
  </cdr:relSizeAnchor>
</c:userShapes>
</file>

<file path=ppt/handoutMasters/_rels/handoutMaster1.xml.rels><?xml version="1.0" encoding="UTF-8" standalone="yes"?>
<Relationships xmlns="http://schemas.openxmlformats.org/package/2006/relationships"><Relationship Id="rId2" Type="http://schemas.openxmlformats.org/officeDocument/2006/relationships/tags" Target="../tags/tag92.xml"/><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6BA460-DC86-49AC-90AA-86C1E02239B2}" type="datetimeFigureOut">
              <a:rPr lang="en-GB" smtClean="0"/>
              <a:t>05/05/2026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DDBEB2-BA40-44C0-A1B9-C3272EDE07E4}" type="slidenum">
              <a:rPr lang="en-GB" smtClean="0"/>
              <a:t>‹#›</a:t>
            </a:fld>
            <a:endParaRPr lang="en-GB"/>
          </a:p>
        </p:txBody>
      </p:sp>
    </p:spTree>
    <p:custDataLst>
      <p:tags r:id="rId2"/>
    </p:custDataLst>
    <p:extLst>
      <p:ext uri="{BB962C8B-B14F-4D97-AF65-F5344CB8AC3E}">
        <p14:creationId xmlns:p14="http://schemas.microsoft.com/office/powerpoint/2010/main" val="902387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C2853-E575-4BC1-90FA-3518084ECF7E}" type="datetimeFigureOut">
              <a:rPr lang="en-GB" smtClean="0"/>
              <a:t>05/05/2026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DFD36-33EA-4DB4-B32D-6EBE0B1D4496}" type="slidenum">
              <a:rPr lang="en-GB" smtClean="0"/>
              <a:t>‹#›</a:t>
            </a:fld>
            <a:endParaRPr lang="en-GB"/>
          </a:p>
        </p:txBody>
      </p:sp>
    </p:spTree>
    <p:extLst>
      <p:ext uri="{BB962C8B-B14F-4D97-AF65-F5344CB8AC3E}">
        <p14:creationId xmlns:p14="http://schemas.microsoft.com/office/powerpoint/2010/main" val="132683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thinkbox.tv/research/thinkbox-research/a-matter-of-time-the-importance-of-time-length-in-tv-advertising/"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thinkbox.tv/research/thinkbox-research/context-effect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thinkbox.tv/news-and-opinion/opinion/the-cost-of-dull-media-key-findings-every-advertiser-should-know"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30-second TV ads consistently account for half of all impacts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Our latest Chart of the Month shows how the 30-second spot continues to be the most popular time length in UK ad breaks.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main shift since 2015 has been less use of 40 to 50-second ads on TV. The prevalence of shorter time lengths (20-second, 10-second and under) and 60-second ads has remained stable, while there has been a small increase in the use of 60-second+ ads.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on time lengths in TV advertising – the pros and cons of different ad lengths, their storytelling ability – you could do worse than go here where we go into the topic in more depth </a:t>
            </a:r>
            <a:r>
              <a:rPr lang="en-GB" sz="1200" u="sng" kern="1200" dirty="0">
                <a:solidFill>
                  <a:schemeClr val="tx1"/>
                </a:solidFill>
                <a:effectLst/>
                <a:latin typeface="+mn-lt"/>
                <a:ea typeface="+mn-ea"/>
                <a:cs typeface="+mn-cs"/>
                <a:hlinkClick r:id="rId3"/>
              </a:rPr>
              <a:t>https://www.thinkbox.tv/research/thinkbox-research/a-matter-of-time-the-importance-of-time-length-in-tv-advertising/</a:t>
            </a:r>
            <a:endParaRPr lang="en-GB" sz="1200" kern="1200" dirty="0">
              <a:solidFill>
                <a:schemeClr val="tx1"/>
              </a:solidFill>
              <a:effectLst/>
              <a:latin typeface="+mn-lt"/>
              <a:ea typeface="+mn-ea"/>
              <a:cs typeface="+mn-cs"/>
            </a:endParaRPr>
          </a:p>
          <a:p>
            <a:r>
              <a:rPr lang="en-GB" sz="1800" dirty="0">
                <a:effectLst/>
                <a:latin typeface="Calibri" panose="020F0502020204030204" pitchFamily="34" charset="0"/>
                <a:ea typeface="Calibri" panose="020F0502020204030204" pitchFamily="34" charset="0"/>
              </a:rPr>
              <a:t> </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33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factor is becoming a clear differentiator in advertising: trust. As uncertainty grows and consumer confidence declines, it’s playing an increasingly critical role in shaping brand preference and driving profitability.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 month’s chart of the month highlights data presented at LEAD 2026 from the 2025 Credos Trust Tracker revealing a key trend: trust in advertising has increased across every media channel since 2021.</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One channel stands out. TV is the most trusted advertising environment. Between 2021–2025, trust in TV grew faster than any other medium, reaching 46%, outperforming online ads (31%), social media (27%) and Influencer content (25%).</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To dive deeper into why trust matters for brands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a:p>
            <a:endParaRPr lang="en-GB"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98AE3-61CE-4295-BC32-959C8A11CE3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4664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time people spend watching different video content is useful to know. But the most important analysis </a:t>
            </a:r>
            <a:r>
              <a:rPr lang="en-GB" sz="1200" u="sng" kern="1200" dirty="0">
                <a:solidFill>
                  <a:schemeClr val="tx1"/>
                </a:solidFill>
                <a:effectLst/>
                <a:latin typeface="+mn-lt"/>
                <a:ea typeface="+mn-ea"/>
                <a:cs typeface="+mn-cs"/>
              </a:rPr>
              <a:t>for advertisers</a:t>
            </a:r>
            <a:r>
              <a:rPr lang="en-GB" sz="1200" kern="1200" dirty="0">
                <a:solidFill>
                  <a:schemeClr val="tx1"/>
                </a:solidFill>
                <a:effectLst/>
                <a:latin typeface="+mn-lt"/>
                <a:ea typeface="+mn-ea"/>
                <a:cs typeface="+mn-cs"/>
              </a:rPr>
              <a:t> is the time spent watching the advertising.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In 2025, total video advertising time in the UK reached nearly 17 minutes per person. Total TV (incl. Linear, BVOD, SVOD) accounted for 85% of this.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younger audiences TV was still just under half of their total AV ad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Video sharing platform YouTube came a distant second with 12% of all AV ad viewing. Amongst 16-34s, this grows to 33%.</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TikTok and other online video are minor players in the video advertising space. In fact, 16-34s spend more time with TV advertising than YouTube and TikTok's advertising combined.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chart shows all the data. Total TV remains by far the primary means of getting AV advertising seen, whether you're 16, 36, or 56.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into 2025 viewing, watch "TV Now and Next".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A1C8FF-9BA5-48FB-92AA-7E6AB940D5F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38035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1D839-1A42-5F78-B47C-F9E855262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A36D2-D6FD-AD5A-4FB8-FFAC7E8C3F4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17AD6C1-0591-27EF-8FDA-3299219E8F18}"/>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Contextual differences matter for brands. Evidence from Context Effects shows that the right in-home viewing environment can lift ad recall by up to 6.3 times. The study identified key contextual factors, mood is one of them. When we are happy in the living room, ad recall increases by 41%, 14% when relaxed and 49% when connected.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Data from IPA </a:t>
            </a:r>
            <a:r>
              <a:rPr lang="en-GB" sz="1200" kern="1200" dirty="0" err="1">
                <a:solidFill>
                  <a:schemeClr val="tx1"/>
                </a:solidFill>
                <a:effectLst/>
                <a:latin typeface="+mn-lt"/>
                <a:ea typeface="+mn-ea"/>
                <a:cs typeface="+mn-cs"/>
              </a:rPr>
              <a:t>TouchPoints</a:t>
            </a:r>
            <a:r>
              <a:rPr lang="en-GB" sz="1200" kern="1200" dirty="0">
                <a:solidFill>
                  <a:schemeClr val="tx1"/>
                </a:solidFill>
                <a:effectLst/>
                <a:latin typeface="+mn-lt"/>
                <a:ea typeface="+mn-ea"/>
                <a:cs typeface="+mn-cs"/>
              </a:rPr>
              <a:t> reveals that TV outperforms YouTube and Social Media in shaping positive emotional responses. Emotional responses on this chart are shown using indexes, scores above 100 indicate a higher likelihood of that emotion being felt, while scores below 100 indicate a lower likelihood.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shows that audiences are most likely to feel relaxed when watching TV (161), higher than both YouTube (123) and Social Media (113), TV is also the environment where people are least likely to feel sad (88) or stressed (52).</a:t>
            </a:r>
          </a:p>
          <a:p>
            <a:r>
              <a:rPr lang="en-GB" sz="1200" kern="1200" dirty="0">
                <a:solidFill>
                  <a:schemeClr val="tx1"/>
                </a:solidFill>
                <a:effectLst/>
                <a:latin typeface="+mn-lt"/>
                <a:ea typeface="+mn-ea"/>
                <a:cs typeface="+mn-cs"/>
              </a:rPr>
              <a:t>In contrast, YouTube and Social Media are much more likely to evoke negative emotions. Both YouTube (132) and Social Media (122) over-index for sadness.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mood and context matters, read more here: </a:t>
            </a:r>
            <a:r>
              <a:rPr lang="en-GB" sz="1200" u="sng" kern="1200" dirty="0">
                <a:solidFill>
                  <a:schemeClr val="tx1"/>
                </a:solidFill>
                <a:effectLst/>
                <a:latin typeface="+mn-lt"/>
                <a:ea typeface="+mn-ea"/>
                <a:cs typeface="+mn-cs"/>
                <a:hlinkClick r:id="rId3"/>
              </a:rPr>
              <a:t>Context Effects</a:t>
            </a:r>
            <a:endParaRPr lang="en-GB"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For all Chart of the Month’s from the recent months, download the slides from the link above, this includes:</a:t>
            </a:r>
          </a:p>
          <a:p>
            <a:pPr lvl="0"/>
            <a:r>
              <a:rPr lang="en-GB" sz="1200" b="1" kern="1200" dirty="0">
                <a:solidFill>
                  <a:schemeClr val="tx1"/>
                </a:solidFill>
                <a:effectLst/>
                <a:latin typeface="+mn-lt"/>
                <a:ea typeface="+mn-ea"/>
                <a:cs typeface="+mn-cs"/>
              </a:rPr>
              <a:t>December: </a:t>
            </a:r>
            <a:r>
              <a:rPr lang="en-GB" sz="1200" kern="1200" dirty="0">
                <a:solidFill>
                  <a:schemeClr val="tx1"/>
                </a:solidFill>
                <a:effectLst/>
                <a:latin typeface="+mn-lt"/>
                <a:ea typeface="+mn-ea"/>
                <a:cs typeface="+mn-cs"/>
              </a:rPr>
              <a:t>TV is the battery that charges other media</a:t>
            </a:r>
          </a:p>
          <a:p>
            <a:pPr lvl="0"/>
            <a:r>
              <a:rPr lang="en-GB" sz="1200" b="1" kern="1200" dirty="0">
                <a:solidFill>
                  <a:schemeClr val="tx1"/>
                </a:solidFill>
                <a:effectLst/>
                <a:latin typeface="+mn-lt"/>
                <a:ea typeface="+mn-ea"/>
                <a:cs typeface="+mn-cs"/>
              </a:rPr>
              <a:t>September/October: </a:t>
            </a:r>
            <a:r>
              <a:rPr lang="en-GB" sz="1200" kern="1200" dirty="0">
                <a:solidFill>
                  <a:schemeClr val="tx1"/>
                </a:solidFill>
                <a:effectLst/>
                <a:latin typeface="+mn-lt"/>
                <a:ea typeface="+mn-ea"/>
                <a:cs typeface="+mn-cs"/>
              </a:rPr>
              <a:t>Twice as many people trust brands advertised on TV than YouTube</a:t>
            </a:r>
          </a:p>
          <a:p>
            <a:pPr lvl="0"/>
            <a:r>
              <a:rPr lang="en-GB" sz="1200" b="1" kern="1200" dirty="0">
                <a:solidFill>
                  <a:schemeClr val="tx1"/>
                </a:solidFill>
                <a:effectLst/>
                <a:latin typeface="+mn-lt"/>
                <a:ea typeface="+mn-ea"/>
                <a:cs typeface="+mn-cs"/>
              </a:rPr>
              <a:t>August: </a:t>
            </a:r>
            <a:r>
              <a:rPr lang="en-GB" sz="1200" kern="1200" dirty="0">
                <a:solidFill>
                  <a:schemeClr val="tx1"/>
                </a:solidFill>
                <a:effectLst/>
                <a:latin typeface="+mn-lt"/>
                <a:ea typeface="+mn-ea"/>
                <a:cs typeface="+mn-cs"/>
              </a:rPr>
              <a:t>‘Cheap media isn’t cheap if nobody’s watching’</a:t>
            </a:r>
          </a:p>
          <a:p>
            <a:pPr lvl="0"/>
            <a:r>
              <a:rPr lang="en-GB" sz="1200" b="1" kern="1200" dirty="0">
                <a:solidFill>
                  <a:schemeClr val="tx1"/>
                </a:solidFill>
                <a:effectLst/>
                <a:latin typeface="+mn-lt"/>
                <a:ea typeface="+mn-ea"/>
                <a:cs typeface="+mn-cs"/>
              </a:rPr>
              <a:t>July: </a:t>
            </a:r>
            <a:r>
              <a:rPr lang="en-GB" sz="1200" kern="1200" dirty="0">
                <a:solidFill>
                  <a:schemeClr val="tx1"/>
                </a:solidFill>
                <a:effectLst/>
                <a:latin typeface="+mn-lt"/>
                <a:ea typeface="+mn-ea"/>
                <a:cs typeface="+mn-cs"/>
              </a:rPr>
              <a:t>As your business grows, the ROI from a more balanced mix gets better</a:t>
            </a:r>
          </a:p>
          <a:p>
            <a:pPr lvl="0"/>
            <a:r>
              <a:rPr lang="en-GB" sz="1200" b="1" kern="1200" dirty="0">
                <a:solidFill>
                  <a:schemeClr val="tx1"/>
                </a:solidFill>
                <a:effectLst/>
                <a:latin typeface="+mn-lt"/>
                <a:ea typeface="+mn-ea"/>
                <a:cs typeface="+mn-cs"/>
              </a:rPr>
              <a:t>May/June: </a:t>
            </a:r>
            <a:r>
              <a:rPr lang="en-GB" sz="1200" kern="1200" dirty="0">
                <a:solidFill>
                  <a:schemeClr val="tx1"/>
                </a:solidFill>
                <a:effectLst/>
                <a:latin typeface="+mn-lt"/>
                <a:ea typeface="+mn-ea"/>
                <a:cs typeface="+mn-cs"/>
              </a:rPr>
              <a:t>When TV is on air, digital channel performance is uplifted by 13.7%</a:t>
            </a:r>
          </a:p>
          <a:p>
            <a:pPr lvl="0"/>
            <a:r>
              <a:rPr lang="en-GB" sz="1200" b="1" kern="1200" dirty="0">
                <a:solidFill>
                  <a:schemeClr val="tx1"/>
                </a:solidFill>
                <a:effectLst/>
                <a:latin typeface="+mn-lt"/>
                <a:ea typeface="+mn-ea"/>
                <a:cs typeface="+mn-cs"/>
              </a:rPr>
              <a:t>April: </a:t>
            </a:r>
            <a:r>
              <a:rPr lang="en-GB" sz="1200" kern="1200" dirty="0">
                <a:solidFill>
                  <a:schemeClr val="tx1"/>
                </a:solidFill>
                <a:effectLst/>
                <a:latin typeface="+mn-lt"/>
                <a:ea typeface="+mn-ea"/>
                <a:cs typeface="+mn-cs"/>
              </a:rPr>
              <a:t>Ads benefit from a premium environment</a:t>
            </a:r>
          </a:p>
          <a:p>
            <a:pPr lvl="0"/>
            <a:r>
              <a:rPr lang="en-GB" sz="1200" b="1" kern="1200" dirty="0">
                <a:solidFill>
                  <a:schemeClr val="tx1"/>
                </a:solidFill>
                <a:effectLst/>
                <a:latin typeface="+mn-lt"/>
                <a:ea typeface="+mn-ea"/>
                <a:cs typeface="+mn-cs"/>
              </a:rPr>
              <a:t>March: </a:t>
            </a:r>
            <a:r>
              <a:rPr lang="en-GB" sz="1200" kern="1200" dirty="0">
                <a:solidFill>
                  <a:schemeClr val="tx1"/>
                </a:solidFill>
                <a:effectLst/>
                <a:latin typeface="+mn-lt"/>
                <a:ea typeface="+mn-ea"/>
                <a:cs typeface="+mn-cs"/>
              </a:rPr>
              <a:t>Viewing to ad-supported quality content grows</a:t>
            </a:r>
          </a:p>
          <a:p>
            <a:pPr lvl="0"/>
            <a:r>
              <a:rPr lang="en-GB" sz="1200" b="1" kern="1200" dirty="0">
                <a:solidFill>
                  <a:schemeClr val="tx1"/>
                </a:solidFill>
                <a:effectLst/>
                <a:latin typeface="+mn-lt"/>
                <a:ea typeface="+mn-ea"/>
                <a:cs typeface="+mn-cs"/>
              </a:rPr>
              <a:t>January/February: </a:t>
            </a:r>
            <a:r>
              <a:rPr lang="en-US" sz="1200" kern="1200" dirty="0">
                <a:solidFill>
                  <a:schemeClr val="tx1"/>
                </a:solidFill>
                <a:effectLst/>
                <a:latin typeface="+mn-lt"/>
                <a:ea typeface="+mn-ea"/>
                <a:cs typeface="+mn-cs"/>
              </a:rPr>
              <a:t>Ads are noticed more when people are relaxed and/or in a good mood</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7151960-C8F4-5A49-8F2D-FBDDB373A5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596E73-B89D-4D85-9734-AA46392DEA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7273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a:xfrm>
            <a:off x="688817" y="4823034"/>
            <a:ext cx="5510530" cy="12690757"/>
          </a:xfrm>
        </p:spPr>
        <p:txBody>
          <a:bodyPr/>
          <a:lstStyle/>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month’s Chart of the Month comes from our latest study, ‘Staying Power: the longevity of advertising’, which explores how advertising continues to drive impact long after campaigns end.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Based on data from almost 20,000 UK adults aged 18–75, the research tracked post-campaign effects of advertising by measuring purchase intent over eight weeks from nine major brands — uncovering what really helps ads stay impactful over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revealed that campaigns using four or more media channels are twice as likely to make people definitely consider buying a product compared with single-channel campaigns (40% vs. 20%). And TV plays a crucial role in that mix as the battery that charges other media. When TV is included, it boosts the impact of other media on definite purchase intent by an average of 26%.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But when TV is excluded, the effect drops sharply across the board, with Print and OOH seeing the largest declines in definite purchase intent (-28%), whilst Other Online (mainly search and display) experienced the least (-9%).</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 on the longevity of advertising, watch </a:t>
            </a:r>
            <a:r>
              <a:rPr lang="en-GB" sz="1200" i="1" kern="1200" dirty="0">
                <a:solidFill>
                  <a:schemeClr val="tx1"/>
                </a:solidFill>
                <a:effectLst/>
                <a:latin typeface="+mn-lt"/>
                <a:ea typeface="+mn-ea"/>
                <a:cs typeface="+mn-cs"/>
              </a:rPr>
              <a:t>Staying Power</a:t>
            </a:r>
            <a:r>
              <a:rPr lang="en-GB" sz="1200" kern="1200" dirty="0">
                <a:solidFill>
                  <a:schemeClr val="tx1"/>
                </a:solidFill>
                <a:effectLst/>
                <a:latin typeface="+mn-lt"/>
                <a:ea typeface="+mn-ea"/>
                <a:cs typeface="+mn-cs"/>
              </a:rPr>
              <a:t> on demand: https://www.thinkbox.tv/news-and-opinion/events/staying-power-the-longevity-of-av-advertising</a:t>
            </a:r>
          </a:p>
          <a:p>
            <a:endParaRPr lang="en-GB" sz="1800" dirty="0"/>
          </a:p>
          <a:p>
            <a:pPr>
              <a:spcBef>
                <a:spcPts val="0"/>
              </a:spcBef>
            </a:pPr>
            <a:r>
              <a:rPr lang="en-GB" sz="1050" kern="100" dirty="0">
                <a:effectLst/>
                <a:latin typeface="Century Gothic" panose="020B0502020202020204" pitchFamily="34" charset="0"/>
                <a:ea typeface="Aptos" panose="020B0004020202020204" pitchFamily="34" charset="0"/>
                <a:cs typeface="Times New Roman" panose="02020603050405020304" pitchFamily="18" charset="0"/>
              </a:rPr>
              <a:t>Source: </a:t>
            </a:r>
            <a:r>
              <a:rPr lang="en-GB" sz="1800" kern="1200" dirty="0">
                <a:solidFill>
                  <a:schemeClr val="tx1"/>
                </a:solidFill>
                <a:latin typeface="Century Gothic" panose="020B0502020202020204" pitchFamily="34" charset="0"/>
                <a:ea typeface="+mn-ea"/>
                <a:cs typeface="+mn-cs"/>
              </a:rPr>
              <a:t>A5 [Definitely consider]. How likely (if at all) would you be to consider [SELECTED BRAND] the next time you come to [CATEGORY OCCASION]?</a:t>
            </a:r>
          </a:p>
          <a:p>
            <a:pPr>
              <a:spcBef>
                <a:spcPts val="0"/>
              </a:spcBef>
            </a:pPr>
            <a:r>
              <a:rPr lang="en-GB" sz="1800" kern="1200" dirty="0">
                <a:solidFill>
                  <a:schemeClr val="tx1"/>
                </a:solidFill>
                <a:latin typeface="Century Gothic" panose="020B0502020202020204" pitchFamily="34" charset="0"/>
                <a:ea typeface="+mn-ea"/>
                <a:cs typeface="+mn-cs"/>
              </a:rPr>
              <a:t>Base: 19,251 respondents aged 18-75; 19,251 Wave 1, 5,569 Wave 2, 6,000 Wave 3, 3,595 Wave 4</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CD156E-E648-4661-A7F3-AA17AB3FC28B}"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9370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Twice as many people trust brands advertised on TV than YouTube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Trust in advertising is more important than ever. Amid growing uncertainty and declining consumer confidence, trust has become a key driver of business outcomes like brand preference and profitability.</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Our latest Chart of the Month, features analysis from Tapestry Research and highlights where consumers place their trust when it comes to advertising platforms. We asked people about the different places they see advertising and how they felt about brands that advertised on those channels.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reveals that people are most likely to describe brands advertising on TV as trusted (24%), with newspapers and magazines coming in second at 20%. People are least likely to describe brands advertising on YouTube (12%) and social media (9%) as trusted.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trust matters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4A2C312-9106-4197-94EF-1C5B6552B694}" type="slidenum">
              <a:rPr lang="en-GB" smtClean="0"/>
              <a:t>6</a:t>
            </a:fld>
            <a:endParaRPr lang="en-GB" dirty="0"/>
          </a:p>
        </p:txBody>
      </p:sp>
    </p:spTree>
    <p:extLst>
      <p:ext uri="{BB962C8B-B14F-4D97-AF65-F5344CB8AC3E}">
        <p14:creationId xmlns:p14="http://schemas.microsoft.com/office/powerpoint/2010/main" val="292782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The Cost of Dull Media, a new report from Professor Karen Nelson-Field launched at Cannes, with contributions by Adam Morgan and Peter Field, reveals the staggering waste of attention and money on ‘dull’ media formats.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Analysing 190 campaigns across 12 countries and 60 ad formats, the work measured attentive reach, active attention and time-in-view. Campaigns were categorised based on attention volume into four 'dullness' quartiles: non-dull, moderately dull, very dull, and extremely dull.</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'Non-dull' campaigns achieved the highest attentive reach, with TV, cinema, radio and premium video environments consistently </a:t>
            </a:r>
            <a:r>
              <a:rPr lang="en-US" sz="1200" kern="1200" dirty="0">
                <a:solidFill>
                  <a:schemeClr val="tx1"/>
                </a:solidFill>
                <a:effectLst/>
                <a:latin typeface="+mn-lt"/>
                <a:ea typeface="+mn-ea"/>
                <a:cs typeface="+mn-cs"/>
              </a:rPr>
              <a:t>falling into this category as high attention formats</a:t>
            </a:r>
            <a:r>
              <a:rPr lang="en-GB" sz="1200" kern="1200" dirty="0">
                <a:solidFill>
                  <a:schemeClr val="tx1"/>
                </a:solidFill>
                <a:effectLst/>
                <a:latin typeface="+mn-lt"/>
                <a:ea typeface="+mn-ea"/>
                <a:cs typeface="+mn-cs"/>
              </a:rPr>
              <a:t>. The attention gap is dramatic: while 'extremely dull' formats deliver just one second of active attention on average, 'non-dull' formats provide 13.5 seconds - over 13x more time for a brand to land its message.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matters because previous Amplified research demonstrates ads need at least 2.5 seconds of active attention for memory formation.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Despite this evidence, the industry continues pouring resources into low-attention (dull) environments. The report estimates a staggering $287 billion is spent globally on media formats that fail to capture meaningful attention. </a:t>
            </a:r>
            <a:r>
              <a:rPr lang="en-US" sz="1200" kern="1200" dirty="0">
                <a:solidFill>
                  <a:schemeClr val="tx1"/>
                </a:solidFill>
                <a:effectLst/>
                <a:latin typeface="+mn-lt"/>
                <a:ea typeface="+mn-ea"/>
                <a:cs typeface="+mn-cs"/>
              </a:rPr>
              <a:t>It would take an extra $189-billion in low attention media spend to match the effectiveness of non-dull media like TV.</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the report puts it: "Cheap media isn't cheap if nobody's watching."</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information, read: </a:t>
            </a:r>
            <a:r>
              <a:rPr lang="en-GB" sz="1200" u="sng" kern="1200" dirty="0">
                <a:solidFill>
                  <a:schemeClr val="tx1"/>
                </a:solidFill>
                <a:effectLst/>
                <a:latin typeface="+mn-lt"/>
                <a:ea typeface="+mn-ea"/>
                <a:cs typeface="+mn-cs"/>
                <a:hlinkClick r:id="rId3"/>
              </a:rPr>
              <a:t>https://www.thinkbox.tv/news-and-opinion/opinion/the-cost-of-dull-media-key-findings-every-advertiser-should-know</a:t>
            </a:r>
            <a:endParaRPr lang="en-GB" sz="1200" kern="1200" dirty="0">
              <a:solidFill>
                <a:schemeClr val="tx1"/>
              </a:solidFill>
              <a:effectLst/>
              <a:latin typeface="+mn-lt"/>
              <a:ea typeface="+mn-ea"/>
              <a:cs typeface="+mn-cs"/>
            </a:endParaRPr>
          </a:p>
          <a:p>
            <a:endParaRPr lang="en-US" b="0" dirty="0"/>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7</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pPr>
              <a:buNone/>
            </a:pPr>
            <a:r>
              <a:rPr lang="en-US" b="1" dirty="0"/>
              <a:t>As your business grows, the ROI from a more balanced mix gets better</a:t>
            </a:r>
            <a:endParaRPr lang="en-US" dirty="0"/>
          </a:p>
          <a:p>
            <a:pPr>
              <a:buNone/>
            </a:pPr>
            <a:endParaRPr lang="en-US" dirty="0"/>
          </a:p>
          <a:p>
            <a:r>
              <a:rPr lang="en-US" sz="1200" kern="1200" dirty="0">
                <a:solidFill>
                  <a:schemeClr val="tx1"/>
                </a:solidFill>
                <a:effectLst/>
                <a:latin typeface="+mn-lt"/>
                <a:ea typeface="+mn-ea"/>
                <a:cs typeface="+mn-cs"/>
              </a:rPr>
              <a:t>Analysis of the IPA ARC database by Magic Numbers reveals that while a performance-heavy media mix drives the best returns in the early stages of growth, the picture changes as businesses scale.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month’s Chart of the Month shows that as businesses mature, a more balanced mix of brand and performance channels begins to outperform a solely performance-driven strategy, delivering a higher ROI.</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suggests that larger businesses may be missing out on significant value by underinvesting in reach-driven channels and richer creative formats.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Download the chart to explore the full analysis.</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8</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US" b="1" dirty="0"/>
              <a:t>When TV is on air, digital channel performance is uplifted by 13.7%</a:t>
            </a:r>
          </a:p>
          <a:p>
            <a:r>
              <a:rPr lang="en-US" b="0" dirty="0"/>
              <a:t>One of TV advertising’s most underestimated strengths is its halo effect — the way it boosts the performance of other media channels. While often misattributed, this cross-channel impact is both real and measurable. </a:t>
            </a:r>
          </a:p>
          <a:p>
            <a:r>
              <a:rPr lang="en-US" b="0" dirty="0"/>
              <a:t> </a:t>
            </a:r>
          </a:p>
          <a:p>
            <a:r>
              <a:rPr lang="en-US" b="0" dirty="0"/>
              <a:t>According to GroupM analysis in ‘Why the Eff would you cut TV?’ presented at Thinkbox Trends in TV 2025, digital response channels see a clear uplift when TV is live. The study </a:t>
            </a:r>
            <a:r>
              <a:rPr lang="en-US" b="0" dirty="0" err="1"/>
              <a:t>analysed</a:t>
            </a:r>
            <a:r>
              <a:rPr lang="en-US" b="0" dirty="0"/>
              <a:t> the performance of TV, brand PPC, generic PPC </a:t>
            </a:r>
            <a:r>
              <a:rPr lang="en-US" b="0"/>
              <a:t>and social </a:t>
            </a:r>
            <a:r>
              <a:rPr lang="en-US" b="0" dirty="0"/>
              <a:t>across 14 brands, which included 1,489 weeks, and £283m total performance media spend. </a:t>
            </a:r>
          </a:p>
          <a:p>
            <a:r>
              <a:rPr lang="en-US" b="0" dirty="0"/>
              <a:t> </a:t>
            </a:r>
          </a:p>
          <a:p>
            <a:r>
              <a:rPr lang="en-US" b="0" dirty="0"/>
              <a:t>Analysis found that on average, the performance of lower-funnel response channels improves by 13.7% when TV is part of the media mix.</a:t>
            </a:r>
          </a:p>
          <a:p>
            <a:r>
              <a:rPr lang="en-US" b="0" dirty="0"/>
              <a:t> </a:t>
            </a:r>
          </a:p>
          <a:p>
            <a:r>
              <a:rPr lang="en-US" b="0" dirty="0"/>
              <a:t>More specifically, brand PPC, generic PPC and social saw an average uplift of 12.2%, 13.1% and 15.4% respectively in tracked performance when significant weights of TV were on air.  This shows how TV makes digital channels work harder.</a:t>
            </a:r>
          </a:p>
          <a:p>
            <a:r>
              <a:rPr lang="en-US" b="0" dirty="0"/>
              <a:t> </a:t>
            </a:r>
          </a:p>
          <a:p>
            <a:r>
              <a:rPr lang="en-US" b="0" dirty="0"/>
              <a:t>For a deeper dive on the consequences of taking TV out of the plan, watch ‘Why the Eff would you cut TV?’ on demand.</a:t>
            </a: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9</a:t>
            </a:fld>
            <a:endParaRPr lang="en-GB"/>
          </a:p>
        </p:txBody>
      </p:sp>
    </p:spTree>
    <p:extLst>
      <p:ext uri="{BB962C8B-B14F-4D97-AF65-F5344CB8AC3E}">
        <p14:creationId xmlns:p14="http://schemas.microsoft.com/office/powerpoint/2010/main" val="637021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4.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6.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7.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9.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0.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1.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3.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5.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6.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7.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8.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9.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6.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9.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0.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3.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4.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5.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7.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8.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9.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0.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1.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2.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3.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4.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5.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6.xml"/></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7.xml"/></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8.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9.xml"/></Relationships>
</file>

<file path=ppt/slideLayouts/_rels/slideLayout7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0.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1.xml"/></Relationships>
</file>

<file path=ppt/slideLayouts/_rels/slideLayout7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8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3.xml"/></Relationships>
</file>

<file path=ppt/slideLayouts/_rels/slideLayout8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4.xml"/></Relationships>
</file>

<file path=ppt/slideLayouts/_rels/slideLayout8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5.xml"/></Relationships>
</file>

<file path=ppt/slideLayouts/_rels/slideLayout8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6.xml"/></Relationships>
</file>

<file path=ppt/slideLayouts/_rels/slideLayout8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7.xml"/></Relationships>
</file>

<file path=ppt/slideLayouts/_rels/slideLayout8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8.xml"/></Relationships>
</file>

<file path=ppt/slideLayouts/_rels/slideLayout8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9.xml"/></Relationships>
</file>

<file path=ppt/slideLayouts/_rels/slideLayout8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0.xml"/></Relationships>
</file>

<file path=ppt/slideLayouts/_rels/slideLayout8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86121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pos="30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97501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3200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27912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07339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3968757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15519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6277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8112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5957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userDrawn="1">
          <p15:clr>
            <a:srgbClr val="FBAE40"/>
          </p15:clr>
        </p15:guide>
        <p15:guide id="3" orient="horz" pos="216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910324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59108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32516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18106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712898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221023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6206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383162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04459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686801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421857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22307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46727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9462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84559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0363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30735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9058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2407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76810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128043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9342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83157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541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38637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4230288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1866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58577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29957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65372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6582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51100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510072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3567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784877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52281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20795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51803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75990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56930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05/05/2026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47261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19947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1847273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Diagram (long) x 1 box">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0BB3773D-6CED-4B8A-A46D-AF2BA032FCD8}"/>
              </a:ext>
            </a:extLst>
          </p:cNvPr>
          <p:cNvSpPr>
            <a:spLocks noGrp="1"/>
          </p:cNvSpPr>
          <p:nvPr>
            <p:ph type="sldNum" sz="quarter" idx="19"/>
          </p:nvPr>
        </p:nvSpPr>
        <p:spPr/>
        <p:txBody>
          <a:bodyPr/>
          <a:lstStyle/>
          <a:p>
            <a:fld id="{D61AABEC-672F-4B68-B914-690DA978312C}" type="slidenum">
              <a:rPr lang="en-GB" smtClean="0"/>
              <a:pPr/>
              <a:t>‹#›</a:t>
            </a:fld>
            <a:r>
              <a:rPr lang="en-GB" dirty="0"/>
              <a:t>  </a:t>
            </a:r>
          </a:p>
        </p:txBody>
      </p:sp>
      <p:sp>
        <p:nvSpPr>
          <p:cNvPr id="5" name="Title" descr="Header">
            <a:extLst>
              <a:ext uri="{FF2B5EF4-FFF2-40B4-BE49-F238E27FC236}">
                <a16:creationId xmlns:a16="http://schemas.microsoft.com/office/drawing/2014/main" id="{93A2C7FC-586B-457F-BC57-4BB7FE1F784D}"/>
              </a:ext>
            </a:extLst>
          </p:cNvPr>
          <p:cNvSpPr>
            <a:spLocks noGrp="1"/>
          </p:cNvSpPr>
          <p:nvPr>
            <p:ph type="title"/>
          </p:nvPr>
        </p:nvSpPr>
        <p:spPr/>
        <p:txBody>
          <a:bodyPr/>
          <a:lstStyle/>
          <a:p>
            <a:r>
              <a:rPr lang="en-US"/>
              <a:t>Click to edit Master title style</a:t>
            </a:r>
            <a:endParaRPr lang="en-GB" dirty="0"/>
          </a:p>
        </p:txBody>
      </p:sp>
      <p:sp>
        <p:nvSpPr>
          <p:cNvPr id="6" name="Subtitle">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450000" y="1241781"/>
            <a:ext cx="9341700" cy="307777"/>
          </a:xfrm>
          <a:noFill/>
        </p:spPr>
        <p:txBody>
          <a:bodyPr vert="horz" wrap="square" lIns="0" tIns="0" rIns="0" bIns="0" rtlCol="0">
            <a:spAutoFit/>
          </a:bodyPr>
          <a:lstStyle>
            <a:lvl1pPr>
              <a:lnSpc>
                <a:spcPct val="100000"/>
              </a:lnSpc>
              <a:defRPr lang="en-GB" sz="2000" b="1" dirty="0">
                <a:solidFill>
                  <a:schemeClr val="tx2"/>
                </a:solidFill>
              </a:defRPr>
            </a:lvl1pPr>
          </a:lstStyle>
          <a:p>
            <a:r>
              <a:rPr lang="en-GB" dirty="0"/>
              <a:t>Subtitle here</a:t>
            </a: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450000" y="1792800"/>
            <a:ext cx="11274425" cy="3876675"/>
          </a:xfrm>
          <a:solidFill>
            <a:srgbClr val="E8E8E8"/>
          </a:solidFill>
        </p:spPr>
        <p:txBody>
          <a:bodyPr>
            <a:noAutofit/>
          </a:bodyPr>
          <a:lstStyle>
            <a:lvl1pPr>
              <a:spcBef>
                <a:spcPts val="400"/>
              </a:spcBef>
              <a:defRPr sz="1400">
                <a:solidFill>
                  <a:schemeClr val="tx1"/>
                </a:solidFill>
              </a:defRPr>
            </a:lvl1pPr>
            <a:lvl2pPr>
              <a:spcBef>
                <a:spcPts val="400"/>
              </a:spcBef>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Insert diagram here</a:t>
            </a:r>
          </a:p>
        </p:txBody>
      </p:sp>
      <p:sp>
        <p:nvSpPr>
          <p:cNvPr id="9" name="Base">
            <a:extLst>
              <a:ext uri="{FF2B5EF4-FFF2-40B4-BE49-F238E27FC236}">
                <a16:creationId xmlns:a16="http://schemas.microsoft.com/office/drawing/2014/main" id="{8A099BBE-5290-4ECD-A202-CB681241C242}"/>
              </a:ext>
            </a:extLst>
          </p:cNvPr>
          <p:cNvSpPr>
            <a:spLocks noGrp="1"/>
          </p:cNvSpPr>
          <p:nvPr>
            <p:ph type="body" sz="quarter" idx="18" hasCustomPrompt="1"/>
          </p:nvPr>
        </p:nvSpPr>
        <p:spPr>
          <a:xfrm>
            <a:off x="452897" y="5823783"/>
            <a:ext cx="11277975" cy="124906"/>
          </a:xfr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dirty="0"/>
              <a:t>Base and source info (delete if not necessary)</a:t>
            </a:r>
          </a:p>
        </p:txBody>
      </p:sp>
    </p:spTree>
    <p:extLst>
      <p:ext uri="{BB962C8B-B14F-4D97-AF65-F5344CB8AC3E}">
        <p14:creationId xmlns:p14="http://schemas.microsoft.com/office/powerpoint/2010/main" val="33889989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47193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1651165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286926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2076172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11005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2951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1626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37291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7684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746344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196139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28198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60288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83733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251771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33919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681295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40555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133907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9298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87059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a:p>
        </p:txBody>
      </p:sp>
      <p:sp>
        <p:nvSpPr>
          <p:cNvPr id="2" name="Date Placeholder 1"/>
          <p:cNvSpPr>
            <a:spLocks noGrp="1"/>
          </p:cNvSpPr>
          <p:nvPr>
            <p:ph type="dt" sz="half" idx="10"/>
          </p:nvPr>
        </p:nvSpPr>
        <p:spPr/>
        <p:txBody>
          <a:bodyPr/>
          <a:lstStyle/>
          <a:p>
            <a:fld id="{2F981E92-320F-428D-AE9E-6ED8AAFCF980}"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236177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7123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90E2C877-0506-4A3A-B5DF-8149D82B0B2E}" type="slidenum">
              <a:rPr lang="en-GB" smtClean="0"/>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40746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605811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a:p>
        </p:txBody>
      </p:sp>
      <p:sp>
        <p:nvSpPr>
          <p:cNvPr id="9"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12111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92624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61859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85536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24726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03917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85912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64639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image" Target="../media/image1.jpeg"/><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tags" Target="../tags/tag32.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theme" Target="../theme/theme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8"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slideLayout" Target="../slideLayouts/slideLayout77.xml"/><Relationship Id="rId26" Type="http://schemas.openxmlformats.org/officeDocument/2006/relationships/slideLayout" Target="../slideLayouts/slideLayout85.xml"/><Relationship Id="rId3" Type="http://schemas.openxmlformats.org/officeDocument/2006/relationships/slideLayout" Target="../slideLayouts/slideLayout62.xml"/><Relationship Id="rId21" Type="http://schemas.openxmlformats.org/officeDocument/2006/relationships/slideLayout" Target="../slideLayouts/slideLayout80.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slideLayout" Target="../slideLayouts/slideLayout76.xml"/><Relationship Id="rId25" Type="http://schemas.openxmlformats.org/officeDocument/2006/relationships/slideLayout" Target="../slideLayouts/slideLayout84.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20" Type="http://schemas.openxmlformats.org/officeDocument/2006/relationships/slideLayout" Target="../slideLayouts/slideLayout79.xml"/><Relationship Id="rId29" Type="http://schemas.openxmlformats.org/officeDocument/2006/relationships/slideLayout" Target="../slideLayouts/slideLayout88.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24" Type="http://schemas.openxmlformats.org/officeDocument/2006/relationships/slideLayout" Target="../slideLayouts/slideLayout83.xml"/><Relationship Id="rId32" Type="http://schemas.openxmlformats.org/officeDocument/2006/relationships/image" Target="../media/image1.jpeg"/><Relationship Id="rId5" Type="http://schemas.openxmlformats.org/officeDocument/2006/relationships/slideLayout" Target="../slideLayouts/slideLayout64.xml"/><Relationship Id="rId15" Type="http://schemas.openxmlformats.org/officeDocument/2006/relationships/slideLayout" Target="../slideLayouts/slideLayout74.xml"/><Relationship Id="rId23" Type="http://schemas.openxmlformats.org/officeDocument/2006/relationships/slideLayout" Target="../slideLayouts/slideLayout82.xml"/><Relationship Id="rId28" Type="http://schemas.openxmlformats.org/officeDocument/2006/relationships/slideLayout" Target="../slideLayouts/slideLayout87.xml"/><Relationship Id="rId10" Type="http://schemas.openxmlformats.org/officeDocument/2006/relationships/slideLayout" Target="../slideLayouts/slideLayout69.xml"/><Relationship Id="rId19" Type="http://schemas.openxmlformats.org/officeDocument/2006/relationships/slideLayout" Target="../slideLayouts/slideLayout78.xml"/><Relationship Id="rId31" Type="http://schemas.openxmlformats.org/officeDocument/2006/relationships/tags" Target="../tags/tag62.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 Id="rId22" Type="http://schemas.openxmlformats.org/officeDocument/2006/relationships/slideLayout" Target="../slideLayouts/slideLayout81.xml"/><Relationship Id="rId27" Type="http://schemas.openxmlformats.org/officeDocument/2006/relationships/slideLayout" Target="../slideLayouts/slideLayout86.xml"/><Relationship Id="rId30"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05/05/2026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ustDataLst>
      <p:tags r:id="rId31"/>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97" r:id="rId3"/>
    <p:sldLayoutId id="2147483687" r:id="rId4"/>
    <p:sldLayoutId id="2147483825" r:id="rId5"/>
    <p:sldLayoutId id="2147483686" r:id="rId6"/>
    <p:sldLayoutId id="2147483680" r:id="rId7"/>
    <p:sldLayoutId id="2147483678" r:id="rId8"/>
    <p:sldLayoutId id="2147483958" r:id="rId9"/>
    <p:sldLayoutId id="2147483956" r:id="rId10"/>
    <p:sldLayoutId id="2147483681" r:id="rId11"/>
    <p:sldLayoutId id="2147483682" r:id="rId12"/>
    <p:sldLayoutId id="2147483683" r:id="rId13"/>
    <p:sldLayoutId id="2147483957" r:id="rId14"/>
    <p:sldLayoutId id="2147483676" r:id="rId15"/>
    <p:sldLayoutId id="2147483696" r:id="rId16"/>
    <p:sldLayoutId id="2147483685" r:id="rId17"/>
    <p:sldLayoutId id="2147483688" r:id="rId18"/>
    <p:sldLayoutId id="2147483689" r:id="rId19"/>
    <p:sldLayoutId id="2147483690" r:id="rId20"/>
    <p:sldLayoutId id="2147483959" r:id="rId21"/>
    <p:sldLayoutId id="2147483691" r:id="rId22"/>
    <p:sldLayoutId id="2147483692" r:id="rId23"/>
    <p:sldLayoutId id="2147483693" r:id="rId24"/>
    <p:sldLayoutId id="2147483694" r:id="rId25"/>
    <p:sldLayoutId id="2147483695" r:id="rId26"/>
    <p:sldLayoutId id="2147483698" r:id="rId27"/>
    <p:sldLayoutId id="2147483679" r:id="rId28"/>
    <p:sldLayoutId id="2147483699"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05/05/2026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103284983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 id="2147483976" r:id="rId16"/>
    <p:sldLayoutId id="2147483977" r:id="rId17"/>
    <p:sldLayoutId id="2147483978" r:id="rId18"/>
    <p:sldLayoutId id="2147483979" r:id="rId19"/>
    <p:sldLayoutId id="2147483980" r:id="rId20"/>
    <p:sldLayoutId id="2147483981" r:id="rId21"/>
    <p:sldLayoutId id="2147483982" r:id="rId22"/>
    <p:sldLayoutId id="2147483983" r:id="rId23"/>
    <p:sldLayoutId id="2147483984" r:id="rId24"/>
    <p:sldLayoutId id="2147483985" r:id="rId25"/>
    <p:sldLayoutId id="2147483986" r:id="rId26"/>
    <p:sldLayoutId id="2147483987" r:id="rId27"/>
    <p:sldLayoutId id="2147483988" r:id="rId28"/>
    <p:sldLayoutId id="2147483989" r:id="rId29"/>
    <p:sldLayoutId id="21474839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F981E92-320F-428D-AE9E-6ED8AAFCF980}" type="datetimeFigureOut">
              <a:rPr lang="en-GB" smtClean="0"/>
              <a:t>05/05/2026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90E2C877-0506-4A3A-B5DF-8149D82B0B2E}" type="slidenum">
              <a:rPr lang="en-GB" smtClean="0"/>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1"/>
    </p:custDataLst>
    <p:extLst>
      <p:ext uri="{BB962C8B-B14F-4D97-AF65-F5344CB8AC3E}">
        <p14:creationId xmlns:p14="http://schemas.microsoft.com/office/powerpoint/2010/main" val="1307479087"/>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3" r:id="rId12"/>
    <p:sldLayoutId id="2147484004" r:id="rId13"/>
    <p:sldLayoutId id="2147484005" r:id="rId14"/>
    <p:sldLayoutId id="2147484006" r:id="rId15"/>
    <p:sldLayoutId id="2147484007" r:id="rId16"/>
    <p:sldLayoutId id="2147484008" r:id="rId17"/>
    <p:sldLayoutId id="2147484009" r:id="rId18"/>
    <p:sldLayoutId id="2147484010" r:id="rId19"/>
    <p:sldLayoutId id="2147484011" r:id="rId20"/>
    <p:sldLayoutId id="2147484012" r:id="rId21"/>
    <p:sldLayoutId id="2147484013" r:id="rId22"/>
    <p:sldLayoutId id="2147484014" r:id="rId23"/>
    <p:sldLayoutId id="2147484015" r:id="rId24"/>
    <p:sldLayoutId id="2147484016" r:id="rId25"/>
    <p:sldLayoutId id="2147484017" r:id="rId26"/>
    <p:sldLayoutId id="2147484018" r:id="rId27"/>
    <p:sldLayoutId id="2147484019" r:id="rId28"/>
    <p:sldLayoutId id="2147484020"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34.xml"/><Relationship Id="rId5" Type="http://schemas.openxmlformats.org/officeDocument/2006/relationships/image" Target="../media/image3.png"/><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6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0B23-65BD-4152-2112-447441B661F0}"/>
              </a:ext>
            </a:extLst>
          </p:cNvPr>
          <p:cNvSpPr>
            <a:spLocks noGrp="1"/>
          </p:cNvSpPr>
          <p:nvPr>
            <p:ph type="title"/>
          </p:nvPr>
        </p:nvSpPr>
        <p:spPr/>
        <p:txBody>
          <a:bodyPr>
            <a:normAutofit/>
          </a:bodyPr>
          <a:lstStyle/>
          <a:p>
            <a:r>
              <a:rPr lang="en-GB" dirty="0"/>
              <a:t>30-second TV ads consistently account for half of all impacts</a:t>
            </a:r>
            <a:br>
              <a:rPr lang="en-GB" dirty="0"/>
            </a:br>
            <a:endParaRPr lang="en-GB" dirty="0"/>
          </a:p>
        </p:txBody>
      </p:sp>
      <p:sp>
        <p:nvSpPr>
          <p:cNvPr id="3" name="Text Placeholder 2">
            <a:extLst>
              <a:ext uri="{FF2B5EF4-FFF2-40B4-BE49-F238E27FC236}">
                <a16:creationId xmlns:a16="http://schemas.microsoft.com/office/drawing/2014/main" id="{14FF8B93-8DAA-CBE6-BF3E-D6FD0B8DA695}"/>
              </a:ext>
            </a:extLst>
          </p:cNvPr>
          <p:cNvSpPr>
            <a:spLocks noGrp="1"/>
          </p:cNvSpPr>
          <p:nvPr>
            <p:ph type="body" sz="quarter" idx="15"/>
          </p:nvPr>
        </p:nvSpPr>
        <p:spPr/>
        <p:txBody>
          <a:bodyPr/>
          <a:lstStyle/>
          <a:p>
            <a:r>
              <a:rPr lang="en-GB"/>
              <a:t>Source: Barb, 2015-2025, Individuals, Proportion of Impacts (R/W) by ad duration</a:t>
            </a:r>
          </a:p>
        </p:txBody>
      </p:sp>
      <p:graphicFrame>
        <p:nvGraphicFramePr>
          <p:cNvPr id="7" name="Content Placeholder 6">
            <a:extLst>
              <a:ext uri="{FF2B5EF4-FFF2-40B4-BE49-F238E27FC236}">
                <a16:creationId xmlns:a16="http://schemas.microsoft.com/office/drawing/2014/main" id="{08B91CD5-C484-B935-1DD0-CA0A4EF97A7E}"/>
              </a:ext>
            </a:extLst>
          </p:cNvPr>
          <p:cNvGraphicFramePr>
            <a:graphicFrameLocks noGrp="1"/>
          </p:cNvGraphicFramePr>
          <p:nvPr>
            <p:ph sz="quarter" idx="14"/>
          </p:nvPr>
        </p:nvGraphicFramePr>
        <p:xfrm>
          <a:off x="379413" y="1614488"/>
          <a:ext cx="11295062" cy="365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4245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2F64C5B-B9EB-C046-24F8-9FBD3BBB9941}"/>
              </a:ext>
            </a:extLst>
          </p:cNvPr>
          <p:cNvSpPr>
            <a:spLocks noGrp="1"/>
          </p:cNvSpPr>
          <p:nvPr>
            <p:ph type="title"/>
          </p:nvPr>
        </p:nvSpPr>
        <p:spPr/>
        <p:txBody>
          <a:bodyPr/>
          <a:lstStyle/>
          <a:p>
            <a:r>
              <a:rPr lang="en-US" dirty="0"/>
              <a:t>TV advertising is the most trusted medium</a:t>
            </a:r>
            <a:endParaRPr lang="en-GB" dirty="0"/>
          </a:p>
        </p:txBody>
      </p:sp>
      <p:sp>
        <p:nvSpPr>
          <p:cNvPr id="6" name="Text Placeholder 5">
            <a:extLst>
              <a:ext uri="{FF2B5EF4-FFF2-40B4-BE49-F238E27FC236}">
                <a16:creationId xmlns:a16="http://schemas.microsoft.com/office/drawing/2014/main" id="{1CF6CDFF-0951-81BF-A60B-566DDCA41BF7}"/>
              </a:ext>
            </a:extLst>
          </p:cNvPr>
          <p:cNvSpPr>
            <a:spLocks noGrp="1"/>
          </p:cNvSpPr>
          <p:nvPr>
            <p:ph type="body" sz="quarter" idx="15"/>
          </p:nvPr>
        </p:nvSpPr>
        <p:spPr/>
        <p:txBody>
          <a:bodyPr/>
          <a:lstStyle/>
          <a:p>
            <a:pPr>
              <a:spcBef>
                <a:spcPts val="0"/>
              </a:spcBef>
            </a:pPr>
            <a:r>
              <a:rPr lang="en-US" dirty="0"/>
              <a:t>Source: Credos Trust Tracker (Advertising Association). </a:t>
            </a:r>
          </a:p>
          <a:p>
            <a:pPr>
              <a:spcBef>
                <a:spcPts val="0"/>
              </a:spcBef>
            </a:pPr>
            <a:r>
              <a:rPr lang="en-US" dirty="0"/>
              <a:t>Q. To what extent, if at all, do you trust each of the following types of advertising in relation to products and services? (very trusting / fairly trusting), Kantar, 2025, n= 2,534</a:t>
            </a:r>
          </a:p>
          <a:p>
            <a:pPr>
              <a:spcBef>
                <a:spcPts val="0"/>
              </a:spcBef>
            </a:pPr>
            <a:endParaRPr lang="en-GB" dirty="0"/>
          </a:p>
        </p:txBody>
      </p:sp>
      <p:pic>
        <p:nvPicPr>
          <p:cNvPr id="3" name="Picture 2">
            <a:extLst>
              <a:ext uri="{FF2B5EF4-FFF2-40B4-BE49-F238E27FC236}">
                <a16:creationId xmlns:a16="http://schemas.microsoft.com/office/drawing/2014/main" id="{E098AEED-A313-4095-AD4A-AF88BDE19C6F}"/>
              </a:ext>
            </a:extLst>
          </p:cNvPr>
          <p:cNvPicPr>
            <a:picLocks noChangeAspect="1"/>
          </p:cNvPicPr>
          <p:nvPr/>
        </p:nvPicPr>
        <p:blipFill>
          <a:blip r:embed="rId3"/>
          <a:stretch>
            <a:fillRect/>
          </a:stretch>
        </p:blipFill>
        <p:spPr>
          <a:xfrm>
            <a:off x="1283788" y="1188085"/>
            <a:ext cx="9624424" cy="4020113"/>
          </a:xfrm>
          <a:prstGeom prst="rect">
            <a:avLst/>
          </a:prstGeom>
          <a:effectLst>
            <a:outerShdw blurRad="228600" dist="63500" dir="2700000" algn="ctr" rotWithShape="0">
              <a:srgbClr val="000000">
                <a:alpha val="40000"/>
              </a:srgbClr>
            </a:outerShdw>
          </a:effectLst>
        </p:spPr>
      </p:pic>
    </p:spTree>
    <p:extLst>
      <p:ext uri="{BB962C8B-B14F-4D97-AF65-F5344CB8AC3E}">
        <p14:creationId xmlns:p14="http://schemas.microsoft.com/office/powerpoint/2010/main" val="2385864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1319D46A-491D-7ECD-231A-2BC4EB6C791B}"/>
              </a:ext>
            </a:extLst>
          </p:cNvPr>
          <p:cNvGraphicFramePr/>
          <p:nvPr/>
        </p:nvGraphicFramePr>
        <p:xfrm>
          <a:off x="371476" y="1592261"/>
          <a:ext cx="5022560" cy="358379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5C5B34FA-F233-EFF0-DEE5-1C43483B5101}"/>
              </a:ext>
            </a:extLst>
          </p:cNvPr>
          <p:cNvSpPr>
            <a:spLocks noGrp="1"/>
          </p:cNvSpPr>
          <p:nvPr>
            <p:ph type="title"/>
          </p:nvPr>
        </p:nvSpPr>
        <p:spPr/>
        <p:txBody>
          <a:bodyPr/>
          <a:lstStyle/>
          <a:p>
            <a:r>
              <a:rPr lang="en-GB" dirty="0"/>
              <a:t>Total TV is fundamental for getting ads seen</a:t>
            </a:r>
          </a:p>
        </p:txBody>
      </p:sp>
      <p:sp>
        <p:nvSpPr>
          <p:cNvPr id="6" name="Text Placeholder 5">
            <a:extLst>
              <a:ext uri="{FF2B5EF4-FFF2-40B4-BE49-F238E27FC236}">
                <a16:creationId xmlns:a16="http://schemas.microsoft.com/office/drawing/2014/main" id="{3203BC22-2137-F527-BED3-5DFC53772350}"/>
              </a:ext>
            </a:extLst>
          </p:cNvPr>
          <p:cNvSpPr>
            <a:spLocks noGrp="1"/>
          </p:cNvSpPr>
          <p:nvPr>
            <p:ph type="body" sz="quarter" idx="15"/>
          </p:nvPr>
        </p:nvSpPr>
        <p:spPr>
          <a:xfrm>
            <a:off x="377758" y="5365115"/>
            <a:ext cx="9311187" cy="304800"/>
          </a:xfrm>
        </p:spPr>
        <p:txBody>
          <a:bodyPr/>
          <a:lstStyle/>
          <a:p>
            <a:pPr>
              <a:spcBef>
                <a:spcPts val="0"/>
              </a:spcBef>
            </a:pPr>
            <a:r>
              <a:rPr lang="en-US" dirty="0"/>
              <a:t>Source: 2025, Barb / Broadcaster stream data / UK Cinema Association / Ipsos Iris</a:t>
            </a:r>
          </a:p>
          <a:p>
            <a:pPr>
              <a:spcBef>
                <a:spcPts val="0"/>
              </a:spcBef>
            </a:pPr>
            <a:r>
              <a:rPr lang="en-US" dirty="0"/>
              <a:t>**YouTube ad time modelled at 3.33% of content time (Enders Analysis, 23rd October 2024) and excludes those estimated to be on the YouTube Premium tier.  *TikTok ad time modelled at 3.4% of content time using agency and broadcaster estimates.  **Other online modelled at 3.33% of content time.</a:t>
            </a:r>
          </a:p>
          <a:p>
            <a:pPr>
              <a:spcBef>
                <a:spcPts val="0"/>
              </a:spcBef>
            </a:pPr>
            <a:endParaRPr lang="en-GB" dirty="0"/>
          </a:p>
        </p:txBody>
      </p:sp>
      <p:sp>
        <p:nvSpPr>
          <p:cNvPr id="22" name="TextBox 21">
            <a:extLst>
              <a:ext uri="{FF2B5EF4-FFF2-40B4-BE49-F238E27FC236}">
                <a16:creationId xmlns:a16="http://schemas.microsoft.com/office/drawing/2014/main" id="{3A90BE0C-25AE-3A42-EC78-DF0F2458F600}"/>
              </a:ext>
            </a:extLst>
          </p:cNvPr>
          <p:cNvSpPr txBox="1"/>
          <p:nvPr/>
        </p:nvSpPr>
        <p:spPr>
          <a:xfrm>
            <a:off x="1971035" y="3059668"/>
            <a:ext cx="2006812"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Individuals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16:38</a:t>
            </a:r>
          </a:p>
        </p:txBody>
      </p:sp>
      <p:sp>
        <p:nvSpPr>
          <p:cNvPr id="23" name="Oval 22">
            <a:extLst>
              <a:ext uri="{FF2B5EF4-FFF2-40B4-BE49-F238E27FC236}">
                <a16:creationId xmlns:a16="http://schemas.microsoft.com/office/drawing/2014/main" id="{2159510A-5892-CF1B-1CA1-4ED52242D7DD}"/>
              </a:ext>
            </a:extLst>
          </p:cNvPr>
          <p:cNvSpPr/>
          <p:nvPr/>
        </p:nvSpPr>
        <p:spPr>
          <a:xfrm>
            <a:off x="3823115" y="4116337"/>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85%</a:t>
            </a:r>
          </a:p>
        </p:txBody>
      </p:sp>
      <p:sp>
        <p:nvSpPr>
          <p:cNvPr id="24" name="Oval 23">
            <a:extLst>
              <a:ext uri="{FF2B5EF4-FFF2-40B4-BE49-F238E27FC236}">
                <a16:creationId xmlns:a16="http://schemas.microsoft.com/office/drawing/2014/main" id="{42895418-280C-4C62-190B-80E73FD7E71F}"/>
              </a:ext>
            </a:extLst>
          </p:cNvPr>
          <p:cNvSpPr/>
          <p:nvPr/>
        </p:nvSpPr>
        <p:spPr>
          <a:xfrm>
            <a:off x="1824468" y="1681945"/>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12%</a:t>
            </a:r>
          </a:p>
        </p:txBody>
      </p:sp>
      <p:graphicFrame>
        <p:nvGraphicFramePr>
          <p:cNvPr id="25" name="Content Placeholder 24">
            <a:extLst>
              <a:ext uri="{FF2B5EF4-FFF2-40B4-BE49-F238E27FC236}">
                <a16:creationId xmlns:a16="http://schemas.microsoft.com/office/drawing/2014/main" id="{9641EC99-BD32-8D59-A412-FEEDF8340E89}"/>
              </a:ext>
            </a:extLst>
          </p:cNvPr>
          <p:cNvGraphicFramePr>
            <a:graphicFrameLocks noGrp="1"/>
          </p:cNvGraphicFramePr>
          <p:nvPr>
            <p:ph sz="quarter" idx="16"/>
          </p:nvPr>
        </p:nvGraphicFramePr>
        <p:xfrm>
          <a:off x="6096000" y="1614488"/>
          <a:ext cx="5810054" cy="3585600"/>
        </p:xfrm>
        <a:graphic>
          <a:graphicData uri="http://schemas.openxmlformats.org/drawingml/2006/chart">
            <c:chart xmlns:c="http://schemas.openxmlformats.org/drawingml/2006/chart" xmlns:r="http://schemas.openxmlformats.org/officeDocument/2006/relationships" r:id="rId4"/>
          </a:graphicData>
        </a:graphic>
      </p:graphicFrame>
      <p:sp>
        <p:nvSpPr>
          <p:cNvPr id="26" name="Oval 25">
            <a:extLst>
              <a:ext uri="{FF2B5EF4-FFF2-40B4-BE49-F238E27FC236}">
                <a16:creationId xmlns:a16="http://schemas.microsoft.com/office/drawing/2014/main" id="{52B8A1DB-1B85-9855-CE3C-100F553BAE8C}"/>
              </a:ext>
            </a:extLst>
          </p:cNvPr>
          <p:cNvSpPr/>
          <p:nvPr/>
        </p:nvSpPr>
        <p:spPr>
          <a:xfrm>
            <a:off x="10367532" y="2317956"/>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48%</a:t>
            </a:r>
          </a:p>
        </p:txBody>
      </p:sp>
      <p:sp>
        <p:nvSpPr>
          <p:cNvPr id="27" name="Oval 26">
            <a:extLst>
              <a:ext uri="{FF2B5EF4-FFF2-40B4-BE49-F238E27FC236}">
                <a16:creationId xmlns:a16="http://schemas.microsoft.com/office/drawing/2014/main" id="{C1143913-9473-8CA0-FD28-38E3E47E1C8C}"/>
              </a:ext>
            </a:extLst>
          </p:cNvPr>
          <p:cNvSpPr/>
          <p:nvPr/>
        </p:nvSpPr>
        <p:spPr>
          <a:xfrm>
            <a:off x="7634754" y="4116337"/>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33%</a:t>
            </a:r>
          </a:p>
        </p:txBody>
      </p:sp>
      <p:sp>
        <p:nvSpPr>
          <p:cNvPr id="28" name="Oval 27">
            <a:extLst>
              <a:ext uri="{FF2B5EF4-FFF2-40B4-BE49-F238E27FC236}">
                <a16:creationId xmlns:a16="http://schemas.microsoft.com/office/drawing/2014/main" id="{9B05188F-2071-0685-C6CE-E7AABF31D93D}"/>
              </a:ext>
            </a:extLst>
          </p:cNvPr>
          <p:cNvSpPr/>
          <p:nvPr/>
        </p:nvSpPr>
        <p:spPr>
          <a:xfrm>
            <a:off x="7718425" y="1875489"/>
            <a:ext cx="720000" cy="720000"/>
          </a:xfrm>
          <a:prstGeom prst="ellipse">
            <a:avLst/>
          </a:prstGeom>
          <a:solidFill>
            <a:schemeClr val="accent2">
              <a:lumMod val="40000"/>
              <a:lumOff val="6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14%</a:t>
            </a:r>
          </a:p>
        </p:txBody>
      </p:sp>
      <p:sp>
        <p:nvSpPr>
          <p:cNvPr id="31" name="TextBox 30">
            <a:extLst>
              <a:ext uri="{FF2B5EF4-FFF2-40B4-BE49-F238E27FC236}">
                <a16:creationId xmlns:a16="http://schemas.microsoft.com/office/drawing/2014/main" id="{FE948130-508D-F7B2-1896-1EB2E576710B}"/>
              </a:ext>
            </a:extLst>
          </p:cNvPr>
          <p:cNvSpPr txBox="1"/>
          <p:nvPr/>
        </p:nvSpPr>
        <p:spPr>
          <a:xfrm>
            <a:off x="8245651" y="3059668"/>
            <a:ext cx="2183784"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16-34s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8:58</a:t>
            </a:r>
          </a:p>
        </p:txBody>
      </p:sp>
      <p:pic>
        <p:nvPicPr>
          <p:cNvPr id="33" name="Picture 32">
            <a:extLst>
              <a:ext uri="{FF2B5EF4-FFF2-40B4-BE49-F238E27FC236}">
                <a16:creationId xmlns:a16="http://schemas.microsoft.com/office/drawing/2014/main" id="{CBF12A05-5A29-88B6-9DAF-2FE04B275CB9}"/>
              </a:ext>
            </a:extLst>
          </p:cNvPr>
          <p:cNvPicPr>
            <a:picLocks noChangeAspect="1"/>
          </p:cNvPicPr>
          <p:nvPr/>
        </p:nvPicPr>
        <p:blipFill>
          <a:blip r:embed="rId5"/>
          <a:stretch>
            <a:fillRect/>
          </a:stretch>
        </p:blipFill>
        <p:spPr>
          <a:xfrm>
            <a:off x="5389747" y="2830245"/>
            <a:ext cx="1475502" cy="1197509"/>
          </a:xfrm>
          <a:prstGeom prst="rect">
            <a:avLst/>
          </a:prstGeom>
        </p:spPr>
      </p:pic>
    </p:spTree>
    <p:extLst>
      <p:ext uri="{BB962C8B-B14F-4D97-AF65-F5344CB8AC3E}">
        <p14:creationId xmlns:p14="http://schemas.microsoft.com/office/powerpoint/2010/main" val="184623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7F09B-BB07-683C-B740-D56BB1173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9BAA6-BBD4-01A9-488E-5E9D733481DD}"/>
              </a:ext>
            </a:extLst>
          </p:cNvPr>
          <p:cNvSpPr>
            <a:spLocks noGrp="1"/>
          </p:cNvSpPr>
          <p:nvPr>
            <p:ph type="title"/>
          </p:nvPr>
        </p:nvSpPr>
        <p:spPr/>
        <p:txBody>
          <a:bodyPr>
            <a:normAutofit/>
          </a:bodyPr>
          <a:lstStyle/>
          <a:p>
            <a:r>
              <a:rPr lang="en-US" dirty="0"/>
              <a:t>We feel most relaxed when watching TV</a:t>
            </a:r>
            <a:endParaRPr lang="en-GB" dirty="0"/>
          </a:p>
        </p:txBody>
      </p:sp>
      <p:sp>
        <p:nvSpPr>
          <p:cNvPr id="3" name="Text Placeholder 2">
            <a:extLst>
              <a:ext uri="{FF2B5EF4-FFF2-40B4-BE49-F238E27FC236}">
                <a16:creationId xmlns:a16="http://schemas.microsoft.com/office/drawing/2014/main" id="{5C81D151-ADE0-7454-840C-4F6BFDD23B9D}"/>
              </a:ext>
            </a:extLst>
          </p:cNvPr>
          <p:cNvSpPr>
            <a:spLocks noGrp="1"/>
          </p:cNvSpPr>
          <p:nvPr>
            <p:ph type="body" sz="quarter" idx="15"/>
          </p:nvPr>
        </p:nvSpPr>
        <p:spPr/>
        <p:txBody>
          <a:bodyPr/>
          <a:lstStyle/>
          <a:p>
            <a:r>
              <a:rPr lang="en-GB" dirty="0">
                <a:solidFill>
                  <a:srgbClr val="4D4D4D"/>
                </a:solidFill>
              </a:rPr>
              <a:t>Source: IPA TouchPoints 2025, Emoticons, Indexed by average share of each emotion using gross half hour claims.</a:t>
            </a:r>
            <a:endParaRPr lang="en-GB" dirty="0"/>
          </a:p>
        </p:txBody>
      </p:sp>
      <p:graphicFrame>
        <p:nvGraphicFramePr>
          <p:cNvPr id="4" name="Chart 3">
            <a:extLst>
              <a:ext uri="{FF2B5EF4-FFF2-40B4-BE49-F238E27FC236}">
                <a16:creationId xmlns:a16="http://schemas.microsoft.com/office/drawing/2014/main" id="{357229C0-CC90-C12F-5221-6704AB073DFB}"/>
              </a:ext>
            </a:extLst>
          </p:cNvPr>
          <p:cNvGraphicFramePr/>
          <p:nvPr/>
        </p:nvGraphicFramePr>
        <p:xfrm>
          <a:off x="516000" y="1393120"/>
          <a:ext cx="1116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077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F2AA-6CDD-69B2-4356-1AF56B7C5A08}"/>
              </a:ext>
            </a:extLst>
          </p:cNvPr>
          <p:cNvSpPr>
            <a:spLocks noGrp="1"/>
          </p:cNvSpPr>
          <p:nvPr>
            <p:ph type="title"/>
          </p:nvPr>
        </p:nvSpPr>
        <p:spPr/>
        <p:txBody>
          <a:bodyPr>
            <a:noAutofit/>
          </a:bodyPr>
          <a:lstStyle/>
          <a:p>
            <a:r>
              <a:rPr lang="en-US" dirty="0"/>
              <a:t>TV is the battery that charges other media</a:t>
            </a:r>
            <a:endParaRPr lang="en-GB" dirty="0"/>
          </a:p>
        </p:txBody>
      </p:sp>
      <p:sp>
        <p:nvSpPr>
          <p:cNvPr id="3" name="Text Placeholder 2">
            <a:extLst>
              <a:ext uri="{FF2B5EF4-FFF2-40B4-BE49-F238E27FC236}">
                <a16:creationId xmlns:a16="http://schemas.microsoft.com/office/drawing/2014/main" id="{46917ABC-978A-F8CE-EE06-EE9EEF9FDB44}"/>
              </a:ext>
            </a:extLst>
          </p:cNvPr>
          <p:cNvSpPr>
            <a:spLocks noGrp="1"/>
          </p:cNvSpPr>
          <p:nvPr>
            <p:ph type="body" sz="quarter" idx="15"/>
          </p:nvPr>
        </p:nvSpPr>
        <p:spPr/>
        <p:txBody>
          <a:bodyPr/>
          <a:lstStyle/>
          <a:p>
            <a:pPr>
              <a:spcBef>
                <a:spcPts val="0"/>
              </a:spcBef>
            </a:pPr>
            <a:r>
              <a:rPr lang="en-US" kern="0">
                <a:cs typeface="Calibri" panose="020F0502020204030204" pitchFamily="34" charset="0"/>
              </a:rPr>
              <a:t>Source: </a:t>
            </a:r>
            <a:r>
              <a:rPr lang="en-US"/>
              <a:t>Staying Power: The longevity of advertising, Tapestry Research, 2025. </a:t>
            </a:r>
          </a:p>
          <a:p>
            <a:pPr>
              <a:spcBef>
                <a:spcPts val="0"/>
              </a:spcBef>
            </a:pPr>
            <a:r>
              <a:rPr lang="en-GB">
                <a:latin typeface="+mj-lt"/>
              </a:rPr>
              <a:t>Purchase Intent (‘definitely consider’)</a:t>
            </a:r>
            <a:r>
              <a:rPr lang="en-GB" kern="0">
                <a:latin typeface="+mj-lt"/>
                <a:cs typeface="Calibri" panose="020F0502020204030204" pitchFamily="34" charset="0"/>
              </a:rPr>
              <a:t>: All brands, among those exposed (nat rep, </a:t>
            </a:r>
            <a:r>
              <a:rPr lang="en-GB">
                <a:latin typeface="+mj-lt"/>
              </a:rPr>
              <a:t>18</a:t>
            </a:r>
            <a:r>
              <a:rPr lang="en-GB" kern="0">
                <a:latin typeface="+mj-lt"/>
                <a:cs typeface="Calibri" panose="020F0502020204030204" pitchFamily="34" charset="0"/>
              </a:rPr>
              <a:t>-75). </a:t>
            </a:r>
            <a:r>
              <a:rPr lang="en-GB">
                <a:latin typeface="+mj-lt"/>
              </a:rPr>
              <a:t>Online Video is mostly YouTube.</a:t>
            </a:r>
          </a:p>
        </p:txBody>
      </p:sp>
      <p:sp>
        <p:nvSpPr>
          <p:cNvPr id="5" name="Text Placeholder 34">
            <a:extLst>
              <a:ext uri="{FF2B5EF4-FFF2-40B4-BE49-F238E27FC236}">
                <a16:creationId xmlns:a16="http://schemas.microsoft.com/office/drawing/2014/main" id="{E0602EC6-F2CA-CA24-D207-A72B073D603A}"/>
              </a:ext>
            </a:extLst>
          </p:cNvPr>
          <p:cNvSpPr txBox="1">
            <a:spLocks/>
          </p:cNvSpPr>
          <p:nvPr/>
        </p:nvSpPr>
        <p:spPr>
          <a:xfrm>
            <a:off x="618478" y="1298263"/>
            <a:ext cx="10955045" cy="359358"/>
          </a:xfrm>
          <a:prstGeom prst="rect">
            <a:avLst/>
          </a:prstGeom>
        </p:spPr>
        <p:txBody>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4D4D4D"/>
                </a:solidFill>
                <a:effectLst/>
                <a:uLnTx/>
                <a:uFillTx/>
                <a:latin typeface="Arial"/>
                <a:ea typeface="+mn-ea"/>
                <a:cs typeface="+mn-cs"/>
              </a:rPr>
              <a:t>% </a:t>
            </a:r>
            <a:r>
              <a:rPr kumimoji="0" lang="en-GB" sz="1800" b="1" i="0" u="sng" strike="noStrike" kern="1200" cap="none" spc="0" normalizeH="0" baseline="0" noProof="0">
                <a:ln>
                  <a:noFill/>
                </a:ln>
                <a:solidFill>
                  <a:srgbClr val="4D4D4D"/>
                </a:solidFill>
                <a:effectLst/>
                <a:uLnTx/>
                <a:uFillTx/>
                <a:latin typeface="Arial"/>
                <a:ea typeface="+mn-ea"/>
                <a:cs typeface="+mn-cs"/>
              </a:rPr>
              <a:t>average</a:t>
            </a:r>
            <a:r>
              <a:rPr kumimoji="0" lang="en-GB" sz="1800" b="1" i="0" u="none" strike="noStrike" kern="1200" cap="none" spc="0" normalizeH="0" baseline="0" noProof="0">
                <a:ln>
                  <a:noFill/>
                </a:ln>
                <a:solidFill>
                  <a:srgbClr val="4D4D4D"/>
                </a:solidFill>
                <a:effectLst/>
                <a:uLnTx/>
                <a:uFillTx/>
                <a:latin typeface="Arial"/>
                <a:ea typeface="+mn-ea"/>
                <a:cs typeface="+mn-cs"/>
              </a:rPr>
              <a:t> reduction in Purchase Intent </a:t>
            </a:r>
            <a:r>
              <a:rPr kumimoji="0" lang="en-GB" sz="1800" b="1" i="0" u="sng" strike="noStrike" kern="1200" cap="none" spc="0" normalizeH="0" baseline="0" noProof="0">
                <a:ln>
                  <a:noFill/>
                </a:ln>
                <a:solidFill>
                  <a:srgbClr val="4D4D4D"/>
                </a:solidFill>
                <a:effectLst/>
                <a:uLnTx/>
                <a:uFillTx/>
                <a:latin typeface="Arial"/>
                <a:ea typeface="+mn-ea"/>
                <a:cs typeface="+mn-cs"/>
              </a:rPr>
              <a:t>over 8 weeks</a:t>
            </a:r>
            <a:r>
              <a:rPr kumimoji="0" lang="en-GB" sz="1800" b="1" i="0" u="none" strike="noStrike" kern="1200" cap="none" spc="0" normalizeH="0" baseline="0" noProof="0">
                <a:ln>
                  <a:noFill/>
                </a:ln>
                <a:solidFill>
                  <a:srgbClr val="4D4D4D"/>
                </a:solidFill>
                <a:effectLst/>
                <a:uLnTx/>
                <a:uFillTx/>
                <a:latin typeface="Arial"/>
                <a:ea typeface="+mn-ea"/>
                <a:cs typeface="+mn-cs"/>
              </a:rPr>
              <a:t> if TV is NOT included alongside…</a:t>
            </a:r>
            <a:endParaRPr kumimoji="0" lang="en-GB" sz="4800" b="0" i="0" u="none" strike="noStrike" kern="1200" cap="none" spc="0" normalizeH="0" baseline="0" noProof="0">
              <a:ln>
                <a:noFill/>
              </a:ln>
              <a:solidFill>
                <a:srgbClr val="4D4D4D"/>
              </a:solidFill>
              <a:effectLst/>
              <a:uLnTx/>
              <a:uFillTx/>
              <a:latin typeface="Arial"/>
              <a:ea typeface="+mn-ea"/>
              <a:cs typeface="+mn-cs"/>
            </a:endParaRPr>
          </a:p>
        </p:txBody>
      </p:sp>
      <p:graphicFrame>
        <p:nvGraphicFramePr>
          <p:cNvPr id="6" name="Table 5">
            <a:extLst>
              <a:ext uri="{FF2B5EF4-FFF2-40B4-BE49-F238E27FC236}">
                <a16:creationId xmlns:a16="http://schemas.microsoft.com/office/drawing/2014/main" id="{D55C59C7-4767-5CA1-12A4-2F38151B8EDB}"/>
              </a:ext>
            </a:extLst>
          </p:cNvPr>
          <p:cNvGraphicFramePr>
            <a:graphicFrameLocks noGrp="1"/>
          </p:cNvGraphicFramePr>
          <p:nvPr/>
        </p:nvGraphicFramePr>
        <p:xfrm>
          <a:off x="1844000" y="1907964"/>
          <a:ext cx="8490858" cy="822960"/>
        </p:xfrm>
        <a:graphic>
          <a:graphicData uri="http://schemas.openxmlformats.org/drawingml/2006/table">
            <a:tbl>
              <a:tblPr firstRow="1" bandRow="1">
                <a:tableStyleId>{5C22544A-7EE6-4342-B048-85BDC9FD1C3A}</a:tableStyleId>
              </a:tblPr>
              <a:tblGrid>
                <a:gridCol w="1415143">
                  <a:extLst>
                    <a:ext uri="{9D8B030D-6E8A-4147-A177-3AD203B41FA5}">
                      <a16:colId xmlns:a16="http://schemas.microsoft.com/office/drawing/2014/main" val="3135171904"/>
                    </a:ext>
                  </a:extLst>
                </a:gridCol>
                <a:gridCol w="1415143">
                  <a:extLst>
                    <a:ext uri="{9D8B030D-6E8A-4147-A177-3AD203B41FA5}">
                      <a16:colId xmlns:a16="http://schemas.microsoft.com/office/drawing/2014/main" val="3499192320"/>
                    </a:ext>
                  </a:extLst>
                </a:gridCol>
                <a:gridCol w="1415143">
                  <a:extLst>
                    <a:ext uri="{9D8B030D-6E8A-4147-A177-3AD203B41FA5}">
                      <a16:colId xmlns:a16="http://schemas.microsoft.com/office/drawing/2014/main" val="3455929872"/>
                    </a:ext>
                  </a:extLst>
                </a:gridCol>
                <a:gridCol w="1415143">
                  <a:extLst>
                    <a:ext uri="{9D8B030D-6E8A-4147-A177-3AD203B41FA5}">
                      <a16:colId xmlns:a16="http://schemas.microsoft.com/office/drawing/2014/main" val="3992263178"/>
                    </a:ext>
                  </a:extLst>
                </a:gridCol>
                <a:gridCol w="1415143">
                  <a:extLst>
                    <a:ext uri="{9D8B030D-6E8A-4147-A177-3AD203B41FA5}">
                      <a16:colId xmlns:a16="http://schemas.microsoft.com/office/drawing/2014/main" val="3065371543"/>
                    </a:ext>
                  </a:extLst>
                </a:gridCol>
                <a:gridCol w="1415143">
                  <a:extLst>
                    <a:ext uri="{9D8B030D-6E8A-4147-A177-3AD203B41FA5}">
                      <a16:colId xmlns:a16="http://schemas.microsoft.com/office/drawing/2014/main" val="686197095"/>
                    </a:ext>
                  </a:extLst>
                </a:gridCol>
              </a:tblGrid>
              <a:tr h="370840">
                <a:tc>
                  <a:txBody>
                    <a:bodyPr/>
                    <a:lstStyle/>
                    <a:p>
                      <a:pPr algn="ctr"/>
                      <a:r>
                        <a:rPr lang="en-GB" sz="1800">
                          <a:solidFill>
                            <a:schemeClr val="bg2"/>
                          </a:solidFill>
                        </a:rPr>
                        <a:t>Other online </a:t>
                      </a:r>
                      <a:r>
                        <a:rPr lang="en-GB" sz="1200" b="0">
                          <a:solidFill>
                            <a:schemeClr val="bg2"/>
                          </a:solidFill>
                        </a:rPr>
                        <a:t>(search, display)</a:t>
                      </a:r>
                      <a:endParaRPr lang="en-GB" sz="20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Audio   </a:t>
                      </a:r>
                    </a:p>
                    <a:p>
                      <a:pPr algn="ctr"/>
                      <a:r>
                        <a:rPr lang="en-GB" sz="1200" b="0">
                          <a:solidFill>
                            <a:schemeClr val="bg2"/>
                          </a:solidFill>
                        </a:rPr>
                        <a:t>(radio &amp; streaming)</a:t>
                      </a:r>
                      <a:endParaRPr lang="en-GB" sz="18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Social Media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lang="en-GB" sz="1800">
                          <a:solidFill>
                            <a:schemeClr val="bg2"/>
                          </a:solidFill>
                        </a:rPr>
                        <a:t>Online Video</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Print       </a:t>
                      </a:r>
                      <a:r>
                        <a:rPr lang="en-GB" sz="1200" b="0">
                          <a:solidFill>
                            <a:schemeClr val="bg2"/>
                          </a:solidFill>
                        </a:rPr>
                        <a:t>(physical)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OOH</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01596990"/>
                  </a:ext>
                </a:extLst>
              </a:tr>
            </a:tbl>
          </a:graphicData>
        </a:graphic>
      </p:graphicFrame>
      <p:graphicFrame>
        <p:nvGraphicFramePr>
          <p:cNvPr id="7" name="Chart 6">
            <a:extLst>
              <a:ext uri="{FF2B5EF4-FFF2-40B4-BE49-F238E27FC236}">
                <a16:creationId xmlns:a16="http://schemas.microsoft.com/office/drawing/2014/main" id="{3BE735DD-20F2-2942-7ECB-684938E2302F}"/>
              </a:ext>
            </a:extLst>
          </p:cNvPr>
          <p:cNvGraphicFramePr/>
          <p:nvPr/>
        </p:nvGraphicFramePr>
        <p:xfrm>
          <a:off x="1668675" y="2710536"/>
          <a:ext cx="8854649" cy="2959379"/>
        </p:xfrm>
        <a:graphic>
          <a:graphicData uri="http://schemas.openxmlformats.org/drawingml/2006/chart">
            <c:chart xmlns:c="http://schemas.openxmlformats.org/drawingml/2006/chart" xmlns:r="http://schemas.openxmlformats.org/officeDocument/2006/relationships" r:id="rId3"/>
          </a:graphicData>
        </a:graphic>
      </p:graphicFrame>
      <p:sp>
        <p:nvSpPr>
          <p:cNvPr id="8" name="Isosceles Triangle 7">
            <a:extLst>
              <a:ext uri="{FF2B5EF4-FFF2-40B4-BE49-F238E27FC236}">
                <a16:creationId xmlns:a16="http://schemas.microsoft.com/office/drawing/2014/main" id="{51E65979-31FC-459C-ADBB-43C3D532A1BD}"/>
              </a:ext>
            </a:extLst>
          </p:cNvPr>
          <p:cNvSpPr/>
          <p:nvPr/>
        </p:nvSpPr>
        <p:spPr>
          <a:xfrm flipH="1" flipV="1">
            <a:off x="1846475" y="3430460"/>
            <a:ext cx="1346200" cy="419100"/>
          </a:xfrm>
          <a:prstGeom prst="triangle">
            <a:avLst>
              <a:gd name="adj" fmla="val 48847"/>
            </a:avLst>
          </a:prstGeom>
          <a:solidFill>
            <a:srgbClr val="09BDB9"/>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9" name="Isosceles Triangle 8">
            <a:extLst>
              <a:ext uri="{FF2B5EF4-FFF2-40B4-BE49-F238E27FC236}">
                <a16:creationId xmlns:a16="http://schemas.microsoft.com/office/drawing/2014/main" id="{E7932A13-8FA5-6387-0B5F-AAF0E52726F9}"/>
              </a:ext>
            </a:extLst>
          </p:cNvPr>
          <p:cNvSpPr/>
          <p:nvPr/>
        </p:nvSpPr>
        <p:spPr>
          <a:xfrm flipH="1" flipV="1">
            <a:off x="3268875" y="3761108"/>
            <a:ext cx="1346200" cy="419100"/>
          </a:xfrm>
          <a:prstGeom prst="triangle">
            <a:avLst>
              <a:gd name="adj" fmla="val 48847"/>
            </a:avLst>
          </a:prstGeom>
          <a:solidFill>
            <a:srgbClr val="BBCF0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0" name="Isosceles Triangle 9">
            <a:extLst>
              <a:ext uri="{FF2B5EF4-FFF2-40B4-BE49-F238E27FC236}">
                <a16:creationId xmlns:a16="http://schemas.microsoft.com/office/drawing/2014/main" id="{E4440FBB-4813-A97B-EEB5-800CA33ED9C2}"/>
              </a:ext>
            </a:extLst>
          </p:cNvPr>
          <p:cNvSpPr/>
          <p:nvPr/>
        </p:nvSpPr>
        <p:spPr>
          <a:xfrm flipH="1" flipV="1">
            <a:off x="4678575" y="3981461"/>
            <a:ext cx="1346200" cy="419100"/>
          </a:xfrm>
          <a:prstGeom prst="triangle">
            <a:avLst>
              <a:gd name="adj" fmla="val 48847"/>
            </a:avLst>
          </a:prstGeom>
          <a:solidFill>
            <a:srgbClr val="0169B3"/>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1" name="Isosceles Triangle 10">
            <a:extLst>
              <a:ext uri="{FF2B5EF4-FFF2-40B4-BE49-F238E27FC236}">
                <a16:creationId xmlns:a16="http://schemas.microsoft.com/office/drawing/2014/main" id="{2F1415A9-39AD-B51E-BC9F-2853C02B861E}"/>
              </a:ext>
            </a:extLst>
          </p:cNvPr>
          <p:cNvSpPr/>
          <p:nvPr/>
        </p:nvSpPr>
        <p:spPr>
          <a:xfrm flipH="1" flipV="1">
            <a:off x="6126375" y="4354878"/>
            <a:ext cx="1346200" cy="419100"/>
          </a:xfrm>
          <a:prstGeom prst="triangle">
            <a:avLst>
              <a:gd name="adj" fmla="val 48847"/>
            </a:avLst>
          </a:prstGeom>
          <a:solidFill>
            <a:srgbClr val="766AC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2" name="Isosceles Triangle 11">
            <a:extLst>
              <a:ext uri="{FF2B5EF4-FFF2-40B4-BE49-F238E27FC236}">
                <a16:creationId xmlns:a16="http://schemas.microsoft.com/office/drawing/2014/main" id="{B9779712-127E-E621-026B-6C70E01B00DD}"/>
              </a:ext>
            </a:extLst>
          </p:cNvPr>
          <p:cNvSpPr/>
          <p:nvPr/>
        </p:nvSpPr>
        <p:spPr>
          <a:xfrm flipH="1" flipV="1">
            <a:off x="7561475" y="4719759"/>
            <a:ext cx="1346200" cy="419100"/>
          </a:xfrm>
          <a:prstGeom prst="triangle">
            <a:avLst>
              <a:gd name="adj" fmla="val 48847"/>
            </a:avLst>
          </a:prstGeom>
          <a:solidFill>
            <a:srgbClr val="372D86"/>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3" name="Isosceles Triangle 12">
            <a:extLst>
              <a:ext uri="{FF2B5EF4-FFF2-40B4-BE49-F238E27FC236}">
                <a16:creationId xmlns:a16="http://schemas.microsoft.com/office/drawing/2014/main" id="{17B2DD8C-4945-752A-7E46-D3C1B74BA2B6}"/>
              </a:ext>
            </a:extLst>
          </p:cNvPr>
          <p:cNvSpPr/>
          <p:nvPr/>
        </p:nvSpPr>
        <p:spPr>
          <a:xfrm flipH="1" flipV="1">
            <a:off x="8971175" y="4719759"/>
            <a:ext cx="1346200" cy="419100"/>
          </a:xfrm>
          <a:prstGeom prst="triangle">
            <a:avLst>
              <a:gd name="adj" fmla="val 48847"/>
            </a:avLst>
          </a:prstGeom>
          <a:solidFill>
            <a:srgbClr val="BE09A8"/>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3388871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F6349-EC88-8447-F3A9-F97C4252D224}"/>
              </a:ext>
            </a:extLst>
          </p:cNvPr>
          <p:cNvSpPr>
            <a:spLocks noGrp="1"/>
          </p:cNvSpPr>
          <p:nvPr>
            <p:ph type="title"/>
          </p:nvPr>
        </p:nvSpPr>
        <p:spPr/>
        <p:txBody>
          <a:bodyPr>
            <a:normAutofit/>
          </a:bodyPr>
          <a:lstStyle/>
          <a:p>
            <a:r>
              <a:rPr lang="en-US" dirty="0"/>
              <a:t>Twice as many people trust brands advertised on TV than YouTube</a:t>
            </a:r>
          </a:p>
        </p:txBody>
      </p:sp>
      <p:graphicFrame>
        <p:nvGraphicFramePr>
          <p:cNvPr id="7" name="Content Placeholder 6">
            <a:extLst>
              <a:ext uri="{FF2B5EF4-FFF2-40B4-BE49-F238E27FC236}">
                <a16:creationId xmlns:a16="http://schemas.microsoft.com/office/drawing/2014/main" id="{6FA02F1A-9CDB-83C1-2DDD-2B855B429884}"/>
              </a:ext>
            </a:extLst>
          </p:cNvPr>
          <p:cNvGraphicFramePr>
            <a:graphicFrameLocks noGrp="1"/>
          </p:cNvGraphicFramePr>
          <p:nvPr>
            <p:ph sz="quarter" idx="14"/>
          </p:nvPr>
        </p:nvGraphicFramePr>
        <p:xfrm>
          <a:off x="379413" y="1900040"/>
          <a:ext cx="11295062" cy="336569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FB520386-1E56-03B6-3F6F-574ECC4F6E1A}"/>
              </a:ext>
            </a:extLst>
          </p:cNvPr>
          <p:cNvSpPr>
            <a:spLocks noGrp="1"/>
          </p:cNvSpPr>
          <p:nvPr>
            <p:ph type="body" sz="quarter" idx="15"/>
          </p:nvPr>
        </p:nvSpPr>
        <p:spPr>
          <a:xfrm>
            <a:off x="377758" y="5365115"/>
            <a:ext cx="11628712" cy="836902"/>
          </a:xfrm>
        </p:spPr>
        <p:txBody>
          <a:bodyPr/>
          <a:lstStyle/>
          <a:p>
            <a:r>
              <a:rPr lang="en-GB" dirty="0"/>
              <a:t>Source: Tapestry Research, 2025, </a:t>
            </a:r>
            <a:r>
              <a:rPr lang="en-US" dirty="0"/>
              <a:t>ADS1a. Thinking about different places in which you see advertising, please tell us how you feel [TRUSTED] about brands that advertise [INSERT TYPE OF AD]. Social media e.g.  Facebook, Instagram and TikTok. </a:t>
            </a:r>
            <a:endParaRPr lang="en-GB" dirty="0"/>
          </a:p>
        </p:txBody>
      </p:sp>
      <p:sp>
        <p:nvSpPr>
          <p:cNvPr id="9" name="TextBox 8">
            <a:extLst>
              <a:ext uri="{FF2B5EF4-FFF2-40B4-BE49-F238E27FC236}">
                <a16:creationId xmlns:a16="http://schemas.microsoft.com/office/drawing/2014/main" id="{DD3E18F7-ADCE-A997-1527-3197A0DDBEC1}"/>
              </a:ext>
            </a:extLst>
          </p:cNvPr>
          <p:cNvSpPr txBox="1"/>
          <p:nvPr/>
        </p:nvSpPr>
        <p:spPr>
          <a:xfrm>
            <a:off x="517525" y="1592263"/>
            <a:ext cx="11195049" cy="307777"/>
          </a:xfrm>
          <a:prstGeom prst="rect">
            <a:avLst/>
          </a:prstGeom>
          <a:noFill/>
        </p:spPr>
        <p:txBody>
          <a:bodyPr wrap="square">
            <a:spAutoFit/>
          </a:bodyPr>
          <a:lstStyle/>
          <a:p>
            <a:pPr algn="ctr"/>
            <a:r>
              <a:rPr lang="en-GB" sz="1400" b="1" dirty="0">
                <a:solidFill>
                  <a:schemeClr val="bg2"/>
                </a:solidFill>
              </a:rPr>
              <a:t>% of people that trust brands that advertise on…</a:t>
            </a:r>
          </a:p>
        </p:txBody>
      </p:sp>
    </p:spTree>
    <p:extLst>
      <p:ext uri="{BB962C8B-B14F-4D97-AF65-F5344CB8AC3E}">
        <p14:creationId xmlns:p14="http://schemas.microsoft.com/office/powerpoint/2010/main" val="356404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‘Cheap media isn’t cheap if nobody’s watching’</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The Cost of Dull Media, Amplified, 2025</a:t>
            </a:r>
            <a:endParaRPr lang="en-GB" dirty="0"/>
          </a:p>
        </p:txBody>
      </p:sp>
      <p:pic>
        <p:nvPicPr>
          <p:cNvPr id="3" name="Picture 2">
            <a:extLst>
              <a:ext uri="{FF2B5EF4-FFF2-40B4-BE49-F238E27FC236}">
                <a16:creationId xmlns:a16="http://schemas.microsoft.com/office/drawing/2014/main" id="{41BF5D0B-55F3-353E-21A7-E56F4405D7AB}"/>
              </a:ext>
            </a:extLst>
          </p:cNvPr>
          <p:cNvPicPr>
            <a:picLocks noChangeAspect="1"/>
          </p:cNvPicPr>
          <p:nvPr/>
        </p:nvPicPr>
        <p:blipFill>
          <a:blip r:embed="rId3"/>
          <a:srcRect l="1266"/>
          <a:stretch>
            <a:fillRect/>
          </a:stretch>
        </p:blipFill>
        <p:spPr>
          <a:xfrm>
            <a:off x="249113" y="983385"/>
            <a:ext cx="3668866" cy="2779418"/>
          </a:xfrm>
          <a:prstGeom prst="rect">
            <a:avLst/>
          </a:prstGeom>
          <a:effectLst>
            <a:outerShdw blurRad="101600" dist="38100" dir="2700000" algn="tl" rotWithShape="0">
              <a:prstClr val="black">
                <a:alpha val="40000"/>
              </a:prstClr>
            </a:outerShdw>
          </a:effectLst>
        </p:spPr>
      </p:pic>
      <p:pic>
        <p:nvPicPr>
          <p:cNvPr id="7" name="Picture 6">
            <a:extLst>
              <a:ext uri="{FF2B5EF4-FFF2-40B4-BE49-F238E27FC236}">
                <a16:creationId xmlns:a16="http://schemas.microsoft.com/office/drawing/2014/main" id="{3F816886-9856-6A4B-AC90-033497B473A8}"/>
              </a:ext>
            </a:extLst>
          </p:cNvPr>
          <p:cNvPicPr>
            <a:picLocks noChangeAspect="1"/>
          </p:cNvPicPr>
          <p:nvPr/>
        </p:nvPicPr>
        <p:blipFill>
          <a:blip r:embed="rId4"/>
          <a:stretch>
            <a:fillRect/>
          </a:stretch>
        </p:blipFill>
        <p:spPr>
          <a:xfrm>
            <a:off x="249113" y="4027359"/>
            <a:ext cx="3668866" cy="1185050"/>
          </a:xfrm>
          <a:prstGeom prst="rect">
            <a:avLst/>
          </a:prstGeom>
        </p:spPr>
      </p:pic>
      <p:pic>
        <p:nvPicPr>
          <p:cNvPr id="9" name="Picture 8">
            <a:extLst>
              <a:ext uri="{FF2B5EF4-FFF2-40B4-BE49-F238E27FC236}">
                <a16:creationId xmlns:a16="http://schemas.microsoft.com/office/drawing/2014/main" id="{3F708736-DA36-00BF-E278-225ADD6ECB3D}"/>
              </a:ext>
            </a:extLst>
          </p:cNvPr>
          <p:cNvPicPr>
            <a:picLocks noChangeAspect="1"/>
          </p:cNvPicPr>
          <p:nvPr/>
        </p:nvPicPr>
        <p:blipFill>
          <a:blip r:embed="rId5"/>
          <a:stretch>
            <a:fillRect/>
          </a:stretch>
        </p:blipFill>
        <p:spPr>
          <a:xfrm>
            <a:off x="4112922" y="983385"/>
            <a:ext cx="3787821" cy="2779416"/>
          </a:xfrm>
          <a:prstGeom prst="rect">
            <a:avLst/>
          </a:prstGeom>
          <a:effectLst>
            <a:outerShdw blurRad="101600" dist="38100" dir="2700000" algn="tl" rotWithShape="0">
              <a:prstClr val="black">
                <a:alpha val="40000"/>
              </a:prstClr>
            </a:outerShdw>
          </a:effectLst>
        </p:spPr>
      </p:pic>
      <p:pic>
        <p:nvPicPr>
          <p:cNvPr id="11" name="Picture 10">
            <a:extLst>
              <a:ext uri="{FF2B5EF4-FFF2-40B4-BE49-F238E27FC236}">
                <a16:creationId xmlns:a16="http://schemas.microsoft.com/office/drawing/2014/main" id="{C7748BC7-4E33-E5EF-87AA-E5BD2BB1B183}"/>
              </a:ext>
            </a:extLst>
          </p:cNvPr>
          <p:cNvPicPr>
            <a:picLocks noChangeAspect="1"/>
          </p:cNvPicPr>
          <p:nvPr/>
        </p:nvPicPr>
        <p:blipFill>
          <a:blip r:embed="rId6"/>
          <a:stretch>
            <a:fillRect/>
          </a:stretch>
        </p:blipFill>
        <p:spPr>
          <a:xfrm>
            <a:off x="4112922" y="4027359"/>
            <a:ext cx="3744430" cy="1184400"/>
          </a:xfrm>
          <a:prstGeom prst="rect">
            <a:avLst/>
          </a:prstGeom>
        </p:spPr>
      </p:pic>
      <p:pic>
        <p:nvPicPr>
          <p:cNvPr id="15" name="Picture 14">
            <a:extLst>
              <a:ext uri="{FF2B5EF4-FFF2-40B4-BE49-F238E27FC236}">
                <a16:creationId xmlns:a16="http://schemas.microsoft.com/office/drawing/2014/main" id="{8F72838C-256D-34B5-735F-BDD1E5FE6B6D}"/>
              </a:ext>
            </a:extLst>
          </p:cNvPr>
          <p:cNvPicPr>
            <a:picLocks noChangeAspect="1"/>
          </p:cNvPicPr>
          <p:nvPr/>
        </p:nvPicPr>
        <p:blipFill>
          <a:blip r:embed="rId7"/>
          <a:stretch>
            <a:fillRect/>
          </a:stretch>
        </p:blipFill>
        <p:spPr>
          <a:xfrm>
            <a:off x="8067916" y="983385"/>
            <a:ext cx="3862059" cy="2779416"/>
          </a:xfrm>
          <a:prstGeom prst="rect">
            <a:avLst/>
          </a:prstGeom>
          <a:effectLst>
            <a:outerShdw blurRad="101600" dist="38100" dir="2700000" algn="tl" rotWithShape="0">
              <a:prstClr val="black">
                <a:alpha val="40000"/>
              </a:prstClr>
            </a:outerShdw>
          </a:effectLst>
        </p:spPr>
      </p:pic>
      <p:pic>
        <p:nvPicPr>
          <p:cNvPr id="17" name="Picture 16">
            <a:extLst>
              <a:ext uri="{FF2B5EF4-FFF2-40B4-BE49-F238E27FC236}">
                <a16:creationId xmlns:a16="http://schemas.microsoft.com/office/drawing/2014/main" id="{EC772A48-5046-940B-47A2-D28B2E4F0234}"/>
              </a:ext>
            </a:extLst>
          </p:cNvPr>
          <p:cNvPicPr>
            <a:picLocks noChangeAspect="1"/>
          </p:cNvPicPr>
          <p:nvPr/>
        </p:nvPicPr>
        <p:blipFill>
          <a:blip r:embed="rId8"/>
          <a:stretch>
            <a:fillRect/>
          </a:stretch>
        </p:blipFill>
        <p:spPr>
          <a:xfrm>
            <a:off x="8067915" y="4027360"/>
            <a:ext cx="3862059" cy="1185050"/>
          </a:xfrm>
          <a:prstGeom prst="rect">
            <a:avLst/>
          </a:prstGeom>
        </p:spPr>
      </p:pic>
      <p:pic>
        <p:nvPicPr>
          <p:cNvPr id="19" name="Picture 18">
            <a:extLst>
              <a:ext uri="{FF2B5EF4-FFF2-40B4-BE49-F238E27FC236}">
                <a16:creationId xmlns:a16="http://schemas.microsoft.com/office/drawing/2014/main" id="{779EB94F-751D-B413-F164-21A52398E58F}"/>
              </a:ext>
            </a:extLst>
          </p:cNvPr>
          <p:cNvPicPr>
            <a:picLocks noChangeAspect="1"/>
          </p:cNvPicPr>
          <p:nvPr/>
        </p:nvPicPr>
        <p:blipFill>
          <a:blip r:embed="rId9"/>
          <a:stretch>
            <a:fillRect/>
          </a:stretch>
        </p:blipFill>
        <p:spPr>
          <a:xfrm>
            <a:off x="10139182" y="5338176"/>
            <a:ext cx="1790792" cy="520727"/>
          </a:xfrm>
          <a:prstGeom prst="rect">
            <a:avLst/>
          </a:prstGeom>
        </p:spPr>
      </p:pic>
    </p:spTree>
    <p:extLst>
      <p:ext uri="{BB962C8B-B14F-4D97-AF65-F5344CB8AC3E}">
        <p14:creationId xmlns:p14="http://schemas.microsoft.com/office/powerpoint/2010/main" val="273644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As your business grows, the ROI from a more balanced mix gets better</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Incremental ROI from Magic Numbers, </a:t>
            </a:r>
            <a:r>
              <a:rPr lang="en-US" dirty="0" err="1"/>
              <a:t>Circana</a:t>
            </a:r>
            <a:r>
              <a:rPr lang="en-US" dirty="0"/>
              <a:t>, D2D. VCCP, OMG, </a:t>
            </a:r>
            <a:r>
              <a:rPr lang="en-US" dirty="0" err="1"/>
              <a:t>Ekimetrics</a:t>
            </a:r>
            <a:r>
              <a:rPr lang="en-US" dirty="0"/>
              <a:t> via IPA ARC</a:t>
            </a:r>
            <a:endParaRPr lang="en-GB" dirty="0"/>
          </a:p>
        </p:txBody>
      </p:sp>
      <p:pic>
        <p:nvPicPr>
          <p:cNvPr id="1026" name="Picture 2" descr="3 charts showing how the marketing strategy should evolve as the business grows. See description for more information.">
            <a:extLst>
              <a:ext uri="{FF2B5EF4-FFF2-40B4-BE49-F238E27FC236}">
                <a16:creationId xmlns:a16="http://schemas.microsoft.com/office/drawing/2014/main" id="{3997412F-8BFA-053D-2747-82D7B65163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0559" b="8979"/>
          <a:stretch/>
        </p:blipFill>
        <p:spPr bwMode="auto">
          <a:xfrm>
            <a:off x="1851567" y="1518285"/>
            <a:ext cx="8380914" cy="3556635"/>
          </a:xfrm>
          <a:prstGeom prst="rect">
            <a:avLst/>
          </a:prstGeom>
          <a:noFill/>
          <a:effectLst>
            <a:outerShdw blurRad="2286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981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When TV is on air, digital channel performance is uplifted by 13.7%</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Why the Eff would you cut TV? GroupM, 2025</a:t>
            </a:r>
            <a:endParaRPr lang="en-GB" dirty="0"/>
          </a:p>
        </p:txBody>
      </p:sp>
      <p:pic>
        <p:nvPicPr>
          <p:cNvPr id="3" name="Picture 2">
            <a:extLst>
              <a:ext uri="{FF2B5EF4-FFF2-40B4-BE49-F238E27FC236}">
                <a16:creationId xmlns:a16="http://schemas.microsoft.com/office/drawing/2014/main" id="{8A7A6B6C-A2D3-A9F5-9E89-8BBFB51ECB6F}"/>
              </a:ext>
            </a:extLst>
          </p:cNvPr>
          <p:cNvPicPr>
            <a:picLocks noChangeAspect="1"/>
          </p:cNvPicPr>
          <p:nvPr/>
        </p:nvPicPr>
        <p:blipFill>
          <a:blip r:embed="rId3"/>
          <a:stretch>
            <a:fillRect/>
          </a:stretch>
        </p:blipFill>
        <p:spPr>
          <a:xfrm>
            <a:off x="1776110" y="1565569"/>
            <a:ext cx="8639779" cy="3437975"/>
          </a:xfrm>
          <a:prstGeom prst="rect">
            <a:avLst/>
          </a:prstGeom>
          <a:effectLst>
            <a:outerShdw blurRad="228600" dist="63500" dir="2700000" sx="101000" sy="101000" algn="ctr" rotWithShape="0">
              <a:srgbClr val="000000">
                <a:alpha val="40000"/>
              </a:srgbClr>
            </a:outerShdw>
          </a:effectLst>
        </p:spPr>
      </p:pic>
    </p:spTree>
    <p:extLst>
      <p:ext uri="{BB962C8B-B14F-4D97-AF65-F5344CB8AC3E}">
        <p14:creationId xmlns:p14="http://schemas.microsoft.com/office/powerpoint/2010/main" val="1302273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THUMBNAIL_REFRESH" val="1"/>
  <p:tag name="ARTICULATE_SLIDE_COUNT" val="36"/>
  <p:tag name="ISPRING_SCORM_RATE_SLIDES" val="0"/>
  <p:tag name="ISPRING_SCORM_RATE_QUIZZES" val="0"/>
  <p:tag name="ISPRING_SCORM_PASSING_SCORE" val="0.000000"/>
  <p:tag name="ISPRING_ULTRA_SCORM_COURSE_ID" val="A32961C3-60E5-4515-91E3-535CC9F0099D"/>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22"/>
  <p:tag name="ISPRINGCLOUDFOLDERPATH" val="Repository/Nickable Charts/Ultimate Nickables/"/>
  <p:tag name="ISPRINGCLOUDFOLDERDOMAIN" val="https://thinkbox.ispringcloud.eu"/>
  <p:tag name="ISPRING_PLAYERS_CUSTOMIZATION" val="UEsDBBQAAgAIACJV40qpAcR2+wIAALAIAAAUAAAAdW5pdmVyc2FsL3BsYXllci54bWytVU1v2zAMPadA/4Ohe6WkH2sb2C26AsUO61Ag67ZboNqKrcW2PEmum/76UZK/53QrsEMCm+J7pMhH2r9+yVLvmUnFRR6gBZ4jj+WhiHgeB+jx693RBbq+Ojzwi5TumPR4FKAy5wZAU+RFTIWSFxrAD1QnAeoZMDAjr5BcSK53wH0G3G2k41N0eDADl1wFKNG6WBJSVRXmChB5rERaGhKFQ5GRQjLFcs0kcWkgr8Eu9d/R8MtETvSuYKqHLPT7A9ckLceL4gOS6gQLGZPj+XxBftx/XoUJy+gRz5WmeciQB5Wc2VI+0XB7L6IyZcrYZr5LcsW0NklY28zXS764yD0lwwA5h3XGlKIxUzjNY0QclkyA/U1KVVLzqAGt4VVbXvNav7V5XzdutnOkcy7Kp5SrBI76kM46CfTJMKqf2etaBT02CrozTMiT7FfJJYvs67dWjPMFcgFbxdk8sapCOICnOxpqIXe3AAMV1R3EbdOwaxq2oJYDt9FXHQVqbrthVJeSNaWa+c88YuILlZIaWVxpWTKfjIw1lgzBPnFXrpvUNcRPdJae/UNvjN+oNT/VW52xgP/RmE9A1NaE5xF7uePgo1kGNdUMim1sWBcpNjG7nFT5lPV0PTC5HOumwEU8TWXMYAwjqinp7GQflEmqwCUs5QjbO9gLTnicpPDTkwzj0700GZXbSYbewV5wKsLtBLQ1t2Uk4zqOxNQqyCcT68QPS6VFxl+tPAd7Ri+tDt8auebopuDtwfn8j1EcxGgGc4MmVpd56u2r5vDBzKlWnc+6cJaBWmEemC4L59XMQlmMfCK2oWWqb/s5NfuwBx3lPDUd01zfQe+iWvFX5lU8Ml+6xYmpScKMZgL04eKkxwD9hO0yCG9N+yJuRN7UAWNi39y/rWiz5evWua7v67APNXzmrHIYN1MfQR2xFGUejXqIi+4jolLYaTeSUS9lG7jR4hhEKooAncJDfefLs8vuyueLywZr83pwgV0u71jpdcKdgkit6/Yifr0b4PE3UEsDBBQAAgAIAOtiAlMxtD4H3QQAAGoSAAAdAAAAdW5pdmVyc2FsL2NvbW1vbl9tZXNzYWdlcy5sbmetWG1v2zYQ/l6g/4EQUGADurQd0KIYEgeyxDhCZMqV6DjZMAiMxNhEKNHTi1Pv037Nfth+yY6U7dhNCklJAduQaN1zx3t57qjj06+ZRCtelELlJ9aHo/cW4nmiUpHPT6wpPfvls4XKiuUpkyrnJ1auLHQ6eP3qWLJ8XrM5h+vXrxA6znhZwm050HcP90ikJ9ZkGDvBeGKT69gPRkE89EbWwFHZkuVr5Ku5+unXT5+/fvj46efjdxu5LjDR2Pb9QyBkkD6+7wBEaBj4MaBhPyb4iloD/dtPLphS3yPYGmwu+klPQnxpDfRvq9w0DDGhceR7Lo69KCYBNb7wMcWuNbhWNVqwFUeVQivB71G14BDHShQclVKk5o9EwUJe8zZlbjC2PRKHOKKh51AvINYgUkWxfmtgWV0tVAHqSpSKkt1InhqdkDHm/2XBS1DNKsgoBJ9qIeBJlTGRH7WrnhE/sN3YnkziMY4iewTOpbtNAdIB/L2oFvBfytVbUHGfS8VSdFtwAAwixJZLKZLmSREtC23hRLJ1qxWhPfPIKKZB4EcxJu52xRrgPEVuwfRme6KEdoRDAChYyYtnyMYm1404sqXsh3Dujc59+FJtwrmYLyR8q752TDBkwoTnbVKQqTiEHI+iWRC62mmgCjG0ZGV5r4r0IEv349kG7BEngEJw6B441RhbYMgPAexVFDyp2sB8e0qc83hICVwOMTjXZ3WeLDrKQYU8maT7KVlDrPYTrzX/N2jxMLiCEgdGCvpIBBdARBd9JK5xBOSBozYZYl96I1tTgSafLTNsmSdhutDlGrEkATkd0pVQdQkr2iXAD4aDyn5aIvxlCpnk2f4T/NYAQrBNDs3FioMJRdqe0cC2DnZ1Tn+Zer/HZ7bnYzeGJAfqialpA1oZA+LMVYWYlEpvAPSydMXyhKMbnjAd2DU8lorUPKYT0FjyVy3+RqzakO6bDV8TF1+9Oepp2gHFP7Ywq0swr6p4tqzaVO+Z/xwrdLF914QuW3+e/sjBxA694LtByti6CVKXyJQiq2XTC14cn51lfWPUasQLPdU9Wj/akqgh/aEHrDUUqrsEhmFDNzaYD2R3KY+cgaJJ0zuguXj5bQ+dJNgAEIWei3EJrjow4VJzfnf5GR5GHoXGMeM3pahapzJTjU2Ang5tAmOw5BV/KMYbfquAxyRnq2Y4g/ZoIt0a0L3Z76BfUI/6YDIBwPlmriqRFBnYn3bAnI7x1gMNzR/sZKZqmZrileLOUD34ts7446nytlCZWZWs3CZv02lOX2JFs7mwUTrpMZfs6q9zfPbK7/lRirAdwiTi2MTR44uja1V2FIIS0K7wabSdfqAWMlYlC2irt6rO045AzVHGxWc2gG32HHFWJIv//vm3I8Y3ljSraLP6Wy8QPZcBC+Id2B9EVbz8sw2E2sNDOXPTRWpz9NvKdTwJUg+y8IccsVjTWjKVwdJRu15I8k3QbEpt53wMdRCZtFd1kbRPafsIYzu8AC4zxwNrMGbFHRAhVUr2QjGutgaXerAz0eoj/HAEX/FCO6mP8Msait429Sax7brmhQSUIJw375rOmcKBJ9m8mZBq3hnMObcJsO03eDwVVV/AEOPdCwd9qDYHWB9OyJBGHWrTNLgtlwFdNPcPZLF63O92d6V5K3T8bu8l0f9QSwMEFAACAAgA62ICU0dLVwP8AwAAFxEAACcAAAB1bml2ZXJzYWwvZmxhc2hfcHVibGlzaGluZ19zZXR0aW5ncy54bWzVWO9y2kYQ/85T3KiTj0F2atcOA3g8thgzwUCR3CbT6XgO3YKuPt2puhOEfOrT9MH6JN3TYQwBJyIpnWQYD+i0+9u/v13JzYv3qSAzyDVXsuUd1488AjJWjMtpy7uLOi/PPaINlYwKJaHlSeWRi3atmRVjwXUSgjEoqgnCSN3ITMtLjMkavj+fz+tcZ7m9q0RhEF/XY5X6WQ4apIHczwRd4JdZZKC9JUIFAPxLlVyqtWs1QpoO6VaxQgDhDD2X3AZFRUdQnXi+ExvT+GGaq0KyKyVUTvLpuOX9cH5pP48yDuqapyBtTnQbD+2xaVDGuPWCipB/AJIAnybo7tmJR+acmaTlvTqxKCjtb6OU2C50alGuFOZAmiV8CoYyaqi7dPYMvDf68cAdsYWkKY8jvENs/C3vOroPe93r4L4/iILw/ia67Tkf9lCKgrfRHkpRN+oF+8hXhb95NwxGvW7/zX00GPSi7vBJCzO6kZCmv5mxJmZWFXkMq4Q1TVKkY0m5wB79KI0aDHa5oPkUItXhWMQJFRo88kcG058LKrhZIBmOkAwPANmlziA2I1u2lmfyArwnOAeIjmEtVy1x+nrVEmfnG6H7zvpTWDu9bFJjaJxg8+BZ6VrTXz96FJsouRGavSZjJdgqIEjHwPo0hTVKhA9cdlDy2CMTLILAUAcZSBJSiTTkBsOPVwC6GGvDTUm/zlL6MudUEMTDOQHkNtxKR5zQXG9kfZV52/xx+7e+MqB/d+lwR8+J/qoKwchCFUTwByBGESx1keKvBMg6ocgkV2l5ipQ3RAuOzs04zIFdVDH0Dk2kBWrifMkEGGfhz4J/IGOYqBxxgc5wGuE51w6/vhdwRrV+AqWPPr5wNOn2r4O3L2yAlM2ojPcEx/6ANDOHwKcYu1RoQgiF2VyDwMzEtNBQ1odxVopVCbP+5RXRPC2Eq/h/XZc16ANW5zBW6MLVqEphPutBZbMJnZWctDwroZGNHEviMPFGjIOGywKqAsZUEiXFgtAYh7m2DJ9xVWg8cVx20PqLHHSqhMvS1SnOQzSWM8iroB0dv/rx5PSns/PXjbr/z19/v/yk0nLBDQW11tyGu3p2g1bT+miPfkbpE9t0S7ej8tS2KNsyuvsJYbnJtud807c7aPdKKjfnt7qRwuBydHVDRkF414vCRpWG6CtknYkT7KiJfaasojO4i7AkQRXR4Sj4pZIbWJtKbAjCSnCDSnG8qSI1cpt6uLalK7mA43zqxhMOdMFTjp35XVD0ObZ8Pbv/F4Z+9UOjo/iBGAo0jxOs6sE64buYgodM8beUNXe1et3beL9r+jvfpO2dlEueYi7tpl+9frdPT47wjXHnrVoN0Tb/mdGu/QtQSwMEFAACAAgA62ICU6GEF03jAgAAlAoAACEAAAB1bml2ZXJzYWwvZmxhc2hfc2tpbl9zZXR0aW5ncy54bWyVVsFu4jAQve9XRNl706XdlpUCElAqVepuqxb17iRDYuHYke3Q8vdrxw6xgUAaCymeec8zHj9PiMUG0+mPIIjTmnOgcgVlRZCEgKISJuGqwHSTsK8Av1cc0zxQzh3wQFpYGBkyI4y/g5QKIrSltQU4m4RJLSWjVymjUkW4ooyXiITTn9fNE0cN8hKLbYErzmPzXOCsUQpdmOEUG+P3vR59hJSVFaK7Z5azqwSlm5yzmmYX4xS7CjhR1dQb/3O/WPYGIFjIJ1VgL6flWI9hlIqDEKBTulvqcZFFUAKkjXT+VA44Xajzuz+gbbHAsqHNfunRR6tQDn6RxzM9+vFUre4Rrpej0c3deYKEL6mgNyM9eqGN8r+1OKvq6jsaqTjLdUF9zvxuMetXy55DGMrU9VOE0fz2cXx7kaA3pAMpxsNYjz6GLc/tgx4OyL669z7W15Uz8qrretAQ9KEnBKaS1xBH7cz4RME+X2qp7kfrdy0d5lXl/IpqAdM1IsLCOmMHfINPTDMXZS0d5IORuoSFSdhF+o6OsFjMm2bhZLg3OSly2B7hHGOH/KfqeoR0jB3yneAMXijZWY+T7KHLkNpDniN7nOfrr7xAkZpm1tvOWq+O9KyvrnBStYYWU7IMpkKns8Il6IOLo8ZmUoqOcoop2uIcSczoX41Lds1mRBwdOKzWTisrllgSOCW4JkfVpt1yNXNfj9brC9J8FrrNmXkgVRefhMzoMgwsZxI2a5iP4TGcMgliKBhJidKiVJ+8wRTdhBUe+BNds6GkEvEN8BVjpDdOHDlViKPTdY5tMU4dAK3LBPhSnRuGVji+zeAKnBdE/eQHhk/IfEKP0zBloZajCO916RisCADxtGhVaybGU9ZEYgJbINbrGJoN9+0sFkqlfYKbyWdYS1dy1jJIk7ZXdMfp9TnPcYLwofJiftdxHQNkL1Eimp15N7/tw04uXmtu+5nWuQsyBqslb2nlP66hMup/o/8BUEsDBBQAAgAIAOtiAlOpYJAf6AMAAKgQAAAmAAAAdW5pdmVyc2FsL2h0bWxfcHVibGlzaGluZ19zZXR0aW5ncy54bWzVWO9u2kgQ/85TrHzqx+K0l15SZIiixCioBDjs3LWqqmjxDngv613Xu4bST/c0fbA+yY29hEAgqWnL5U4oAo9nfvP3t2PHO/mUCDKFTHMlm86L+oFDQEaKcTlpOldh+/mxQ7ShklGhJDQdqRxy0qp5aT4SXMcBGIOqmiCM1I3UNJ3YmLThurPZrM51mhV3lcgN4ut6pBI3zUCDNJC5qaBz/DLzFLSzQKgAgH+JkguzVq1GiGeRLhXLBRDOMHLJi6SouDCJcFyrNaLRzSRTuWRnSqiMZJNR0/nl+LT43OpYpHOegCxKolsoLMSmQRnjRRBUBPwzkBj4JMZojw4dMuPMxE3n5WGBgtruJkqJbTOnBcqZwhJIs4BPwFBGDbWX1p+BT0bfCqyIzSVNeBTiHVKk33TOw+ug2zn3r3v90A+uL8LLro1hB6PQfxvuYBR2wq6/i35V+It3A3/Y7fTeXIf9fjfsDO6ssKJrBfHc9Yp5WFmVZxEsC+aZOE9GknKBI3qvjBoMDrmg2QRC1ebYxDEVGhzyVwqT33MquJkjFw6QCzcA6alOITLDom1Nx2Q5OHdwFhADw14uR+LV6+VIHB2vpe5a73dpbY3So8bQKMbhQVkZmueuim7VxkqupVZck5ESbJkQJCNgPZpggQdt6ZAxVl1gbv0UJAmoRNpxg/lGSwudj7ThpqRbe6F9mnEqCFIKzwUgl8FG/lFMM71W5mWpi2mPWu97yoD+YPO3oodU/1S5YGSuciL4DRCjCPY2T/BXDGSVQWScqaSUCqoN0YJjcFMOM2AnVRy9QxdJjpZ4nqQCjPXwMeefyQjGKkNcoFM8fVDOtcWv7wScUq3vQOltjM8sLzq9c//tsyJByqZURjuC40BAkpp94FPMXSp0IYTCaq5AYGUimmso+8M4K9WqpFn//o5onuTCdvxn92UFeo/d2Y8XOrc9qtKYb0ZQ2W1MpyUnC56V0MhGji2xmHgjwjOIyxyqAkZUEiXFnNAIT29dMHzKVa5RYrlsofV3BWhNCZdlqBN8JEBnGYOsCtrBi5e/Hr767ej4daPufv37y/NHjRYbbSBo4c2utLMHV2Y1q3uL8xtGj6zPDdu2ypJiRNmG0+2PBIvVtXnOe26xdLbvoHJV3ltBo6fbQYF/Ojy7IEM/uOqGQaPKCPQU8sxEMc7QuHhsrGLTvwqxCX4V1cHQ/6NSGNiNSvPvB5Xg+pXyeFNFa2h382BlL1cKAQ/wiT2Q8AgXPOE4i/8LUj7Ejx/n87/Cya3PhfxRUloa74mTQLMoxj7urfdPd9I9XVX/S4WyV8vXtrX3NM/d+kZcQ/n6fxdatX8AUEsDBBQAAgAIAOtiAlMyYqOLkAEAAAMGAAAfAAAAdW5pdmVyc2FsL2h0bWxfc2tpbl9zZXR0aW5ncy5qc42Uy27CMBBF93xFlG4r1AYKaXc8glSJRaV2V3XhhCFEOLZlOykp4t+LEx6247R4NvHVyR3PWJ59zzsuP/G9F29ff9f7N3Nfa6A0yQu4N3XcoedK9wXOVvCR5YAzAr6FlOdfL/LhSriMfVKbxtW7shWan08dNFPaGmGhi9wBChdYOsBvF7hzgD8XsKfV1dSkNToupKSkn1Aigcg+oTxHNePfPdRLL9GCaQm8QRf1cqBrlIBh+jd5dXwaq9C5hOYMkWpJU9qPUbJNOS3Iqst1UzHgxyvfnmp5Hs8iww5nQr5KyO3EUaiim2QchIBT3lGkwgljFAPWfNvdtFDDuF2QRZeZyOSZnjyq0GmGUmh1KZyoMDFy9LK5hygIBqM2J2EnG2IQqDAIjCrgt1hRVrAbLpBxmqqOtNDpaDYxr/KCYopWGUkbLpgOF+HQyanDKtsGnIcqdPBa6HCuwjeeELWe0Mbx+vKu0eF695YmjaF0ziqsrEvXIMAukbhE6hJZ5xRqDxJpDxK1//S+/juNbdc7/AJQSwMEFAACAAgATmlyVCkQ9LPCDwAAfiUAABcAAAB1bml2ZXJzYWwvdW5pdmVyc2FsLnBuZ+2a+1tSWffAabrNVF6apsbJC1Zv01zKa6lh4liWNaVNmmmmkjliXtDQQAGBKZ+ypoScSkdRaOI188o0hBcUtJs0KZJ5IUSlYowAlUQOKAh8wXrf7/P+D/7AOex99uectfZaZ+21zrMv/xQWYrNi/QoQCGRzYH9wOAi0JBgEWpz26TJLz+GXoWGW06Ls8JDdoIYeJ7mlsSQ5KDQIBLpHXjmXsNTS/uzM/uPZIJDtI+tvES/z7s8g0OY1B4KDjubGT4xIrozn4HlT2fTiY4Wh2277FIbWI8oeR6xZG/x4cPcf9zZrlj8MOu0W4NrfuIRz7fPPf/1CfPRbTdQK1snHxSvil/y47f5q3AaHoKzVHprdQf8uCTKf+1bFx4ADZRRBz+TcywDcWyD3UT7Tf7qi1EhI7qHO7spB91QOeAgCzA8Vik3kepe2LOBpmgrra5G0Y1u1YR+LlOoijbXbSMuduyy/sMjSbRvEIlPprur+Eio141NLx5n9NeeclhapCCpDnw3IOuII69pBALed6b3oPy0dV/WHvNR6seBuzNNK0Vfzfw/ZWwe8+XSj5fiDU9ASy+nSpkvWS8glqy1HV5LrJ5bT49WWKQb94nfe+jT7kAVoAVqAFqAFaAFagBagBWgBWoAWoAVoAVqAFqAFaAFagBagBeh/ocYVG3NiTR2KCBo+C2AxiNnAiApPTPKhQOCocYXD4L1y50TLOLRvAyyTVc1omeMH4pF0ViLiRIm8S1ITATMcb6D42m60fssduBI485rlLhiHoLYqf+8h7bCAYpxqeWCeR+BjBitxQpAeGMLi/1EvUkJ38bmZqdL5D8Zc7eZSfKhzn+jesh7eTEQ+fi5fHnkSBPKFGV/N/nRqv6APNqs4C7OQG8JGSgwEzwedQY9r92gDUYeSeev9cMnGmiZ2BuOTxSA/GLCnWkYlvh7y/utRmchEssUooCMyOyeLgG/T4ei6HKThhISFFePt6uLNK1Vl1MDpQRzYjz2cO+RInKoIEWbrxLAs3oiq7XWeVmmTiZMTahPjiCQdj0KUVwhVBa2TmJMAm0aTNCkb/SdQW/kujihR05ya3JCZl97fiCqFMrRpbeMpTbXiuwwmd3JKg4eQoziYtQ6gjtmaKIWLolubc/ZdhG4ivb1pw6XYa6XOSsTAbTW1S8eYNNw0kOMuuUX6VXdtPczYm7G3KOb3QdQI0Wx03LvOJ0J33FkFGUSNf7+uX77WVm/auvYgvOjkCLqKQ6qUWuVgk7jcoTsZ9J5aRuupAxXxhoim1ra5A+IB1AAgBAZ9pGNa+a544K11cmVVo2lvriU3Cuh7aNgMDkO3ZnWw29NuEtCYmnCc2GD4ey7c+IVpO8P08h+I6NBI5lpQZ59bu9SkZPzmoKJ5hh/1e3fyz4xWlKw+eziR7ubfeW/oTmM9o4k7iRQPMQixx/ZX855bHk1jhU6Ijy8rmi4TIRaD/oQByi8KtNwNXaUTum8SFFHJcAP326B/znePR6tSr+f2rlSJMHT9Z6bmT+FE+Eoz1y5Zl8SJqTLVGeh7nrEnBiuaepDkwrEkHoNpchI46upvH3hCut54ImcIWiHsznAE/WKE9Pt+4ZzcKKHfqDYfy200U+w/KNYAX/mqVH8Zb07thAArfhn73uElTfSQuGpVlyFrnfcgImdI6VCPS093DB5KaaJUNB6W7WCKl4FOEhug6pes5PiCACYevJl/k7zLK2BZ1eYPtovjr+vwljK+daoi1LTHtv0FY14wOzgU68YwS4pQZJugn5mlIz4gkAE5aM5+tdfikuTf4EJz79SdJUWZeOWJ2mQq5i17TDPrzp15w4qIL0MaxlBXFVmV0IYJOLOtUJUn8xe6t5ePARo0fUzIln/Uo5JA54sw9fGbf1J9iSyDVSfg1roUMzp28nGXrs5rcnpLgE8j3q4IPTSRAbeffcmDNmLNBglx5JFdYJ5Gx6niZvanSH1QpRD8znktA9Gz7mgeayw9rimj/mWfjIwNjSnuE+7Ejea+6NYS7/M1ntENNBxYr3TSpRz1JuwKo0FdeJVjExlerW20py3Li/xVbdko+YtKx2G0GFHrTpztEjZGO2/7TqGBeEg12h0c/iFwv765kcJX+7jgNb3KEvOwDJpzNkagxmJbe9VpI2fhPGxU1WcbOZcqKqIgF/uB+8jV3YRI13fSEwm3YEFHqiLL330zYPY/iI99fXuyymr20e4D5EIIcZWf0a+arNSQ3AGgULUnHJZWgX6BnoAvLUJJEhXg8+GSVrhMqGsZm3eRkQHcgXEvpgwP7GFQkfUv3WDcvD3d0VRYamG0eIDXtdS8xy7g7Fl9sy10opv04DTlK/KDZhinoSHRg8A9GsGrg7oI+wBkxTHe6+auYiSHw083EDbK1gfrzx1dToe64Z+nJvT25XR6eWke1MjPA6WCvLd61KCssjaygjB8Lm60c8aV8eRQXMi85lwOlx9njU2RV0TX3+zd9isOCYlYqa5EXfkZHaHbu/c8pAeQOSz/zqd7Mh+Cz6t8ghRXnB19YdE73JPOYNAPVTNaG9oFjuACABNyDSVmsUen2DqEj7GwtR3cLzGbqEckaal6XBTtmExIAzCcH3/+YHJfu/gW7IRoUNsnmE5FHFc+NG0guI/j6qMFZoV0lHt732F8fHHa43gGSWCn1EAQsYszvZhSjyE4lvasGcYCo2ImdDOzzSa3HSwY63AldFKQZohpF8o4+MDMBmkETaVeUUTFbu0m8SCydcH6MFW+Zxh4riHRiAG/pHLn/FihFcdKvpI19+GKm3rt1FCO6n3ZGNAvS6J5+w92iCihxHw3qa5W7xIp8e5UJXcRnyrAPRDiR+ENM7Ak0glHbdmZWUzAljrBYea+cVmh9PtLhoJMJvh2BRzOS7jP7+f2Z7+ydcBvxcaNGEZpZAM0THXiCd206BQMXT7mKeH1Jyagdw3ubHJ9sbzBVp1VbPen1Das4ljnzknbnXJSzOg+ok3ce8W55+5rY+IP40erWHHJ6LpzTF+KyZ971TnAaKzs5j4QwNFiEGgcDmbGOmp3cwcv7uAcq+tLo5jyVq0HMKX1qw3CRCxeJGyfqN04L5bG8x1whiE2YDIDZRMCJSZLJfMa16AKhczy0TvkWS7cKpPONdyfW074AQiCTr7qT0kqlzbkjEwMbM2kt1/Ut00+1ze73N3RpawWlKArrGvnaLpeBSAlgXrDQblqwxb+eOMi0Es+9I7w4kFnD2y9X80F0wHVhhd9jLJ3HeGeCVpqdlWFCOmA8MavSk2VKKR6tgGj8rp0tVhQ6l9zY1Q2ppmo0LZoUpItwrTYM+zlIOSR8/s5dSl51c/VWMX0X4JS57RX4/w7xMz7V9tN4eZ3AzIgmRZoIiXxZ+ykfh/sJDGO6hgB4iECFhGdNqBvJnhAuaIUxlplG4EV8uQ8Ut/yOl0vhCvURqWP2MQ+xB/3u9pYCl22A3h2U988+NgIuOXvRwRS4g+SO2V9AXgcx+W/VhP6Rtbne4rl8XkaOXP5cfcfFJD/Gm5Ron31V0T3dEwAgBHJLHETwjCJumrBOKOgPh5lcPa926doEyX9UmLxs8BvALtEfLwCF9meVdfue0NPjZTlDMeZFh/3bkVYkp/pyzxaszY9zZLr2JT0CWyUgphhYfbDmJKe+A1Zw5r1TebhsdDg5I+WlctYeOwEjn9AOc6N5Xj9G/ZtuKGt/Dpp1ieCfEE0FS2Lzd8feE3xIAJcQvjhqvtXipIvCsXAohPF96WT16CcBnpPGucnuVLpf6u9ccpWjigWBlIH0ZgfhBYlDj0hrQDroO+pAzTzE1g91HzBffTVdTKUy55G6JwRm652/A2PMD8HDi4tUeB+rIARZUqpyEequ0KdX35bGXgjRUhFInyB4XrqI+cmPxXrlPE4czI0EoeP7txxCnanm5B26nqpc36vTx/vVhVM3gvLVhmQyvGpNqRZvxNQRyXrtST/t5SwgGVw3pt/WaJeqv7B9pr8+6tWxBXvM14XIfW3dBXP+6rcAeeWtsV65XrVtamkKSmgS6HHqZ6K7sVj+SdcojnqRl+XveRMokHM03cyBS6ICPFgEly4tO3nka3tdgO6c1ObiQCS6J7SdVr8wQo5vDFL2jb3wI4RoBzKK057NKaJuSf8bYcx3xj/Tpf9oFeth3g46bjrLW7tOe/WnfIvv7sxqhuqgiKO9k0lxoqFPEvQMsz8WmaxxtcROvxHHVyCUxW3+klN0ju20ZnebrttkZaVSB4ZiJIpdIy5B9vPd1tTOxFqkftOxof1fOrVzVohFeVssqyNN3yioOqnGr/yztDPNr4dswQvOm2m1EAirIWvgw62GEbaW7BKhrlXQS0wXT3R/YioZ9QSzZ3me50w0zQxzMxNf9P2IYAIqqCGf/4/1YiAYbHYVWEH7VtcrTfFMvuxgmtJ72dmqsxJwB+BpoJNwJR6botJ//cAZXSqtW+p75eSrZ+coYskJaHlH7Mh7OTslw0BBsiwNeFKUhBvirRRSWWuWUGWFSeEkTvheMwMSATD9v6myWpzrugTdphjE+ZtrZnJNjbo2tL9M2yYoI5COBHmg4yfN4NWOaoLuN9nuDy8wlusOvKsTZcPpk6av15StNKLmRiAfZJG0F98fgS+8t1fw5NbVHnCs/5u3OOgV/uY7e4UPzLRQ+kDb7IBdZgGcD86qbu1mBseUWBMOltF+fxDnrbf/u/tK0HDp7W6pDUAriA5oNWUsQkEouwky3J90+AGf4hGJMtWFuY//aN97h28O4WA3WW4WWqZmrFPsLPQjYSkt4M+/7lBsvGvZ+xJdqHV+8+guVogMx63D+0XoaJ4ioVHENl3I3TydFoTC2m/858XaObb7RdqTYZhEaWGoJkSwGC7hLyuaWVopGRGK+EmFPHrE9eBmnvHVV13FDo7wRtwN7sHPzcvnf9j3Zqd/KGpn4TjyVP5nYX5+x9S+stl5dow42VfCZOtO6dr25pb/s9IuxZX20oA6H1PfL4ULwbrNdtB7zeZtd1miyNYqrNqcJjzMz1wP423J5YpNJU/sVtvKV7G6ghlZT4Uk2bmJgM3rbC88FAbsDcLYckb4qzbh2wTjGz50NS1wXHKpOFrS0037MTgTjuHqDarC4jqqRRQiiRXK6IjUsXs7nG2tUwsdc26Ut1xRLVF7dgO+NcKiK+vuF/ZQDTozLma2h2sQgdrFZl9/uk2BU9yVqeIbJIgNZIpkuI+JBNt3afzavOH0lL2gmsWr7fWmlfqYp5W1pJ3+QSssV63j1zZohmedj8ksJabfsEDu90GzEqDJZL+ngH6uEGo32lpUdlhvPZv+cX5rT+3hkIEgGv4tCaKy8a+fzYgv2Dtztg7AKnBzJ0+VmtefifxhleZW0Ghtf/A3rDght0nz/8fUEsDBBQAAgAIAE5pclTAqrEVSgAAAGsAAAAbAAAAdW5pdmVyc2FsL3VuaXZlcnNhbC5wbmcueG1ss7GvyM1RKEstKs7Mz7NVMtQzULK34+WyKShKLctMLVeoAIoBBSFASaESyDVCcMszU0oygEIGZhYIwYzUzPSMElslCwOERn2gmQBQSwECAAAUAAIACAAiVeNKqQHEdvsCAACwCAAAFAAAAAAAAAABAAAAAAAAAAAAdW5pdmVyc2FsL3BsYXllci54bWxQSwECAAAUAAIACADrYgJTMbQ+B90EAABqEgAAHQAAAAAAAAABAAAAAAAtAwAAdW5pdmVyc2FsL2NvbW1vbl9tZXNzYWdlcy5sbmdQSwECAAAUAAIACADrYgJTR0tXA/wDAAAXEQAAJwAAAAAAAAABAAAAAABFCAAAdW5pdmVyc2FsL2ZsYXNoX3B1Ymxpc2hpbmdfc2V0dGluZ3MueG1sUEsBAgAAFAACAAgA62ICU6GEF03jAgAAlAoAACEAAAAAAAAAAQAAAAAAhgwAAHVuaXZlcnNhbC9mbGFzaF9za2luX3NldHRpbmdzLnhtbFBLAQIAABQAAgAIAOtiAlOpYJAf6AMAAKgQAAAmAAAAAAAAAAEAAAAAAKgPAAB1bml2ZXJzYWwvaHRtbF9wdWJsaXNoaW5nX3NldHRpbmdzLnhtbFBLAQIAABQAAgAIAOtiAlMyYqOLkAEAAAMGAAAfAAAAAAAAAAEAAAAAANQTAAB1bml2ZXJzYWwvaHRtbF9za2luX3NldHRpbmdzLmpzUEsBAgAAFAACAAgATmlyVCkQ9LPCDwAAfiUAABcAAAAAAAAAAAAAAAAAoRUAAHVuaXZlcnNhbC91bml2ZXJzYWwucG5nUEsBAgAAFAACAAgATmlyVMCqsRVKAAAAawAAABsAAAAAAAAAAQAAAAAAmCUAAHVuaXZlcnNhbC91bml2ZXJzYWwucG5nLnhtbFBLBQYAAAAACAAIAGACAAAbJgAAAAA="/>
  <p:tag name="ISPRING_PRESENTATION_TITLE" val="Chart of the Month - September 2023"/>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2.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2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ThinkboxPowerPointTemplate</Template>
  <TotalTime>0</TotalTime>
  <Words>2371</Words>
  <Application>Microsoft Office PowerPoint</Application>
  <PresentationFormat>Widescreen</PresentationFormat>
  <Paragraphs>162</Paragraphs>
  <Slides>9</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Aptos</vt:lpstr>
      <vt:lpstr>Arial</vt:lpstr>
      <vt:lpstr>Calibri</vt:lpstr>
      <vt:lpstr>Century Gothic</vt:lpstr>
      <vt:lpstr>Thinkbox</vt:lpstr>
      <vt:lpstr>1_Thinkbox</vt:lpstr>
      <vt:lpstr>2_Thinkbox</vt:lpstr>
      <vt:lpstr>30-second TV ads consistently account for half of all impacts </vt:lpstr>
      <vt:lpstr>TV advertising is the most trusted medium</vt:lpstr>
      <vt:lpstr>Total TV is fundamental for getting ads seen</vt:lpstr>
      <vt:lpstr>We feel most relaxed when watching TV</vt:lpstr>
      <vt:lpstr>TV is the battery that charges other media</vt:lpstr>
      <vt:lpstr>Twice as many people trust brands advertised on TV than YouTube</vt:lpstr>
      <vt:lpstr>‘Cheap media isn’t cheap if nobody’s watching’</vt:lpstr>
      <vt:lpstr>As your business grows, the ROI from a more balanced mix gets better</vt:lpstr>
      <vt:lpstr>When TV is on air, digital channel performance is uplifted by 13.7%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 of the Month - September 2023</dc:title>
  <dc:creator>Nailah Uddin</dc:creator>
  <cp:lastModifiedBy>Nailah Uddin</cp:lastModifiedBy>
  <cp:revision>70</cp:revision>
  <dcterms:created xsi:type="dcterms:W3CDTF">2022-12-21T11:21:32Z</dcterms:created>
  <dcterms:modified xsi:type="dcterms:W3CDTF">2026-05-05T11:52:01Z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C1462182-D2AD-484E-BA59-D92BD6CB2974</vt:lpwstr>
  </property>
  <property fmtid="{D5CDD505-2E9C-101B-9397-08002B2CF9AE}" pid="3" name="ArticulatePath">
    <vt:lpwstr>Presentation1</vt:lpwstr>
  </property>
</Properties>
</file>