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3.xml" ContentType="application/vnd.openxmlformats-officedocument.them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92.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theme/themeOverride2.xml" ContentType="application/vnd.openxmlformats-officedocument.themeOverride+xml"/>
  <Override PartName="/ppt/notesSlides/notesSlide6.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notesSlides/notesSlide7.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960" r:id="rId2"/>
    <p:sldMasterId id="2147483991" r:id="rId3"/>
  </p:sldMasterIdLst>
  <p:notesMasterIdLst>
    <p:notesMasterId r:id="rId13"/>
  </p:notesMasterIdLst>
  <p:handoutMasterIdLst>
    <p:handoutMasterId r:id="rId14"/>
  </p:handoutMasterIdLst>
  <p:sldIdLst>
    <p:sldId id="2147482585" r:id="rId4"/>
    <p:sldId id="2147482517" r:id="rId5"/>
    <p:sldId id="11419" r:id="rId6"/>
    <p:sldId id="2147482516" r:id="rId7"/>
    <p:sldId id="2147482515" r:id="rId8"/>
    <p:sldId id="2147472388" r:id="rId9"/>
    <p:sldId id="2147472387" r:id="rId10"/>
    <p:sldId id="2147472091" r:id="rId11"/>
    <p:sldId id="2147376951" r:id="rId12"/>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July 2026" id="{88D6A797-D381-4AFB-BF56-1BAC507B13DF}">
          <p14:sldIdLst>
            <p14:sldId id="2147482585"/>
          </p14:sldIdLst>
        </p14:section>
        <p14:section name="June 2026" id="{CAE0DA2E-6946-4068-96DD-B4B7A936BB50}">
          <p14:sldIdLst>
            <p14:sldId id="2147482517"/>
          </p14:sldIdLst>
        </p14:section>
        <p14:section name="May 2026" id="{1C6316C7-F7A6-4789-A2F2-B0E139E417A8}">
          <p14:sldIdLst>
            <p14:sldId id="11419"/>
          </p14:sldIdLst>
        </p14:section>
        <p14:section name="April 2026" id="{0B11671F-E73F-4B4C-93AD-3CA0DAACEEC3}">
          <p14:sldIdLst>
            <p14:sldId id="2147482516"/>
          </p14:sldIdLst>
        </p14:section>
        <p14:section name="March 2026" id="{D40A6682-866F-4B5F-A509-B86F0E23981F}">
          <p14:sldIdLst>
            <p14:sldId id="2147482515"/>
          </p14:sldIdLst>
        </p14:section>
        <p14:section name="January/February 2026" id="{32C38AFD-AF8B-49B5-9831-C31407339012}">
          <p14:sldIdLst>
            <p14:sldId id="2147472388"/>
          </p14:sldIdLst>
        </p14:section>
        <p14:section name="December 2025" id="{E019923B-7511-490E-9A5F-58DCE1E29C76}">
          <p14:sldIdLst>
            <p14:sldId id="2147472387"/>
          </p14:sldIdLst>
        </p14:section>
        <p14:section name="September/October 2025" id="{AFE74572-0847-4714-9CED-1A503492ADC8}">
          <p14:sldIdLst>
            <p14:sldId id="2147472091"/>
          </p14:sldIdLst>
        </p14:section>
        <p14:section name="August 2025" id="{03A03331-3A8D-4E72-BEF8-933A7F09337D}">
          <p14:sldIdLst>
            <p14:sldId id="2147376951"/>
          </p14:sldIdLst>
        </p14:section>
      </p14:sectionLst>
    </p:ext>
    <p:ext uri="{EFAFB233-063F-42B5-8137-9DF3F51BA10A}">
      <p15:sldGuideLst xmlns:p15="http://schemas.microsoft.com/office/powerpoint/2012/main">
        <p15:guide id="2" pos="3840" userDrawn="1">
          <p15:clr>
            <a:srgbClr val="A4A3A4"/>
          </p15:clr>
        </p15:guide>
        <p15:guide id="3" orient="horz" pos="278" userDrawn="1">
          <p15:clr>
            <a:srgbClr val="A4A3A4"/>
          </p15:clr>
        </p15:guide>
        <p15:guide id="4" orient="horz" pos="3430" userDrawn="1">
          <p15:clr>
            <a:srgbClr val="A4A3A4"/>
          </p15:clr>
        </p15:guide>
        <p15:guide id="5" orient="horz" pos="3453" userDrawn="1">
          <p15:clr>
            <a:srgbClr val="A4A3A4"/>
          </p15:clr>
        </p15:guide>
        <p15:guide id="6" orient="horz" pos="2980" userDrawn="1">
          <p15:clr>
            <a:srgbClr val="A4A3A4"/>
          </p15:clr>
        </p15:guide>
        <p15:guide id="7" orient="horz" pos="104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9B4"/>
    <a:srgbClr val="E10514"/>
    <a:srgbClr val="BFBFBF"/>
    <a:srgbClr val="D9D9D9"/>
    <a:srgbClr val="E5E5E5"/>
    <a:srgbClr val="7ED2EC"/>
    <a:srgbClr val="00A5D7"/>
    <a:srgbClr val="808080"/>
    <a:srgbClr val="B9CD00"/>
    <a:srgbClr val="FFC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69370" autoAdjust="0"/>
  </p:normalViewPr>
  <p:slideViewPr>
    <p:cSldViewPr snapToGrid="0" showGuides="1">
      <p:cViewPr varScale="1">
        <p:scale>
          <a:sx n="51" d="100"/>
          <a:sy n="51" d="100"/>
        </p:scale>
        <p:origin x="1180" y="64"/>
      </p:cViewPr>
      <p:guideLst>
        <p:guide pos="3840"/>
        <p:guide orient="horz" pos="278"/>
        <p:guide orient="horz" pos="3430"/>
        <p:guide orient="horz" pos="3453"/>
        <p:guide orient="horz" pos="2980"/>
        <p:guide orient="horz" pos="1049"/>
      </p:guideLst>
    </p:cSldViewPr>
  </p:slideViewPr>
  <p:outlineViewPr>
    <p:cViewPr>
      <p:scale>
        <a:sx n="33" d="100"/>
        <a:sy n="33" d="100"/>
      </p:scale>
      <p:origin x="0" y="-1680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2" d="100"/>
          <a:sy n="82" d="100"/>
        </p:scale>
        <p:origin x="38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ags" Target="tags/tag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bg2"/>
                </a:solidFill>
                <a:latin typeface="+mn-lt"/>
                <a:ea typeface="+mn-ea"/>
                <a:cs typeface="+mn-cs"/>
              </a:defRPr>
            </a:pPr>
            <a:r>
              <a:rPr lang="en-GB" sz="1100">
                <a:latin typeface="+mn-lt"/>
              </a:rPr>
              <a:t>Profitable headroom to increase average annual media investment, £m </a:t>
            </a:r>
          </a:p>
        </c:rich>
      </c:tx>
      <c:layout>
        <c:manualLayout>
          <c:xMode val="edge"/>
          <c:yMode val="edge"/>
          <c:x val="0.29367358103328728"/>
          <c:y val="5.2816598076382663E-2"/>
        </c:manualLayout>
      </c:layout>
      <c:overlay val="0"/>
      <c:spPr>
        <a:noFill/>
        <a:ln>
          <a:noFill/>
        </a:ln>
        <a:effectLst/>
      </c:spPr>
      <c:txPr>
        <a:bodyPr rot="0" spcFirstLastPara="1" vertOverflow="ellipsis" vert="horz" wrap="square" anchor="ctr" anchorCtr="1"/>
        <a:lstStyle/>
        <a:p>
          <a:pPr>
            <a:defRPr sz="1100" b="0" i="0" u="none" strike="noStrike" kern="1200" spc="0" baseline="0">
              <a:solidFill>
                <a:schemeClr val="bg2"/>
              </a:solidFill>
              <a:latin typeface="+mn-lt"/>
              <a:ea typeface="+mn-ea"/>
              <a:cs typeface="+mn-cs"/>
            </a:defRPr>
          </a:pPr>
          <a:endParaRPr lang="en-GB"/>
        </a:p>
      </c:txPr>
    </c:title>
    <c:autoTitleDeleted val="0"/>
    <c:plotArea>
      <c:layout/>
      <c:barChart>
        <c:barDir val="col"/>
        <c:grouping val="clustered"/>
        <c:varyColors val="0"/>
        <c:ser>
          <c:idx val="0"/>
          <c:order val="0"/>
          <c:tx>
            <c:strRef>
              <c:f>Sheet1!$V$2</c:f>
              <c:strCache>
                <c:ptCount val="1"/>
                <c:pt idx="0">
                  <c:v>PA2 Databank average</c:v>
                </c:pt>
              </c:strCache>
            </c:strRef>
          </c:tx>
          <c:spPr>
            <a:solidFill>
              <a:schemeClr val="accent2"/>
            </a:solidFill>
            <a:ln>
              <a:noFill/>
            </a:ln>
            <a:effectLst/>
          </c:spPr>
          <c:invertIfNegative val="0"/>
          <c:cat>
            <c:strRef>
              <c:f>Sheet1!$U$3:$U$9</c:f>
              <c:strCache>
                <c:ptCount val="7"/>
                <c:pt idx="0">
                  <c:v>Travel</c:v>
                </c:pt>
                <c:pt idx="1">
                  <c:v>Retail</c:v>
                </c:pt>
                <c:pt idx="2">
                  <c:v>Automotive (model)</c:v>
                </c:pt>
                <c:pt idx="3">
                  <c:v>Telecoms</c:v>
                </c:pt>
                <c:pt idx="4">
                  <c:v>Finance</c:v>
                </c:pt>
                <c:pt idx="5">
                  <c:v>FMCG</c:v>
                </c:pt>
                <c:pt idx="6">
                  <c:v>Average</c:v>
                </c:pt>
              </c:strCache>
            </c:strRef>
          </c:cat>
          <c:val>
            <c:numRef>
              <c:f>Sheet1!$V$3:$V$9</c:f>
              <c:numCache>
                <c:formatCode>_-"£"* #,##0_-;\-"£"* #,##0_-;_-"£"* "-"??_-;_-@_-</c:formatCode>
                <c:ptCount val="7"/>
                <c:pt idx="0">
                  <c:v>8</c:v>
                </c:pt>
                <c:pt idx="1">
                  <c:v>26</c:v>
                </c:pt>
                <c:pt idx="2">
                  <c:v>3</c:v>
                </c:pt>
                <c:pt idx="3">
                  <c:v>20</c:v>
                </c:pt>
                <c:pt idx="4">
                  <c:v>14</c:v>
                </c:pt>
                <c:pt idx="5">
                  <c:v>2</c:v>
                </c:pt>
                <c:pt idx="6">
                  <c:v>15</c:v>
                </c:pt>
              </c:numCache>
            </c:numRef>
          </c:val>
          <c:extLst>
            <c:ext xmlns:c16="http://schemas.microsoft.com/office/drawing/2014/chart" uri="{C3380CC4-5D6E-409C-BE32-E72D297353CC}">
              <c16:uniqueId val="{00000000-EB5C-447F-A674-82D2E8A854AD}"/>
            </c:ext>
          </c:extLst>
        </c:ser>
        <c:ser>
          <c:idx val="1"/>
          <c:order val="1"/>
          <c:tx>
            <c:strRef>
              <c:f>Sheet1!$W$2</c:f>
              <c:strCache>
                <c:ptCount val="1"/>
                <c:pt idx="0">
                  <c:v>Profit Saturation</c:v>
                </c:pt>
              </c:strCache>
            </c:strRef>
          </c:tx>
          <c:spPr>
            <a:solidFill>
              <a:schemeClr val="accent4"/>
            </a:solidFill>
            <a:ln>
              <a:noFill/>
            </a:ln>
            <a:effectLst/>
          </c:spPr>
          <c:invertIfNegative val="0"/>
          <c:cat>
            <c:strRef>
              <c:f>Sheet1!$U$3:$U$9</c:f>
              <c:strCache>
                <c:ptCount val="7"/>
                <c:pt idx="0">
                  <c:v>Travel</c:v>
                </c:pt>
                <c:pt idx="1">
                  <c:v>Retail</c:v>
                </c:pt>
                <c:pt idx="2">
                  <c:v>Automotive (model)</c:v>
                </c:pt>
                <c:pt idx="3">
                  <c:v>Telecoms</c:v>
                </c:pt>
                <c:pt idx="4">
                  <c:v>Finance</c:v>
                </c:pt>
                <c:pt idx="5">
                  <c:v>FMCG</c:v>
                </c:pt>
                <c:pt idx="6">
                  <c:v>Average</c:v>
                </c:pt>
              </c:strCache>
            </c:strRef>
          </c:cat>
          <c:val>
            <c:numRef>
              <c:f>Sheet1!$W$3:$W$9</c:f>
              <c:numCache>
                <c:formatCode>_-"£"* #,##0_-;\-"£"* #,##0_-;_-"£"* "-"??_-;_-@_-</c:formatCode>
                <c:ptCount val="7"/>
                <c:pt idx="0">
                  <c:v>30</c:v>
                </c:pt>
                <c:pt idx="1">
                  <c:v>60</c:v>
                </c:pt>
                <c:pt idx="2">
                  <c:v>5</c:v>
                </c:pt>
                <c:pt idx="3">
                  <c:v>20</c:v>
                </c:pt>
                <c:pt idx="4">
                  <c:v>10</c:v>
                </c:pt>
                <c:pt idx="6">
                  <c:v>30</c:v>
                </c:pt>
              </c:numCache>
            </c:numRef>
          </c:val>
          <c:extLst>
            <c:ext xmlns:c16="http://schemas.microsoft.com/office/drawing/2014/chart" uri="{C3380CC4-5D6E-409C-BE32-E72D297353CC}">
              <c16:uniqueId val="{00000001-EB5C-447F-A674-82D2E8A854AD}"/>
            </c:ext>
          </c:extLst>
        </c:ser>
        <c:dLbls>
          <c:showLegendKey val="0"/>
          <c:showVal val="0"/>
          <c:showCatName val="0"/>
          <c:showSerName val="0"/>
          <c:showPercent val="0"/>
          <c:showBubbleSize val="0"/>
        </c:dLbls>
        <c:gapWidth val="50"/>
        <c:axId val="915587664"/>
        <c:axId val="915588144"/>
      </c:barChart>
      <c:catAx>
        <c:axId val="915587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2"/>
                </a:solidFill>
                <a:latin typeface="+mj-lt"/>
                <a:ea typeface="+mn-ea"/>
                <a:cs typeface="+mn-cs"/>
              </a:defRPr>
            </a:pPr>
            <a:endParaRPr lang="en-US"/>
          </a:p>
        </c:txPr>
        <c:crossAx val="915588144"/>
        <c:crosses val="autoZero"/>
        <c:auto val="1"/>
        <c:lblAlgn val="ctr"/>
        <c:lblOffset val="100"/>
        <c:noMultiLvlLbl val="0"/>
      </c:catAx>
      <c:valAx>
        <c:axId val="915588144"/>
        <c:scaling>
          <c:orientation val="minMax"/>
          <c:min val="-10"/>
        </c:scaling>
        <c:delete val="0"/>
        <c:axPos val="l"/>
        <c:majorGridlines>
          <c:spPr>
            <a:ln w="9525" cap="flat" cmpd="sng" algn="ctr">
              <a:solidFill>
                <a:schemeClr val="bg1">
                  <a:lumMod val="9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bg2"/>
                    </a:solidFill>
                    <a:latin typeface="+mj-lt"/>
                    <a:ea typeface="+mn-ea"/>
                    <a:cs typeface="+mn-cs"/>
                  </a:defRPr>
                </a:pPr>
                <a:r>
                  <a:rPr lang="en-US"/>
                  <a:t>Spend (Annual)</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bg2"/>
                  </a:solidFill>
                  <a:latin typeface="+mj-lt"/>
                  <a:ea typeface="+mn-ea"/>
                  <a:cs typeface="+mn-cs"/>
                </a:defRPr>
              </a:pPr>
              <a:endParaRPr lang="en-US"/>
            </a:p>
          </c:txPr>
        </c:title>
        <c:numFmt formatCode="_-&quot;£&quot;* #,##0_-;\-&quot;£&quot;* #,##0_-;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bg2"/>
                </a:solidFill>
                <a:latin typeface="+mj-lt"/>
                <a:ea typeface="+mn-ea"/>
                <a:cs typeface="+mn-cs"/>
              </a:defRPr>
            </a:pPr>
            <a:endParaRPr lang="en-US"/>
          </a:p>
        </c:txPr>
        <c:crossAx val="915587664"/>
        <c:crosses val="autoZero"/>
        <c:crossBetween val="between"/>
      </c:valAx>
      <c:spPr>
        <a:noFill/>
        <a:ln>
          <a:noFill/>
        </a:ln>
        <a:effectLst/>
      </c:spPr>
    </c:plotArea>
    <c:legend>
      <c:legendPos val="t"/>
      <c:layout>
        <c:manualLayout>
          <c:xMode val="edge"/>
          <c:yMode val="edge"/>
          <c:x val="0.38577639239341688"/>
          <c:y val="0.13619137075410101"/>
          <c:w val="0.22212537584662453"/>
          <c:h val="6.0171413328200203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bg2"/>
              </a:solidFill>
              <a:latin typeface="+mj-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bg2"/>
          </a:solidFill>
          <a:latin typeface="+mj-lt"/>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Sheet1!$A$2</c:f>
              <c:strCache>
                <c:ptCount val="1"/>
                <c:pt idx="0">
                  <c:v>10" and under</c:v>
                </c:pt>
              </c:strCache>
            </c:strRef>
          </c:tx>
          <c:spPr>
            <a:solidFill>
              <a:srgbClr val="372D8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Sheet1!$B$2:$L$2</c:f>
              <c:numCache>
                <c:formatCode>0%</c:formatCode>
                <c:ptCount val="11"/>
                <c:pt idx="0">
                  <c:v>9.8472232629787076E-2</c:v>
                </c:pt>
                <c:pt idx="1">
                  <c:v>9.8030366967315472E-2</c:v>
                </c:pt>
                <c:pt idx="2">
                  <c:v>0.10732566444147415</c:v>
                </c:pt>
                <c:pt idx="3">
                  <c:v>0.11292646159152389</c:v>
                </c:pt>
                <c:pt idx="4">
                  <c:v>0.11324343024810669</c:v>
                </c:pt>
                <c:pt idx="5">
                  <c:v>0.10659716922765952</c:v>
                </c:pt>
                <c:pt idx="6">
                  <c:v>0.11072062563577464</c:v>
                </c:pt>
                <c:pt idx="7">
                  <c:v>0.10995011654673906</c:v>
                </c:pt>
                <c:pt idx="8">
                  <c:v>0.100685489983212</c:v>
                </c:pt>
                <c:pt idx="9">
                  <c:v>9.5572166886208579E-2</c:v>
                </c:pt>
                <c:pt idx="10">
                  <c:v>0.10174590169072951</c:v>
                </c:pt>
              </c:numCache>
            </c:numRef>
          </c:val>
          <c:extLst>
            <c:ext xmlns:c16="http://schemas.microsoft.com/office/drawing/2014/chart" uri="{C3380CC4-5D6E-409C-BE32-E72D297353CC}">
              <c16:uniqueId val="{00000000-0408-437C-BB0F-44D1AADCA8B3}"/>
            </c:ext>
          </c:extLst>
        </c:ser>
        <c:ser>
          <c:idx val="1"/>
          <c:order val="1"/>
          <c:tx>
            <c:strRef>
              <c:f>Sheet1!$A$3</c:f>
              <c:strCache>
                <c:ptCount val="1"/>
                <c:pt idx="0">
                  <c:v>15"</c:v>
                </c:pt>
              </c:strCache>
            </c:strRef>
          </c:tx>
          <c:spPr>
            <a:solidFill>
              <a:srgbClr val="A29ADD"/>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Sheet1!$B$3:$L$3</c:f>
              <c:numCache>
                <c:formatCode>0%</c:formatCode>
                <c:ptCount val="11"/>
                <c:pt idx="0">
                  <c:v>2.0774456333556052E-3</c:v>
                </c:pt>
                <c:pt idx="1">
                  <c:v>2.1276477251525633E-3</c:v>
                </c:pt>
                <c:pt idx="2">
                  <c:v>1.04689221182117E-3</c:v>
                </c:pt>
                <c:pt idx="3">
                  <c:v>8.710578391644087E-4</c:v>
                </c:pt>
                <c:pt idx="4">
                  <c:v>1.309769098520932E-3</c:v>
                </c:pt>
                <c:pt idx="5">
                  <c:v>9.9402423119931212E-4</c:v>
                </c:pt>
                <c:pt idx="6">
                  <c:v>9.3568068077838032E-4</c:v>
                </c:pt>
                <c:pt idx="7">
                  <c:v>6.5231961644428922E-4</c:v>
                </c:pt>
                <c:pt idx="8">
                  <c:v>8.3001438167619793E-4</c:v>
                </c:pt>
                <c:pt idx="9">
                  <c:v>1.1103477441540056E-3</c:v>
                </c:pt>
                <c:pt idx="10">
                  <c:v>6.3519046172452243E-4</c:v>
                </c:pt>
              </c:numCache>
            </c:numRef>
          </c:val>
          <c:extLst>
            <c:ext xmlns:c16="http://schemas.microsoft.com/office/drawing/2014/chart" uri="{C3380CC4-5D6E-409C-BE32-E72D297353CC}">
              <c16:uniqueId val="{00000001-0408-437C-BB0F-44D1AADCA8B3}"/>
            </c:ext>
          </c:extLst>
        </c:ser>
        <c:ser>
          <c:idx val="2"/>
          <c:order val="2"/>
          <c:tx>
            <c:strRef>
              <c:f>Sheet1!$A$4</c:f>
              <c:strCache>
                <c:ptCount val="1"/>
                <c:pt idx="0">
                  <c:v>20"</c:v>
                </c:pt>
              </c:strCache>
            </c:strRef>
          </c:tx>
          <c:spPr>
            <a:solidFill>
              <a:srgbClr val="00A4D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Sheet1!$B$4:$L$4</c:f>
              <c:numCache>
                <c:formatCode>0%</c:formatCode>
                <c:ptCount val="11"/>
                <c:pt idx="0">
                  <c:v>0.23512131938068767</c:v>
                </c:pt>
                <c:pt idx="1">
                  <c:v>0.25143987896135989</c:v>
                </c:pt>
                <c:pt idx="2">
                  <c:v>0.24739335077722552</c:v>
                </c:pt>
                <c:pt idx="3">
                  <c:v>0.24445034855917383</c:v>
                </c:pt>
                <c:pt idx="4">
                  <c:v>0.24291368834144231</c:v>
                </c:pt>
                <c:pt idx="5">
                  <c:v>0.25790863263664793</c:v>
                </c:pt>
                <c:pt idx="6">
                  <c:v>0.24381336897542591</c:v>
                </c:pt>
                <c:pt idx="7">
                  <c:v>0.26407185571184583</c:v>
                </c:pt>
                <c:pt idx="8">
                  <c:v>0.28324724011192576</c:v>
                </c:pt>
                <c:pt idx="9">
                  <c:v>0.26169270264453282</c:v>
                </c:pt>
                <c:pt idx="10">
                  <c:v>0.2638596576606887</c:v>
                </c:pt>
              </c:numCache>
            </c:numRef>
          </c:val>
          <c:extLst>
            <c:ext xmlns:c16="http://schemas.microsoft.com/office/drawing/2014/chart" uri="{C3380CC4-5D6E-409C-BE32-E72D297353CC}">
              <c16:uniqueId val="{00000002-0408-437C-BB0F-44D1AADCA8B3}"/>
            </c:ext>
          </c:extLst>
        </c:ser>
        <c:ser>
          <c:idx val="3"/>
          <c:order val="3"/>
          <c:tx>
            <c:strRef>
              <c:f>Sheet1!$A$5</c:f>
              <c:strCache>
                <c:ptCount val="1"/>
                <c:pt idx="0">
                  <c:v>30"</c:v>
                </c:pt>
              </c:strCache>
            </c:strRef>
          </c:tx>
          <c:spPr>
            <a:solidFill>
              <a:srgbClr val="7AC7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Sheet1!$B$5:$L$5</c:f>
              <c:numCache>
                <c:formatCode>0%</c:formatCode>
                <c:ptCount val="11"/>
                <c:pt idx="0">
                  <c:v>0.51802123576812253</c:v>
                </c:pt>
                <c:pt idx="1">
                  <c:v>0.52010856682526163</c:v>
                </c:pt>
                <c:pt idx="2">
                  <c:v>0.52567325814827492</c:v>
                </c:pt>
                <c:pt idx="3">
                  <c:v>0.52982124606858683</c:v>
                </c:pt>
                <c:pt idx="4">
                  <c:v>0.53780681539632635</c:v>
                </c:pt>
                <c:pt idx="5">
                  <c:v>0.51663457577722671</c:v>
                </c:pt>
                <c:pt idx="6">
                  <c:v>0.52602564659612039</c:v>
                </c:pt>
                <c:pt idx="7">
                  <c:v>0.50762368346792486</c:v>
                </c:pt>
                <c:pt idx="8">
                  <c:v>0.49789047351945498</c:v>
                </c:pt>
                <c:pt idx="9">
                  <c:v>0.52636802251894543</c:v>
                </c:pt>
                <c:pt idx="10">
                  <c:v>0.52174064503844941</c:v>
                </c:pt>
              </c:numCache>
            </c:numRef>
          </c:val>
          <c:extLst>
            <c:ext xmlns:c16="http://schemas.microsoft.com/office/drawing/2014/chart" uri="{C3380CC4-5D6E-409C-BE32-E72D297353CC}">
              <c16:uniqueId val="{00000003-0408-437C-BB0F-44D1AADCA8B3}"/>
            </c:ext>
          </c:extLst>
        </c:ser>
        <c:ser>
          <c:idx val="4"/>
          <c:order val="4"/>
          <c:tx>
            <c:strRef>
              <c:f>Sheet1!$A$6</c:f>
              <c:strCache>
                <c:ptCount val="1"/>
                <c:pt idx="0">
                  <c:v>35"</c:v>
                </c:pt>
              </c:strCache>
            </c:strRef>
          </c:tx>
          <c:spPr>
            <a:solidFill>
              <a:srgbClr val="0067B3"/>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Sheet1!$B$6:$L$6</c:f>
              <c:numCache>
                <c:formatCode>0%</c:formatCode>
                <c:ptCount val="11"/>
                <c:pt idx="0">
                  <c:v>2.9699931143630596E-5</c:v>
                </c:pt>
                <c:pt idx="1">
                  <c:v>2.0530916758606046E-5</c:v>
                </c:pt>
                <c:pt idx="2">
                  <c:v>2.0218123516406123E-5</c:v>
                </c:pt>
                <c:pt idx="3">
                  <c:v>1.8760936646153717E-5</c:v>
                </c:pt>
                <c:pt idx="4">
                  <c:v>1.3273449784171052E-5</c:v>
                </c:pt>
                <c:pt idx="5">
                  <c:v>6.1414134550339978E-6</c:v>
                </c:pt>
                <c:pt idx="6">
                  <c:v>2.9963828821779791E-5</c:v>
                </c:pt>
                <c:pt idx="7">
                  <c:v>4.5809136832149819E-5</c:v>
                </c:pt>
                <c:pt idx="8">
                  <c:v>1.5710250192801681E-5</c:v>
                </c:pt>
                <c:pt idx="9">
                  <c:v>8.7162417284716367E-6</c:v>
                </c:pt>
                <c:pt idx="10">
                  <c:v>5.3615956004876697E-6</c:v>
                </c:pt>
              </c:numCache>
            </c:numRef>
          </c:val>
          <c:extLst>
            <c:ext xmlns:c16="http://schemas.microsoft.com/office/drawing/2014/chart" uri="{C3380CC4-5D6E-409C-BE32-E72D297353CC}">
              <c16:uniqueId val="{00000004-0408-437C-BB0F-44D1AADCA8B3}"/>
            </c:ext>
          </c:extLst>
        </c:ser>
        <c:ser>
          <c:idx val="5"/>
          <c:order val="5"/>
          <c:tx>
            <c:strRef>
              <c:f>Sheet1!$A$7</c:f>
              <c:strCache>
                <c:ptCount val="1"/>
                <c:pt idx="0">
                  <c:v>40"</c:v>
                </c:pt>
              </c:strCache>
            </c:strRef>
          </c:tx>
          <c:spPr>
            <a:solidFill>
              <a:srgbClr val="00942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Sheet1!$B$7:$L$7</c:f>
              <c:numCache>
                <c:formatCode>0%</c:formatCode>
                <c:ptCount val="11"/>
                <c:pt idx="0">
                  <c:v>6.9140412124103642E-2</c:v>
                </c:pt>
                <c:pt idx="1">
                  <c:v>5.3773870024438231E-2</c:v>
                </c:pt>
                <c:pt idx="2">
                  <c:v>4.0106841580098494E-2</c:v>
                </c:pt>
                <c:pt idx="3">
                  <c:v>2.9957955440916808E-2</c:v>
                </c:pt>
                <c:pt idx="4">
                  <c:v>2.3387778943451679E-2</c:v>
                </c:pt>
                <c:pt idx="5">
                  <c:v>2.4359691539323946E-2</c:v>
                </c:pt>
                <c:pt idx="6">
                  <c:v>2.038652239786105E-2</c:v>
                </c:pt>
                <c:pt idx="7">
                  <c:v>2.3520984776645704E-2</c:v>
                </c:pt>
                <c:pt idx="8">
                  <c:v>2.2826066220244075E-2</c:v>
                </c:pt>
                <c:pt idx="9">
                  <c:v>2.2447178615959993E-2</c:v>
                </c:pt>
                <c:pt idx="10">
                  <c:v>1.9800109127710155E-2</c:v>
                </c:pt>
              </c:numCache>
            </c:numRef>
          </c:val>
          <c:extLst>
            <c:ext xmlns:c16="http://schemas.microsoft.com/office/drawing/2014/chart" uri="{C3380CC4-5D6E-409C-BE32-E72D297353CC}">
              <c16:uniqueId val="{00000005-0408-437C-BB0F-44D1AADCA8B3}"/>
            </c:ext>
          </c:extLst>
        </c:ser>
        <c:ser>
          <c:idx val="6"/>
          <c:order val="6"/>
          <c:tx>
            <c:strRef>
              <c:f>Sheet1!$A$8</c:f>
              <c:strCache>
                <c:ptCount val="1"/>
                <c:pt idx="0">
                  <c:v>45"</c:v>
                </c:pt>
              </c:strCache>
            </c:strRef>
          </c:tx>
          <c:spPr>
            <a:solidFill>
              <a:srgbClr val="87B923"/>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Sheet1!$B$8:$L$8</c:f>
              <c:numCache>
                <c:formatCode>0%</c:formatCode>
                <c:ptCount val="11"/>
                <c:pt idx="0">
                  <c:v>2.6750026196532536E-5</c:v>
                </c:pt>
                <c:pt idx="1">
                  <c:v>3.3154136321333285E-5</c:v>
                </c:pt>
                <c:pt idx="2">
                  <c:v>2.0675774499271199E-5</c:v>
                </c:pt>
                <c:pt idx="3">
                  <c:v>2.9945357446266276E-5</c:v>
                </c:pt>
                <c:pt idx="4">
                  <c:v>3.8214244118085891E-5</c:v>
                </c:pt>
                <c:pt idx="5">
                  <c:v>2.0522451964728251E-5</c:v>
                </c:pt>
                <c:pt idx="6">
                  <c:v>7.391957633152029E-5</c:v>
                </c:pt>
                <c:pt idx="7">
                  <c:v>4.4456312119018533E-5</c:v>
                </c:pt>
                <c:pt idx="8">
                  <c:v>5.9870007898069452E-6</c:v>
                </c:pt>
                <c:pt idx="9">
                  <c:v>8.6479908397119519E-6</c:v>
                </c:pt>
                <c:pt idx="10">
                  <c:v>7.4447753570104678E-7</c:v>
                </c:pt>
              </c:numCache>
            </c:numRef>
          </c:val>
          <c:extLst>
            <c:ext xmlns:c16="http://schemas.microsoft.com/office/drawing/2014/chart" uri="{C3380CC4-5D6E-409C-BE32-E72D297353CC}">
              <c16:uniqueId val="{00000006-0408-437C-BB0F-44D1AADCA8B3}"/>
            </c:ext>
          </c:extLst>
        </c:ser>
        <c:ser>
          <c:idx val="7"/>
          <c:order val="7"/>
          <c:tx>
            <c:strRef>
              <c:f>Sheet1!$A$9</c:f>
              <c:strCache>
                <c:ptCount val="1"/>
                <c:pt idx="0">
                  <c:v>50"</c:v>
                </c:pt>
              </c:strCache>
            </c:strRef>
          </c:tx>
          <c:spPr>
            <a:solidFill>
              <a:srgbClr val="FFCD00"/>
            </a:solidFill>
            <a:ln>
              <a:noFill/>
            </a:ln>
            <a:effectLst/>
          </c:spPr>
          <c:invertIfNegative val="0"/>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Sheet1!$B$9:$L$9</c:f>
              <c:numCache>
                <c:formatCode>0%</c:formatCode>
                <c:ptCount val="11"/>
                <c:pt idx="0">
                  <c:v>3.3995536175726575E-3</c:v>
                </c:pt>
                <c:pt idx="1">
                  <c:v>3.7914923180861421E-3</c:v>
                </c:pt>
                <c:pt idx="2">
                  <c:v>1.5344420434715725E-3</c:v>
                </c:pt>
                <c:pt idx="3">
                  <c:v>1.5673519742915125E-3</c:v>
                </c:pt>
                <c:pt idx="4">
                  <c:v>9.116096488456124E-4</c:v>
                </c:pt>
                <c:pt idx="5">
                  <c:v>4.0632085362195437E-4</c:v>
                </c:pt>
                <c:pt idx="6">
                  <c:v>3.1780038688732824E-4</c:v>
                </c:pt>
                <c:pt idx="7">
                  <c:v>4.4291659111170311E-4</c:v>
                </c:pt>
                <c:pt idx="8">
                  <c:v>8.8247491340883707E-5</c:v>
                </c:pt>
                <c:pt idx="9">
                  <c:v>1.8002662178449617E-4</c:v>
                </c:pt>
                <c:pt idx="10">
                  <c:v>1.1504977209561341E-3</c:v>
                </c:pt>
              </c:numCache>
            </c:numRef>
          </c:val>
          <c:extLst>
            <c:ext xmlns:c16="http://schemas.microsoft.com/office/drawing/2014/chart" uri="{C3380CC4-5D6E-409C-BE32-E72D297353CC}">
              <c16:uniqueId val="{00000007-0408-437C-BB0F-44D1AADCA8B3}"/>
            </c:ext>
          </c:extLst>
        </c:ser>
        <c:ser>
          <c:idx val="8"/>
          <c:order val="8"/>
          <c:tx>
            <c:strRef>
              <c:f>Sheet1!$A$10</c:f>
              <c:strCache>
                <c:ptCount val="1"/>
                <c:pt idx="0">
                  <c:v>60"</c:v>
                </c:pt>
              </c:strCache>
            </c:strRef>
          </c:tx>
          <c:spPr>
            <a:solidFill>
              <a:srgbClr val="EB710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Sheet1!$B$10:$L$10</c:f>
              <c:numCache>
                <c:formatCode>0%</c:formatCode>
                <c:ptCount val="11"/>
                <c:pt idx="0">
                  <c:v>5.7096428012093477E-2</c:v>
                </c:pt>
                <c:pt idx="1">
                  <c:v>5.2727591804075526E-2</c:v>
                </c:pt>
                <c:pt idx="2">
                  <c:v>5.6796571087929869E-2</c:v>
                </c:pt>
                <c:pt idx="3">
                  <c:v>6.1767560738102113E-2</c:v>
                </c:pt>
                <c:pt idx="4">
                  <c:v>5.825760892009433E-2</c:v>
                </c:pt>
                <c:pt idx="5">
                  <c:v>6.0659896151338676E-2</c:v>
                </c:pt>
                <c:pt idx="6">
                  <c:v>6.1566582394085433E-2</c:v>
                </c:pt>
                <c:pt idx="7">
                  <c:v>5.701542944646204E-2</c:v>
                </c:pt>
                <c:pt idx="8">
                  <c:v>6.1375139896626907E-2</c:v>
                </c:pt>
                <c:pt idx="9">
                  <c:v>6.1319430710912406E-2</c:v>
                </c:pt>
                <c:pt idx="10">
                  <c:v>5.4491742026219633E-2</c:v>
                </c:pt>
              </c:numCache>
            </c:numRef>
          </c:val>
          <c:extLst>
            <c:ext xmlns:c16="http://schemas.microsoft.com/office/drawing/2014/chart" uri="{C3380CC4-5D6E-409C-BE32-E72D297353CC}">
              <c16:uniqueId val="{00000008-0408-437C-BB0F-44D1AADCA8B3}"/>
            </c:ext>
          </c:extLst>
        </c:ser>
        <c:ser>
          <c:idx val="9"/>
          <c:order val="9"/>
          <c:tx>
            <c:strRef>
              <c:f>Sheet1!$A$11</c:f>
              <c:strCache>
                <c:ptCount val="1"/>
                <c:pt idx="0">
                  <c:v>Over 60"</c:v>
                </c:pt>
              </c:strCache>
            </c:strRef>
          </c:tx>
          <c:spPr>
            <a:solidFill>
              <a:srgbClr val="E1051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Sheet1!$B$11:$L$11</c:f>
              <c:numCache>
                <c:formatCode>0%</c:formatCode>
                <c:ptCount val="11"/>
                <c:pt idx="0">
                  <c:v>1.661492287693693E-2</c:v>
                </c:pt>
                <c:pt idx="1">
                  <c:v>1.7946900321230589E-2</c:v>
                </c:pt>
                <c:pt idx="2">
                  <c:v>2.0082085811688691E-2</c:v>
                </c:pt>
                <c:pt idx="3">
                  <c:v>1.8589311494148008E-2</c:v>
                </c:pt>
                <c:pt idx="4">
                  <c:v>2.2117811709309952E-2</c:v>
                </c:pt>
                <c:pt idx="5">
                  <c:v>3.2413025717562299E-2</c:v>
                </c:pt>
                <c:pt idx="6">
                  <c:v>3.612988952791342E-2</c:v>
                </c:pt>
                <c:pt idx="7">
                  <c:v>3.6502450419463768E-2</c:v>
                </c:pt>
                <c:pt idx="8">
                  <c:v>3.3035631144536559E-2</c:v>
                </c:pt>
                <c:pt idx="9">
                  <c:v>3.1292760024934092E-2</c:v>
                </c:pt>
                <c:pt idx="10">
                  <c:v>3.6570150200385683E-2</c:v>
                </c:pt>
              </c:numCache>
            </c:numRef>
          </c:val>
          <c:extLst>
            <c:ext xmlns:c16="http://schemas.microsoft.com/office/drawing/2014/chart" uri="{C3380CC4-5D6E-409C-BE32-E72D297353CC}">
              <c16:uniqueId val="{00000009-0408-437C-BB0F-44D1AADCA8B3}"/>
            </c:ext>
          </c:extLst>
        </c:ser>
        <c:dLbls>
          <c:showLegendKey val="0"/>
          <c:showVal val="0"/>
          <c:showCatName val="0"/>
          <c:showSerName val="0"/>
          <c:showPercent val="0"/>
          <c:showBubbleSize val="0"/>
        </c:dLbls>
        <c:gapWidth val="20"/>
        <c:overlap val="100"/>
        <c:axId val="55296703"/>
        <c:axId val="55300863"/>
      </c:barChart>
      <c:catAx>
        <c:axId val="552967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crossAx val="55300863"/>
        <c:crosses val="autoZero"/>
        <c:auto val="1"/>
        <c:lblAlgn val="ctr"/>
        <c:lblOffset val="100"/>
        <c:noMultiLvlLbl val="0"/>
      </c:catAx>
      <c:valAx>
        <c:axId val="55300863"/>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r>
                  <a:rPr lang="en-GB"/>
                  <a:t>% Impacts (R/W)</a:t>
                </a:r>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crossAx val="55296703"/>
        <c:crosses val="autoZero"/>
        <c:crossBetween val="between"/>
      </c:valAx>
      <c:spPr>
        <a:noFill/>
        <a:ln>
          <a:noFill/>
        </a:ln>
        <a:effectLst/>
      </c:spPr>
    </c:plotArea>
    <c:legend>
      <c:legendPos val="b"/>
      <c:layout>
        <c:manualLayout>
          <c:xMode val="edge"/>
          <c:yMode val="edge"/>
          <c:x val="0.17945850976057648"/>
          <c:y val="0.92511582767766343"/>
          <c:w val="0.61507949508009674"/>
          <c:h val="5.5402726482034377E-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95000"/>
                  <a:lumOff val="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b="1">
          <a:solidFill>
            <a:schemeClr val="tx1">
              <a:lumMod val="95000"/>
              <a:lumOff val="5000"/>
            </a:schemeClr>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193443184352203"/>
          <c:y val="2.6082135301303586E-2"/>
          <c:w val="0.6877035852484793"/>
          <c:h val="0.95265548187200488"/>
        </c:manualLayout>
      </c:layout>
      <c:doughnutChart>
        <c:varyColors val="1"/>
        <c:ser>
          <c:idx val="0"/>
          <c:order val="0"/>
          <c:tx>
            <c:strRef>
              <c:f>Sheet1!$B$1</c:f>
              <c:strCache>
                <c:ptCount val="1"/>
                <c:pt idx="0">
                  <c:v>All Inds</c:v>
                </c:pt>
              </c:strCache>
            </c:strRef>
          </c:tx>
          <c:dPt>
            <c:idx val="0"/>
            <c:bubble3D val="0"/>
            <c:spPr>
              <a:solidFill>
                <a:srgbClr val="C00000"/>
              </a:solidFill>
            </c:spPr>
            <c:extLst>
              <c:ext xmlns:c16="http://schemas.microsoft.com/office/drawing/2014/chart" uri="{C3380CC4-5D6E-409C-BE32-E72D297353CC}">
                <c16:uniqueId val="{00000001-A0DE-4E16-B330-89E43E74E7D0}"/>
              </c:ext>
            </c:extLst>
          </c:dPt>
          <c:dPt>
            <c:idx val="1"/>
            <c:bubble3D val="0"/>
            <c:spPr>
              <a:solidFill>
                <a:srgbClr val="0069B4"/>
              </a:solidFill>
            </c:spPr>
            <c:extLst>
              <c:ext xmlns:c16="http://schemas.microsoft.com/office/drawing/2014/chart" uri="{C3380CC4-5D6E-409C-BE32-E72D297353CC}">
                <c16:uniqueId val="{00000003-A0DE-4E16-B330-89E43E74E7D0}"/>
              </c:ext>
            </c:extLst>
          </c:dPt>
          <c:dPt>
            <c:idx val="2"/>
            <c:bubble3D val="0"/>
            <c:spPr>
              <a:solidFill>
                <a:srgbClr val="0069B4">
                  <a:lumMod val="40000"/>
                  <a:lumOff val="60000"/>
                </a:srgbClr>
              </a:solidFill>
            </c:spPr>
            <c:extLst>
              <c:ext xmlns:c16="http://schemas.microsoft.com/office/drawing/2014/chart" uri="{C3380CC4-5D6E-409C-BE32-E72D297353CC}">
                <c16:uniqueId val="{00000005-A0DE-4E16-B330-89E43E74E7D0}"/>
              </c:ext>
            </c:extLst>
          </c:dPt>
          <c:dPt>
            <c:idx val="3"/>
            <c:bubble3D val="0"/>
            <c:spPr>
              <a:solidFill>
                <a:srgbClr val="372D87"/>
              </a:solidFill>
            </c:spPr>
            <c:extLst>
              <c:ext xmlns:c16="http://schemas.microsoft.com/office/drawing/2014/chart" uri="{C3380CC4-5D6E-409C-BE32-E72D297353CC}">
                <c16:uniqueId val="{00000007-A0DE-4E16-B330-89E43E74E7D0}"/>
              </c:ext>
            </c:extLst>
          </c:dPt>
          <c:dPt>
            <c:idx val="4"/>
            <c:bubble3D val="0"/>
            <c:spPr>
              <a:solidFill>
                <a:srgbClr val="009B3C"/>
              </a:solidFill>
            </c:spPr>
            <c:extLst>
              <c:ext xmlns:c16="http://schemas.microsoft.com/office/drawing/2014/chart" uri="{C3380CC4-5D6E-409C-BE32-E72D297353CC}">
                <c16:uniqueId val="{00000009-A0DE-4E16-B330-89E43E74E7D0}"/>
              </c:ext>
            </c:extLst>
          </c:dPt>
          <c:dPt>
            <c:idx val="8"/>
            <c:bubble3D val="0"/>
            <c:spPr>
              <a:solidFill>
                <a:srgbClr val="EB7305"/>
              </a:solidFill>
            </c:spPr>
            <c:extLst>
              <c:ext xmlns:c16="http://schemas.microsoft.com/office/drawing/2014/chart" uri="{C3380CC4-5D6E-409C-BE32-E72D297353CC}">
                <c16:uniqueId val="{0000000B-A0DE-4E16-B330-89E43E74E7D0}"/>
              </c:ext>
            </c:extLst>
          </c:dPt>
          <c:dPt>
            <c:idx val="9"/>
            <c:bubble3D val="0"/>
            <c:spPr>
              <a:solidFill>
                <a:schemeClr val="tx2"/>
              </a:solidFill>
            </c:spPr>
            <c:extLst>
              <c:ext xmlns:c16="http://schemas.microsoft.com/office/drawing/2014/chart" uri="{C3380CC4-5D6E-409C-BE32-E72D297353CC}">
                <c16:uniqueId val="{0000000D-A0DE-4E16-B330-89E43E74E7D0}"/>
              </c:ext>
            </c:extLst>
          </c:dPt>
          <c:dLbls>
            <c:delete val="1"/>
          </c:dLbls>
          <c:cat>
            <c:strRef>
              <c:f>Sheet1!$A$2:$A$6</c:f>
              <c:strCache>
                <c:ptCount val="5"/>
                <c:pt idx="0">
                  <c:v>Total TV</c:v>
                </c:pt>
                <c:pt idx="1">
                  <c:v>YouTube**</c:v>
                </c:pt>
                <c:pt idx="2">
                  <c:v>TikTok*</c:v>
                </c:pt>
                <c:pt idx="3">
                  <c:v>Other online video**</c:v>
                </c:pt>
                <c:pt idx="4">
                  <c:v>Cinema</c:v>
                </c:pt>
              </c:strCache>
            </c:strRef>
          </c:cat>
          <c:val>
            <c:numRef>
              <c:f>Sheet1!$B$2:$B$6</c:f>
              <c:numCache>
                <c:formatCode>0.00</c:formatCode>
                <c:ptCount val="5"/>
                <c:pt idx="0">
                  <c:v>14.13</c:v>
                </c:pt>
                <c:pt idx="1">
                  <c:v>1.93</c:v>
                </c:pt>
                <c:pt idx="2">
                  <c:v>0.34</c:v>
                </c:pt>
                <c:pt idx="3">
                  <c:v>0.16</c:v>
                </c:pt>
                <c:pt idx="4">
                  <c:v>0.08</c:v>
                </c:pt>
              </c:numCache>
            </c:numRef>
          </c:val>
          <c:extLst>
            <c:ext xmlns:c16="http://schemas.microsoft.com/office/drawing/2014/chart" uri="{C3380CC4-5D6E-409C-BE32-E72D297353CC}">
              <c16:uniqueId val="{0000000E-A0DE-4E16-B330-89E43E74E7D0}"/>
            </c:ext>
          </c:extLst>
        </c:ser>
        <c:dLbls>
          <c:showLegendKey val="0"/>
          <c:showVal val="0"/>
          <c:showCatName val="0"/>
          <c:showSerName val="0"/>
          <c:showPercent val="1"/>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281417349993651"/>
          <c:y val="1.6343987059348506E-2"/>
          <c:w val="0.60095255612239962"/>
          <c:h val="0.94971306389446586"/>
        </c:manualLayout>
      </c:layout>
      <c:doughnutChart>
        <c:varyColors val="1"/>
        <c:ser>
          <c:idx val="0"/>
          <c:order val="0"/>
          <c:tx>
            <c:strRef>
              <c:f>Sheet1!$B$1</c:f>
              <c:strCache>
                <c:ptCount val="1"/>
                <c:pt idx="0">
                  <c:v>16-34</c:v>
                </c:pt>
              </c:strCache>
            </c:strRef>
          </c:tx>
          <c:dPt>
            <c:idx val="0"/>
            <c:bubble3D val="0"/>
            <c:spPr>
              <a:solidFill>
                <a:srgbClr val="C00000"/>
              </a:solidFill>
            </c:spPr>
            <c:extLst>
              <c:ext xmlns:c16="http://schemas.microsoft.com/office/drawing/2014/chart" uri="{C3380CC4-5D6E-409C-BE32-E72D297353CC}">
                <c16:uniqueId val="{00000001-32A6-4917-8466-A8773835D262}"/>
              </c:ext>
            </c:extLst>
          </c:dPt>
          <c:dPt>
            <c:idx val="1"/>
            <c:bubble3D val="0"/>
            <c:spPr>
              <a:solidFill>
                <a:srgbClr val="0069B4"/>
              </a:solidFill>
            </c:spPr>
            <c:extLst>
              <c:ext xmlns:c16="http://schemas.microsoft.com/office/drawing/2014/chart" uri="{C3380CC4-5D6E-409C-BE32-E72D297353CC}">
                <c16:uniqueId val="{00000003-32A6-4917-8466-A8773835D262}"/>
              </c:ext>
            </c:extLst>
          </c:dPt>
          <c:dPt>
            <c:idx val="2"/>
            <c:bubble3D val="0"/>
            <c:spPr>
              <a:solidFill>
                <a:srgbClr val="0069B4">
                  <a:lumMod val="40000"/>
                  <a:lumOff val="60000"/>
                </a:srgbClr>
              </a:solidFill>
            </c:spPr>
            <c:extLst>
              <c:ext xmlns:c16="http://schemas.microsoft.com/office/drawing/2014/chart" uri="{C3380CC4-5D6E-409C-BE32-E72D297353CC}">
                <c16:uniqueId val="{00000005-32A6-4917-8466-A8773835D262}"/>
              </c:ext>
            </c:extLst>
          </c:dPt>
          <c:dPt>
            <c:idx val="3"/>
            <c:bubble3D val="0"/>
            <c:spPr>
              <a:solidFill>
                <a:srgbClr val="372D87"/>
              </a:solidFill>
            </c:spPr>
            <c:extLst>
              <c:ext xmlns:c16="http://schemas.microsoft.com/office/drawing/2014/chart" uri="{C3380CC4-5D6E-409C-BE32-E72D297353CC}">
                <c16:uniqueId val="{00000007-32A6-4917-8466-A8773835D262}"/>
              </c:ext>
            </c:extLst>
          </c:dPt>
          <c:dPt>
            <c:idx val="4"/>
            <c:bubble3D val="0"/>
            <c:spPr>
              <a:solidFill>
                <a:srgbClr val="009B3C"/>
              </a:solidFill>
            </c:spPr>
            <c:extLst>
              <c:ext xmlns:c16="http://schemas.microsoft.com/office/drawing/2014/chart" uri="{C3380CC4-5D6E-409C-BE32-E72D297353CC}">
                <c16:uniqueId val="{00000009-32A6-4917-8466-A8773835D262}"/>
              </c:ext>
            </c:extLst>
          </c:dPt>
          <c:dPt>
            <c:idx val="8"/>
            <c:bubble3D val="0"/>
            <c:spPr>
              <a:solidFill>
                <a:srgbClr val="EB7305"/>
              </a:solidFill>
            </c:spPr>
            <c:extLst>
              <c:ext xmlns:c16="http://schemas.microsoft.com/office/drawing/2014/chart" uri="{C3380CC4-5D6E-409C-BE32-E72D297353CC}">
                <c16:uniqueId val="{0000000B-32A6-4917-8466-A8773835D262}"/>
              </c:ext>
            </c:extLst>
          </c:dPt>
          <c:dPt>
            <c:idx val="9"/>
            <c:bubble3D val="0"/>
            <c:spPr>
              <a:solidFill>
                <a:schemeClr val="tx2"/>
              </a:solidFill>
            </c:spPr>
            <c:extLst>
              <c:ext xmlns:c16="http://schemas.microsoft.com/office/drawing/2014/chart" uri="{C3380CC4-5D6E-409C-BE32-E72D297353CC}">
                <c16:uniqueId val="{0000000D-32A6-4917-8466-A8773835D262}"/>
              </c:ext>
            </c:extLst>
          </c:dPt>
          <c:dLbls>
            <c:delete val="1"/>
          </c:dLbls>
          <c:cat>
            <c:strRef>
              <c:f>Sheet1!$A$2:$A$6</c:f>
              <c:strCache>
                <c:ptCount val="5"/>
                <c:pt idx="0">
                  <c:v>Total TV</c:v>
                </c:pt>
                <c:pt idx="1">
                  <c:v>YouTube**</c:v>
                </c:pt>
                <c:pt idx="2">
                  <c:v>TikTok*</c:v>
                </c:pt>
                <c:pt idx="3">
                  <c:v>Other online video**</c:v>
                </c:pt>
                <c:pt idx="4">
                  <c:v>Cinema</c:v>
                </c:pt>
              </c:strCache>
            </c:strRef>
          </c:cat>
          <c:val>
            <c:numRef>
              <c:f>Sheet1!$B$2:$B$6</c:f>
              <c:numCache>
                <c:formatCode>0.00</c:formatCode>
                <c:ptCount val="5"/>
                <c:pt idx="0">
                  <c:v>4.3099999999999996</c:v>
                </c:pt>
                <c:pt idx="1">
                  <c:v>2.92</c:v>
                </c:pt>
                <c:pt idx="2">
                  <c:v>1.26</c:v>
                </c:pt>
                <c:pt idx="3">
                  <c:v>0.32</c:v>
                </c:pt>
                <c:pt idx="4">
                  <c:v>0.15</c:v>
                </c:pt>
              </c:numCache>
            </c:numRef>
          </c:val>
          <c:extLst>
            <c:ext xmlns:c16="http://schemas.microsoft.com/office/drawing/2014/chart" uri="{C3380CC4-5D6E-409C-BE32-E72D297353CC}">
              <c16:uniqueId val="{0000000E-32A6-4917-8466-A8773835D262}"/>
            </c:ext>
          </c:extLst>
        </c:ser>
        <c:dLbls>
          <c:showLegendKey val="0"/>
          <c:showVal val="0"/>
          <c:showCatName val="0"/>
          <c:showSerName val="0"/>
          <c:showPercent val="1"/>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TV</c:v>
                </c:pt>
              </c:strCache>
            </c:strRef>
          </c:tx>
          <c:spPr>
            <a:solidFill>
              <a:srgbClr val="F4001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Sheet1!$B$2:$B$4</c:f>
              <c:numCache>
                <c:formatCode>#,##0_ ;\-#,##0\ </c:formatCode>
                <c:ptCount val="3"/>
                <c:pt idx="0">
                  <c:v>160.58320563645688</c:v>
                </c:pt>
                <c:pt idx="1">
                  <c:v>87.846730483547859</c:v>
                </c:pt>
                <c:pt idx="2">
                  <c:v>51.90755236673391</c:v>
                </c:pt>
              </c:numCache>
            </c:numRef>
          </c:val>
          <c:extLst>
            <c:ext xmlns:c16="http://schemas.microsoft.com/office/drawing/2014/chart" uri="{C3380CC4-5D6E-409C-BE32-E72D297353CC}">
              <c16:uniqueId val="{00000000-C219-4474-803D-8609B6EB57CD}"/>
            </c:ext>
          </c:extLst>
        </c:ser>
        <c:ser>
          <c:idx val="1"/>
          <c:order val="1"/>
          <c:tx>
            <c:strRef>
              <c:f>Sheet1!$C$1</c:f>
              <c:strCache>
                <c:ptCount val="1"/>
                <c:pt idx="0">
                  <c:v>YouTube</c:v>
                </c:pt>
              </c:strCache>
            </c:strRef>
          </c:tx>
          <c:spPr>
            <a:solidFill>
              <a:srgbClr val="6F5FC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Sheet1!$C$2:$C$4</c:f>
              <c:numCache>
                <c:formatCode>0</c:formatCode>
                <c:ptCount val="3"/>
                <c:pt idx="0">
                  <c:v>122.61293906757982</c:v>
                </c:pt>
                <c:pt idx="1">
                  <c:v>131.79318418991457</c:v>
                </c:pt>
                <c:pt idx="2">
                  <c:v>86.49134515847652</c:v>
                </c:pt>
              </c:numCache>
            </c:numRef>
          </c:val>
          <c:extLst>
            <c:ext xmlns:c16="http://schemas.microsoft.com/office/drawing/2014/chart" uri="{C3380CC4-5D6E-409C-BE32-E72D297353CC}">
              <c16:uniqueId val="{00000002-C219-4474-803D-8609B6EB57CD}"/>
            </c:ext>
          </c:extLst>
        </c:ser>
        <c:ser>
          <c:idx val="2"/>
          <c:order val="2"/>
          <c:tx>
            <c:strRef>
              <c:f>Sheet1!$D$1</c:f>
              <c:strCache>
                <c:ptCount val="1"/>
                <c:pt idx="0">
                  <c:v>Social Media</c:v>
                </c:pt>
              </c:strCache>
            </c:strRef>
          </c:tx>
          <c:spPr>
            <a:solidFill>
              <a:srgbClr val="1271B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Sheet1!$D$2:$D$4</c:f>
              <c:numCache>
                <c:formatCode>0</c:formatCode>
                <c:ptCount val="3"/>
                <c:pt idx="0">
                  <c:v>113.18788268054895</c:v>
                </c:pt>
                <c:pt idx="1">
                  <c:v>122.17331608063029</c:v>
                </c:pt>
                <c:pt idx="2">
                  <c:v>84.556012097196316</c:v>
                </c:pt>
              </c:numCache>
            </c:numRef>
          </c:val>
          <c:extLst>
            <c:ext xmlns:c16="http://schemas.microsoft.com/office/drawing/2014/chart" uri="{C3380CC4-5D6E-409C-BE32-E72D297353CC}">
              <c16:uniqueId val="{00000006-C219-4474-803D-8609B6EB57CD}"/>
            </c:ext>
          </c:extLst>
        </c:ser>
        <c:dLbls>
          <c:dLblPos val="outEnd"/>
          <c:showLegendKey val="0"/>
          <c:showVal val="1"/>
          <c:showCatName val="0"/>
          <c:showSerName val="0"/>
          <c:showPercent val="0"/>
          <c:showBubbleSize val="0"/>
        </c:dLbls>
        <c:gapWidth val="109"/>
        <c:overlap val="-27"/>
        <c:axId val="1009326432"/>
        <c:axId val="1009317312"/>
      </c:barChart>
      <c:catAx>
        <c:axId val="10093264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09317312"/>
        <c:crossesAt val="100"/>
        <c:auto val="1"/>
        <c:lblAlgn val="ctr"/>
        <c:lblOffset val="100"/>
        <c:noMultiLvlLbl val="0"/>
      </c:catAx>
      <c:valAx>
        <c:axId val="1009317312"/>
        <c:scaling>
          <c:orientation val="minMax"/>
          <c:max val="170"/>
          <c:min val="30"/>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GB" dirty="0"/>
                  <a:t>Index</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_ ;\-#,##0\ "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093264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b="0"/>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rgbClr val="002060"/>
            </a:solidFill>
            <a:ln>
              <a:noFill/>
            </a:ln>
            <a:effectLst/>
          </c:spPr>
          <c:invertIfNegative val="0"/>
          <c:dPt>
            <c:idx val="0"/>
            <c:invertIfNegative val="0"/>
            <c:bubble3D val="0"/>
            <c:spPr>
              <a:solidFill>
                <a:srgbClr val="09BDB9"/>
              </a:solidFill>
              <a:ln>
                <a:noFill/>
              </a:ln>
              <a:effectLst/>
            </c:spPr>
            <c:extLst>
              <c:ext xmlns:c16="http://schemas.microsoft.com/office/drawing/2014/chart" uri="{C3380CC4-5D6E-409C-BE32-E72D297353CC}">
                <c16:uniqueId val="{00000001-8F2E-4C54-BFCB-415ACB3AA015}"/>
              </c:ext>
            </c:extLst>
          </c:dPt>
          <c:dPt>
            <c:idx val="1"/>
            <c:invertIfNegative val="0"/>
            <c:bubble3D val="0"/>
            <c:spPr>
              <a:solidFill>
                <a:srgbClr val="BBCF0E"/>
              </a:solidFill>
              <a:ln>
                <a:noFill/>
              </a:ln>
              <a:effectLst/>
            </c:spPr>
            <c:extLst>
              <c:ext xmlns:c16="http://schemas.microsoft.com/office/drawing/2014/chart" uri="{C3380CC4-5D6E-409C-BE32-E72D297353CC}">
                <c16:uniqueId val="{00000002-8F2E-4C54-BFCB-415ACB3AA015}"/>
              </c:ext>
            </c:extLst>
          </c:dPt>
          <c:dPt>
            <c:idx val="2"/>
            <c:invertIfNegative val="0"/>
            <c:bubble3D val="0"/>
            <c:spPr>
              <a:solidFill>
                <a:srgbClr val="0169B3"/>
              </a:solidFill>
              <a:ln>
                <a:noFill/>
              </a:ln>
              <a:effectLst/>
            </c:spPr>
            <c:extLst>
              <c:ext xmlns:c16="http://schemas.microsoft.com/office/drawing/2014/chart" uri="{C3380CC4-5D6E-409C-BE32-E72D297353CC}">
                <c16:uniqueId val="{00000003-8F2E-4C54-BFCB-415ACB3AA015}"/>
              </c:ext>
            </c:extLst>
          </c:dPt>
          <c:dPt>
            <c:idx val="3"/>
            <c:invertIfNegative val="0"/>
            <c:bubble3D val="0"/>
            <c:spPr>
              <a:solidFill>
                <a:srgbClr val="766ACE"/>
              </a:solidFill>
              <a:ln>
                <a:noFill/>
              </a:ln>
              <a:effectLst/>
            </c:spPr>
            <c:extLst>
              <c:ext xmlns:c16="http://schemas.microsoft.com/office/drawing/2014/chart" uri="{C3380CC4-5D6E-409C-BE32-E72D297353CC}">
                <c16:uniqueId val="{00000004-8F2E-4C54-BFCB-415ACB3AA015}"/>
              </c:ext>
            </c:extLst>
          </c:dPt>
          <c:dPt>
            <c:idx val="4"/>
            <c:invertIfNegative val="0"/>
            <c:bubble3D val="0"/>
            <c:spPr>
              <a:solidFill>
                <a:srgbClr val="372D86"/>
              </a:solidFill>
              <a:ln>
                <a:noFill/>
              </a:ln>
              <a:effectLst/>
            </c:spPr>
            <c:extLst>
              <c:ext xmlns:c16="http://schemas.microsoft.com/office/drawing/2014/chart" uri="{C3380CC4-5D6E-409C-BE32-E72D297353CC}">
                <c16:uniqueId val="{00000005-8F2E-4C54-BFCB-415ACB3AA015}"/>
              </c:ext>
            </c:extLst>
          </c:dPt>
          <c:dPt>
            <c:idx val="5"/>
            <c:invertIfNegative val="0"/>
            <c:bubble3D val="0"/>
            <c:spPr>
              <a:solidFill>
                <a:srgbClr val="BE09A8"/>
              </a:solidFill>
              <a:ln>
                <a:noFill/>
              </a:ln>
              <a:effectLst/>
            </c:spPr>
            <c:extLst>
              <c:ext xmlns:c16="http://schemas.microsoft.com/office/drawing/2014/chart" uri="{C3380CC4-5D6E-409C-BE32-E72D297353CC}">
                <c16:uniqueId val="{00000006-8F2E-4C54-BFCB-415ACB3AA015}"/>
              </c:ext>
            </c:extLst>
          </c:dPt>
          <c:dLbls>
            <c:dLbl>
              <c:idx val="0"/>
              <c:tx>
                <c:rich>
                  <a:bodyPr/>
                  <a:lstStyle/>
                  <a:p>
                    <a:r>
                      <a:rPr lang="en-US" sz="2000" b="1">
                        <a:solidFill>
                          <a:schemeClr val="bg1"/>
                        </a:solidFill>
                      </a:rPr>
                      <a:t>-</a:t>
                    </a:r>
                    <a:fld id="{A795AB37-6C3B-4151-9EBC-0E607BF2789D}" type="VALUE">
                      <a:rPr lang="en-US" sz="2000" b="1" smtClean="0">
                        <a:solidFill>
                          <a:schemeClr val="bg1"/>
                        </a:solidFill>
                      </a:rPr>
                      <a:pPr/>
                      <a:t>[VALUE]</a:t>
                    </a:fld>
                    <a:endParaRPr lang="en-US" sz="2000" b="1">
                      <a:solidFill>
                        <a:schemeClr val="bg1"/>
                      </a:solidFill>
                    </a:endParaRP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F2E-4C54-BFCB-415ACB3AA015}"/>
                </c:ext>
              </c:extLst>
            </c:dLbl>
            <c:dLbl>
              <c:idx val="1"/>
              <c:tx>
                <c:rich>
                  <a:bodyPr/>
                  <a:lstStyle/>
                  <a:p>
                    <a:r>
                      <a:rPr lang="en-US"/>
                      <a:t>-</a:t>
                    </a:r>
                    <a:fld id="{01FBED00-7AC1-41F5-AC09-FEEE1388092A}"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F2E-4C54-BFCB-415ACB3AA015}"/>
                </c:ext>
              </c:extLst>
            </c:dLbl>
            <c:dLbl>
              <c:idx val="2"/>
              <c:tx>
                <c:rich>
                  <a:bodyPr/>
                  <a:lstStyle/>
                  <a:p>
                    <a:r>
                      <a:rPr lang="en-US"/>
                      <a:t>-</a:t>
                    </a:r>
                    <a:fld id="{18F1AE6D-D330-4279-8C1C-28CFBC639C30}"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F2E-4C54-BFCB-415ACB3AA015}"/>
                </c:ext>
              </c:extLst>
            </c:dLbl>
            <c:dLbl>
              <c:idx val="3"/>
              <c:tx>
                <c:rich>
                  <a:bodyPr/>
                  <a:lstStyle/>
                  <a:p>
                    <a:r>
                      <a:rPr lang="en-US"/>
                      <a:t>-</a:t>
                    </a:r>
                    <a:fld id="{03F03BBD-5813-4E1A-A30B-F2652373757E}"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F2E-4C54-BFCB-415ACB3AA015}"/>
                </c:ext>
              </c:extLst>
            </c:dLbl>
            <c:dLbl>
              <c:idx val="4"/>
              <c:tx>
                <c:rich>
                  <a:bodyPr/>
                  <a:lstStyle/>
                  <a:p>
                    <a:r>
                      <a:rPr lang="en-US"/>
                      <a:t>-</a:t>
                    </a:r>
                    <a:fld id="{C4F571D5-F849-4EFB-A6F5-530ED3FDC53D}"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F2E-4C54-BFCB-415ACB3AA015}"/>
                </c:ext>
              </c:extLst>
            </c:dLbl>
            <c:dLbl>
              <c:idx val="5"/>
              <c:tx>
                <c:rich>
                  <a:bodyPr/>
                  <a:lstStyle/>
                  <a:p>
                    <a:r>
                      <a:rPr lang="en-US"/>
                      <a:t>-</a:t>
                    </a:r>
                    <a:fld id="{06A7D14F-D6F3-4897-BED4-93DE29AF51D0}"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F2E-4C54-BFCB-415ACB3AA015}"/>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Sheet1!$A$3:$A$8</c:f>
              <c:strCache>
                <c:ptCount val="6"/>
                <c:pt idx="0">
                  <c:v>online</c:v>
                </c:pt>
                <c:pt idx="1">
                  <c:v>audio  </c:v>
                </c:pt>
                <c:pt idx="2">
                  <c:v>social  </c:v>
                </c:pt>
                <c:pt idx="3">
                  <c:v>online video</c:v>
                </c:pt>
                <c:pt idx="4">
                  <c:v>print</c:v>
                </c:pt>
                <c:pt idx="5">
                  <c:v>OOH</c:v>
                </c:pt>
              </c:strCache>
            </c:strRef>
          </c:cat>
          <c:val>
            <c:numRef>
              <c:f>Sheet1!$B$3:$B$8</c:f>
              <c:numCache>
                <c:formatCode>0%</c:formatCode>
                <c:ptCount val="6"/>
                <c:pt idx="0">
                  <c:v>0.09</c:v>
                </c:pt>
                <c:pt idx="1">
                  <c:v>0.14000000000000001</c:v>
                </c:pt>
                <c:pt idx="2">
                  <c:v>0.17</c:v>
                </c:pt>
                <c:pt idx="3">
                  <c:v>0.23</c:v>
                </c:pt>
                <c:pt idx="4">
                  <c:v>0.28000000000000003</c:v>
                </c:pt>
                <c:pt idx="5">
                  <c:v>0.28000000000000003</c:v>
                </c:pt>
              </c:numCache>
            </c:numRef>
          </c:val>
          <c:extLst>
            <c:ext xmlns:c16="http://schemas.microsoft.com/office/drawing/2014/chart" uri="{C3380CC4-5D6E-409C-BE32-E72D297353CC}">
              <c16:uniqueId val="{00000007-8F2E-4C54-BFCB-415ACB3AA015}"/>
            </c:ext>
          </c:extLst>
        </c:ser>
        <c:dLbls>
          <c:showLegendKey val="0"/>
          <c:showVal val="0"/>
          <c:showCatName val="0"/>
          <c:showSerName val="0"/>
          <c:showPercent val="0"/>
          <c:showBubbleSize val="0"/>
        </c:dLbls>
        <c:gapWidth val="50"/>
        <c:overlap val="-24"/>
        <c:axId val="1223168447"/>
        <c:axId val="1223168927"/>
      </c:barChart>
      <c:catAx>
        <c:axId val="1223168447"/>
        <c:scaling>
          <c:orientation val="minMax"/>
        </c:scaling>
        <c:delete val="1"/>
        <c:axPos val="t"/>
        <c:numFmt formatCode="General" sourceLinked="1"/>
        <c:majorTickMark val="out"/>
        <c:minorTickMark val="none"/>
        <c:tickLblPos val="nextTo"/>
        <c:crossAx val="1223168927"/>
        <c:crossesAt val="0"/>
        <c:auto val="1"/>
        <c:lblAlgn val="ctr"/>
        <c:lblOffset val="100"/>
        <c:noMultiLvlLbl val="0"/>
      </c:catAx>
      <c:valAx>
        <c:axId val="1223168927"/>
        <c:scaling>
          <c:orientation val="maxMin"/>
          <c:max val="0.4"/>
          <c:min val="0"/>
        </c:scaling>
        <c:delete val="1"/>
        <c:axPos val="l"/>
        <c:numFmt formatCode="0%" sourceLinked="1"/>
        <c:majorTickMark val="out"/>
        <c:minorTickMark val="none"/>
        <c:tickLblPos val="nextTo"/>
        <c:crossAx val="1223168447"/>
        <c:crosses val="autoZero"/>
        <c:crossBetween val="between"/>
        <c:majorUnit val="0.1"/>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Trusted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TV</c:v>
                </c:pt>
                <c:pt idx="1">
                  <c:v>YouTube</c:v>
                </c:pt>
                <c:pt idx="2">
                  <c:v>Social media</c:v>
                </c:pt>
                <c:pt idx="3">
                  <c:v>Radio/podcasts</c:v>
                </c:pt>
                <c:pt idx="4">
                  <c:v>Newspapers/magazines</c:v>
                </c:pt>
              </c:strCache>
            </c:strRef>
          </c:cat>
          <c:val>
            <c:numRef>
              <c:f>Sheet1!$B$2:$B$6</c:f>
              <c:numCache>
                <c:formatCode>0%</c:formatCode>
                <c:ptCount val="5"/>
                <c:pt idx="0">
                  <c:v>0.23514627368839999</c:v>
                </c:pt>
                <c:pt idx="1">
                  <c:v>0.12413428767369999</c:v>
                </c:pt>
                <c:pt idx="2">
                  <c:v>8.5573039942539994E-2</c:v>
                </c:pt>
                <c:pt idx="3">
                  <c:v>0.16591713899339999</c:v>
                </c:pt>
                <c:pt idx="4">
                  <c:v>0.195200402488</c:v>
                </c:pt>
              </c:numCache>
            </c:numRef>
          </c:val>
          <c:extLst>
            <c:ext xmlns:c16="http://schemas.microsoft.com/office/drawing/2014/chart" uri="{C3380CC4-5D6E-409C-BE32-E72D297353CC}">
              <c16:uniqueId val="{00000000-CE97-437E-958C-51B4A7E283F8}"/>
            </c:ext>
          </c:extLst>
        </c:ser>
        <c:dLbls>
          <c:showLegendKey val="0"/>
          <c:showVal val="0"/>
          <c:showCatName val="0"/>
          <c:showSerName val="0"/>
          <c:showPercent val="0"/>
          <c:showBubbleSize val="0"/>
        </c:dLbls>
        <c:gapWidth val="100"/>
        <c:overlap val="-27"/>
        <c:axId val="702220880"/>
        <c:axId val="702217520"/>
      </c:barChart>
      <c:catAx>
        <c:axId val="702220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2217520"/>
        <c:crosses val="autoZero"/>
        <c:auto val="1"/>
        <c:lblAlgn val="ctr"/>
        <c:lblOffset val="100"/>
        <c:noMultiLvlLbl val="0"/>
      </c:catAx>
      <c:valAx>
        <c:axId val="702217520"/>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Trusted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222088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0.19378</cdr:x>
      <cdr:y>0.46503</cdr:y>
    </cdr:from>
    <cdr:to>
      <cdr:x>0.26629</cdr:x>
      <cdr:y>0.53497</cdr:y>
    </cdr:to>
    <cdr:sp macro="" textlink="">
      <cdr:nvSpPr>
        <cdr:cNvPr id="2" name="TextBox 1">
          <a:extLst xmlns:a="http://schemas.openxmlformats.org/drawingml/2006/main">
            <a:ext uri="{FF2B5EF4-FFF2-40B4-BE49-F238E27FC236}">
              <a16:creationId xmlns:a16="http://schemas.microsoft.com/office/drawing/2014/main" id="{D6C94DC2-3CD3-7630-A12A-C271370FDD6F}"/>
            </a:ext>
          </a:extLst>
        </cdr:cNvPr>
        <cdr:cNvSpPr txBox="1"/>
      </cdr:nvSpPr>
      <cdr:spPr>
        <a:xfrm xmlns:a="http://schemas.openxmlformats.org/drawingml/2006/main">
          <a:off x="2162574" y="1841500"/>
          <a:ext cx="809208" cy="276999"/>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l"/>
          <a:r>
            <a:rPr lang="en-US" sz="1200" kern="1200" dirty="0">
              <a:solidFill>
                <a:schemeClr val="bg2"/>
              </a:solidFill>
            </a:rPr>
            <a:t>Relaxed</a:t>
          </a:r>
          <a:endParaRPr lang="en-GB" sz="1200" kern="1200" dirty="0" err="1">
            <a:solidFill>
              <a:schemeClr val="bg2"/>
            </a:solidFill>
          </a:endParaRPr>
        </a:p>
      </cdr:txBody>
    </cdr:sp>
  </cdr:relSizeAnchor>
  <cdr:relSizeAnchor xmlns:cdr="http://schemas.openxmlformats.org/drawingml/2006/chartDrawing">
    <cdr:from>
      <cdr:x>0.511</cdr:x>
      <cdr:y>0.46503</cdr:y>
    </cdr:from>
    <cdr:to>
      <cdr:x>0.557</cdr:x>
      <cdr:y>0.53497</cdr:y>
    </cdr:to>
    <cdr:sp macro="" textlink="">
      <cdr:nvSpPr>
        <cdr:cNvPr id="4" name="TextBox 1">
          <a:extLst xmlns:a="http://schemas.openxmlformats.org/drawingml/2006/main">
            <a:ext uri="{FF2B5EF4-FFF2-40B4-BE49-F238E27FC236}">
              <a16:creationId xmlns:a16="http://schemas.microsoft.com/office/drawing/2014/main" id="{35EE13DB-B0B2-2B7C-D443-99335EF86126}"/>
            </a:ext>
          </a:extLst>
        </cdr:cNvPr>
        <cdr:cNvSpPr txBox="1"/>
      </cdr:nvSpPr>
      <cdr:spPr>
        <a:xfrm xmlns:a="http://schemas.openxmlformats.org/drawingml/2006/main">
          <a:off x="5702751" y="1841519"/>
          <a:ext cx="513360" cy="27696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200" kern="1200" dirty="0">
              <a:solidFill>
                <a:schemeClr val="bg2"/>
              </a:solidFill>
            </a:rPr>
            <a:t>Sad</a:t>
          </a:r>
          <a:endParaRPr lang="en-GB" sz="1200" kern="1200" dirty="0" err="1">
            <a:solidFill>
              <a:schemeClr val="bg2"/>
            </a:solidFill>
          </a:endParaRPr>
        </a:p>
      </cdr:txBody>
    </cdr:sp>
  </cdr:relSizeAnchor>
  <cdr:relSizeAnchor xmlns:cdr="http://schemas.openxmlformats.org/drawingml/2006/chartDrawing">
    <cdr:from>
      <cdr:x>0.79795</cdr:x>
      <cdr:y>0.39306</cdr:y>
    </cdr:from>
    <cdr:to>
      <cdr:x>0.87062</cdr:x>
      <cdr:y>0.46435</cdr:y>
    </cdr:to>
    <cdr:sp macro="" textlink="">
      <cdr:nvSpPr>
        <cdr:cNvPr id="5" name="TextBox 1">
          <a:extLst xmlns:a="http://schemas.openxmlformats.org/drawingml/2006/main">
            <a:ext uri="{FF2B5EF4-FFF2-40B4-BE49-F238E27FC236}">
              <a16:creationId xmlns:a16="http://schemas.microsoft.com/office/drawing/2014/main" id="{004ABCEF-CDF1-76D0-8C23-B331611BA588}"/>
            </a:ext>
          </a:extLst>
        </cdr:cNvPr>
        <cdr:cNvSpPr txBox="1"/>
      </cdr:nvSpPr>
      <cdr:spPr>
        <a:xfrm xmlns:a="http://schemas.openxmlformats.org/drawingml/2006/main">
          <a:off x="8905133" y="1556536"/>
          <a:ext cx="810997" cy="28230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200" kern="1200" dirty="0">
              <a:solidFill>
                <a:schemeClr val="bg2"/>
              </a:solidFill>
            </a:rPr>
            <a:t>Stressed</a:t>
          </a:r>
          <a:endParaRPr lang="en-GB" sz="1200" kern="1200" dirty="0" err="1">
            <a:solidFill>
              <a:schemeClr val="bg2"/>
            </a:solidFill>
          </a:endParaRPr>
        </a:p>
      </cdr:txBody>
    </cdr:sp>
  </cdr:relSizeAnchor>
</c:userShapes>
</file>

<file path=ppt/handoutMasters/_rels/handoutMaster1.xml.rels><?xml version="1.0" encoding="UTF-8" standalone="yes"?>
<Relationships xmlns="http://schemas.openxmlformats.org/package/2006/relationships"><Relationship Id="rId2" Type="http://schemas.openxmlformats.org/officeDocument/2006/relationships/tags" Target="../tags/tag92.xml"/><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6BA460-DC86-49AC-90AA-86C1E02239B2}" type="datetimeFigureOut">
              <a:rPr lang="en-GB" smtClean="0"/>
              <a:t>13/07/2026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DDBEB2-BA40-44C0-A1B9-C3272EDE07E4}" type="slidenum">
              <a:rPr lang="en-GB" smtClean="0"/>
              <a:t>‹#›</a:t>
            </a:fld>
            <a:endParaRPr lang="en-GB"/>
          </a:p>
        </p:txBody>
      </p:sp>
    </p:spTree>
    <p:custDataLst>
      <p:tags r:id="rId2"/>
    </p:custDataLst>
    <p:extLst>
      <p:ext uri="{BB962C8B-B14F-4D97-AF65-F5344CB8AC3E}">
        <p14:creationId xmlns:p14="http://schemas.microsoft.com/office/powerpoint/2010/main" val="902387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C2853-E575-4BC1-90FA-3518084ECF7E}" type="datetimeFigureOut">
              <a:rPr lang="en-GB" smtClean="0"/>
              <a:t>13/07/2026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DFD36-33EA-4DB4-B32D-6EBE0B1D4496}" type="slidenum">
              <a:rPr lang="en-GB" smtClean="0"/>
              <a:t>‹#›</a:t>
            </a:fld>
            <a:endParaRPr lang="en-GB"/>
          </a:p>
        </p:txBody>
      </p:sp>
    </p:spTree>
    <p:extLst>
      <p:ext uri="{BB962C8B-B14F-4D97-AF65-F5344CB8AC3E}">
        <p14:creationId xmlns:p14="http://schemas.microsoft.com/office/powerpoint/2010/main" val="132683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thinkbox.tv/research/thinkbox-research/a-matter-of-time-the-importance-of-time-length-in-tv-advertising/"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thinkbox.tv/why-tv/unrivalled-trust"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thinkbox.tv/research/thinkbox-research/context-effects"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thinkbox.tv/why-tv/unrivalled-trust"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thinkbox.tv/news-and-opinion/opinion/the-cost-of-dull-media-key-findings-every-advertiser-should-know"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On average, brands could double their investment and still generate a profitable return, unlocking 11% headline profit growth</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month’s Chart of the Month comes from our latest study, ‘The Growth Gap’ by WPP Media, which explores how, with constrained budgets, you can allocate resources to balance immediate sales with long-term brand equity.</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study analysed 624 brands and over 7,400 different campaign scenarios. It found that many businesses stop investing in advertising long before that investment ceases to be profitable. Current average brand annual media investment level is £15 million, but saturation point (when each £1 invested starts generating less than £1 in profit return) is at £30 million.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study found that the average brand could double their advertising investment and still keep every pound profitable, unlocking 11% headline profit growth (c. £32 billion profit left on the table).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varies by sector however. Travel brands could increase advertising investment by 275%, Retail by 131%, and Automotive by 67% and still see profitable returns. In contrast, proving the value of additional media investment for Telecoms, Finance, and FMCG brands is more complex. It requires factoring in customer lifecycle or assessing advertising’s impact on other metrics, such as price elasticity and distribution.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Want to know more? Watch Advertising Through Adversity on demand: https://www.thinkbox.tv/news-and-opinion/events/advertising-through-adversity-strategies-for-uncertain-times</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964ADB-77DE-4EEF-A412-5E51C363DB49}"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41581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month’s Chart of the Month comes from our latest study, ‘Cultural Advantage’, which explores what mechanisms drive culture and how advertiser can adapt effectively to create a strong cultural advantage.</a:t>
            </a:r>
          </a:p>
          <a:p>
            <a:r>
              <a:rPr lang="en-US" dirty="0"/>
              <a:t> </a:t>
            </a:r>
          </a:p>
          <a:p>
            <a:r>
              <a:rPr lang="en-US" dirty="0"/>
              <a:t>Using a framework developed by cultural insight specialists, everyday people and incorporating a diverse range of academic perspectives, the study tested seven ways media shape culture each varying in importance to people’s lives. In order of importance, they are: continuity, purpose, bonding, affirmation, transformation, bridging, and currency.</a:t>
            </a:r>
          </a:p>
          <a:p>
            <a:r>
              <a:rPr lang="en-US" dirty="0"/>
              <a:t> </a:t>
            </a:r>
          </a:p>
          <a:p>
            <a:r>
              <a:rPr lang="en-US" dirty="0"/>
              <a:t>Taking these into account, everyday people calculated an overall cultural impact for different media as well as understand different media’s impact on different types of cultural association.</a:t>
            </a:r>
          </a:p>
          <a:p>
            <a:r>
              <a:rPr lang="en-US" dirty="0"/>
              <a:t> </a:t>
            </a:r>
          </a:p>
          <a:p>
            <a:r>
              <a:rPr lang="en-US" dirty="0"/>
              <a:t>Based on data from 2,000 UK adults aged 16+, analysis revealed that TV accounts for 21.3% of media’s cultural impact, followed by social media (14.4%), cinema (12.3%), radio (12.2%), video sharing sites 11.7%). The media with the least cultural impact are content creators (8.6%) and podcasts (8.2%).</a:t>
            </a:r>
          </a:p>
          <a:p>
            <a:r>
              <a:rPr lang="en-US" dirty="0"/>
              <a:t> </a:t>
            </a:r>
          </a:p>
          <a:p>
            <a:r>
              <a:rPr lang="en-US" dirty="0"/>
              <a:t>Want to dig deeper into how different media channels create cultural advantage — and what it means for advertisers? Watch Advertising Through Adversity on demand</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29696C-1CCA-4758-9CB2-D0A09EBFB06E}"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63711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30-second TV ads consistently account for half of all impacts</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Our latest Chart of the Month shows how the 30-second spot continues to be the most popular time length in UK ad breaks.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main shift since 2015 has been less use of 40 to 50-second ads on TV. The prevalence of shorter time lengths (20-second, 10-second and under) and 60-second ads has remained stable, while there has been a small increase in the use of 60-second+ ads.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insights on time lengths in TV advertising – the pros and cons of different ad lengths, their storytelling ability – you could do worse than go here where we go into the topic in more depth </a:t>
            </a:r>
            <a:r>
              <a:rPr lang="en-GB" sz="1200" u="sng" kern="1200" dirty="0">
                <a:solidFill>
                  <a:schemeClr val="tx1"/>
                </a:solidFill>
                <a:effectLst/>
                <a:latin typeface="+mn-lt"/>
                <a:ea typeface="+mn-ea"/>
                <a:cs typeface="+mn-cs"/>
                <a:hlinkClick r:id="rId3"/>
              </a:rPr>
              <a:t>https://www.thinkbox.tv/research/thinkbox-research/a-matter-of-time-the-importance-of-time-length-in-tv-advertising/</a:t>
            </a:r>
            <a:endParaRPr lang="en-GB" sz="1200" kern="1200" dirty="0">
              <a:solidFill>
                <a:schemeClr val="tx1"/>
              </a:solidFill>
              <a:effectLst/>
              <a:latin typeface="+mn-lt"/>
              <a:ea typeface="+mn-ea"/>
              <a:cs typeface="+mn-cs"/>
            </a:endParaRPr>
          </a:p>
          <a:p>
            <a:r>
              <a:rPr lang="en-GB" sz="1800" dirty="0">
                <a:effectLst/>
                <a:latin typeface="Calibri" panose="020F0502020204030204" pitchFamily="34" charset="0"/>
                <a:ea typeface="Calibri" panose="020F0502020204030204" pitchFamily="34" charset="0"/>
              </a:rPr>
              <a:t> </a:t>
            </a: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33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factor is becoming a clear differentiator in advertising: trust. As uncertainty grows and consumer confidence declines, it’s playing an increasingly critical role in shaping brand preference and driving profitability.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This month’s chart of the month highlights data presented at LEAD 2026 from the 2025 Credos Trust Tracker revealing a key trend: trust in advertising has increased across every media channel since 2021.</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One channel stands out. TV is the most trusted advertising environment. Between 2021–2025, trust in TV grew faster than any other medium, reaching 46%, outperforming online ads (31%), social media (27%) and Influencer content (25%).</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To dive deeper into why trust matters for brands and why TV continues to lead, read more here: </a:t>
            </a:r>
            <a:r>
              <a:rPr lang="en-GB" sz="1200" u="sng" kern="1200" dirty="0">
                <a:solidFill>
                  <a:schemeClr val="tx1"/>
                </a:solidFill>
                <a:effectLst/>
                <a:latin typeface="+mn-lt"/>
                <a:ea typeface="+mn-ea"/>
                <a:cs typeface="+mn-cs"/>
                <a:hlinkClick r:id="rId3"/>
              </a:rPr>
              <a:t>https://www.thinkbox.tv/why-tv/unrivalled-trust</a:t>
            </a:r>
            <a:endParaRPr lang="en-GB" sz="1200" kern="1200" dirty="0">
              <a:solidFill>
                <a:schemeClr val="tx1"/>
              </a:solidFill>
              <a:effectLst/>
              <a:latin typeface="+mn-lt"/>
              <a:ea typeface="+mn-ea"/>
              <a:cs typeface="+mn-cs"/>
            </a:endParaRPr>
          </a:p>
          <a:p>
            <a:endParaRPr lang="en-GB" b="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98AE3-61CE-4295-BC32-959C8A11CE3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34664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time people spend watching different video content is useful to know. But the most important analysis </a:t>
            </a:r>
            <a:r>
              <a:rPr lang="en-GB" sz="1200" u="sng" kern="1200" dirty="0">
                <a:solidFill>
                  <a:schemeClr val="tx1"/>
                </a:solidFill>
                <a:effectLst/>
                <a:latin typeface="+mn-lt"/>
                <a:ea typeface="+mn-ea"/>
                <a:cs typeface="+mn-cs"/>
              </a:rPr>
              <a:t>for advertisers</a:t>
            </a:r>
            <a:r>
              <a:rPr lang="en-GB" sz="1200" kern="1200" dirty="0">
                <a:solidFill>
                  <a:schemeClr val="tx1"/>
                </a:solidFill>
                <a:effectLst/>
                <a:latin typeface="+mn-lt"/>
                <a:ea typeface="+mn-ea"/>
                <a:cs typeface="+mn-cs"/>
              </a:rPr>
              <a:t> is the time spent watching the advertising.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In 2025, total video advertising time in the UK reached nearly 17 minutes per person. Total TV (incl. Linear, BVOD, SVOD) accounted for 85% of this.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younger audiences TV was still just under half of their total AV ad time.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Video sharing platform YouTube came a distant second with 12% of all AV ad viewing. Amongst 16-34s, this grows to 33%.</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TikTok and other online video are minor players in the video advertising space. In fact, 16-34s spend more time with TV advertising than YouTube and TikTok's advertising combined.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chart shows all the data. Total TV remains by far the primary means of getting AV advertising seen, whether you're 16, 36, or 56.</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insights into 2025 viewing, watch "TV Now and Next".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A1C8FF-9BA5-48FB-92AA-7E6AB940D5F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38035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1D839-1A42-5F78-B47C-F9E8552627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A36D2-D6FD-AD5A-4FB8-FFAC7E8C3F46}"/>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017AD6C1-0591-27EF-8FDA-3299219E8F18}"/>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Contextual differences matter for brands. Evidence from Context Effects shows that the right in-home viewing environment can lift ad recall by up to 6.3 times. The study identified key contextual factors, mood is one of them. When we are happy in the living room, ad recall increases by 41%, 14% when relaxed and 49% when connected.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Data from IPA </a:t>
            </a:r>
            <a:r>
              <a:rPr lang="en-GB" sz="1200" kern="1200" dirty="0" err="1">
                <a:solidFill>
                  <a:schemeClr val="tx1"/>
                </a:solidFill>
                <a:effectLst/>
                <a:latin typeface="+mn-lt"/>
                <a:ea typeface="+mn-ea"/>
                <a:cs typeface="+mn-cs"/>
              </a:rPr>
              <a:t>TouchPoints</a:t>
            </a:r>
            <a:r>
              <a:rPr lang="en-GB" sz="1200" kern="1200" dirty="0">
                <a:solidFill>
                  <a:schemeClr val="tx1"/>
                </a:solidFill>
                <a:effectLst/>
                <a:latin typeface="+mn-lt"/>
                <a:ea typeface="+mn-ea"/>
                <a:cs typeface="+mn-cs"/>
              </a:rPr>
              <a:t> reveals that TV outperforms YouTube and Social Media in shaping positive emotional responses. Emotional responses on this chart are shown using indexes, scores above 100 indicate a higher likelihood of that emotion being felt, while scores below 100 indicate a lower likelihood.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shows that audiences are most likely to feel relaxed when watching TV (161), higher than both YouTube (123) and Social Media (113), TV is also the environment where people are least likely to feel sad (88) or stressed (52).</a:t>
            </a:r>
          </a:p>
          <a:p>
            <a:r>
              <a:rPr lang="en-GB" sz="1200" kern="1200" dirty="0">
                <a:solidFill>
                  <a:schemeClr val="tx1"/>
                </a:solidFill>
                <a:effectLst/>
                <a:latin typeface="+mn-lt"/>
                <a:ea typeface="+mn-ea"/>
                <a:cs typeface="+mn-cs"/>
              </a:rPr>
              <a:t>In contrast, YouTube and Social Media are much more likely to evoke negative emotions. Both YouTube (132) and Social Media (122) over-index for sadness.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 dive deeper into why mood and context matters, read more here: </a:t>
            </a:r>
            <a:r>
              <a:rPr lang="en-GB" sz="1200" u="sng" kern="1200" dirty="0">
                <a:solidFill>
                  <a:schemeClr val="tx1"/>
                </a:solidFill>
                <a:effectLst/>
                <a:latin typeface="+mn-lt"/>
                <a:ea typeface="+mn-ea"/>
                <a:cs typeface="+mn-cs"/>
                <a:hlinkClick r:id="rId3"/>
              </a:rPr>
              <a:t>Context Effects</a:t>
            </a:r>
            <a:endParaRPr lang="en-GB"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For all Chart of the Month’s from the recent months, download the slides from the link above, this includes:</a:t>
            </a:r>
          </a:p>
          <a:p>
            <a:pPr lvl="0"/>
            <a:r>
              <a:rPr lang="en-GB" sz="1200" b="1" kern="1200" dirty="0">
                <a:solidFill>
                  <a:schemeClr val="tx1"/>
                </a:solidFill>
                <a:effectLst/>
                <a:latin typeface="+mn-lt"/>
                <a:ea typeface="+mn-ea"/>
                <a:cs typeface="+mn-cs"/>
              </a:rPr>
              <a:t>December: </a:t>
            </a:r>
            <a:r>
              <a:rPr lang="en-GB" sz="1200" kern="1200" dirty="0">
                <a:solidFill>
                  <a:schemeClr val="tx1"/>
                </a:solidFill>
                <a:effectLst/>
                <a:latin typeface="+mn-lt"/>
                <a:ea typeface="+mn-ea"/>
                <a:cs typeface="+mn-cs"/>
              </a:rPr>
              <a:t>TV is the battery that charges other media</a:t>
            </a:r>
          </a:p>
          <a:p>
            <a:pPr lvl="0"/>
            <a:r>
              <a:rPr lang="en-GB" sz="1200" b="1" kern="1200" dirty="0">
                <a:solidFill>
                  <a:schemeClr val="tx1"/>
                </a:solidFill>
                <a:effectLst/>
                <a:latin typeface="+mn-lt"/>
                <a:ea typeface="+mn-ea"/>
                <a:cs typeface="+mn-cs"/>
              </a:rPr>
              <a:t>September/October: </a:t>
            </a:r>
            <a:r>
              <a:rPr lang="en-GB" sz="1200" kern="1200" dirty="0">
                <a:solidFill>
                  <a:schemeClr val="tx1"/>
                </a:solidFill>
                <a:effectLst/>
                <a:latin typeface="+mn-lt"/>
                <a:ea typeface="+mn-ea"/>
                <a:cs typeface="+mn-cs"/>
              </a:rPr>
              <a:t>Twice as many people trust brands advertised on TV than YouTube</a:t>
            </a:r>
          </a:p>
          <a:p>
            <a:pPr lvl="0"/>
            <a:r>
              <a:rPr lang="en-GB" sz="1200" b="1" kern="1200" dirty="0">
                <a:solidFill>
                  <a:schemeClr val="tx1"/>
                </a:solidFill>
                <a:effectLst/>
                <a:latin typeface="+mn-lt"/>
                <a:ea typeface="+mn-ea"/>
                <a:cs typeface="+mn-cs"/>
              </a:rPr>
              <a:t>August: </a:t>
            </a:r>
            <a:r>
              <a:rPr lang="en-GB" sz="1200" kern="1200" dirty="0">
                <a:solidFill>
                  <a:schemeClr val="tx1"/>
                </a:solidFill>
                <a:effectLst/>
                <a:latin typeface="+mn-lt"/>
                <a:ea typeface="+mn-ea"/>
                <a:cs typeface="+mn-cs"/>
              </a:rPr>
              <a:t>‘Cheap media isn’t cheap if nobody’s watching’</a:t>
            </a:r>
          </a:p>
          <a:p>
            <a:pPr lvl="0"/>
            <a:r>
              <a:rPr lang="en-GB" sz="1200" b="1" kern="1200" dirty="0">
                <a:solidFill>
                  <a:schemeClr val="tx1"/>
                </a:solidFill>
                <a:effectLst/>
                <a:latin typeface="+mn-lt"/>
                <a:ea typeface="+mn-ea"/>
                <a:cs typeface="+mn-cs"/>
              </a:rPr>
              <a:t>July: </a:t>
            </a:r>
            <a:r>
              <a:rPr lang="en-GB" sz="1200" kern="1200" dirty="0">
                <a:solidFill>
                  <a:schemeClr val="tx1"/>
                </a:solidFill>
                <a:effectLst/>
                <a:latin typeface="+mn-lt"/>
                <a:ea typeface="+mn-ea"/>
                <a:cs typeface="+mn-cs"/>
              </a:rPr>
              <a:t>As your business grows, the ROI from a more balanced mix gets better</a:t>
            </a:r>
          </a:p>
          <a:p>
            <a:pPr lvl="0"/>
            <a:r>
              <a:rPr lang="en-GB" sz="1200" b="1" kern="1200" dirty="0">
                <a:solidFill>
                  <a:schemeClr val="tx1"/>
                </a:solidFill>
                <a:effectLst/>
                <a:latin typeface="+mn-lt"/>
                <a:ea typeface="+mn-ea"/>
                <a:cs typeface="+mn-cs"/>
              </a:rPr>
              <a:t>May/June: </a:t>
            </a:r>
            <a:r>
              <a:rPr lang="en-GB" sz="1200" kern="1200" dirty="0">
                <a:solidFill>
                  <a:schemeClr val="tx1"/>
                </a:solidFill>
                <a:effectLst/>
                <a:latin typeface="+mn-lt"/>
                <a:ea typeface="+mn-ea"/>
                <a:cs typeface="+mn-cs"/>
              </a:rPr>
              <a:t>When TV is on air, digital channel performance is uplifted by 13.7%</a:t>
            </a:r>
          </a:p>
          <a:p>
            <a:pPr lvl="0"/>
            <a:r>
              <a:rPr lang="en-GB" sz="1200" b="1" kern="1200" dirty="0">
                <a:solidFill>
                  <a:schemeClr val="tx1"/>
                </a:solidFill>
                <a:effectLst/>
                <a:latin typeface="+mn-lt"/>
                <a:ea typeface="+mn-ea"/>
                <a:cs typeface="+mn-cs"/>
              </a:rPr>
              <a:t>April: </a:t>
            </a:r>
            <a:r>
              <a:rPr lang="en-GB" sz="1200" kern="1200" dirty="0">
                <a:solidFill>
                  <a:schemeClr val="tx1"/>
                </a:solidFill>
                <a:effectLst/>
                <a:latin typeface="+mn-lt"/>
                <a:ea typeface="+mn-ea"/>
                <a:cs typeface="+mn-cs"/>
              </a:rPr>
              <a:t>Ads benefit from a premium environment</a:t>
            </a:r>
          </a:p>
          <a:p>
            <a:pPr lvl="0"/>
            <a:r>
              <a:rPr lang="en-GB" sz="1200" b="1" kern="1200" dirty="0">
                <a:solidFill>
                  <a:schemeClr val="tx1"/>
                </a:solidFill>
                <a:effectLst/>
                <a:latin typeface="+mn-lt"/>
                <a:ea typeface="+mn-ea"/>
                <a:cs typeface="+mn-cs"/>
              </a:rPr>
              <a:t>March: </a:t>
            </a:r>
            <a:r>
              <a:rPr lang="en-GB" sz="1200" kern="1200" dirty="0">
                <a:solidFill>
                  <a:schemeClr val="tx1"/>
                </a:solidFill>
                <a:effectLst/>
                <a:latin typeface="+mn-lt"/>
                <a:ea typeface="+mn-ea"/>
                <a:cs typeface="+mn-cs"/>
              </a:rPr>
              <a:t>Viewing to ad-supported quality content grows</a:t>
            </a:r>
          </a:p>
          <a:p>
            <a:pPr lvl="0"/>
            <a:r>
              <a:rPr lang="en-GB" sz="1200" b="1" kern="1200" dirty="0">
                <a:solidFill>
                  <a:schemeClr val="tx1"/>
                </a:solidFill>
                <a:effectLst/>
                <a:latin typeface="+mn-lt"/>
                <a:ea typeface="+mn-ea"/>
                <a:cs typeface="+mn-cs"/>
              </a:rPr>
              <a:t>January/February: </a:t>
            </a:r>
            <a:r>
              <a:rPr lang="en-US" sz="1200" kern="1200" dirty="0">
                <a:solidFill>
                  <a:schemeClr val="tx1"/>
                </a:solidFill>
                <a:effectLst/>
                <a:latin typeface="+mn-lt"/>
                <a:ea typeface="+mn-ea"/>
                <a:cs typeface="+mn-cs"/>
              </a:rPr>
              <a:t>Ads are noticed more when people are relaxed and/or in a good mood</a:t>
            </a: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7151960-C8F4-5A49-8F2D-FBDDB373A50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596E73-B89D-4D85-9734-AA46392DEA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7273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a:xfrm>
            <a:off x="688817" y="4823034"/>
            <a:ext cx="5510530" cy="12690757"/>
          </a:xfrm>
        </p:spPr>
        <p:txBody>
          <a:bodyPr/>
          <a:lstStyle/>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month’s Chart of the Month comes from our latest study, ‘Staying Power: the longevity of advertising’, which explores how advertising continues to drive impact long after campaigns end.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Based on data from almost 20,000 UK adults aged 18–75, the research tracked post-campaign effects of advertising by measuring purchase intent over eight weeks from nine major brands — uncovering what really helps ads stay impactful over time.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revealed that campaigns using four or more media channels are twice as likely to make people definitely consider buying a product compared with single-channel campaigns (40% vs. 20%). And TV plays a crucial role in that mix as the battery that charges other media. When TV is included, it boosts the impact of other media on definite purchase intent by an average of 26%.</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But when TV is excluded, the effect drops sharply across the board, with Print and OOH seeing the largest declines in definite purchase intent (-28%), whilst Other Online (mainly search and display) experienced the least (-9%).</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 on the longevity of advertising, watch </a:t>
            </a:r>
            <a:r>
              <a:rPr lang="en-GB" sz="1200" i="1" kern="1200" dirty="0">
                <a:solidFill>
                  <a:schemeClr val="tx1"/>
                </a:solidFill>
                <a:effectLst/>
                <a:latin typeface="+mn-lt"/>
                <a:ea typeface="+mn-ea"/>
                <a:cs typeface="+mn-cs"/>
              </a:rPr>
              <a:t>Staying Power</a:t>
            </a:r>
            <a:r>
              <a:rPr lang="en-GB" sz="1200" kern="1200" dirty="0">
                <a:solidFill>
                  <a:schemeClr val="tx1"/>
                </a:solidFill>
                <a:effectLst/>
                <a:latin typeface="+mn-lt"/>
                <a:ea typeface="+mn-ea"/>
                <a:cs typeface="+mn-cs"/>
              </a:rPr>
              <a:t> on demand: https://www.thinkbox.tv/news-and-opinion/events/staying-power-the-longevity-of-av-advertising</a:t>
            </a:r>
          </a:p>
          <a:p>
            <a:endParaRPr lang="en-GB" sz="1800" dirty="0"/>
          </a:p>
          <a:p>
            <a:pPr>
              <a:spcBef>
                <a:spcPts val="0"/>
              </a:spcBef>
            </a:pPr>
            <a:r>
              <a:rPr lang="en-GB" sz="1050" kern="100" dirty="0">
                <a:effectLst/>
                <a:latin typeface="Century Gothic" panose="020B0502020202020204" pitchFamily="34" charset="0"/>
                <a:ea typeface="Aptos" panose="020B0004020202020204" pitchFamily="34" charset="0"/>
                <a:cs typeface="Times New Roman" panose="02020603050405020304" pitchFamily="18" charset="0"/>
              </a:rPr>
              <a:t>Source: </a:t>
            </a:r>
            <a:r>
              <a:rPr lang="en-GB" sz="1800" kern="1200" dirty="0">
                <a:solidFill>
                  <a:schemeClr val="tx1"/>
                </a:solidFill>
                <a:latin typeface="Century Gothic" panose="020B0502020202020204" pitchFamily="34" charset="0"/>
                <a:ea typeface="+mn-ea"/>
                <a:cs typeface="+mn-cs"/>
              </a:rPr>
              <a:t>A5 [Definitely consider]. How likely (if at all) would you be to consider [SELECTED BRAND] the next time you come to [CATEGORY OCCASION]?</a:t>
            </a:r>
          </a:p>
          <a:p>
            <a:pPr>
              <a:spcBef>
                <a:spcPts val="0"/>
              </a:spcBef>
            </a:pPr>
            <a:r>
              <a:rPr lang="en-GB" sz="1800" kern="1200" dirty="0">
                <a:solidFill>
                  <a:schemeClr val="tx1"/>
                </a:solidFill>
                <a:latin typeface="Century Gothic" panose="020B0502020202020204" pitchFamily="34" charset="0"/>
                <a:ea typeface="+mn-ea"/>
                <a:cs typeface="+mn-cs"/>
              </a:rPr>
              <a:t>Base: 19,251 respondents aged 18-75; 19,251 Wave 1, 5,569 Wave 2, 6,000 Wave 3, 3,595 Wave 4</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CD156E-E648-4661-A7F3-AA17AB3FC28B}"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9370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Twice as many people trust brands advertised on TV than YouTube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Trust in advertising is more important than ever. Amid growing uncertainty and declining consumer confidence, trust has become a key driver of business outcomes like brand preference and profitability.</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Our latest Chart of the Month, features analysis from Tapestry Research and highlights where consumers place their trust when it comes to advertising platforms. We asked people about the different places they see advertising and how they felt about brands that advertised on those channels.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reveals that people are most likely to describe brands advertising on TV as trusted (24%), with newspapers and magazines coming in second at 20%. People are least likely to describe brands advertising on YouTube (12%) and social media (9%) as trusted.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 dive deeper into why trust matters and why TV continues to lead, read more here: </a:t>
            </a:r>
            <a:r>
              <a:rPr lang="en-GB" sz="1200" u="sng" kern="1200" dirty="0">
                <a:solidFill>
                  <a:schemeClr val="tx1"/>
                </a:solidFill>
                <a:effectLst/>
                <a:latin typeface="+mn-lt"/>
                <a:ea typeface="+mn-ea"/>
                <a:cs typeface="+mn-cs"/>
                <a:hlinkClick r:id="rId3"/>
              </a:rPr>
              <a:t>https://www.thinkbox.tv/why-tv/unrivalled-trust</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4A2C312-9106-4197-94EF-1C5B6552B694}" type="slidenum">
              <a:rPr lang="en-GB" smtClean="0"/>
              <a:t>8</a:t>
            </a:fld>
            <a:endParaRPr lang="en-GB" dirty="0"/>
          </a:p>
        </p:txBody>
      </p:sp>
    </p:spTree>
    <p:extLst>
      <p:ext uri="{BB962C8B-B14F-4D97-AF65-F5344CB8AC3E}">
        <p14:creationId xmlns:p14="http://schemas.microsoft.com/office/powerpoint/2010/main" val="292782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The Cost of Dull Media, a new report from Professor Karen Nelson-Field launched at Cannes, with contributions by Adam Morgan and Peter Field, reveals the staggering waste of attention and money on ‘dull’ media formats.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Analysing 190 campaigns across 12 countries and 60 ad formats, the work measured attentive reach, active attention and time-in-view. Campaigns were categorised based on attention volume into four 'dullness' quartiles: non-dull, moderately dull, very dull, and extremely dull.</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'Non-dull' campaigns achieved the highest attentive reach, with TV, cinema, radio and premium video environments consistently </a:t>
            </a:r>
            <a:r>
              <a:rPr lang="en-US" sz="1200" kern="1200" dirty="0">
                <a:solidFill>
                  <a:schemeClr val="tx1"/>
                </a:solidFill>
                <a:effectLst/>
                <a:latin typeface="+mn-lt"/>
                <a:ea typeface="+mn-ea"/>
                <a:cs typeface="+mn-cs"/>
              </a:rPr>
              <a:t>falling into this category as high attention formats</a:t>
            </a:r>
            <a:r>
              <a:rPr lang="en-GB" sz="1200" kern="1200" dirty="0">
                <a:solidFill>
                  <a:schemeClr val="tx1"/>
                </a:solidFill>
                <a:effectLst/>
                <a:latin typeface="+mn-lt"/>
                <a:ea typeface="+mn-ea"/>
                <a:cs typeface="+mn-cs"/>
              </a:rPr>
              <a:t>. The attention gap is dramatic: while 'extremely dull' formats deliver just one second of active attention on average, 'non-dull' formats provide 13.5 seconds - over 13x more time for a brand to land its message.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matters because previous Amplified research demonstrates ads need at least 2.5 seconds of active attention for memory formation.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Despite this evidence, the industry continues pouring resources into low-attention (dull) environments. The report estimates a staggering $287 billion is spent globally on media formats that fail to capture meaningful attention. </a:t>
            </a:r>
            <a:r>
              <a:rPr lang="en-US" sz="1200" kern="1200" dirty="0">
                <a:solidFill>
                  <a:schemeClr val="tx1"/>
                </a:solidFill>
                <a:effectLst/>
                <a:latin typeface="+mn-lt"/>
                <a:ea typeface="+mn-ea"/>
                <a:cs typeface="+mn-cs"/>
              </a:rPr>
              <a:t>It would take an extra $189-billion in low attention media spend to match the effectiveness of non-dull media like TV.</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 the report puts it: "Cheap media isn't cheap if nobody's watching."</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information, read: </a:t>
            </a:r>
            <a:r>
              <a:rPr lang="en-GB" sz="1200" u="sng" kern="1200" dirty="0">
                <a:solidFill>
                  <a:schemeClr val="tx1"/>
                </a:solidFill>
                <a:effectLst/>
                <a:latin typeface="+mn-lt"/>
                <a:ea typeface="+mn-ea"/>
                <a:cs typeface="+mn-cs"/>
                <a:hlinkClick r:id="rId3"/>
              </a:rPr>
              <a:t>https://www.thinkbox.tv/news-and-opinion/opinion/the-cost-of-dull-media-key-findings-every-advertiser-should-know</a:t>
            </a:r>
            <a:endParaRPr lang="en-GB" sz="1200" kern="1200" dirty="0">
              <a:solidFill>
                <a:schemeClr val="tx1"/>
              </a:solidFill>
              <a:effectLst/>
              <a:latin typeface="+mn-lt"/>
              <a:ea typeface="+mn-ea"/>
              <a:cs typeface="+mn-cs"/>
            </a:endParaRPr>
          </a:p>
          <a:p>
            <a:endParaRPr lang="en-US" b="0" dirty="0"/>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9</a:t>
            </a:fld>
            <a:endParaRPr lang="en-GB"/>
          </a:p>
        </p:txBody>
      </p:sp>
    </p:spTree>
    <p:extLst>
      <p:ext uri="{BB962C8B-B14F-4D97-AF65-F5344CB8AC3E}">
        <p14:creationId xmlns:p14="http://schemas.microsoft.com/office/powerpoint/2010/main" val="6370214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3.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4.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5.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6.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7.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8.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9.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0.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1.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3.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4.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5.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6.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7.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8.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9.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0.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1.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2.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3.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4.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5.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6.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7.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8.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9.xml"/></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0.xml"/></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3.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4.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5.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7.xml"/></Relationships>
</file>

<file path=ppt/slideLayouts/_rels/slideLayout6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8.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9.xml"/></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0.xml"/></Relationships>
</file>

<file path=ppt/slideLayouts/_rels/slideLayout6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1.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2.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7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3.xml"/></Relationships>
</file>

<file path=ppt/slideLayouts/_rels/slideLayout7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4.xml"/></Relationships>
</file>

<file path=ppt/slideLayouts/_rels/slideLayout7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5.xml"/></Relationships>
</file>

<file path=ppt/slideLayouts/_rels/slideLayout7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6.xml"/></Relationships>
</file>

<file path=ppt/slideLayouts/_rels/slideLayout7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7.xml"/></Relationships>
</file>

<file path=ppt/slideLayouts/_rels/slideLayout7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8.xml"/></Relationships>
</file>

<file path=ppt/slideLayouts/_rels/slideLayout7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9.xml"/></Relationships>
</file>

<file path=ppt/slideLayouts/_rels/slideLayout7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0.xml"/></Relationships>
</file>

<file path=ppt/slideLayouts/_rels/slideLayout7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1.xml"/></Relationships>
</file>

<file path=ppt/slideLayouts/_rels/slideLayout7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2.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8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3.xml"/></Relationships>
</file>

<file path=ppt/slideLayouts/_rels/slideLayout8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4.xml"/></Relationships>
</file>

<file path=ppt/slideLayouts/_rels/slideLayout8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5.xml"/></Relationships>
</file>

<file path=ppt/slideLayouts/_rels/slideLayout8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6.xml"/></Relationships>
</file>

<file path=ppt/slideLayouts/_rels/slideLayout8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7.xml"/></Relationships>
</file>

<file path=ppt/slideLayouts/_rels/slideLayout8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8.xml"/></Relationships>
</file>

<file path=ppt/slideLayouts/_rels/slideLayout8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9.xml"/></Relationships>
</file>

<file path=ppt/slideLayouts/_rels/slideLayout8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0.xml"/></Relationships>
</file>

<file path=ppt/slideLayouts/_rels/slideLayout8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2861215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pos="30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97501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2320066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2279127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207339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3968757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15519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62775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8112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59579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userDrawn="1">
          <p15:clr>
            <a:srgbClr val="FBAE40"/>
          </p15:clr>
        </p15:guide>
        <p15:guide id="3" orient="horz" pos="216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910324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59108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325167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181060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712898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221023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6206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3831620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044598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686801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4218576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223076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Click to 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467277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946283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845593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60363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30735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9058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24072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768106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1280435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9342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83157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605419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386374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4230288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18666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585773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29957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065372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26582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51100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510072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35673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784877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522815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207953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51803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759906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456930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847261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199476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1847273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Diagram (long) x 1 box">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0BB3773D-6CED-4B8A-A46D-AF2BA032FCD8}"/>
              </a:ext>
            </a:extLst>
          </p:cNvPr>
          <p:cNvSpPr>
            <a:spLocks noGrp="1"/>
          </p:cNvSpPr>
          <p:nvPr>
            <p:ph type="sldNum" sz="quarter" idx="19"/>
          </p:nvPr>
        </p:nvSpPr>
        <p:spPr/>
        <p:txBody>
          <a:bodyPr/>
          <a:lstStyle/>
          <a:p>
            <a:fld id="{D61AABEC-672F-4B68-B914-690DA978312C}" type="slidenum">
              <a:rPr lang="en-GB" smtClean="0"/>
              <a:pPr/>
              <a:t>‹#›</a:t>
            </a:fld>
            <a:r>
              <a:rPr lang="en-GB" dirty="0"/>
              <a:t>  </a:t>
            </a:r>
          </a:p>
        </p:txBody>
      </p:sp>
      <p:sp>
        <p:nvSpPr>
          <p:cNvPr id="5" name="Title" descr="Header">
            <a:extLst>
              <a:ext uri="{FF2B5EF4-FFF2-40B4-BE49-F238E27FC236}">
                <a16:creationId xmlns:a16="http://schemas.microsoft.com/office/drawing/2014/main" id="{93A2C7FC-586B-457F-BC57-4BB7FE1F784D}"/>
              </a:ext>
            </a:extLst>
          </p:cNvPr>
          <p:cNvSpPr>
            <a:spLocks noGrp="1"/>
          </p:cNvSpPr>
          <p:nvPr>
            <p:ph type="title"/>
          </p:nvPr>
        </p:nvSpPr>
        <p:spPr/>
        <p:txBody>
          <a:bodyPr/>
          <a:lstStyle/>
          <a:p>
            <a:r>
              <a:rPr lang="en-US"/>
              <a:t>Click to edit Master title style</a:t>
            </a:r>
            <a:endParaRPr lang="en-GB" dirty="0"/>
          </a:p>
        </p:txBody>
      </p:sp>
      <p:sp>
        <p:nvSpPr>
          <p:cNvPr id="6" name="Subtitle">
            <a:extLst>
              <a:ext uri="{FF2B5EF4-FFF2-40B4-BE49-F238E27FC236}">
                <a16:creationId xmlns:a16="http://schemas.microsoft.com/office/drawing/2014/main" id="{77735C07-2264-401E-9223-98C1CA429B7F}"/>
              </a:ext>
            </a:extLst>
          </p:cNvPr>
          <p:cNvSpPr>
            <a:spLocks noGrp="1"/>
          </p:cNvSpPr>
          <p:nvPr>
            <p:ph type="body" sz="quarter" idx="15" hasCustomPrompt="1"/>
          </p:nvPr>
        </p:nvSpPr>
        <p:spPr>
          <a:xfrm>
            <a:off x="450000" y="1241781"/>
            <a:ext cx="9341700" cy="307777"/>
          </a:xfrm>
          <a:noFill/>
        </p:spPr>
        <p:txBody>
          <a:bodyPr vert="horz" wrap="square" lIns="0" tIns="0" rIns="0" bIns="0" rtlCol="0">
            <a:spAutoFit/>
          </a:bodyPr>
          <a:lstStyle>
            <a:lvl1pPr>
              <a:lnSpc>
                <a:spcPct val="100000"/>
              </a:lnSpc>
              <a:defRPr lang="en-GB" sz="2000" b="1" dirty="0">
                <a:solidFill>
                  <a:schemeClr val="tx2"/>
                </a:solidFill>
              </a:defRPr>
            </a:lvl1pPr>
          </a:lstStyle>
          <a:p>
            <a:r>
              <a:rPr lang="en-GB" dirty="0"/>
              <a:t>Subtitle here</a:t>
            </a:r>
          </a:p>
        </p:txBody>
      </p:sp>
      <p:sp>
        <p:nvSpPr>
          <p:cNvPr id="3" name="Content Placeholder 2">
            <a:extLst>
              <a:ext uri="{FF2B5EF4-FFF2-40B4-BE49-F238E27FC236}">
                <a16:creationId xmlns:a16="http://schemas.microsoft.com/office/drawing/2014/main" id="{1703231E-4063-4D72-A4F3-5BF19050C303}"/>
              </a:ext>
            </a:extLst>
          </p:cNvPr>
          <p:cNvSpPr>
            <a:spLocks noGrp="1"/>
          </p:cNvSpPr>
          <p:nvPr>
            <p:ph idx="1" hasCustomPrompt="1"/>
          </p:nvPr>
        </p:nvSpPr>
        <p:spPr>
          <a:xfrm>
            <a:off x="450000" y="1792800"/>
            <a:ext cx="11274425" cy="3876675"/>
          </a:xfrm>
          <a:solidFill>
            <a:srgbClr val="E8E8E8"/>
          </a:solidFill>
        </p:spPr>
        <p:txBody>
          <a:bodyPr>
            <a:noAutofit/>
          </a:bodyPr>
          <a:lstStyle>
            <a:lvl1pPr>
              <a:spcBef>
                <a:spcPts val="400"/>
              </a:spcBef>
              <a:defRPr sz="1400">
                <a:solidFill>
                  <a:schemeClr val="tx1"/>
                </a:solidFill>
              </a:defRPr>
            </a:lvl1pPr>
            <a:lvl2pPr>
              <a:spcBef>
                <a:spcPts val="400"/>
              </a:spcBef>
              <a:defRPr sz="1400">
                <a:solidFill>
                  <a:schemeClr val="tx1"/>
                </a:solidFill>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dirty="0"/>
              <a:t>Insert diagram here</a:t>
            </a:r>
          </a:p>
        </p:txBody>
      </p:sp>
      <p:sp>
        <p:nvSpPr>
          <p:cNvPr id="9" name="Base">
            <a:extLst>
              <a:ext uri="{FF2B5EF4-FFF2-40B4-BE49-F238E27FC236}">
                <a16:creationId xmlns:a16="http://schemas.microsoft.com/office/drawing/2014/main" id="{8A099BBE-5290-4ECD-A202-CB681241C242}"/>
              </a:ext>
            </a:extLst>
          </p:cNvPr>
          <p:cNvSpPr>
            <a:spLocks noGrp="1"/>
          </p:cNvSpPr>
          <p:nvPr>
            <p:ph type="body" sz="quarter" idx="18" hasCustomPrompt="1"/>
          </p:nvPr>
        </p:nvSpPr>
        <p:spPr>
          <a:xfrm>
            <a:off x="452897" y="5823783"/>
            <a:ext cx="11277975" cy="124906"/>
          </a:xfrm>
        </p:spPr>
        <p:txBody>
          <a:bodyPr wrap="square" lIns="0" anchor="b">
            <a:spAutoFit/>
          </a:bodyPr>
          <a:lstStyle>
            <a:lvl1pPr marL="0" indent="0" algn="r">
              <a:buNone/>
              <a:defRPr sz="800" b="0" i="1">
                <a:solidFill>
                  <a:schemeClr val="tx1">
                    <a:lumMod val="75000"/>
                    <a:lumOff val="25000"/>
                  </a:schemeClr>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dirty="0"/>
              <a:t>Base and source info (delete if not necessary)</a:t>
            </a:r>
          </a:p>
        </p:txBody>
      </p:sp>
    </p:spTree>
    <p:extLst>
      <p:ext uri="{BB962C8B-B14F-4D97-AF65-F5344CB8AC3E}">
        <p14:creationId xmlns:p14="http://schemas.microsoft.com/office/powerpoint/2010/main" val="338899892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471938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1651165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2869264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2076172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11005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2951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1626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372912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76847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a:p>
        </p:txBody>
      </p:sp>
      <p:cxnSp>
        <p:nvCxnSpPr>
          <p:cNvPr id="31" name="Straight Connector 30">
            <a:extLst>
              <a:ext uri="{FF2B5EF4-FFF2-40B4-BE49-F238E27FC236}">
                <a16:creationId xmlns:a16="http://schemas.microsoft.com/office/drawing/2014/main" id="{B54C563D-6383-41D0-9D47-C959095D88EA}"/>
              </a:ext>
            </a:extLst>
          </p:cNvPr>
          <p:cNvCxnSpPr/>
          <p:nvPr/>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1746344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196139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281982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602884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837333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251771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339197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681295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2405556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1339074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9298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81E92-320F-428D-AE9E-6ED8AAFCF980}"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870590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a:p>
        </p:txBody>
      </p:sp>
      <p:sp>
        <p:nvSpPr>
          <p:cNvPr id="2" name="Date Placeholder 1"/>
          <p:cNvSpPr>
            <a:spLocks noGrp="1"/>
          </p:cNvSpPr>
          <p:nvPr>
            <p:ph type="dt" sz="half" idx="10"/>
          </p:nvPr>
        </p:nvSpPr>
        <p:spPr/>
        <p:txBody>
          <a:bodyPr/>
          <a:lstStyle/>
          <a:p>
            <a:fld id="{2F981E92-320F-428D-AE9E-6ED8AAFCF980}"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2236177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27123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90E2C877-0506-4A3A-B5DF-8149D82B0B2E}" type="slidenum">
              <a:rPr lang="en-GB" smtClean="0"/>
              <a:t>‹#›</a:t>
            </a:fld>
            <a:endParaRPr lang="en-GB"/>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407464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8"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605811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a:p>
        </p:txBody>
      </p:sp>
      <p:sp>
        <p:nvSpPr>
          <p:cNvPr id="9"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121113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926242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618595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85536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Press cuttings">
    <p:spTree>
      <p:nvGrpSpPr>
        <p:cNvPr id="1" name=""/>
        <p:cNvGrpSpPr/>
        <p:nvPr/>
      </p:nvGrpSpPr>
      <p:grpSpPr>
        <a:xfrm>
          <a:off x="0" y="0"/>
          <a:ext cx="0" cy="0"/>
          <a:chOff x="0" y="0"/>
          <a:chExt cx="0" cy="0"/>
        </a:xfrm>
      </p:grpSpPr>
      <p:sp>
        <p:nvSpPr>
          <p:cNvPr id="8" name="Rectangle 7"/>
          <p:cNvSpPr/>
          <p:nvPr/>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24726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81E92-320F-428D-AE9E-6ED8AAFCF980}"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039171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859128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646399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2.xml"/><Relationship Id="rId18" Type="http://schemas.openxmlformats.org/officeDocument/2006/relationships/slideLayout" Target="../slideLayouts/slideLayout47.xml"/><Relationship Id="rId26" Type="http://schemas.openxmlformats.org/officeDocument/2006/relationships/slideLayout" Target="../slideLayouts/slideLayout55.xml"/><Relationship Id="rId3" Type="http://schemas.openxmlformats.org/officeDocument/2006/relationships/slideLayout" Target="../slideLayouts/slideLayout32.xml"/><Relationship Id="rId21" Type="http://schemas.openxmlformats.org/officeDocument/2006/relationships/slideLayout" Target="../slideLayouts/slideLayout50.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5" Type="http://schemas.openxmlformats.org/officeDocument/2006/relationships/slideLayout" Target="../slideLayouts/slideLayout54.xml"/><Relationship Id="rId33" Type="http://schemas.openxmlformats.org/officeDocument/2006/relationships/image" Target="../media/image1.jpeg"/><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29" Type="http://schemas.openxmlformats.org/officeDocument/2006/relationships/slideLayout" Target="../slideLayouts/slideLayout58.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24" Type="http://schemas.openxmlformats.org/officeDocument/2006/relationships/slideLayout" Target="../slideLayouts/slideLayout53.xml"/><Relationship Id="rId32" Type="http://schemas.openxmlformats.org/officeDocument/2006/relationships/tags" Target="../tags/tag32.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slideLayout" Target="../slideLayouts/slideLayout52.xml"/><Relationship Id="rId28" Type="http://schemas.openxmlformats.org/officeDocument/2006/relationships/slideLayout" Target="../slideLayouts/slideLayout57.xml"/><Relationship Id="rId10" Type="http://schemas.openxmlformats.org/officeDocument/2006/relationships/slideLayout" Target="../slideLayouts/slideLayout39.xml"/><Relationship Id="rId19" Type="http://schemas.openxmlformats.org/officeDocument/2006/relationships/slideLayout" Target="../slideLayouts/slideLayout48.xml"/><Relationship Id="rId31" Type="http://schemas.openxmlformats.org/officeDocument/2006/relationships/theme" Target="../theme/theme2.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slideLayout" Target="../slideLayouts/slideLayout51.xml"/><Relationship Id="rId27" Type="http://schemas.openxmlformats.org/officeDocument/2006/relationships/slideLayout" Target="../slideLayouts/slideLayout56.xml"/><Relationship Id="rId30" Type="http://schemas.openxmlformats.org/officeDocument/2006/relationships/slideLayout" Target="../slideLayouts/slideLayout59.xml"/><Relationship Id="rId8" Type="http://schemas.openxmlformats.org/officeDocument/2006/relationships/slideLayout" Target="../slideLayouts/slideLayout3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slideLayout" Target="../slideLayouts/slideLayout77.xml"/><Relationship Id="rId26" Type="http://schemas.openxmlformats.org/officeDocument/2006/relationships/slideLayout" Target="../slideLayouts/slideLayout85.xml"/><Relationship Id="rId3" Type="http://schemas.openxmlformats.org/officeDocument/2006/relationships/slideLayout" Target="../slideLayouts/slideLayout62.xml"/><Relationship Id="rId21" Type="http://schemas.openxmlformats.org/officeDocument/2006/relationships/slideLayout" Target="../slideLayouts/slideLayout80.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slideLayout" Target="../slideLayouts/slideLayout76.xml"/><Relationship Id="rId25" Type="http://schemas.openxmlformats.org/officeDocument/2006/relationships/slideLayout" Target="../slideLayouts/slideLayout84.xml"/><Relationship Id="rId2" Type="http://schemas.openxmlformats.org/officeDocument/2006/relationships/slideLayout" Target="../slideLayouts/slideLayout61.xml"/><Relationship Id="rId16" Type="http://schemas.openxmlformats.org/officeDocument/2006/relationships/slideLayout" Target="../slideLayouts/slideLayout75.xml"/><Relationship Id="rId20" Type="http://schemas.openxmlformats.org/officeDocument/2006/relationships/slideLayout" Target="../slideLayouts/slideLayout79.xml"/><Relationship Id="rId29" Type="http://schemas.openxmlformats.org/officeDocument/2006/relationships/slideLayout" Target="../slideLayouts/slideLayout88.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24" Type="http://schemas.openxmlformats.org/officeDocument/2006/relationships/slideLayout" Target="../slideLayouts/slideLayout83.xml"/><Relationship Id="rId32" Type="http://schemas.openxmlformats.org/officeDocument/2006/relationships/image" Target="../media/image1.jpeg"/><Relationship Id="rId5" Type="http://schemas.openxmlformats.org/officeDocument/2006/relationships/slideLayout" Target="../slideLayouts/slideLayout64.xml"/><Relationship Id="rId15" Type="http://schemas.openxmlformats.org/officeDocument/2006/relationships/slideLayout" Target="../slideLayouts/slideLayout74.xml"/><Relationship Id="rId23" Type="http://schemas.openxmlformats.org/officeDocument/2006/relationships/slideLayout" Target="../slideLayouts/slideLayout82.xml"/><Relationship Id="rId28" Type="http://schemas.openxmlformats.org/officeDocument/2006/relationships/slideLayout" Target="../slideLayouts/slideLayout87.xml"/><Relationship Id="rId10" Type="http://schemas.openxmlformats.org/officeDocument/2006/relationships/slideLayout" Target="../slideLayouts/slideLayout69.xml"/><Relationship Id="rId19" Type="http://schemas.openxmlformats.org/officeDocument/2006/relationships/slideLayout" Target="../slideLayouts/slideLayout78.xml"/><Relationship Id="rId31" Type="http://schemas.openxmlformats.org/officeDocument/2006/relationships/tags" Target="../tags/tag62.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 Id="rId22" Type="http://schemas.openxmlformats.org/officeDocument/2006/relationships/slideLayout" Target="../slideLayouts/slideLayout81.xml"/><Relationship Id="rId27" Type="http://schemas.openxmlformats.org/officeDocument/2006/relationships/slideLayout" Target="../slideLayouts/slideLayout86.xml"/><Relationship Id="rId30"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2"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13/07/2026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ustDataLst>
      <p:tags r:id="rId31"/>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73" r:id="rId1"/>
    <p:sldLayoutId id="2147483684" r:id="rId2"/>
    <p:sldLayoutId id="2147483697" r:id="rId3"/>
    <p:sldLayoutId id="2147483687" r:id="rId4"/>
    <p:sldLayoutId id="2147483825" r:id="rId5"/>
    <p:sldLayoutId id="2147483686" r:id="rId6"/>
    <p:sldLayoutId id="2147483680" r:id="rId7"/>
    <p:sldLayoutId id="2147483678" r:id="rId8"/>
    <p:sldLayoutId id="2147483958" r:id="rId9"/>
    <p:sldLayoutId id="2147483956" r:id="rId10"/>
    <p:sldLayoutId id="2147483681" r:id="rId11"/>
    <p:sldLayoutId id="2147483682" r:id="rId12"/>
    <p:sldLayoutId id="2147483683" r:id="rId13"/>
    <p:sldLayoutId id="2147483957" r:id="rId14"/>
    <p:sldLayoutId id="2147483676" r:id="rId15"/>
    <p:sldLayoutId id="2147483696" r:id="rId16"/>
    <p:sldLayoutId id="2147483685" r:id="rId17"/>
    <p:sldLayoutId id="2147483688" r:id="rId18"/>
    <p:sldLayoutId id="2147483689" r:id="rId19"/>
    <p:sldLayoutId id="2147483690" r:id="rId20"/>
    <p:sldLayoutId id="2147483959" r:id="rId21"/>
    <p:sldLayoutId id="2147483691" r:id="rId22"/>
    <p:sldLayoutId id="2147483692" r:id="rId23"/>
    <p:sldLayoutId id="2147483693" r:id="rId24"/>
    <p:sldLayoutId id="2147483694" r:id="rId25"/>
    <p:sldLayoutId id="2147483695" r:id="rId26"/>
    <p:sldLayoutId id="2147483698" r:id="rId27"/>
    <p:sldLayoutId id="2147483679" r:id="rId28"/>
    <p:sldLayoutId id="2147483699"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13/07/2026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103284983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 id="2147483973" r:id="rId13"/>
    <p:sldLayoutId id="2147483974" r:id="rId14"/>
    <p:sldLayoutId id="2147483975" r:id="rId15"/>
    <p:sldLayoutId id="2147483976" r:id="rId16"/>
    <p:sldLayoutId id="2147483977" r:id="rId17"/>
    <p:sldLayoutId id="2147483978" r:id="rId18"/>
    <p:sldLayoutId id="2147483979" r:id="rId19"/>
    <p:sldLayoutId id="2147483980" r:id="rId20"/>
    <p:sldLayoutId id="2147483981" r:id="rId21"/>
    <p:sldLayoutId id="2147483982" r:id="rId22"/>
    <p:sldLayoutId id="2147483983" r:id="rId23"/>
    <p:sldLayoutId id="2147483984" r:id="rId24"/>
    <p:sldLayoutId id="2147483985" r:id="rId25"/>
    <p:sldLayoutId id="2147483986" r:id="rId26"/>
    <p:sldLayoutId id="2147483987" r:id="rId27"/>
    <p:sldLayoutId id="2147483988" r:id="rId28"/>
    <p:sldLayoutId id="2147483989" r:id="rId29"/>
    <p:sldLayoutId id="21474839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F981E92-320F-428D-AE9E-6ED8AAFCF980}" type="datetimeFigureOut">
              <a:rPr lang="en-GB" smtClean="0"/>
              <a:t>13/07/2026</a:t>
            </a:fld>
            <a:endParaRPr lang="en-GB"/>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90E2C877-0506-4A3A-B5DF-8149D82B0B2E}" type="slidenum">
              <a:rPr lang="en-GB" smtClean="0"/>
              <a:t>‹#›</a:t>
            </a:fld>
            <a:endParaRPr lang="en-GB"/>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1"/>
    </p:custDataLst>
    <p:extLst>
      <p:ext uri="{BB962C8B-B14F-4D97-AF65-F5344CB8AC3E}">
        <p14:creationId xmlns:p14="http://schemas.microsoft.com/office/powerpoint/2010/main" val="1307479087"/>
      </p:ext>
    </p:extLst>
  </p:cSld>
  <p:clrMap bg1="lt1" tx1="dk1" bg2="lt2" tx2="dk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3" r:id="rId12"/>
    <p:sldLayoutId id="2147484004" r:id="rId13"/>
    <p:sldLayoutId id="2147484005" r:id="rId14"/>
    <p:sldLayoutId id="2147484006" r:id="rId15"/>
    <p:sldLayoutId id="2147484007" r:id="rId16"/>
    <p:sldLayoutId id="2147484008" r:id="rId17"/>
    <p:sldLayoutId id="2147484009" r:id="rId18"/>
    <p:sldLayoutId id="2147484010" r:id="rId19"/>
    <p:sldLayoutId id="2147484011" r:id="rId20"/>
    <p:sldLayoutId id="2147484012" r:id="rId21"/>
    <p:sldLayoutId id="2147484013" r:id="rId22"/>
    <p:sldLayoutId id="2147484014" r:id="rId23"/>
    <p:sldLayoutId id="2147484015" r:id="rId24"/>
    <p:sldLayoutId id="2147484016" r:id="rId25"/>
    <p:sldLayoutId id="2147484017" r:id="rId26"/>
    <p:sldLayoutId id="2147484018" r:id="rId27"/>
    <p:sldLayoutId id="2147484019" r:id="rId28"/>
    <p:sldLayoutId id="2147484020"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4.xml"/><Relationship Id="rId5" Type="http://schemas.openxmlformats.org/officeDocument/2006/relationships/image" Target="../media/image4.png"/><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3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BDCECA-9355-7ACD-C92F-DF3A75E30437}"/>
              </a:ext>
            </a:extLst>
          </p:cNvPr>
          <p:cNvSpPr>
            <a:spLocks noGrp="1"/>
          </p:cNvSpPr>
          <p:nvPr>
            <p:ph type="title"/>
          </p:nvPr>
        </p:nvSpPr>
        <p:spPr/>
        <p:txBody>
          <a:bodyPr>
            <a:normAutofit fontScale="90000"/>
          </a:bodyPr>
          <a:lstStyle/>
          <a:p>
            <a:r>
              <a:rPr lang="en-US" dirty="0"/>
              <a:t>On average, brands could double their investment and still generate a profitable return, unlocking 11% headline profit growth</a:t>
            </a:r>
            <a:endParaRPr lang="en-GB" dirty="0"/>
          </a:p>
        </p:txBody>
      </p:sp>
      <p:sp>
        <p:nvSpPr>
          <p:cNvPr id="6" name="Text Placeholder 5">
            <a:extLst>
              <a:ext uri="{FF2B5EF4-FFF2-40B4-BE49-F238E27FC236}">
                <a16:creationId xmlns:a16="http://schemas.microsoft.com/office/drawing/2014/main" id="{FE5FA659-97EE-50B6-EB6D-CC502219A0F1}"/>
              </a:ext>
            </a:extLst>
          </p:cNvPr>
          <p:cNvSpPr>
            <a:spLocks noGrp="1"/>
          </p:cNvSpPr>
          <p:nvPr>
            <p:ph type="body" sz="quarter" idx="15"/>
          </p:nvPr>
        </p:nvSpPr>
        <p:spPr>
          <a:xfrm>
            <a:off x="377758" y="5365115"/>
            <a:ext cx="8673878" cy="304800"/>
          </a:xfrm>
        </p:spPr>
        <p:txBody>
          <a:bodyPr/>
          <a:lstStyle/>
          <a:p>
            <a:pPr>
              <a:spcBef>
                <a:spcPts val="0"/>
              </a:spcBef>
            </a:pPr>
            <a:r>
              <a:rPr lang="en-GB"/>
              <a:t>Source: </a:t>
            </a:r>
            <a:r>
              <a:rPr lang="en-US"/>
              <a:t>The Growth Gap, Thinkbox / WPP Media UK, 2026. </a:t>
            </a:r>
          </a:p>
          <a:p>
            <a:pPr>
              <a:spcBef>
                <a:spcPts val="0"/>
              </a:spcBef>
            </a:pPr>
            <a:r>
              <a:rPr lang="en-GB"/>
              <a:t>Media Mix Navigator (7,488 scenarios, covering 624 brands across 12 media budget levels)</a:t>
            </a:r>
          </a:p>
          <a:p>
            <a:pPr>
              <a:spcBef>
                <a:spcPts val="0"/>
              </a:spcBef>
            </a:pPr>
            <a:endParaRPr lang="en-GB"/>
          </a:p>
        </p:txBody>
      </p:sp>
      <p:graphicFrame>
        <p:nvGraphicFramePr>
          <p:cNvPr id="7" name="Chart 6">
            <a:extLst>
              <a:ext uri="{FF2B5EF4-FFF2-40B4-BE49-F238E27FC236}">
                <a16:creationId xmlns:a16="http://schemas.microsoft.com/office/drawing/2014/main" id="{3CD765F1-90CD-9116-A88D-500B8E5D10CF}"/>
              </a:ext>
            </a:extLst>
          </p:cNvPr>
          <p:cNvGraphicFramePr>
            <a:graphicFrameLocks/>
          </p:cNvGraphicFramePr>
          <p:nvPr/>
        </p:nvGraphicFramePr>
        <p:xfrm>
          <a:off x="69273" y="1501193"/>
          <a:ext cx="12053454" cy="3366366"/>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a:extLst>
              <a:ext uri="{FF2B5EF4-FFF2-40B4-BE49-F238E27FC236}">
                <a16:creationId xmlns:a16="http://schemas.microsoft.com/office/drawing/2014/main" id="{78E87368-60C7-632A-21D2-297EB15F8205}"/>
              </a:ext>
            </a:extLst>
          </p:cNvPr>
          <p:cNvSpPr/>
          <p:nvPr/>
        </p:nvSpPr>
        <p:spPr>
          <a:xfrm>
            <a:off x="849021" y="4673599"/>
            <a:ext cx="1560141" cy="513775"/>
          </a:xfrm>
          <a:prstGeom prst="rect">
            <a:avLst/>
          </a:prstGeom>
          <a:solidFill>
            <a:srgbClr val="ECF1F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a:ln>
                  <a:noFill/>
                </a:ln>
                <a:solidFill>
                  <a:srgbClr val="4D4D4D"/>
                </a:solidFill>
                <a:effectLst/>
                <a:uLnTx/>
                <a:uFillTx/>
                <a:latin typeface="Arial"/>
                <a:ea typeface="+mn-ea"/>
                <a:cs typeface="+mn-cs"/>
              </a:rPr>
              <a:t>+275%</a:t>
            </a:r>
          </a:p>
        </p:txBody>
      </p:sp>
      <p:sp>
        <p:nvSpPr>
          <p:cNvPr id="9" name="Rectangle 8">
            <a:extLst>
              <a:ext uri="{FF2B5EF4-FFF2-40B4-BE49-F238E27FC236}">
                <a16:creationId xmlns:a16="http://schemas.microsoft.com/office/drawing/2014/main" id="{4C26B94E-8EAE-BAB2-4B86-08432115C7BA}"/>
              </a:ext>
            </a:extLst>
          </p:cNvPr>
          <p:cNvSpPr/>
          <p:nvPr/>
        </p:nvSpPr>
        <p:spPr>
          <a:xfrm>
            <a:off x="2446296" y="4673599"/>
            <a:ext cx="1560141" cy="513775"/>
          </a:xfrm>
          <a:prstGeom prst="rect">
            <a:avLst/>
          </a:prstGeom>
          <a:solidFill>
            <a:srgbClr val="ECF1F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a:ln>
                  <a:noFill/>
                </a:ln>
                <a:solidFill>
                  <a:srgbClr val="4D4D4D"/>
                </a:solidFill>
                <a:effectLst/>
                <a:uLnTx/>
                <a:uFillTx/>
                <a:latin typeface="Arial"/>
                <a:ea typeface="+mn-ea"/>
                <a:cs typeface="+mn-cs"/>
              </a:rPr>
              <a:t>+131%</a:t>
            </a:r>
          </a:p>
        </p:txBody>
      </p:sp>
      <p:sp>
        <p:nvSpPr>
          <p:cNvPr id="10" name="Rectangle 9">
            <a:extLst>
              <a:ext uri="{FF2B5EF4-FFF2-40B4-BE49-F238E27FC236}">
                <a16:creationId xmlns:a16="http://schemas.microsoft.com/office/drawing/2014/main" id="{B07D927F-C2C6-4EFE-A304-9CE1B033B96C}"/>
              </a:ext>
            </a:extLst>
          </p:cNvPr>
          <p:cNvSpPr/>
          <p:nvPr/>
        </p:nvSpPr>
        <p:spPr>
          <a:xfrm>
            <a:off x="4043571" y="4673599"/>
            <a:ext cx="1560141" cy="513775"/>
          </a:xfrm>
          <a:prstGeom prst="rect">
            <a:avLst/>
          </a:prstGeom>
          <a:solidFill>
            <a:srgbClr val="ECF1F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a:ln>
                  <a:noFill/>
                </a:ln>
                <a:solidFill>
                  <a:srgbClr val="4D4D4D"/>
                </a:solidFill>
                <a:effectLst/>
                <a:uLnTx/>
                <a:uFillTx/>
                <a:latin typeface="Arial"/>
                <a:ea typeface="+mn-ea"/>
                <a:cs typeface="+mn-cs"/>
              </a:rPr>
              <a:t>+67%</a:t>
            </a:r>
          </a:p>
        </p:txBody>
      </p:sp>
      <p:sp>
        <p:nvSpPr>
          <p:cNvPr id="11" name="Rectangle 10">
            <a:extLst>
              <a:ext uri="{FF2B5EF4-FFF2-40B4-BE49-F238E27FC236}">
                <a16:creationId xmlns:a16="http://schemas.microsoft.com/office/drawing/2014/main" id="{E0E6C5D7-3E8B-7AD5-1BDB-4C93362000BE}"/>
              </a:ext>
            </a:extLst>
          </p:cNvPr>
          <p:cNvSpPr/>
          <p:nvPr/>
        </p:nvSpPr>
        <p:spPr>
          <a:xfrm>
            <a:off x="5640846" y="4673599"/>
            <a:ext cx="1560141" cy="513775"/>
          </a:xfrm>
          <a:prstGeom prst="rect">
            <a:avLst/>
          </a:prstGeom>
          <a:solidFill>
            <a:srgbClr val="ECF1F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a:ln>
                  <a:noFill/>
                </a:ln>
                <a:solidFill>
                  <a:srgbClr val="4D4D4D"/>
                </a:solidFill>
                <a:effectLst/>
                <a:uLnTx/>
                <a:uFillTx/>
                <a:latin typeface="Arial"/>
                <a:ea typeface="+mn-ea"/>
                <a:cs typeface="+mn-cs"/>
              </a:rPr>
              <a:t>+0%</a:t>
            </a:r>
          </a:p>
        </p:txBody>
      </p:sp>
      <p:sp>
        <p:nvSpPr>
          <p:cNvPr id="12" name="Rectangle 11">
            <a:extLst>
              <a:ext uri="{FF2B5EF4-FFF2-40B4-BE49-F238E27FC236}">
                <a16:creationId xmlns:a16="http://schemas.microsoft.com/office/drawing/2014/main" id="{EBD8203F-6D29-7E22-FC2E-9E789D483444}"/>
              </a:ext>
            </a:extLst>
          </p:cNvPr>
          <p:cNvSpPr/>
          <p:nvPr/>
        </p:nvSpPr>
        <p:spPr>
          <a:xfrm>
            <a:off x="7238121" y="4673599"/>
            <a:ext cx="1560141" cy="513775"/>
          </a:xfrm>
          <a:prstGeom prst="rect">
            <a:avLst/>
          </a:prstGeom>
          <a:solidFill>
            <a:srgbClr val="ECF1F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a:ln>
                  <a:noFill/>
                </a:ln>
                <a:solidFill>
                  <a:srgbClr val="4D4D4D"/>
                </a:solidFill>
                <a:effectLst/>
                <a:uLnTx/>
                <a:uFillTx/>
                <a:latin typeface="Arial"/>
                <a:ea typeface="+mn-ea"/>
                <a:cs typeface="+mn-cs"/>
              </a:rPr>
              <a:t>-29%</a:t>
            </a:r>
          </a:p>
        </p:txBody>
      </p:sp>
      <p:sp>
        <p:nvSpPr>
          <p:cNvPr id="13" name="Rectangle 12">
            <a:extLst>
              <a:ext uri="{FF2B5EF4-FFF2-40B4-BE49-F238E27FC236}">
                <a16:creationId xmlns:a16="http://schemas.microsoft.com/office/drawing/2014/main" id="{E6831561-EB5E-4399-8812-6E925D9CEB89}"/>
              </a:ext>
            </a:extLst>
          </p:cNvPr>
          <p:cNvSpPr/>
          <p:nvPr/>
        </p:nvSpPr>
        <p:spPr>
          <a:xfrm>
            <a:off x="8835396" y="4673599"/>
            <a:ext cx="1560141" cy="513775"/>
          </a:xfrm>
          <a:prstGeom prst="rect">
            <a:avLst/>
          </a:prstGeom>
          <a:solidFill>
            <a:srgbClr val="ECF1F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a:ln>
                  <a:noFill/>
                </a:ln>
                <a:solidFill>
                  <a:srgbClr val="4D4D4D"/>
                </a:solidFill>
                <a:effectLst/>
                <a:uLnTx/>
                <a:uFillTx/>
                <a:latin typeface="Arial"/>
                <a:ea typeface="+mn-ea"/>
                <a:cs typeface="+mn-cs"/>
              </a:rPr>
              <a:t>n/a</a:t>
            </a:r>
          </a:p>
        </p:txBody>
      </p:sp>
      <p:sp>
        <p:nvSpPr>
          <p:cNvPr id="14" name="Rectangle 13">
            <a:extLst>
              <a:ext uri="{FF2B5EF4-FFF2-40B4-BE49-F238E27FC236}">
                <a16:creationId xmlns:a16="http://schemas.microsoft.com/office/drawing/2014/main" id="{9158F3E7-7B22-B8BE-E5B1-22E4B9B87889}"/>
              </a:ext>
            </a:extLst>
          </p:cNvPr>
          <p:cNvSpPr/>
          <p:nvPr/>
        </p:nvSpPr>
        <p:spPr>
          <a:xfrm>
            <a:off x="10432669" y="4673599"/>
            <a:ext cx="1560141" cy="513775"/>
          </a:xfrm>
          <a:prstGeom prst="rect">
            <a:avLst/>
          </a:prstGeom>
          <a:solidFill>
            <a:srgbClr val="ECF1F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a:ln>
                  <a:noFill/>
                </a:ln>
                <a:solidFill>
                  <a:srgbClr val="4D4D4D"/>
                </a:solidFill>
                <a:effectLst/>
                <a:uLnTx/>
                <a:uFillTx/>
                <a:latin typeface="Arial"/>
                <a:ea typeface="+mn-ea"/>
                <a:cs typeface="+mn-cs"/>
              </a:rPr>
              <a:t>+100%</a:t>
            </a:r>
          </a:p>
        </p:txBody>
      </p:sp>
      <p:sp>
        <p:nvSpPr>
          <p:cNvPr id="15" name="TextBox 14">
            <a:extLst>
              <a:ext uri="{FF2B5EF4-FFF2-40B4-BE49-F238E27FC236}">
                <a16:creationId xmlns:a16="http://schemas.microsoft.com/office/drawing/2014/main" id="{159780F9-445B-E962-7075-76DFB4FFAD6F}"/>
              </a:ext>
            </a:extLst>
          </p:cNvPr>
          <p:cNvSpPr txBox="1"/>
          <p:nvPr/>
        </p:nvSpPr>
        <p:spPr>
          <a:xfrm>
            <a:off x="2805" y="4944299"/>
            <a:ext cx="815204" cy="174215"/>
          </a:xfrm>
          <a:prstGeom prst="rect">
            <a:avLst/>
          </a:prstGeom>
          <a:noFill/>
        </p:spPr>
        <p:txBody>
          <a:bodyPr wrap="square" lIns="0" tIns="0" rIns="0" bIns="0" rtlCol="0">
            <a:spAutoFit/>
          </a:bodyPr>
          <a:lstStyle/>
          <a:p>
            <a:pPr marL="0" marR="0" lvl="0" indent="0" algn="ctr" defTabSz="914400" rtl="0" eaLnBrk="1" fontAlgn="auto" latinLnBrk="0" hangingPunct="1">
              <a:lnSpc>
                <a:spcPct val="110000"/>
              </a:lnSpc>
              <a:spcBef>
                <a:spcPts val="0"/>
              </a:spcBef>
              <a:spcAft>
                <a:spcPts val="600"/>
              </a:spcAft>
              <a:buClrTx/>
              <a:buSzTx/>
              <a:buFontTx/>
              <a:buNone/>
              <a:tabLst/>
              <a:defRPr/>
            </a:pPr>
            <a:endParaRPr kumimoji="0" lang="en-GB" sz="1100" b="1" i="0" u="none" strike="noStrike" kern="1200" cap="none" spc="0" normalizeH="0" baseline="0" noProof="1">
              <a:ln>
                <a:noFill/>
              </a:ln>
              <a:solidFill>
                <a:srgbClr val="4D4D4D"/>
              </a:solidFill>
              <a:effectLst/>
              <a:uLnTx/>
              <a:uFillTx/>
              <a:latin typeface="Arial"/>
              <a:ea typeface="+mn-ea"/>
              <a:cs typeface="+mn-cs"/>
            </a:endParaRPr>
          </a:p>
        </p:txBody>
      </p:sp>
      <p:sp>
        <p:nvSpPr>
          <p:cNvPr id="16" name="Rectangle 15">
            <a:extLst>
              <a:ext uri="{FF2B5EF4-FFF2-40B4-BE49-F238E27FC236}">
                <a16:creationId xmlns:a16="http://schemas.microsoft.com/office/drawing/2014/main" id="{360779F3-657D-3E80-25E3-4BDABA4F96BF}"/>
              </a:ext>
            </a:extLst>
          </p:cNvPr>
          <p:cNvSpPr/>
          <p:nvPr/>
        </p:nvSpPr>
        <p:spPr>
          <a:xfrm>
            <a:off x="69272" y="4673599"/>
            <a:ext cx="723335" cy="513775"/>
          </a:xfrm>
          <a:prstGeom prst="rect">
            <a:avLst/>
          </a:prstGeom>
          <a:solidFill>
            <a:srgbClr val="ECF1F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1" i="0" u="none" strike="noStrike" kern="0" cap="none" spc="0" normalizeH="0" baseline="0" noProof="0">
                <a:ln>
                  <a:noFill/>
                </a:ln>
                <a:solidFill>
                  <a:srgbClr val="4D4D4D"/>
                </a:solidFill>
                <a:effectLst/>
                <a:uLnTx/>
                <a:uFillTx/>
                <a:latin typeface="Arial"/>
                <a:ea typeface="+mn-ea"/>
                <a:cs typeface="+mn-cs"/>
              </a:rPr>
              <a:t>Headroom vs average</a:t>
            </a:r>
          </a:p>
        </p:txBody>
      </p:sp>
      <p:cxnSp>
        <p:nvCxnSpPr>
          <p:cNvPr id="3" name="Straight Connector 2">
            <a:extLst>
              <a:ext uri="{FF2B5EF4-FFF2-40B4-BE49-F238E27FC236}">
                <a16:creationId xmlns:a16="http://schemas.microsoft.com/office/drawing/2014/main" id="{88883667-E010-7295-7B8F-5ED85E2AD790}"/>
              </a:ext>
            </a:extLst>
          </p:cNvPr>
          <p:cNvCxnSpPr/>
          <p:nvPr/>
        </p:nvCxnSpPr>
        <p:spPr>
          <a:xfrm flipV="1">
            <a:off x="10395537" y="2001328"/>
            <a:ext cx="0" cy="2380890"/>
          </a:xfrm>
          <a:prstGeom prst="line">
            <a:avLst/>
          </a:prstGeom>
          <a:ln w="38100" cap="flat" cmpd="sng" algn="ctr">
            <a:solidFill>
              <a:schemeClr val="bg1">
                <a:lumMod val="65000"/>
              </a:schemeClr>
            </a:solidFill>
            <a:prstDash val="sys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044227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F968-D829-094E-BB93-87E2D8483C91}"/>
              </a:ext>
            </a:extLst>
          </p:cNvPr>
          <p:cNvSpPr>
            <a:spLocks noGrp="1"/>
          </p:cNvSpPr>
          <p:nvPr>
            <p:ph type="title"/>
          </p:nvPr>
        </p:nvSpPr>
        <p:spPr/>
        <p:txBody>
          <a:bodyPr>
            <a:normAutofit/>
          </a:bodyPr>
          <a:lstStyle/>
          <a:p>
            <a:r>
              <a:rPr lang="en-US" dirty="0"/>
              <a:t>TV has the highest share of cultural availability</a:t>
            </a:r>
            <a:endParaRPr lang="en-GB" dirty="0"/>
          </a:p>
        </p:txBody>
      </p:sp>
      <p:sp>
        <p:nvSpPr>
          <p:cNvPr id="3" name="Text Placeholder 2">
            <a:extLst>
              <a:ext uri="{FF2B5EF4-FFF2-40B4-BE49-F238E27FC236}">
                <a16:creationId xmlns:a16="http://schemas.microsoft.com/office/drawing/2014/main" id="{5FE9BE53-BDAC-AF36-82C7-CE8CF5B3E42C}"/>
              </a:ext>
            </a:extLst>
          </p:cNvPr>
          <p:cNvSpPr>
            <a:spLocks noGrp="1"/>
          </p:cNvSpPr>
          <p:nvPr>
            <p:ph type="body" sz="quarter" idx="15"/>
          </p:nvPr>
        </p:nvSpPr>
        <p:spPr/>
        <p:txBody>
          <a:bodyPr/>
          <a:lstStyle/>
          <a:p>
            <a:r>
              <a:rPr lang="en-GB" dirty="0"/>
              <a:t>Source: Cultural Advantage, Thinkbox / everyday people, 2026. Base: UK Nat Rep (n=2,000).</a:t>
            </a:r>
          </a:p>
        </p:txBody>
      </p:sp>
      <p:pic>
        <p:nvPicPr>
          <p:cNvPr id="5" name="Picture 4">
            <a:extLst>
              <a:ext uri="{FF2B5EF4-FFF2-40B4-BE49-F238E27FC236}">
                <a16:creationId xmlns:a16="http://schemas.microsoft.com/office/drawing/2014/main" id="{17E5AEF1-59CD-4C2C-402D-6561FE26E69A}"/>
              </a:ext>
            </a:extLst>
          </p:cNvPr>
          <p:cNvPicPr>
            <a:picLocks noChangeAspect="1"/>
          </p:cNvPicPr>
          <p:nvPr/>
        </p:nvPicPr>
        <p:blipFill>
          <a:blip r:embed="rId3"/>
          <a:stretch>
            <a:fillRect/>
          </a:stretch>
        </p:blipFill>
        <p:spPr>
          <a:xfrm>
            <a:off x="1417328" y="1188085"/>
            <a:ext cx="9357343" cy="3867280"/>
          </a:xfrm>
          <a:prstGeom prst="rect">
            <a:avLst/>
          </a:prstGeom>
          <a:effectLst>
            <a:outerShdw blurRad="228600" dist="63500" dir="2700000" algn="ctr" rotWithShape="0">
              <a:srgbClr val="000000">
                <a:alpha val="40000"/>
              </a:srgbClr>
            </a:outerShdw>
          </a:effectLst>
        </p:spPr>
      </p:pic>
    </p:spTree>
    <p:extLst>
      <p:ext uri="{BB962C8B-B14F-4D97-AF65-F5344CB8AC3E}">
        <p14:creationId xmlns:p14="http://schemas.microsoft.com/office/powerpoint/2010/main" val="2476173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D0B23-65BD-4152-2112-447441B661F0}"/>
              </a:ext>
            </a:extLst>
          </p:cNvPr>
          <p:cNvSpPr>
            <a:spLocks noGrp="1"/>
          </p:cNvSpPr>
          <p:nvPr>
            <p:ph type="title"/>
          </p:nvPr>
        </p:nvSpPr>
        <p:spPr/>
        <p:txBody>
          <a:bodyPr>
            <a:normAutofit/>
          </a:bodyPr>
          <a:lstStyle/>
          <a:p>
            <a:r>
              <a:rPr lang="en-GB" dirty="0"/>
              <a:t>30-second TV ads consistently account for half of all impacts</a:t>
            </a:r>
            <a:br>
              <a:rPr lang="en-GB" dirty="0"/>
            </a:br>
            <a:endParaRPr lang="en-GB" dirty="0"/>
          </a:p>
        </p:txBody>
      </p:sp>
      <p:sp>
        <p:nvSpPr>
          <p:cNvPr id="3" name="Text Placeholder 2">
            <a:extLst>
              <a:ext uri="{FF2B5EF4-FFF2-40B4-BE49-F238E27FC236}">
                <a16:creationId xmlns:a16="http://schemas.microsoft.com/office/drawing/2014/main" id="{14FF8B93-8DAA-CBE6-BF3E-D6FD0B8DA695}"/>
              </a:ext>
            </a:extLst>
          </p:cNvPr>
          <p:cNvSpPr>
            <a:spLocks noGrp="1"/>
          </p:cNvSpPr>
          <p:nvPr>
            <p:ph type="body" sz="quarter" idx="15"/>
          </p:nvPr>
        </p:nvSpPr>
        <p:spPr/>
        <p:txBody>
          <a:bodyPr/>
          <a:lstStyle/>
          <a:p>
            <a:r>
              <a:rPr lang="en-GB"/>
              <a:t>Source: Barb, 2015-2025, Individuals, Proportion of Impacts (R/W) by ad duration</a:t>
            </a:r>
          </a:p>
        </p:txBody>
      </p:sp>
      <p:graphicFrame>
        <p:nvGraphicFramePr>
          <p:cNvPr id="7" name="Content Placeholder 6">
            <a:extLst>
              <a:ext uri="{FF2B5EF4-FFF2-40B4-BE49-F238E27FC236}">
                <a16:creationId xmlns:a16="http://schemas.microsoft.com/office/drawing/2014/main" id="{08B91CD5-C484-B935-1DD0-CA0A4EF97A7E}"/>
              </a:ext>
            </a:extLst>
          </p:cNvPr>
          <p:cNvGraphicFramePr>
            <a:graphicFrameLocks noGrp="1"/>
          </p:cNvGraphicFramePr>
          <p:nvPr>
            <p:ph sz="quarter" idx="14"/>
          </p:nvPr>
        </p:nvGraphicFramePr>
        <p:xfrm>
          <a:off x="379413" y="1614488"/>
          <a:ext cx="11295062" cy="3651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4245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2F64C5B-B9EB-C046-24F8-9FBD3BBB9941}"/>
              </a:ext>
            </a:extLst>
          </p:cNvPr>
          <p:cNvSpPr>
            <a:spLocks noGrp="1"/>
          </p:cNvSpPr>
          <p:nvPr>
            <p:ph type="title"/>
          </p:nvPr>
        </p:nvSpPr>
        <p:spPr/>
        <p:txBody>
          <a:bodyPr/>
          <a:lstStyle/>
          <a:p>
            <a:r>
              <a:rPr lang="en-US" dirty="0"/>
              <a:t>TV advertising is the most trusted medium</a:t>
            </a:r>
            <a:endParaRPr lang="en-GB" dirty="0"/>
          </a:p>
        </p:txBody>
      </p:sp>
      <p:sp>
        <p:nvSpPr>
          <p:cNvPr id="6" name="Text Placeholder 5">
            <a:extLst>
              <a:ext uri="{FF2B5EF4-FFF2-40B4-BE49-F238E27FC236}">
                <a16:creationId xmlns:a16="http://schemas.microsoft.com/office/drawing/2014/main" id="{1CF6CDFF-0951-81BF-A60B-566DDCA41BF7}"/>
              </a:ext>
            </a:extLst>
          </p:cNvPr>
          <p:cNvSpPr>
            <a:spLocks noGrp="1"/>
          </p:cNvSpPr>
          <p:nvPr>
            <p:ph type="body" sz="quarter" idx="15"/>
          </p:nvPr>
        </p:nvSpPr>
        <p:spPr/>
        <p:txBody>
          <a:bodyPr/>
          <a:lstStyle/>
          <a:p>
            <a:pPr>
              <a:spcBef>
                <a:spcPts val="0"/>
              </a:spcBef>
            </a:pPr>
            <a:r>
              <a:rPr lang="en-US" dirty="0"/>
              <a:t>Source: Credos Trust Tracker (Advertising Association). </a:t>
            </a:r>
          </a:p>
          <a:p>
            <a:pPr>
              <a:spcBef>
                <a:spcPts val="0"/>
              </a:spcBef>
            </a:pPr>
            <a:r>
              <a:rPr lang="en-US" dirty="0"/>
              <a:t>Q. To what extent, if at all, do you trust each of the following types of advertising in relation to products and services? (very trusting / fairly trusting), Kantar, 2025, n= 2,534</a:t>
            </a:r>
          </a:p>
          <a:p>
            <a:pPr>
              <a:spcBef>
                <a:spcPts val="0"/>
              </a:spcBef>
            </a:pPr>
            <a:endParaRPr lang="en-GB" dirty="0"/>
          </a:p>
        </p:txBody>
      </p:sp>
      <p:pic>
        <p:nvPicPr>
          <p:cNvPr id="3" name="Picture 2">
            <a:extLst>
              <a:ext uri="{FF2B5EF4-FFF2-40B4-BE49-F238E27FC236}">
                <a16:creationId xmlns:a16="http://schemas.microsoft.com/office/drawing/2014/main" id="{E098AEED-A313-4095-AD4A-AF88BDE19C6F}"/>
              </a:ext>
            </a:extLst>
          </p:cNvPr>
          <p:cNvPicPr>
            <a:picLocks noChangeAspect="1"/>
          </p:cNvPicPr>
          <p:nvPr/>
        </p:nvPicPr>
        <p:blipFill>
          <a:blip r:embed="rId3"/>
          <a:stretch>
            <a:fillRect/>
          </a:stretch>
        </p:blipFill>
        <p:spPr>
          <a:xfrm>
            <a:off x="1283788" y="1188085"/>
            <a:ext cx="9624424" cy="4020113"/>
          </a:xfrm>
          <a:prstGeom prst="rect">
            <a:avLst/>
          </a:prstGeom>
          <a:effectLst>
            <a:outerShdw blurRad="228600" dist="63500" dir="2700000" algn="ctr" rotWithShape="0">
              <a:srgbClr val="000000">
                <a:alpha val="40000"/>
              </a:srgbClr>
            </a:outerShdw>
          </a:effectLst>
        </p:spPr>
      </p:pic>
    </p:spTree>
    <p:extLst>
      <p:ext uri="{BB962C8B-B14F-4D97-AF65-F5344CB8AC3E}">
        <p14:creationId xmlns:p14="http://schemas.microsoft.com/office/powerpoint/2010/main" val="2385864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hart 20">
            <a:extLst>
              <a:ext uri="{FF2B5EF4-FFF2-40B4-BE49-F238E27FC236}">
                <a16:creationId xmlns:a16="http://schemas.microsoft.com/office/drawing/2014/main" id="{1319D46A-491D-7ECD-231A-2BC4EB6C791B}"/>
              </a:ext>
            </a:extLst>
          </p:cNvPr>
          <p:cNvGraphicFramePr/>
          <p:nvPr/>
        </p:nvGraphicFramePr>
        <p:xfrm>
          <a:off x="371476" y="1592261"/>
          <a:ext cx="5022560" cy="358379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5C5B34FA-F233-EFF0-DEE5-1C43483B5101}"/>
              </a:ext>
            </a:extLst>
          </p:cNvPr>
          <p:cNvSpPr>
            <a:spLocks noGrp="1"/>
          </p:cNvSpPr>
          <p:nvPr>
            <p:ph type="title"/>
          </p:nvPr>
        </p:nvSpPr>
        <p:spPr/>
        <p:txBody>
          <a:bodyPr/>
          <a:lstStyle/>
          <a:p>
            <a:r>
              <a:rPr lang="en-GB" dirty="0"/>
              <a:t>Total TV is fundamental for getting ads seen</a:t>
            </a:r>
          </a:p>
        </p:txBody>
      </p:sp>
      <p:sp>
        <p:nvSpPr>
          <p:cNvPr id="6" name="Text Placeholder 5">
            <a:extLst>
              <a:ext uri="{FF2B5EF4-FFF2-40B4-BE49-F238E27FC236}">
                <a16:creationId xmlns:a16="http://schemas.microsoft.com/office/drawing/2014/main" id="{3203BC22-2137-F527-BED3-5DFC53772350}"/>
              </a:ext>
            </a:extLst>
          </p:cNvPr>
          <p:cNvSpPr>
            <a:spLocks noGrp="1"/>
          </p:cNvSpPr>
          <p:nvPr>
            <p:ph type="body" sz="quarter" idx="15"/>
          </p:nvPr>
        </p:nvSpPr>
        <p:spPr>
          <a:xfrm>
            <a:off x="377758" y="5365115"/>
            <a:ext cx="9311187" cy="304800"/>
          </a:xfrm>
        </p:spPr>
        <p:txBody>
          <a:bodyPr/>
          <a:lstStyle/>
          <a:p>
            <a:pPr>
              <a:spcBef>
                <a:spcPts val="0"/>
              </a:spcBef>
            </a:pPr>
            <a:r>
              <a:rPr lang="en-US" dirty="0"/>
              <a:t>Source: 2025, Barb / Broadcaster stream data / UK Cinema Association / Ipsos Iris</a:t>
            </a:r>
          </a:p>
          <a:p>
            <a:pPr>
              <a:spcBef>
                <a:spcPts val="0"/>
              </a:spcBef>
            </a:pPr>
            <a:r>
              <a:rPr lang="en-US" dirty="0"/>
              <a:t>**YouTube ad time modelled at 3.33% of content time (Enders Analysis, 23rd October 2024) and excludes those estimated to be on the YouTube Premium tier.  *TikTok ad time modelled at 3.4% of content time using agency and broadcaster estimates.  **Other online modelled at 3.33% of content time.</a:t>
            </a:r>
          </a:p>
          <a:p>
            <a:pPr>
              <a:spcBef>
                <a:spcPts val="0"/>
              </a:spcBef>
            </a:pPr>
            <a:endParaRPr lang="en-GB" dirty="0"/>
          </a:p>
        </p:txBody>
      </p:sp>
      <p:sp>
        <p:nvSpPr>
          <p:cNvPr id="22" name="TextBox 21">
            <a:extLst>
              <a:ext uri="{FF2B5EF4-FFF2-40B4-BE49-F238E27FC236}">
                <a16:creationId xmlns:a16="http://schemas.microsoft.com/office/drawing/2014/main" id="{3A90BE0C-25AE-3A42-EC78-DF0F2458F600}"/>
              </a:ext>
            </a:extLst>
          </p:cNvPr>
          <p:cNvSpPr txBox="1"/>
          <p:nvPr/>
        </p:nvSpPr>
        <p:spPr>
          <a:xfrm>
            <a:off x="1971035" y="3059668"/>
            <a:ext cx="2006812"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4D4D4D"/>
                </a:solidFill>
                <a:effectLst/>
                <a:uLnTx/>
                <a:uFillTx/>
                <a:latin typeface="Arial"/>
                <a:ea typeface="+mn-ea"/>
                <a:cs typeface="+mn-cs"/>
              </a:rPr>
              <a:t>Individuals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Ad time per day: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16:38</a:t>
            </a:r>
          </a:p>
        </p:txBody>
      </p:sp>
      <p:sp>
        <p:nvSpPr>
          <p:cNvPr id="23" name="Oval 22">
            <a:extLst>
              <a:ext uri="{FF2B5EF4-FFF2-40B4-BE49-F238E27FC236}">
                <a16:creationId xmlns:a16="http://schemas.microsoft.com/office/drawing/2014/main" id="{2159510A-5892-CF1B-1CA1-4ED52242D7DD}"/>
              </a:ext>
            </a:extLst>
          </p:cNvPr>
          <p:cNvSpPr/>
          <p:nvPr/>
        </p:nvSpPr>
        <p:spPr>
          <a:xfrm>
            <a:off x="3823115" y="4116337"/>
            <a:ext cx="720000" cy="720000"/>
          </a:xfrm>
          <a:prstGeom prst="ellipse">
            <a:avLst/>
          </a:prstGeom>
          <a:solidFill>
            <a:srgbClr val="C0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Arial"/>
                <a:ea typeface="+mn-ea"/>
                <a:cs typeface="+mn-cs"/>
              </a:rPr>
              <a:t>85%</a:t>
            </a:r>
          </a:p>
        </p:txBody>
      </p:sp>
      <p:sp>
        <p:nvSpPr>
          <p:cNvPr id="24" name="Oval 23">
            <a:extLst>
              <a:ext uri="{FF2B5EF4-FFF2-40B4-BE49-F238E27FC236}">
                <a16:creationId xmlns:a16="http://schemas.microsoft.com/office/drawing/2014/main" id="{42895418-280C-4C62-190B-80E73FD7E71F}"/>
              </a:ext>
            </a:extLst>
          </p:cNvPr>
          <p:cNvSpPr/>
          <p:nvPr/>
        </p:nvSpPr>
        <p:spPr>
          <a:xfrm>
            <a:off x="1824468" y="1681945"/>
            <a:ext cx="720000" cy="720000"/>
          </a:xfrm>
          <a:prstGeom prst="ellipse">
            <a:avLst/>
          </a:prstGeom>
          <a:solidFill>
            <a:srgbClr val="0069B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Arial"/>
                <a:ea typeface="+mn-ea"/>
                <a:cs typeface="+mn-cs"/>
              </a:rPr>
              <a:t>12%</a:t>
            </a:r>
          </a:p>
        </p:txBody>
      </p:sp>
      <p:graphicFrame>
        <p:nvGraphicFramePr>
          <p:cNvPr id="25" name="Content Placeholder 24">
            <a:extLst>
              <a:ext uri="{FF2B5EF4-FFF2-40B4-BE49-F238E27FC236}">
                <a16:creationId xmlns:a16="http://schemas.microsoft.com/office/drawing/2014/main" id="{9641EC99-BD32-8D59-A412-FEEDF8340E89}"/>
              </a:ext>
            </a:extLst>
          </p:cNvPr>
          <p:cNvGraphicFramePr>
            <a:graphicFrameLocks noGrp="1"/>
          </p:cNvGraphicFramePr>
          <p:nvPr>
            <p:ph sz="quarter" idx="16"/>
          </p:nvPr>
        </p:nvGraphicFramePr>
        <p:xfrm>
          <a:off x="6096000" y="1614488"/>
          <a:ext cx="5810054" cy="3585600"/>
        </p:xfrm>
        <a:graphic>
          <a:graphicData uri="http://schemas.openxmlformats.org/drawingml/2006/chart">
            <c:chart xmlns:c="http://schemas.openxmlformats.org/drawingml/2006/chart" xmlns:r="http://schemas.openxmlformats.org/officeDocument/2006/relationships" r:id="rId4"/>
          </a:graphicData>
        </a:graphic>
      </p:graphicFrame>
      <p:sp>
        <p:nvSpPr>
          <p:cNvPr id="26" name="Oval 25">
            <a:extLst>
              <a:ext uri="{FF2B5EF4-FFF2-40B4-BE49-F238E27FC236}">
                <a16:creationId xmlns:a16="http://schemas.microsoft.com/office/drawing/2014/main" id="{52B8A1DB-1B85-9855-CE3C-100F553BAE8C}"/>
              </a:ext>
            </a:extLst>
          </p:cNvPr>
          <p:cNvSpPr/>
          <p:nvPr/>
        </p:nvSpPr>
        <p:spPr>
          <a:xfrm>
            <a:off x="10367532" y="2317956"/>
            <a:ext cx="720000" cy="720000"/>
          </a:xfrm>
          <a:prstGeom prst="ellipse">
            <a:avLst/>
          </a:prstGeom>
          <a:solidFill>
            <a:srgbClr val="C0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48%</a:t>
            </a:r>
          </a:p>
        </p:txBody>
      </p:sp>
      <p:sp>
        <p:nvSpPr>
          <p:cNvPr id="27" name="Oval 26">
            <a:extLst>
              <a:ext uri="{FF2B5EF4-FFF2-40B4-BE49-F238E27FC236}">
                <a16:creationId xmlns:a16="http://schemas.microsoft.com/office/drawing/2014/main" id="{C1143913-9473-8CA0-FD28-38E3E47E1C8C}"/>
              </a:ext>
            </a:extLst>
          </p:cNvPr>
          <p:cNvSpPr/>
          <p:nvPr/>
        </p:nvSpPr>
        <p:spPr>
          <a:xfrm>
            <a:off x="7634754" y="4116337"/>
            <a:ext cx="720000" cy="720000"/>
          </a:xfrm>
          <a:prstGeom prst="ellipse">
            <a:avLst/>
          </a:prstGeom>
          <a:solidFill>
            <a:srgbClr val="0069B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33%</a:t>
            </a:r>
          </a:p>
        </p:txBody>
      </p:sp>
      <p:sp>
        <p:nvSpPr>
          <p:cNvPr id="28" name="Oval 27">
            <a:extLst>
              <a:ext uri="{FF2B5EF4-FFF2-40B4-BE49-F238E27FC236}">
                <a16:creationId xmlns:a16="http://schemas.microsoft.com/office/drawing/2014/main" id="{9B05188F-2071-0685-C6CE-E7AABF31D93D}"/>
              </a:ext>
            </a:extLst>
          </p:cNvPr>
          <p:cNvSpPr/>
          <p:nvPr/>
        </p:nvSpPr>
        <p:spPr>
          <a:xfrm>
            <a:off x="7718425" y="1875489"/>
            <a:ext cx="720000" cy="720000"/>
          </a:xfrm>
          <a:prstGeom prst="ellipse">
            <a:avLst/>
          </a:prstGeom>
          <a:solidFill>
            <a:schemeClr val="accent2">
              <a:lumMod val="40000"/>
              <a:lumOff val="6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14%</a:t>
            </a:r>
          </a:p>
        </p:txBody>
      </p:sp>
      <p:sp>
        <p:nvSpPr>
          <p:cNvPr id="31" name="TextBox 30">
            <a:extLst>
              <a:ext uri="{FF2B5EF4-FFF2-40B4-BE49-F238E27FC236}">
                <a16:creationId xmlns:a16="http://schemas.microsoft.com/office/drawing/2014/main" id="{FE948130-508D-F7B2-1896-1EB2E576710B}"/>
              </a:ext>
            </a:extLst>
          </p:cNvPr>
          <p:cNvSpPr txBox="1"/>
          <p:nvPr/>
        </p:nvSpPr>
        <p:spPr>
          <a:xfrm>
            <a:off x="8245651" y="3059668"/>
            <a:ext cx="2183784"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4D4D4D"/>
                </a:solidFill>
                <a:effectLst/>
                <a:uLnTx/>
                <a:uFillTx/>
                <a:latin typeface="Arial"/>
                <a:ea typeface="+mn-ea"/>
                <a:cs typeface="+mn-cs"/>
              </a:rPr>
              <a:t>16-34s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Ad time per day: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8:58</a:t>
            </a:r>
          </a:p>
        </p:txBody>
      </p:sp>
      <p:pic>
        <p:nvPicPr>
          <p:cNvPr id="33" name="Picture 32">
            <a:extLst>
              <a:ext uri="{FF2B5EF4-FFF2-40B4-BE49-F238E27FC236}">
                <a16:creationId xmlns:a16="http://schemas.microsoft.com/office/drawing/2014/main" id="{CBF12A05-5A29-88B6-9DAF-2FE04B275CB9}"/>
              </a:ext>
            </a:extLst>
          </p:cNvPr>
          <p:cNvPicPr>
            <a:picLocks noChangeAspect="1"/>
          </p:cNvPicPr>
          <p:nvPr/>
        </p:nvPicPr>
        <p:blipFill>
          <a:blip r:embed="rId5"/>
          <a:stretch>
            <a:fillRect/>
          </a:stretch>
        </p:blipFill>
        <p:spPr>
          <a:xfrm>
            <a:off x="5389747" y="2830245"/>
            <a:ext cx="1475502" cy="1197509"/>
          </a:xfrm>
          <a:prstGeom prst="rect">
            <a:avLst/>
          </a:prstGeom>
        </p:spPr>
      </p:pic>
    </p:spTree>
    <p:extLst>
      <p:ext uri="{BB962C8B-B14F-4D97-AF65-F5344CB8AC3E}">
        <p14:creationId xmlns:p14="http://schemas.microsoft.com/office/powerpoint/2010/main" val="1846232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7F09B-BB07-683C-B740-D56BB1173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9BAA6-BBD4-01A9-488E-5E9D733481DD}"/>
              </a:ext>
            </a:extLst>
          </p:cNvPr>
          <p:cNvSpPr>
            <a:spLocks noGrp="1"/>
          </p:cNvSpPr>
          <p:nvPr>
            <p:ph type="title"/>
          </p:nvPr>
        </p:nvSpPr>
        <p:spPr/>
        <p:txBody>
          <a:bodyPr>
            <a:normAutofit/>
          </a:bodyPr>
          <a:lstStyle/>
          <a:p>
            <a:r>
              <a:rPr lang="en-US" dirty="0"/>
              <a:t>We feel most relaxed when watching TV</a:t>
            </a:r>
            <a:endParaRPr lang="en-GB" dirty="0"/>
          </a:p>
        </p:txBody>
      </p:sp>
      <p:sp>
        <p:nvSpPr>
          <p:cNvPr id="3" name="Text Placeholder 2">
            <a:extLst>
              <a:ext uri="{FF2B5EF4-FFF2-40B4-BE49-F238E27FC236}">
                <a16:creationId xmlns:a16="http://schemas.microsoft.com/office/drawing/2014/main" id="{5C81D151-ADE0-7454-840C-4F6BFDD23B9D}"/>
              </a:ext>
            </a:extLst>
          </p:cNvPr>
          <p:cNvSpPr>
            <a:spLocks noGrp="1"/>
          </p:cNvSpPr>
          <p:nvPr>
            <p:ph type="body" sz="quarter" idx="15"/>
          </p:nvPr>
        </p:nvSpPr>
        <p:spPr/>
        <p:txBody>
          <a:bodyPr/>
          <a:lstStyle/>
          <a:p>
            <a:r>
              <a:rPr lang="en-GB" dirty="0">
                <a:solidFill>
                  <a:srgbClr val="4D4D4D"/>
                </a:solidFill>
              </a:rPr>
              <a:t>Source: IPA TouchPoints 2025, Emoticons, Indexed by average share of each emotion using gross half hour claims.</a:t>
            </a:r>
            <a:endParaRPr lang="en-GB" dirty="0"/>
          </a:p>
        </p:txBody>
      </p:sp>
      <p:graphicFrame>
        <p:nvGraphicFramePr>
          <p:cNvPr id="4" name="Chart 3">
            <a:extLst>
              <a:ext uri="{FF2B5EF4-FFF2-40B4-BE49-F238E27FC236}">
                <a16:creationId xmlns:a16="http://schemas.microsoft.com/office/drawing/2014/main" id="{357229C0-CC90-C12F-5221-6704AB073DFB}"/>
              </a:ext>
            </a:extLst>
          </p:cNvPr>
          <p:cNvGraphicFramePr/>
          <p:nvPr/>
        </p:nvGraphicFramePr>
        <p:xfrm>
          <a:off x="516000" y="1393120"/>
          <a:ext cx="111600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40770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EF2AA-6CDD-69B2-4356-1AF56B7C5A08}"/>
              </a:ext>
            </a:extLst>
          </p:cNvPr>
          <p:cNvSpPr>
            <a:spLocks noGrp="1"/>
          </p:cNvSpPr>
          <p:nvPr>
            <p:ph type="title"/>
          </p:nvPr>
        </p:nvSpPr>
        <p:spPr/>
        <p:txBody>
          <a:bodyPr>
            <a:noAutofit/>
          </a:bodyPr>
          <a:lstStyle/>
          <a:p>
            <a:r>
              <a:rPr lang="en-US" dirty="0"/>
              <a:t>TV is the battery that charges other media</a:t>
            </a:r>
            <a:endParaRPr lang="en-GB" dirty="0"/>
          </a:p>
        </p:txBody>
      </p:sp>
      <p:sp>
        <p:nvSpPr>
          <p:cNvPr id="3" name="Text Placeholder 2">
            <a:extLst>
              <a:ext uri="{FF2B5EF4-FFF2-40B4-BE49-F238E27FC236}">
                <a16:creationId xmlns:a16="http://schemas.microsoft.com/office/drawing/2014/main" id="{46917ABC-978A-F8CE-EE06-EE9EEF9FDB44}"/>
              </a:ext>
            </a:extLst>
          </p:cNvPr>
          <p:cNvSpPr>
            <a:spLocks noGrp="1"/>
          </p:cNvSpPr>
          <p:nvPr>
            <p:ph type="body" sz="quarter" idx="15"/>
          </p:nvPr>
        </p:nvSpPr>
        <p:spPr/>
        <p:txBody>
          <a:bodyPr/>
          <a:lstStyle/>
          <a:p>
            <a:pPr>
              <a:spcBef>
                <a:spcPts val="0"/>
              </a:spcBef>
            </a:pPr>
            <a:r>
              <a:rPr lang="en-US" kern="0">
                <a:cs typeface="Calibri" panose="020F0502020204030204" pitchFamily="34" charset="0"/>
              </a:rPr>
              <a:t>Source: </a:t>
            </a:r>
            <a:r>
              <a:rPr lang="en-US"/>
              <a:t>Staying Power: The longevity of advertising, Tapestry Research, 2025. </a:t>
            </a:r>
          </a:p>
          <a:p>
            <a:pPr>
              <a:spcBef>
                <a:spcPts val="0"/>
              </a:spcBef>
            </a:pPr>
            <a:r>
              <a:rPr lang="en-GB">
                <a:latin typeface="+mj-lt"/>
              </a:rPr>
              <a:t>Purchase Intent (‘definitely consider’)</a:t>
            </a:r>
            <a:r>
              <a:rPr lang="en-GB" kern="0">
                <a:latin typeface="+mj-lt"/>
                <a:cs typeface="Calibri" panose="020F0502020204030204" pitchFamily="34" charset="0"/>
              </a:rPr>
              <a:t>: All brands, among those exposed (nat rep, </a:t>
            </a:r>
            <a:r>
              <a:rPr lang="en-GB">
                <a:latin typeface="+mj-lt"/>
              </a:rPr>
              <a:t>18</a:t>
            </a:r>
            <a:r>
              <a:rPr lang="en-GB" kern="0">
                <a:latin typeface="+mj-lt"/>
                <a:cs typeface="Calibri" panose="020F0502020204030204" pitchFamily="34" charset="0"/>
              </a:rPr>
              <a:t>-75). </a:t>
            </a:r>
            <a:r>
              <a:rPr lang="en-GB">
                <a:latin typeface="+mj-lt"/>
              </a:rPr>
              <a:t>Online Video is mostly YouTube.</a:t>
            </a:r>
          </a:p>
        </p:txBody>
      </p:sp>
      <p:sp>
        <p:nvSpPr>
          <p:cNvPr id="5" name="Text Placeholder 34">
            <a:extLst>
              <a:ext uri="{FF2B5EF4-FFF2-40B4-BE49-F238E27FC236}">
                <a16:creationId xmlns:a16="http://schemas.microsoft.com/office/drawing/2014/main" id="{E0602EC6-F2CA-CA24-D207-A72B073D603A}"/>
              </a:ext>
            </a:extLst>
          </p:cNvPr>
          <p:cNvSpPr txBox="1">
            <a:spLocks/>
          </p:cNvSpPr>
          <p:nvPr/>
        </p:nvSpPr>
        <p:spPr>
          <a:xfrm>
            <a:off x="618478" y="1298263"/>
            <a:ext cx="10955045" cy="359358"/>
          </a:xfrm>
          <a:prstGeom prst="rect">
            <a:avLst/>
          </a:prstGeom>
        </p:spPr>
        <p:txBody>
          <a:bodyPr/>
          <a:lst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4D4D4D"/>
                </a:solidFill>
                <a:effectLst/>
                <a:uLnTx/>
                <a:uFillTx/>
                <a:latin typeface="Arial"/>
                <a:ea typeface="+mn-ea"/>
                <a:cs typeface="+mn-cs"/>
              </a:rPr>
              <a:t>% </a:t>
            </a:r>
            <a:r>
              <a:rPr kumimoji="0" lang="en-GB" sz="1800" b="1" i="0" u="sng" strike="noStrike" kern="1200" cap="none" spc="0" normalizeH="0" baseline="0" noProof="0">
                <a:ln>
                  <a:noFill/>
                </a:ln>
                <a:solidFill>
                  <a:srgbClr val="4D4D4D"/>
                </a:solidFill>
                <a:effectLst/>
                <a:uLnTx/>
                <a:uFillTx/>
                <a:latin typeface="Arial"/>
                <a:ea typeface="+mn-ea"/>
                <a:cs typeface="+mn-cs"/>
              </a:rPr>
              <a:t>average</a:t>
            </a:r>
            <a:r>
              <a:rPr kumimoji="0" lang="en-GB" sz="1800" b="1" i="0" u="none" strike="noStrike" kern="1200" cap="none" spc="0" normalizeH="0" baseline="0" noProof="0">
                <a:ln>
                  <a:noFill/>
                </a:ln>
                <a:solidFill>
                  <a:srgbClr val="4D4D4D"/>
                </a:solidFill>
                <a:effectLst/>
                <a:uLnTx/>
                <a:uFillTx/>
                <a:latin typeface="Arial"/>
                <a:ea typeface="+mn-ea"/>
                <a:cs typeface="+mn-cs"/>
              </a:rPr>
              <a:t> reduction in Purchase Intent </a:t>
            </a:r>
            <a:r>
              <a:rPr kumimoji="0" lang="en-GB" sz="1800" b="1" i="0" u="sng" strike="noStrike" kern="1200" cap="none" spc="0" normalizeH="0" baseline="0" noProof="0">
                <a:ln>
                  <a:noFill/>
                </a:ln>
                <a:solidFill>
                  <a:srgbClr val="4D4D4D"/>
                </a:solidFill>
                <a:effectLst/>
                <a:uLnTx/>
                <a:uFillTx/>
                <a:latin typeface="Arial"/>
                <a:ea typeface="+mn-ea"/>
                <a:cs typeface="+mn-cs"/>
              </a:rPr>
              <a:t>over 8 weeks</a:t>
            </a:r>
            <a:r>
              <a:rPr kumimoji="0" lang="en-GB" sz="1800" b="1" i="0" u="none" strike="noStrike" kern="1200" cap="none" spc="0" normalizeH="0" baseline="0" noProof="0">
                <a:ln>
                  <a:noFill/>
                </a:ln>
                <a:solidFill>
                  <a:srgbClr val="4D4D4D"/>
                </a:solidFill>
                <a:effectLst/>
                <a:uLnTx/>
                <a:uFillTx/>
                <a:latin typeface="Arial"/>
                <a:ea typeface="+mn-ea"/>
                <a:cs typeface="+mn-cs"/>
              </a:rPr>
              <a:t> if TV is NOT included alongside…</a:t>
            </a:r>
            <a:endParaRPr kumimoji="0" lang="en-GB" sz="4800" b="0" i="0" u="none" strike="noStrike" kern="1200" cap="none" spc="0" normalizeH="0" baseline="0" noProof="0">
              <a:ln>
                <a:noFill/>
              </a:ln>
              <a:solidFill>
                <a:srgbClr val="4D4D4D"/>
              </a:solidFill>
              <a:effectLst/>
              <a:uLnTx/>
              <a:uFillTx/>
              <a:latin typeface="Arial"/>
              <a:ea typeface="+mn-ea"/>
              <a:cs typeface="+mn-cs"/>
            </a:endParaRPr>
          </a:p>
        </p:txBody>
      </p:sp>
      <p:graphicFrame>
        <p:nvGraphicFramePr>
          <p:cNvPr id="6" name="Table 5">
            <a:extLst>
              <a:ext uri="{FF2B5EF4-FFF2-40B4-BE49-F238E27FC236}">
                <a16:creationId xmlns:a16="http://schemas.microsoft.com/office/drawing/2014/main" id="{D55C59C7-4767-5CA1-12A4-2F38151B8EDB}"/>
              </a:ext>
            </a:extLst>
          </p:cNvPr>
          <p:cNvGraphicFramePr>
            <a:graphicFrameLocks noGrp="1"/>
          </p:cNvGraphicFramePr>
          <p:nvPr/>
        </p:nvGraphicFramePr>
        <p:xfrm>
          <a:off x="1844000" y="1907964"/>
          <a:ext cx="8490858" cy="822960"/>
        </p:xfrm>
        <a:graphic>
          <a:graphicData uri="http://schemas.openxmlformats.org/drawingml/2006/table">
            <a:tbl>
              <a:tblPr firstRow="1" bandRow="1">
                <a:tableStyleId>{5C22544A-7EE6-4342-B048-85BDC9FD1C3A}</a:tableStyleId>
              </a:tblPr>
              <a:tblGrid>
                <a:gridCol w="1415143">
                  <a:extLst>
                    <a:ext uri="{9D8B030D-6E8A-4147-A177-3AD203B41FA5}">
                      <a16:colId xmlns:a16="http://schemas.microsoft.com/office/drawing/2014/main" val="3135171904"/>
                    </a:ext>
                  </a:extLst>
                </a:gridCol>
                <a:gridCol w="1415143">
                  <a:extLst>
                    <a:ext uri="{9D8B030D-6E8A-4147-A177-3AD203B41FA5}">
                      <a16:colId xmlns:a16="http://schemas.microsoft.com/office/drawing/2014/main" val="3499192320"/>
                    </a:ext>
                  </a:extLst>
                </a:gridCol>
                <a:gridCol w="1415143">
                  <a:extLst>
                    <a:ext uri="{9D8B030D-6E8A-4147-A177-3AD203B41FA5}">
                      <a16:colId xmlns:a16="http://schemas.microsoft.com/office/drawing/2014/main" val="3455929872"/>
                    </a:ext>
                  </a:extLst>
                </a:gridCol>
                <a:gridCol w="1415143">
                  <a:extLst>
                    <a:ext uri="{9D8B030D-6E8A-4147-A177-3AD203B41FA5}">
                      <a16:colId xmlns:a16="http://schemas.microsoft.com/office/drawing/2014/main" val="3992263178"/>
                    </a:ext>
                  </a:extLst>
                </a:gridCol>
                <a:gridCol w="1415143">
                  <a:extLst>
                    <a:ext uri="{9D8B030D-6E8A-4147-A177-3AD203B41FA5}">
                      <a16:colId xmlns:a16="http://schemas.microsoft.com/office/drawing/2014/main" val="3065371543"/>
                    </a:ext>
                  </a:extLst>
                </a:gridCol>
                <a:gridCol w="1415143">
                  <a:extLst>
                    <a:ext uri="{9D8B030D-6E8A-4147-A177-3AD203B41FA5}">
                      <a16:colId xmlns:a16="http://schemas.microsoft.com/office/drawing/2014/main" val="686197095"/>
                    </a:ext>
                  </a:extLst>
                </a:gridCol>
              </a:tblGrid>
              <a:tr h="370840">
                <a:tc>
                  <a:txBody>
                    <a:bodyPr/>
                    <a:lstStyle/>
                    <a:p>
                      <a:pPr algn="ctr"/>
                      <a:r>
                        <a:rPr lang="en-GB" sz="1800">
                          <a:solidFill>
                            <a:schemeClr val="bg2"/>
                          </a:solidFill>
                        </a:rPr>
                        <a:t>Other online </a:t>
                      </a:r>
                      <a:r>
                        <a:rPr lang="en-GB" sz="1200" b="0">
                          <a:solidFill>
                            <a:schemeClr val="bg2"/>
                          </a:solidFill>
                        </a:rPr>
                        <a:t>(search, display)</a:t>
                      </a:r>
                      <a:endParaRPr lang="en-GB" sz="20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Audio   </a:t>
                      </a:r>
                    </a:p>
                    <a:p>
                      <a:pPr algn="ctr"/>
                      <a:r>
                        <a:rPr lang="en-GB" sz="1200" b="0">
                          <a:solidFill>
                            <a:schemeClr val="bg2"/>
                          </a:solidFill>
                        </a:rPr>
                        <a:t>(radio &amp; streaming)</a:t>
                      </a:r>
                      <a:endParaRPr lang="en-GB" sz="18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Social Media</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lang="en-GB" sz="1800">
                          <a:solidFill>
                            <a:schemeClr val="bg2"/>
                          </a:solidFill>
                        </a:rPr>
                        <a:t>Online Video</a:t>
                      </a:r>
                      <a:endParaRPr lang="en-GB" sz="12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Print       </a:t>
                      </a:r>
                      <a:r>
                        <a:rPr lang="en-GB" sz="1200" b="0">
                          <a:solidFill>
                            <a:schemeClr val="bg2"/>
                          </a:solidFill>
                        </a:rPr>
                        <a:t>(physical)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OOH</a:t>
                      </a:r>
                      <a:endParaRPr lang="en-GB" sz="12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01596990"/>
                  </a:ext>
                </a:extLst>
              </a:tr>
            </a:tbl>
          </a:graphicData>
        </a:graphic>
      </p:graphicFrame>
      <p:graphicFrame>
        <p:nvGraphicFramePr>
          <p:cNvPr id="7" name="Chart 6">
            <a:extLst>
              <a:ext uri="{FF2B5EF4-FFF2-40B4-BE49-F238E27FC236}">
                <a16:creationId xmlns:a16="http://schemas.microsoft.com/office/drawing/2014/main" id="{3BE735DD-20F2-2942-7ECB-684938E2302F}"/>
              </a:ext>
            </a:extLst>
          </p:cNvPr>
          <p:cNvGraphicFramePr/>
          <p:nvPr/>
        </p:nvGraphicFramePr>
        <p:xfrm>
          <a:off x="1668675" y="2710536"/>
          <a:ext cx="8854649" cy="2959379"/>
        </p:xfrm>
        <a:graphic>
          <a:graphicData uri="http://schemas.openxmlformats.org/drawingml/2006/chart">
            <c:chart xmlns:c="http://schemas.openxmlformats.org/drawingml/2006/chart" xmlns:r="http://schemas.openxmlformats.org/officeDocument/2006/relationships" r:id="rId3"/>
          </a:graphicData>
        </a:graphic>
      </p:graphicFrame>
      <p:sp>
        <p:nvSpPr>
          <p:cNvPr id="8" name="Isosceles Triangle 7">
            <a:extLst>
              <a:ext uri="{FF2B5EF4-FFF2-40B4-BE49-F238E27FC236}">
                <a16:creationId xmlns:a16="http://schemas.microsoft.com/office/drawing/2014/main" id="{51E65979-31FC-459C-ADBB-43C3D532A1BD}"/>
              </a:ext>
            </a:extLst>
          </p:cNvPr>
          <p:cNvSpPr/>
          <p:nvPr/>
        </p:nvSpPr>
        <p:spPr>
          <a:xfrm flipH="1" flipV="1">
            <a:off x="1846475" y="3430460"/>
            <a:ext cx="1346200" cy="419100"/>
          </a:xfrm>
          <a:prstGeom prst="triangle">
            <a:avLst>
              <a:gd name="adj" fmla="val 48847"/>
            </a:avLst>
          </a:prstGeom>
          <a:solidFill>
            <a:srgbClr val="09BDB9"/>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9" name="Isosceles Triangle 8">
            <a:extLst>
              <a:ext uri="{FF2B5EF4-FFF2-40B4-BE49-F238E27FC236}">
                <a16:creationId xmlns:a16="http://schemas.microsoft.com/office/drawing/2014/main" id="{E7932A13-8FA5-6387-0B5F-AAF0E52726F9}"/>
              </a:ext>
            </a:extLst>
          </p:cNvPr>
          <p:cNvSpPr/>
          <p:nvPr/>
        </p:nvSpPr>
        <p:spPr>
          <a:xfrm flipH="1" flipV="1">
            <a:off x="3268875" y="3761108"/>
            <a:ext cx="1346200" cy="419100"/>
          </a:xfrm>
          <a:prstGeom prst="triangle">
            <a:avLst>
              <a:gd name="adj" fmla="val 48847"/>
            </a:avLst>
          </a:prstGeom>
          <a:solidFill>
            <a:srgbClr val="BBCF0E"/>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0" name="Isosceles Triangle 9">
            <a:extLst>
              <a:ext uri="{FF2B5EF4-FFF2-40B4-BE49-F238E27FC236}">
                <a16:creationId xmlns:a16="http://schemas.microsoft.com/office/drawing/2014/main" id="{E4440FBB-4813-A97B-EEB5-800CA33ED9C2}"/>
              </a:ext>
            </a:extLst>
          </p:cNvPr>
          <p:cNvSpPr/>
          <p:nvPr/>
        </p:nvSpPr>
        <p:spPr>
          <a:xfrm flipH="1" flipV="1">
            <a:off x="4678575" y="3981461"/>
            <a:ext cx="1346200" cy="419100"/>
          </a:xfrm>
          <a:prstGeom prst="triangle">
            <a:avLst>
              <a:gd name="adj" fmla="val 48847"/>
            </a:avLst>
          </a:prstGeom>
          <a:solidFill>
            <a:srgbClr val="0169B3"/>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1" name="Isosceles Triangle 10">
            <a:extLst>
              <a:ext uri="{FF2B5EF4-FFF2-40B4-BE49-F238E27FC236}">
                <a16:creationId xmlns:a16="http://schemas.microsoft.com/office/drawing/2014/main" id="{2F1415A9-39AD-B51E-BC9F-2853C02B861E}"/>
              </a:ext>
            </a:extLst>
          </p:cNvPr>
          <p:cNvSpPr/>
          <p:nvPr/>
        </p:nvSpPr>
        <p:spPr>
          <a:xfrm flipH="1" flipV="1">
            <a:off x="6126375" y="4354878"/>
            <a:ext cx="1346200" cy="419100"/>
          </a:xfrm>
          <a:prstGeom prst="triangle">
            <a:avLst>
              <a:gd name="adj" fmla="val 48847"/>
            </a:avLst>
          </a:prstGeom>
          <a:solidFill>
            <a:srgbClr val="766ACE"/>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2" name="Isosceles Triangle 11">
            <a:extLst>
              <a:ext uri="{FF2B5EF4-FFF2-40B4-BE49-F238E27FC236}">
                <a16:creationId xmlns:a16="http://schemas.microsoft.com/office/drawing/2014/main" id="{B9779712-127E-E621-026B-6C70E01B00DD}"/>
              </a:ext>
            </a:extLst>
          </p:cNvPr>
          <p:cNvSpPr/>
          <p:nvPr/>
        </p:nvSpPr>
        <p:spPr>
          <a:xfrm flipH="1" flipV="1">
            <a:off x="7561475" y="4719759"/>
            <a:ext cx="1346200" cy="419100"/>
          </a:xfrm>
          <a:prstGeom prst="triangle">
            <a:avLst>
              <a:gd name="adj" fmla="val 48847"/>
            </a:avLst>
          </a:prstGeom>
          <a:solidFill>
            <a:srgbClr val="372D86"/>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3" name="Isosceles Triangle 12">
            <a:extLst>
              <a:ext uri="{FF2B5EF4-FFF2-40B4-BE49-F238E27FC236}">
                <a16:creationId xmlns:a16="http://schemas.microsoft.com/office/drawing/2014/main" id="{17B2DD8C-4945-752A-7E46-D3C1B74BA2B6}"/>
              </a:ext>
            </a:extLst>
          </p:cNvPr>
          <p:cNvSpPr/>
          <p:nvPr/>
        </p:nvSpPr>
        <p:spPr>
          <a:xfrm flipH="1" flipV="1">
            <a:off x="8971175" y="4719759"/>
            <a:ext cx="1346200" cy="419100"/>
          </a:xfrm>
          <a:prstGeom prst="triangle">
            <a:avLst>
              <a:gd name="adj" fmla="val 48847"/>
            </a:avLst>
          </a:prstGeom>
          <a:solidFill>
            <a:srgbClr val="BE09A8"/>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Tree>
    <p:extLst>
      <p:ext uri="{BB962C8B-B14F-4D97-AF65-F5344CB8AC3E}">
        <p14:creationId xmlns:p14="http://schemas.microsoft.com/office/powerpoint/2010/main" val="3388871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F6349-EC88-8447-F3A9-F97C4252D224}"/>
              </a:ext>
            </a:extLst>
          </p:cNvPr>
          <p:cNvSpPr>
            <a:spLocks noGrp="1"/>
          </p:cNvSpPr>
          <p:nvPr>
            <p:ph type="title"/>
          </p:nvPr>
        </p:nvSpPr>
        <p:spPr/>
        <p:txBody>
          <a:bodyPr>
            <a:normAutofit/>
          </a:bodyPr>
          <a:lstStyle/>
          <a:p>
            <a:r>
              <a:rPr lang="en-US" dirty="0"/>
              <a:t>Twice as many people trust brands advertised on TV than YouTube</a:t>
            </a:r>
          </a:p>
        </p:txBody>
      </p:sp>
      <p:graphicFrame>
        <p:nvGraphicFramePr>
          <p:cNvPr id="7" name="Content Placeholder 6">
            <a:extLst>
              <a:ext uri="{FF2B5EF4-FFF2-40B4-BE49-F238E27FC236}">
                <a16:creationId xmlns:a16="http://schemas.microsoft.com/office/drawing/2014/main" id="{6FA02F1A-9CDB-83C1-2DDD-2B855B429884}"/>
              </a:ext>
            </a:extLst>
          </p:cNvPr>
          <p:cNvGraphicFramePr>
            <a:graphicFrameLocks noGrp="1"/>
          </p:cNvGraphicFramePr>
          <p:nvPr>
            <p:ph sz="quarter" idx="14"/>
          </p:nvPr>
        </p:nvGraphicFramePr>
        <p:xfrm>
          <a:off x="379413" y="1900040"/>
          <a:ext cx="11295062" cy="336569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FB520386-1E56-03B6-3F6F-574ECC4F6E1A}"/>
              </a:ext>
            </a:extLst>
          </p:cNvPr>
          <p:cNvSpPr>
            <a:spLocks noGrp="1"/>
          </p:cNvSpPr>
          <p:nvPr>
            <p:ph type="body" sz="quarter" idx="15"/>
          </p:nvPr>
        </p:nvSpPr>
        <p:spPr>
          <a:xfrm>
            <a:off x="377758" y="5365115"/>
            <a:ext cx="11628712" cy="836902"/>
          </a:xfrm>
        </p:spPr>
        <p:txBody>
          <a:bodyPr/>
          <a:lstStyle/>
          <a:p>
            <a:r>
              <a:rPr lang="en-GB" dirty="0"/>
              <a:t>Source: Tapestry Research, 2025, </a:t>
            </a:r>
            <a:r>
              <a:rPr lang="en-US" dirty="0"/>
              <a:t>ADS1a. Thinking about different places in which you see advertising, please tell us how you feel [TRUSTED] about brands that advertise [INSERT TYPE OF AD]. Social media e.g.  Facebook, Instagram and TikTok. </a:t>
            </a:r>
            <a:endParaRPr lang="en-GB" dirty="0"/>
          </a:p>
        </p:txBody>
      </p:sp>
      <p:sp>
        <p:nvSpPr>
          <p:cNvPr id="9" name="TextBox 8">
            <a:extLst>
              <a:ext uri="{FF2B5EF4-FFF2-40B4-BE49-F238E27FC236}">
                <a16:creationId xmlns:a16="http://schemas.microsoft.com/office/drawing/2014/main" id="{DD3E18F7-ADCE-A997-1527-3197A0DDBEC1}"/>
              </a:ext>
            </a:extLst>
          </p:cNvPr>
          <p:cNvSpPr txBox="1"/>
          <p:nvPr/>
        </p:nvSpPr>
        <p:spPr>
          <a:xfrm>
            <a:off x="517525" y="1592263"/>
            <a:ext cx="11195049" cy="307777"/>
          </a:xfrm>
          <a:prstGeom prst="rect">
            <a:avLst/>
          </a:prstGeom>
          <a:noFill/>
        </p:spPr>
        <p:txBody>
          <a:bodyPr wrap="square">
            <a:spAutoFit/>
          </a:bodyPr>
          <a:lstStyle/>
          <a:p>
            <a:pPr algn="ctr"/>
            <a:r>
              <a:rPr lang="en-GB" sz="1400" b="1" dirty="0">
                <a:solidFill>
                  <a:schemeClr val="bg2"/>
                </a:solidFill>
              </a:rPr>
              <a:t>% of people that trust brands that advertise on…</a:t>
            </a:r>
          </a:p>
        </p:txBody>
      </p:sp>
    </p:spTree>
    <p:extLst>
      <p:ext uri="{BB962C8B-B14F-4D97-AF65-F5344CB8AC3E}">
        <p14:creationId xmlns:p14="http://schemas.microsoft.com/office/powerpoint/2010/main" val="3564046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‘Cheap media isn’t cheap if nobody’s watching’</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The Cost of Dull Media, Amplified, 2025</a:t>
            </a:r>
            <a:endParaRPr lang="en-GB" dirty="0"/>
          </a:p>
        </p:txBody>
      </p:sp>
      <p:pic>
        <p:nvPicPr>
          <p:cNvPr id="3" name="Picture 2">
            <a:extLst>
              <a:ext uri="{FF2B5EF4-FFF2-40B4-BE49-F238E27FC236}">
                <a16:creationId xmlns:a16="http://schemas.microsoft.com/office/drawing/2014/main" id="{41BF5D0B-55F3-353E-21A7-E56F4405D7AB}"/>
              </a:ext>
            </a:extLst>
          </p:cNvPr>
          <p:cNvPicPr>
            <a:picLocks noChangeAspect="1"/>
          </p:cNvPicPr>
          <p:nvPr/>
        </p:nvPicPr>
        <p:blipFill>
          <a:blip r:embed="rId3"/>
          <a:srcRect l="1266"/>
          <a:stretch>
            <a:fillRect/>
          </a:stretch>
        </p:blipFill>
        <p:spPr>
          <a:xfrm>
            <a:off x="249113" y="983385"/>
            <a:ext cx="3668866" cy="2779418"/>
          </a:xfrm>
          <a:prstGeom prst="rect">
            <a:avLst/>
          </a:prstGeom>
          <a:effectLst>
            <a:outerShdw blurRad="101600" dist="38100" dir="2700000" algn="tl" rotWithShape="0">
              <a:prstClr val="black">
                <a:alpha val="40000"/>
              </a:prstClr>
            </a:outerShdw>
          </a:effectLst>
        </p:spPr>
      </p:pic>
      <p:pic>
        <p:nvPicPr>
          <p:cNvPr id="7" name="Picture 6">
            <a:extLst>
              <a:ext uri="{FF2B5EF4-FFF2-40B4-BE49-F238E27FC236}">
                <a16:creationId xmlns:a16="http://schemas.microsoft.com/office/drawing/2014/main" id="{3F816886-9856-6A4B-AC90-033497B473A8}"/>
              </a:ext>
            </a:extLst>
          </p:cNvPr>
          <p:cNvPicPr>
            <a:picLocks noChangeAspect="1"/>
          </p:cNvPicPr>
          <p:nvPr/>
        </p:nvPicPr>
        <p:blipFill>
          <a:blip r:embed="rId4"/>
          <a:stretch>
            <a:fillRect/>
          </a:stretch>
        </p:blipFill>
        <p:spPr>
          <a:xfrm>
            <a:off x="249113" y="4027359"/>
            <a:ext cx="3668866" cy="1185050"/>
          </a:xfrm>
          <a:prstGeom prst="rect">
            <a:avLst/>
          </a:prstGeom>
        </p:spPr>
      </p:pic>
      <p:pic>
        <p:nvPicPr>
          <p:cNvPr id="9" name="Picture 8">
            <a:extLst>
              <a:ext uri="{FF2B5EF4-FFF2-40B4-BE49-F238E27FC236}">
                <a16:creationId xmlns:a16="http://schemas.microsoft.com/office/drawing/2014/main" id="{3F708736-DA36-00BF-E278-225ADD6ECB3D}"/>
              </a:ext>
            </a:extLst>
          </p:cNvPr>
          <p:cNvPicPr>
            <a:picLocks noChangeAspect="1"/>
          </p:cNvPicPr>
          <p:nvPr/>
        </p:nvPicPr>
        <p:blipFill>
          <a:blip r:embed="rId5"/>
          <a:stretch>
            <a:fillRect/>
          </a:stretch>
        </p:blipFill>
        <p:spPr>
          <a:xfrm>
            <a:off x="4112922" y="983385"/>
            <a:ext cx="3787821" cy="2779416"/>
          </a:xfrm>
          <a:prstGeom prst="rect">
            <a:avLst/>
          </a:prstGeom>
          <a:effectLst>
            <a:outerShdw blurRad="101600" dist="38100" dir="2700000" algn="tl" rotWithShape="0">
              <a:prstClr val="black">
                <a:alpha val="40000"/>
              </a:prstClr>
            </a:outerShdw>
          </a:effectLst>
        </p:spPr>
      </p:pic>
      <p:pic>
        <p:nvPicPr>
          <p:cNvPr id="11" name="Picture 10">
            <a:extLst>
              <a:ext uri="{FF2B5EF4-FFF2-40B4-BE49-F238E27FC236}">
                <a16:creationId xmlns:a16="http://schemas.microsoft.com/office/drawing/2014/main" id="{C7748BC7-4E33-E5EF-87AA-E5BD2BB1B183}"/>
              </a:ext>
            </a:extLst>
          </p:cNvPr>
          <p:cNvPicPr>
            <a:picLocks noChangeAspect="1"/>
          </p:cNvPicPr>
          <p:nvPr/>
        </p:nvPicPr>
        <p:blipFill>
          <a:blip r:embed="rId6"/>
          <a:stretch>
            <a:fillRect/>
          </a:stretch>
        </p:blipFill>
        <p:spPr>
          <a:xfrm>
            <a:off x="4112922" y="4027359"/>
            <a:ext cx="3744430" cy="1184400"/>
          </a:xfrm>
          <a:prstGeom prst="rect">
            <a:avLst/>
          </a:prstGeom>
        </p:spPr>
      </p:pic>
      <p:pic>
        <p:nvPicPr>
          <p:cNvPr id="15" name="Picture 14">
            <a:extLst>
              <a:ext uri="{FF2B5EF4-FFF2-40B4-BE49-F238E27FC236}">
                <a16:creationId xmlns:a16="http://schemas.microsoft.com/office/drawing/2014/main" id="{8F72838C-256D-34B5-735F-BDD1E5FE6B6D}"/>
              </a:ext>
            </a:extLst>
          </p:cNvPr>
          <p:cNvPicPr>
            <a:picLocks noChangeAspect="1"/>
          </p:cNvPicPr>
          <p:nvPr/>
        </p:nvPicPr>
        <p:blipFill>
          <a:blip r:embed="rId7"/>
          <a:stretch>
            <a:fillRect/>
          </a:stretch>
        </p:blipFill>
        <p:spPr>
          <a:xfrm>
            <a:off x="8067916" y="983385"/>
            <a:ext cx="3862059" cy="2779416"/>
          </a:xfrm>
          <a:prstGeom prst="rect">
            <a:avLst/>
          </a:prstGeom>
          <a:effectLst>
            <a:outerShdw blurRad="101600" dist="38100" dir="2700000" algn="tl" rotWithShape="0">
              <a:prstClr val="black">
                <a:alpha val="40000"/>
              </a:prstClr>
            </a:outerShdw>
          </a:effectLst>
        </p:spPr>
      </p:pic>
      <p:pic>
        <p:nvPicPr>
          <p:cNvPr id="17" name="Picture 16">
            <a:extLst>
              <a:ext uri="{FF2B5EF4-FFF2-40B4-BE49-F238E27FC236}">
                <a16:creationId xmlns:a16="http://schemas.microsoft.com/office/drawing/2014/main" id="{EC772A48-5046-940B-47A2-D28B2E4F0234}"/>
              </a:ext>
            </a:extLst>
          </p:cNvPr>
          <p:cNvPicPr>
            <a:picLocks noChangeAspect="1"/>
          </p:cNvPicPr>
          <p:nvPr/>
        </p:nvPicPr>
        <p:blipFill>
          <a:blip r:embed="rId8"/>
          <a:stretch>
            <a:fillRect/>
          </a:stretch>
        </p:blipFill>
        <p:spPr>
          <a:xfrm>
            <a:off x="8067915" y="4027360"/>
            <a:ext cx="3862059" cy="1185050"/>
          </a:xfrm>
          <a:prstGeom prst="rect">
            <a:avLst/>
          </a:prstGeom>
        </p:spPr>
      </p:pic>
      <p:pic>
        <p:nvPicPr>
          <p:cNvPr id="19" name="Picture 18">
            <a:extLst>
              <a:ext uri="{FF2B5EF4-FFF2-40B4-BE49-F238E27FC236}">
                <a16:creationId xmlns:a16="http://schemas.microsoft.com/office/drawing/2014/main" id="{779EB94F-751D-B413-F164-21A52398E58F}"/>
              </a:ext>
            </a:extLst>
          </p:cNvPr>
          <p:cNvPicPr>
            <a:picLocks noChangeAspect="1"/>
          </p:cNvPicPr>
          <p:nvPr/>
        </p:nvPicPr>
        <p:blipFill>
          <a:blip r:embed="rId9"/>
          <a:stretch>
            <a:fillRect/>
          </a:stretch>
        </p:blipFill>
        <p:spPr>
          <a:xfrm>
            <a:off x="10139182" y="5338176"/>
            <a:ext cx="1790792" cy="520727"/>
          </a:xfrm>
          <a:prstGeom prst="rect">
            <a:avLst/>
          </a:prstGeom>
        </p:spPr>
      </p:pic>
    </p:spTree>
    <p:extLst>
      <p:ext uri="{BB962C8B-B14F-4D97-AF65-F5344CB8AC3E}">
        <p14:creationId xmlns:p14="http://schemas.microsoft.com/office/powerpoint/2010/main" val="2736441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THUMBNAIL_REFRESH" val="1"/>
  <p:tag name="ARTICULATE_SLIDE_COUNT" val="36"/>
  <p:tag name="ISPRING_SCORM_RATE_SLIDES" val="0"/>
  <p:tag name="ISPRING_SCORM_RATE_QUIZZES" val="0"/>
  <p:tag name="ISPRING_SCORM_PASSING_SCORE" val="0.000000"/>
  <p:tag name="ISPRING_ULTRA_SCORM_COURSE_ID" val="A32961C3-60E5-4515-91E3-535CC9F0099D"/>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22"/>
  <p:tag name="ISPRINGCLOUDFOLDERPATH" val="Repository/Nickable Charts/Ultimate Nickables/"/>
  <p:tag name="ISPRINGCLOUDFOLDERDOMAIN" val="https://thinkbox.ispringcloud.eu"/>
  <p:tag name="ISPRING_PLAYERS_CUSTOMIZATION" val="UEsDBBQAAgAIACJV40qpAcR2+wIAALAIAAAUAAAAdW5pdmVyc2FsL3BsYXllci54bWytVU1v2zAMPadA/4Ohe6WkH2sb2C26AsUO61Ag67ZboNqKrcW2PEmum/76UZK/53QrsEMCm+J7pMhH2r9+yVLvmUnFRR6gBZ4jj+WhiHgeB+jx693RBbq+Ojzwi5TumPR4FKAy5wZAU+RFTIWSFxrAD1QnAeoZMDAjr5BcSK53wH0G3G2k41N0eDADl1wFKNG6WBJSVRXmChB5rERaGhKFQ5GRQjLFcs0kcWkgr8Eu9d/R8MtETvSuYKqHLPT7A9ckLceL4gOS6gQLGZPj+XxBftx/XoUJy+gRz5WmeciQB5Wc2VI+0XB7L6IyZcrYZr5LcsW0NklY28zXS764yD0lwwA5h3XGlKIxUzjNY0QclkyA/U1KVVLzqAGt4VVbXvNav7V5XzdutnOkcy7Kp5SrBI76kM46CfTJMKqf2etaBT02CrozTMiT7FfJJYvs67dWjPMFcgFbxdk8sapCOICnOxpqIXe3AAMV1R3EbdOwaxq2oJYDt9FXHQVqbrthVJeSNaWa+c88YuILlZIaWVxpWTKfjIw1lgzBPnFXrpvUNcRPdJae/UNvjN+oNT/VW52xgP/RmE9A1NaE5xF7uePgo1kGNdUMim1sWBcpNjG7nFT5lPV0PTC5HOumwEU8TWXMYAwjqinp7GQflEmqwCUs5QjbO9gLTnicpPDTkwzj0700GZXbSYbewV5wKsLtBLQ1t2Uk4zqOxNQqyCcT68QPS6VFxl+tPAd7Ri+tDt8auebopuDtwfn8j1EcxGgGc4MmVpd56u2r5vDBzKlWnc+6cJaBWmEemC4L59XMQlmMfCK2oWWqb/s5NfuwBx3lPDUd01zfQe+iWvFX5lU8Ml+6xYmpScKMZgL04eKkxwD9hO0yCG9N+yJuRN7UAWNi39y/rWiz5evWua7v67APNXzmrHIYN1MfQR2xFGUejXqIi+4jolLYaTeSUS9lG7jR4hhEKooAncJDfefLs8vuyueLywZr83pwgV0u71jpdcKdgkit6/Yifr0b4PE3UEsDBBQAAgAIAOtiAlMxtD4H3QQAAGoSAAAdAAAAdW5pdmVyc2FsL2NvbW1vbl9tZXNzYWdlcy5sbmetWG1v2zYQ/l6g/4EQUGADurQd0KIYEgeyxDhCZMqV6DjZMAiMxNhEKNHTi1Pv037Nfth+yY6U7dhNCklJAduQaN1zx3t57qjj06+ZRCtelELlJ9aHo/cW4nmiUpHPT6wpPfvls4XKiuUpkyrnJ1auLHQ6eP3qWLJ8XrM5h+vXrxA6znhZwm050HcP90ikJ9ZkGDvBeGKT69gPRkE89EbWwFHZkuVr5Ku5+unXT5+/fvj46efjdxu5LjDR2Pb9QyBkkD6+7wBEaBj4MaBhPyb4iloD/dtPLphS3yPYGmwu+klPQnxpDfRvq9w0DDGhceR7Lo69KCYBNb7wMcWuNbhWNVqwFUeVQivB71G14BDHShQclVKk5o9EwUJe8zZlbjC2PRKHOKKh51AvINYgUkWxfmtgWV0tVAHqSpSKkt1InhqdkDHm/2XBS1DNKsgoBJ9qIeBJlTGRH7WrnhE/sN3YnkziMY4iewTOpbtNAdIB/L2oFvBfytVbUHGfS8VSdFtwAAwixJZLKZLmSREtC23hRLJ1qxWhPfPIKKZB4EcxJu52xRrgPEVuwfRme6KEdoRDAChYyYtnyMYm1404sqXsh3Dujc59+FJtwrmYLyR8q752TDBkwoTnbVKQqTiEHI+iWRC62mmgCjG0ZGV5r4r0IEv349kG7BEngEJw6B441RhbYMgPAexVFDyp2sB8e0qc83hICVwOMTjXZ3WeLDrKQYU8maT7KVlDrPYTrzX/N2jxMLiCEgdGCvpIBBdARBd9JK5xBOSBozYZYl96I1tTgSafLTNsmSdhutDlGrEkATkd0pVQdQkr2iXAD4aDyn5aIvxlCpnk2f4T/NYAQrBNDs3FioMJRdqe0cC2DnZ1Tn+Zer/HZ7bnYzeGJAfqialpA1oZA+LMVYWYlEpvAPSydMXyhKMbnjAd2DU8lorUPKYT0FjyVy3+RqzakO6bDV8TF1+9Oepp2gHFP7Ywq0swr6p4tqzaVO+Z/xwrdLF914QuW3+e/sjBxA694LtByti6CVKXyJQiq2XTC14cn51lfWPUasQLPdU9Wj/akqgh/aEHrDUUqrsEhmFDNzaYD2R3KY+cgaJJ0zuguXj5bQ+dJNgAEIWei3EJrjow4VJzfnf5GR5GHoXGMeM3pahapzJTjU2Ang5tAmOw5BV/KMYbfquAxyRnq2Y4g/ZoIt0a0L3Z76BfUI/6YDIBwPlmriqRFBnYn3bAnI7x1gMNzR/sZKZqmZrileLOUD34ts7446nytlCZWZWs3CZv02lOX2JFs7mwUTrpMZfs6q9zfPbK7/lRirAdwiTi2MTR44uja1V2FIIS0K7wabSdfqAWMlYlC2irt6rO045AzVHGxWc2gG32HHFWJIv//vm3I8Y3ljSraLP6Wy8QPZcBC+Id2B9EVbz8sw2E2sNDOXPTRWpz9NvKdTwJUg+y8IccsVjTWjKVwdJRu15I8k3QbEpt53wMdRCZtFd1kbRPafsIYzu8AC4zxwNrMGbFHRAhVUr2QjGutgaXerAz0eoj/HAEX/FCO6mP8Msait429Sax7brmhQSUIJw375rOmcKBJ9m8mZBq3hnMObcJsO03eDwVVV/AEOPdCwd9qDYHWB9OyJBGHWrTNLgtlwFdNPcPZLF63O92d6V5K3T8bu8l0f9QSwMEFAACAAgA62ICU0dLVwP8AwAAFxEAACcAAAB1bml2ZXJzYWwvZmxhc2hfcHVibGlzaGluZ19zZXR0aW5ncy54bWzVWO9y2kYQ/85T3KiTj0F2atcOA3g8thgzwUCR3CbT6XgO3YKuPt2puhOEfOrT9MH6JN3TYQwBJyIpnWQYD+i0+9u/v13JzYv3qSAzyDVXsuUd1488AjJWjMtpy7uLOi/PPaINlYwKJaHlSeWRi3atmRVjwXUSgjEoqgnCSN3ITMtLjMkavj+fz+tcZ7m9q0RhEF/XY5X6WQ4apIHczwRd4JdZZKC9JUIFAPxLlVyqtWs1QpoO6VaxQgDhDD2X3AZFRUdQnXi+ExvT+GGaq0KyKyVUTvLpuOX9cH5pP48yDuqapyBtTnQbD+2xaVDGuPWCipB/AJIAnybo7tmJR+acmaTlvTqxKCjtb6OU2C50alGuFOZAmiV8CoYyaqi7dPYMvDf68cAdsYWkKY8jvENs/C3vOroPe93r4L4/iILw/ia67Tkf9lCKgrfRHkpRN+oF+8hXhb95NwxGvW7/zX00GPSi7vBJCzO6kZCmv5mxJmZWFXkMq4Q1TVKkY0m5wB79KI0aDHa5oPkUItXhWMQJFRo88kcG058LKrhZIBmOkAwPANmlziA2I1u2lmfyArwnOAeIjmEtVy1x+nrVEmfnG6H7zvpTWDu9bFJjaJxg8+BZ6VrTXz96FJsouRGavSZjJdgqIEjHwPo0hTVKhA9cdlDy2CMTLILAUAcZSBJSiTTkBsOPVwC6GGvDTUm/zlL6MudUEMTDOQHkNtxKR5zQXG9kfZV52/xx+7e+MqB/d+lwR8+J/qoKwchCFUTwByBGESx1keKvBMg6ocgkV2l5ipQ3RAuOzs04zIFdVDH0Dk2kBWrifMkEGGfhz4J/IGOYqBxxgc5wGuE51w6/vhdwRrV+AqWPPr5wNOn2r4O3L2yAlM2ojPcEx/6ANDOHwKcYu1RoQgiF2VyDwMzEtNBQ1odxVopVCbP+5RXRPC2Eq/h/XZc16ANW5zBW6MLVqEphPutBZbMJnZWctDwroZGNHEviMPFGjIOGywKqAsZUEiXFgtAYh7m2DJ9xVWg8cVx20PqLHHSqhMvS1SnOQzSWM8iroB0dv/rx5PSns/PXjbr/z19/v/yk0nLBDQW11tyGu3p2g1bT+miPfkbpE9t0S7ej8tS2KNsyuvsJYbnJtud807c7aPdKKjfnt7qRwuBydHVDRkF414vCRpWG6CtknYkT7KiJfaasojO4i7AkQRXR4Sj4pZIbWJtKbAjCSnCDSnG8qSI1cpt6uLalK7mA43zqxhMOdMFTjp35XVD0ObZ8Pbv/F4Z+9UOjo/iBGAo0jxOs6sE64buYgodM8beUNXe1et3beL9r+jvfpO2dlEueYi7tpl+9frdPT47wjXHnrVoN0Tb/mdGu/QtQSwMEFAACAAgA62ICU6GEF03jAgAAlAoAACEAAAB1bml2ZXJzYWwvZmxhc2hfc2tpbl9zZXR0aW5ncy54bWyVVsFu4jAQve9XRNl706XdlpUCElAqVepuqxb17iRDYuHYke3Q8vdrxw6xgUAaCymeec8zHj9PiMUG0+mPIIjTmnOgcgVlRZCEgKISJuGqwHSTsK8Av1cc0zxQzh3wQFpYGBkyI4y/g5QKIrSltQU4m4RJLSWjVymjUkW4ooyXiITTn9fNE0cN8hKLbYErzmPzXOCsUQpdmOEUG+P3vR59hJSVFaK7Z5azqwSlm5yzmmYX4xS7CjhR1dQb/3O/WPYGIFjIJ1VgL6flWI9hlIqDEKBTulvqcZFFUAKkjXT+VA44Xajzuz+gbbHAsqHNfunRR6tQDn6RxzM9+vFUre4Rrpej0c3deYKEL6mgNyM9eqGN8r+1OKvq6jsaqTjLdUF9zvxuMetXy55DGMrU9VOE0fz2cXx7kaA3pAMpxsNYjz6GLc/tgx4OyL669z7W15Uz8qrretAQ9KEnBKaS1xBH7cz4RME+X2qp7kfrdy0d5lXl/IpqAdM1IsLCOmMHfINPTDMXZS0d5IORuoSFSdhF+o6OsFjMm2bhZLg3OSly2B7hHGOH/KfqeoR0jB3yneAMXijZWY+T7KHLkNpDniN7nOfrr7xAkZpm1tvOWq+O9KyvrnBStYYWU7IMpkKns8Il6IOLo8ZmUoqOcoop2uIcSczoX41Lds1mRBwdOKzWTisrllgSOCW4JkfVpt1yNXNfj9brC9J8FrrNmXkgVRefhMzoMgwsZxI2a5iP4TGcMgliKBhJidKiVJ+8wRTdhBUe+BNds6GkEvEN8BVjpDdOHDlViKPTdY5tMU4dAK3LBPhSnRuGVji+zeAKnBdE/eQHhk/IfEKP0zBloZajCO916RisCADxtGhVaybGU9ZEYgJbINbrGJoN9+0sFkqlfYKbyWdYS1dy1jJIk7ZXdMfp9TnPcYLwofJiftdxHQNkL1Eimp15N7/tw04uXmtu+5nWuQsyBqslb2nlP66hMup/o/8BUEsDBBQAAgAIAOtiAlOpYJAf6AMAAKgQAAAmAAAAdW5pdmVyc2FsL2h0bWxfcHVibGlzaGluZ19zZXR0aW5ncy54bWzVWO9u2kgQ/85TrHzqx+K0l15SZIiixCioBDjs3LWqqmjxDngv613Xu4bST/c0fbA+yY29hEAgqWnL5U4oAo9nfvP3t2PHO/mUCDKFTHMlm86L+oFDQEaKcTlpOldh+/mxQ7ShklGhJDQdqRxy0qp5aT4SXMcBGIOqmiCM1I3UNJ3YmLThurPZrM51mhV3lcgN4ut6pBI3zUCDNJC5qaBz/DLzFLSzQKgAgH+JkguzVq1GiGeRLhXLBRDOMHLJi6SouDCJcFyrNaLRzSRTuWRnSqiMZJNR0/nl+LT43OpYpHOegCxKolsoLMSmQRnjRRBUBPwzkBj4JMZojw4dMuPMxE3n5WGBgtruJkqJbTOnBcqZwhJIs4BPwFBGDbWX1p+BT0bfCqyIzSVNeBTiHVKk33TOw+ug2zn3r3v90A+uL8LLro1hB6PQfxvuYBR2wq6/i35V+It3A3/Y7fTeXIf9fjfsDO6ssKJrBfHc9Yp5WFmVZxEsC+aZOE9GknKBI3qvjBoMDrmg2QRC1ebYxDEVGhzyVwqT33MquJkjFw6QCzcA6alOITLDom1Nx2Q5OHdwFhADw14uR+LV6+VIHB2vpe5a73dpbY3So8bQKMbhQVkZmueuim7VxkqupVZck5ESbJkQJCNgPZpggQdt6ZAxVl1gbv0UJAmoRNpxg/lGSwudj7ThpqRbe6F9mnEqCFIKzwUgl8FG/lFMM71W5mWpi2mPWu97yoD+YPO3oodU/1S5YGSuciL4DRCjCPY2T/BXDGSVQWScqaSUCqoN0YJjcFMOM2AnVRy9QxdJjpZ4nqQCjPXwMeefyQjGKkNcoFM8fVDOtcWv7wScUq3vQOltjM8sLzq9c//tsyJByqZURjuC40BAkpp94FPMXSp0IYTCaq5AYGUimmso+8M4K9WqpFn//o5onuTCdvxn92UFeo/d2Y8XOrc9qtKYb0ZQ2W1MpyUnC56V0MhGji2xmHgjwjOIyxyqAkZUEiXFnNAIT29dMHzKVa5RYrlsofV3BWhNCZdlqBN8JEBnGYOsCtrBi5e/Hr767ej4daPufv37y/NHjRYbbSBo4c2utLMHV2Y1q3uL8xtGj6zPDdu2ypJiRNmG0+2PBIvVtXnOe26xdLbvoHJV3ltBo6fbQYF/Ojy7IEM/uOqGQaPKCPQU8sxEMc7QuHhsrGLTvwqxCX4V1cHQ/6NSGNiNSvPvB5Xg+pXyeFNFa2h382BlL1cKAQ/wiT2Q8AgXPOE4i/8LUj7Ejx/n87/Cya3PhfxRUloa74mTQLMoxj7urfdPd9I9XVX/S4WyV8vXtrX3NM/d+kZcQ/n6fxdatX8AUEsDBBQAAgAIAOtiAlMyYqOLkAEAAAMGAAAfAAAAdW5pdmVyc2FsL2h0bWxfc2tpbl9zZXR0aW5ncy5qc42Uy27CMBBF93xFlG4r1AYKaXc8glSJRaV2V3XhhCFEOLZlOykp4t+LEx6247R4NvHVyR3PWJ59zzsuP/G9F29ff9f7N3Nfa6A0yQu4N3XcoedK9wXOVvCR5YAzAr6FlOdfL/LhSriMfVKbxtW7shWan08dNFPaGmGhi9wBChdYOsBvF7hzgD8XsKfV1dSkNToupKSkn1Aigcg+oTxHNePfPdRLL9GCaQm8QRf1cqBrlIBh+jd5dXwaq9C5hOYMkWpJU9qPUbJNOS3Iqst1UzHgxyvfnmp5Hs8iww5nQr5KyO3EUaiim2QchIBT3lGkwgljFAPWfNvdtFDDuF2QRZeZyOSZnjyq0GmGUmh1KZyoMDFy9LK5hygIBqM2J2EnG2IQqDAIjCrgt1hRVrAbLpBxmqqOtNDpaDYxr/KCYopWGUkbLpgOF+HQyanDKtsGnIcqdPBa6HCuwjeeELWe0Mbx+vKu0eF695YmjaF0ziqsrEvXIMAukbhE6hJZ5xRqDxJpDxK1//S+/juNbdc7/AJQSwMEFAACAAgATmlyVCkQ9LPCDwAAfiUAABcAAAB1bml2ZXJzYWwvdW5pdmVyc2FsLnBuZ+2a+1tSWffAabrNVF6apsbJC1Zv01zKa6lh4liWNaVNmmmmkjliXtDQQAGBKZ+ypoScSkdRaOI188o0hBcUtJs0KZJ5IUSlYowAlUQOKAh8wXrf7/P+D/7AOex99uectfZaZ+21zrMv/xQWYrNi/QoQCGRzYH9wOAi0JBgEWpz26TJLz+GXoWGW06Ls8JDdoIYeJ7mlsSQ5KDQIBLpHXjmXsNTS/uzM/uPZIJDtI+tvES/z7s8g0OY1B4KDjubGT4xIrozn4HlT2fTiY4Wh2277FIbWI8oeR6xZG/x4cPcf9zZrlj8MOu0W4NrfuIRz7fPPf/1CfPRbTdQK1snHxSvil/y47f5q3AaHoKzVHprdQf8uCTKf+1bFx4ADZRRBz+TcywDcWyD3UT7Tf7qi1EhI7qHO7spB91QOeAgCzA8Vik3kepe2LOBpmgrra5G0Y1u1YR+LlOoijbXbSMuduyy/sMjSbRvEIlPprur+Eio141NLx5n9NeeclhapCCpDnw3IOuII69pBALed6b3oPy0dV/WHvNR6seBuzNNK0Vfzfw/ZWwe8+XSj5fiDU9ASy+nSpkvWS8glqy1HV5LrJ5bT49WWKQb94nfe+jT7kAVoAVqAFqAFaAFagBagBWgBWoAWoAVoAVqAFqAFaAFagBagBeh/ocYVG3NiTR2KCBo+C2AxiNnAiApPTPKhQOCocYXD4L1y50TLOLRvAyyTVc1omeMH4pF0ViLiRIm8S1ITATMcb6D42m60fssduBI485rlLhiHoLYqf+8h7bCAYpxqeWCeR+BjBitxQpAeGMLi/1EvUkJ38bmZqdL5D8Zc7eZSfKhzn+jesh7eTEQ+fi5fHnkSBPKFGV/N/nRqv6APNqs4C7OQG8JGSgwEzwedQY9r92gDUYeSeev9cMnGmiZ2BuOTxSA/GLCnWkYlvh7y/utRmchEssUooCMyOyeLgG/T4ei6HKThhISFFePt6uLNK1Vl1MDpQRzYjz2cO+RInKoIEWbrxLAs3oiq7XWeVmmTiZMTahPjiCQdj0KUVwhVBa2TmJMAm0aTNCkb/SdQW/kujihR05ya3JCZl97fiCqFMrRpbeMpTbXiuwwmd3JKg4eQoziYtQ6gjtmaKIWLolubc/ZdhG4ivb1pw6XYa6XOSsTAbTW1S8eYNNw0kOMuuUX6VXdtPczYm7G3KOb3QdQI0Wx03LvOJ0J33FkFGUSNf7+uX77WVm/auvYgvOjkCLqKQ6qUWuVgk7jcoTsZ9J5aRuupAxXxhoim1ra5A+IB1AAgBAZ9pGNa+a544K11cmVVo2lvriU3Cuh7aNgMDkO3ZnWw29NuEtCYmnCc2GD4ey7c+IVpO8P08h+I6NBI5lpQZ59bu9SkZPzmoKJ5hh/1e3fyz4xWlKw+eziR7ubfeW/oTmM9o4k7iRQPMQixx/ZX855bHk1jhU6Ijy8rmi4TIRaD/oQByi8KtNwNXaUTum8SFFHJcAP326B/znePR6tSr+f2rlSJMHT9Z6bmT+FE+Eoz1y5Zl8SJqTLVGeh7nrEnBiuaepDkwrEkHoNpchI46upvH3hCut54ImcIWiHsznAE/WKE9Pt+4ZzcKKHfqDYfy200U+w/KNYAX/mqVH8Zb07thAArfhn73uElTfSQuGpVlyFrnfcgImdI6VCPS093DB5KaaJUNB6W7WCKl4FOEhug6pes5PiCACYevJl/k7zLK2BZ1eYPtovjr+vwljK+daoi1LTHtv0FY14wOzgU68YwS4pQZJugn5mlIz4gkAE5aM5+tdfikuTf4EJz79SdJUWZeOWJ2mQq5i17TDPrzp15w4qIL0MaxlBXFVmV0IYJOLOtUJUn8xe6t5ePARo0fUzIln/Uo5JA54sw9fGbf1J9iSyDVSfg1roUMzp28nGXrs5rcnpLgE8j3q4IPTSRAbeffcmDNmLNBglx5JFdYJ5Gx6niZvanSH1QpRD8znktA9Gz7mgeayw9rimj/mWfjIwNjSnuE+7Ejea+6NYS7/M1ntENNBxYr3TSpRz1JuwKo0FdeJVjExlerW20py3Li/xVbdko+YtKx2G0GFHrTpztEjZGO2/7TqGBeEg12h0c/iFwv765kcJX+7jgNb3KEvOwDJpzNkagxmJbe9VpI2fhPGxU1WcbOZcqKqIgF/uB+8jV3YRI13fSEwm3YEFHqiLL330zYPY/iI99fXuyymr20e4D5EIIcZWf0a+arNSQ3AGgULUnHJZWgX6BnoAvLUJJEhXg8+GSVrhMqGsZm3eRkQHcgXEvpgwP7GFQkfUv3WDcvD3d0VRYamG0eIDXtdS8xy7g7Fl9sy10opv04DTlK/KDZhinoSHRg8A9GsGrg7oI+wBkxTHe6+auYiSHw083EDbK1gfrzx1dToe64Z+nJvT25XR6eWke1MjPA6WCvLd61KCssjaygjB8Lm60c8aV8eRQXMi85lwOlx9njU2RV0TX3+zd9isOCYlYqa5EXfkZHaHbu/c8pAeQOSz/zqd7Mh+Cz6t8ghRXnB19YdE73JPOYNAPVTNaG9oFjuACABNyDSVmsUen2DqEj7GwtR3cLzGbqEckaal6XBTtmExIAzCcH3/+YHJfu/gW7IRoUNsnmE5FHFc+NG0guI/j6qMFZoV0lHt732F8fHHa43gGSWCn1EAQsYszvZhSjyE4lvasGcYCo2ImdDOzzSa3HSwY63AldFKQZohpF8o4+MDMBmkETaVeUUTFbu0m8SCydcH6MFW+Zxh4riHRiAG/pHLn/FihFcdKvpI19+GKm3rt1FCO6n3ZGNAvS6J5+w92iCihxHw3qa5W7xIp8e5UJXcRnyrAPRDiR+ENM7Ak0glHbdmZWUzAljrBYea+cVmh9PtLhoJMJvh2BRzOS7jP7+f2Z7+ydcBvxcaNGEZpZAM0THXiCd206BQMXT7mKeH1Jyagdw3ubHJ9sbzBVp1VbPen1Das4ljnzknbnXJSzOg+ok3ce8W55+5rY+IP40erWHHJ6LpzTF+KyZ971TnAaKzs5j4QwNFiEGgcDmbGOmp3cwcv7uAcq+tLo5jyVq0HMKX1qw3CRCxeJGyfqN04L5bG8x1whiE2YDIDZRMCJSZLJfMa16AKhczy0TvkWS7cKpPONdyfW074AQiCTr7qT0kqlzbkjEwMbM2kt1/Ut00+1ze73N3RpawWlKArrGvnaLpeBSAlgXrDQblqwxb+eOMi0Es+9I7w4kFnD2y9X80F0wHVhhd9jLJ3HeGeCVpqdlWFCOmA8MavSk2VKKR6tgGj8rp0tVhQ6l9zY1Q2ppmo0LZoUpItwrTYM+zlIOSR8/s5dSl51c/VWMX0X4JS57RX4/w7xMz7V9tN4eZ3AzIgmRZoIiXxZ+ykfh/sJDGO6hgB4iECFhGdNqBvJnhAuaIUxlplG4EV8uQ8Ut/yOl0vhCvURqWP2MQ+xB/3u9pYCl22A3h2U988+NgIuOXvRwRS4g+SO2V9AXgcx+W/VhP6Rtbne4rl8XkaOXP5cfcfFJD/Gm5Ron31V0T3dEwAgBHJLHETwjCJumrBOKOgPh5lcPa926doEyX9UmLxs8BvALtEfLwCF9meVdfue0NPjZTlDMeZFh/3bkVYkp/pyzxaszY9zZLr2JT0CWyUgphhYfbDmJKe+A1Zw5r1TebhsdDg5I+WlctYeOwEjn9AOc6N5Xj9G/ZtuKGt/Dpp1ieCfEE0FS2Lzd8feE3xIAJcQvjhqvtXipIvCsXAohPF96WT16CcBnpPGucnuVLpf6u9ccpWjigWBlIH0ZgfhBYlDj0hrQDroO+pAzTzE1g91HzBffTVdTKUy55G6JwRm652/A2PMD8HDi4tUeB+rIARZUqpyEequ0KdX35bGXgjRUhFInyB4XrqI+cmPxXrlPE4czI0EoeP7txxCnanm5B26nqpc36vTx/vVhVM3gvLVhmQyvGpNqRZvxNQRyXrtST/t5SwgGVw3pt/WaJeqv7B9pr8+6tWxBXvM14XIfW3dBXP+6rcAeeWtsV65XrVtamkKSmgS6HHqZ6K7sVj+SdcojnqRl+XveRMokHM03cyBS6ICPFgEly4tO3nka3tdgO6c1ObiQCS6J7SdVr8wQo5vDFL2jb3wI4RoBzKK057NKaJuSf8bYcx3xj/Tpf9oFeth3g46bjrLW7tOe/WnfIvv7sxqhuqgiKO9k0lxoqFPEvQMsz8WmaxxtcROvxHHVyCUxW3+klN0ju20ZnebrttkZaVSB4ZiJIpdIy5B9vPd1tTOxFqkftOxof1fOrVzVohFeVssqyNN3yioOqnGr/yztDPNr4dswQvOm2m1EAirIWvgw62GEbaW7BKhrlXQS0wXT3R/YioZ9QSzZ3me50w0zQxzMxNf9P2IYAIqqCGf/4/1YiAYbHYVWEH7VtcrTfFMvuxgmtJ72dmqsxJwB+BpoJNwJR6botJ//cAZXSqtW+p75eSrZ+coYskJaHlH7Mh7OTslw0BBsiwNeFKUhBvirRRSWWuWUGWFSeEkTvheMwMSATD9v6myWpzrugTdphjE+ZtrZnJNjbo2tL9M2yYoI5COBHmg4yfN4NWOaoLuN9nuDy8wlusOvKsTZcPpk6av15StNKLmRiAfZJG0F98fgS+8t1fw5NbVHnCs/5u3OOgV/uY7e4UPzLRQ+kDb7IBdZgGcD86qbu1mBseUWBMOltF+fxDnrbf/u/tK0HDp7W6pDUAriA5oNWUsQkEouwky3J90+AGf4hGJMtWFuY//aN97h28O4WA3WW4WWqZmrFPsLPQjYSkt4M+/7lBsvGvZ+xJdqHV+8+guVogMx63D+0XoaJ4ioVHENl3I3TydFoTC2m/858XaObb7RdqTYZhEaWGoJkSwGC7hLyuaWVopGRGK+EmFPHrE9eBmnvHVV13FDo7wRtwN7sHPzcvnf9j3Zqd/KGpn4TjyVP5nYX5+x9S+stl5dow42VfCZOtO6dr25pb/s9IuxZX20oA6H1PfL4ULwbrNdtB7zeZtd1miyNYqrNqcJjzMz1wP423J5YpNJU/sVtvKV7G6ghlZT4Uk2bmJgM3rbC88FAbsDcLYckb4qzbh2wTjGz50NS1wXHKpOFrS0037MTgTjuHqDarC4jqqRRQiiRXK6IjUsXs7nG2tUwsdc26Ut1xRLVF7dgO+NcKiK+vuF/ZQDTozLma2h2sQgdrFZl9/uk2BU9yVqeIbJIgNZIpkuI+JBNt3afzavOH0lL2gmsWr7fWmlfqYp5W1pJ3+QSssV63j1zZohmedj8ksJabfsEDu90GzEqDJZL+ngH6uEGo32lpUdlhvPZv+cX5rT+3hkIEgGv4tCaKy8a+fzYgv2Dtztg7AKnBzJ0+VmtefifxhleZW0Ghtf/A3rDght0nz/8fUEsDBBQAAgAIAE5pclTAqrEVSgAAAGsAAAAbAAAAdW5pdmVyc2FsL3VuaXZlcnNhbC5wbmcueG1ss7GvyM1RKEstKs7Mz7NVMtQzULK34+WyKShKLctMLVeoAIoBBSFASaESyDVCcMszU0oygEIGZhYIwYzUzPSMElslCwOERn2gmQBQSwECAAAUAAIACAAiVeNKqQHEdvsCAACwCAAAFAAAAAAAAAABAAAAAAAAAAAAdW5pdmVyc2FsL3BsYXllci54bWxQSwECAAAUAAIACADrYgJTMbQ+B90EAABqEgAAHQAAAAAAAAABAAAAAAAtAwAAdW5pdmVyc2FsL2NvbW1vbl9tZXNzYWdlcy5sbmdQSwECAAAUAAIACADrYgJTR0tXA/wDAAAXEQAAJwAAAAAAAAABAAAAAABFCAAAdW5pdmVyc2FsL2ZsYXNoX3B1Ymxpc2hpbmdfc2V0dGluZ3MueG1sUEsBAgAAFAACAAgA62ICU6GEF03jAgAAlAoAACEAAAAAAAAAAQAAAAAAhgwAAHVuaXZlcnNhbC9mbGFzaF9za2luX3NldHRpbmdzLnhtbFBLAQIAABQAAgAIAOtiAlOpYJAf6AMAAKgQAAAmAAAAAAAAAAEAAAAAAKgPAAB1bml2ZXJzYWwvaHRtbF9wdWJsaXNoaW5nX3NldHRpbmdzLnhtbFBLAQIAABQAAgAIAOtiAlMyYqOLkAEAAAMGAAAfAAAAAAAAAAEAAAAAANQTAAB1bml2ZXJzYWwvaHRtbF9za2luX3NldHRpbmdzLmpzUEsBAgAAFAACAAgATmlyVCkQ9LPCDwAAfiUAABcAAAAAAAAAAAAAAAAAoRUAAHVuaXZlcnNhbC91bml2ZXJzYWwucG5nUEsBAgAAFAACAAgATmlyVMCqsRVKAAAAawAAABsAAAAAAAAAAQAAAAAAmCUAAHVuaXZlcnNhbC91bml2ZXJzYWwucG5nLnhtbFBLBQYAAAAACAAIAGACAAAbJgAAAAA="/>
  <p:tag name="ISPRING_PRESENTATION_TITLE" val="Chart of the Month - September 2023"/>
  <p:tag name="ISPRING_FIRST_PUBLI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ThinkboxPowerPoint_Template_Nov17_FINAL.pptx" id="{3F326CAD-93B2-44EF-A03C-22051131FAD6}" vid="{43955D0F-805C-462F-9BA3-8D8784816F2A}"/>
    </a:ext>
  </a:extLst>
</a:theme>
</file>

<file path=ppt/theme/theme2.xml><?xml version="1.0" encoding="utf-8"?>
<a:theme xmlns:a="http://schemas.openxmlformats.org/drawingml/2006/main" name="1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2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ThinkboxPowerPointTemplate</Template>
  <TotalTime>0</TotalTime>
  <Words>2580</Words>
  <Application>Microsoft Office PowerPoint</Application>
  <PresentationFormat>Widescreen</PresentationFormat>
  <Paragraphs>174</Paragraphs>
  <Slides>9</Slides>
  <Notes>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Aptos</vt:lpstr>
      <vt:lpstr>Arial</vt:lpstr>
      <vt:lpstr>Calibri</vt:lpstr>
      <vt:lpstr>Century Gothic</vt:lpstr>
      <vt:lpstr>Thinkbox</vt:lpstr>
      <vt:lpstr>1_Thinkbox</vt:lpstr>
      <vt:lpstr>2_Thinkbox</vt:lpstr>
      <vt:lpstr>On average, brands could double their investment and still generate a profitable return, unlocking 11% headline profit growth</vt:lpstr>
      <vt:lpstr>TV has the highest share of cultural availability</vt:lpstr>
      <vt:lpstr>30-second TV ads consistently account for half of all impacts </vt:lpstr>
      <vt:lpstr>TV advertising is the most trusted medium</vt:lpstr>
      <vt:lpstr>Total TV is fundamental for getting ads seen</vt:lpstr>
      <vt:lpstr>We feel most relaxed when watching TV</vt:lpstr>
      <vt:lpstr>TV is the battery that charges other media</vt:lpstr>
      <vt:lpstr>Twice as many people trust brands advertised on TV than YouTube</vt:lpstr>
      <vt:lpstr>‘Cheap media isn’t cheap if nobody’s watching’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 of the Month - September 2023</dc:title>
  <dc:creator>Nailah Uddin</dc:creator>
  <cp:lastModifiedBy>Nailah Uddin</cp:lastModifiedBy>
  <cp:revision>72</cp:revision>
  <dcterms:created xsi:type="dcterms:W3CDTF">2022-12-21T11:21:32Z</dcterms:created>
  <dcterms:modified xsi:type="dcterms:W3CDTF">2026-07-13T12:55:12Z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C1462182-D2AD-484E-BA59-D92BD6CB2974</vt:lpwstr>
  </property>
  <property fmtid="{D5CDD505-2E9C-101B-9397-08002B2CF9AE}" pid="3" name="ArticulatePath">
    <vt:lpwstr>Presentation1</vt:lpwstr>
  </property>
</Properties>
</file>