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68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8FF"/>
    <a:srgbClr val="39ACFF"/>
    <a:srgbClr val="000000"/>
    <a:srgbClr val="004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87673" autoAdjust="0"/>
  </p:normalViewPr>
  <p:slideViewPr>
    <p:cSldViewPr snapToGrid="0">
      <p:cViewPr varScale="1">
        <p:scale>
          <a:sx n="76" d="100"/>
          <a:sy n="76" d="100"/>
        </p:scale>
        <p:origin x="132"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727F8-A33B-4492-879F-4827FC9D2527}" type="datetimeFigureOut">
              <a:rPr lang="en-GB" smtClean="0"/>
              <a:t>24/09/2019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4BFFE-AA9D-476F-A275-7AE7429F8649}" type="slidenum">
              <a:rPr lang="en-GB" smtClean="0"/>
              <a:t>‹#›</a:t>
            </a:fld>
            <a:endParaRPr lang="en-GB"/>
          </a:p>
        </p:txBody>
      </p:sp>
    </p:spTree>
    <p:extLst>
      <p:ext uri="{BB962C8B-B14F-4D97-AF65-F5344CB8AC3E}">
        <p14:creationId xmlns:p14="http://schemas.microsoft.com/office/powerpoint/2010/main" val="347002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Case-studies/Paddy-Power"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The Challenge</a:t>
            </a:r>
          </a:p>
          <a:p>
            <a:r>
              <a:rPr lang="en-GB" sz="1200" b="0" i="0" kern="1200" dirty="0">
                <a:solidFill>
                  <a:schemeClr val="tx1"/>
                </a:solidFill>
                <a:effectLst/>
                <a:latin typeface="+mn-lt"/>
                <a:ea typeface="+mn-ea"/>
                <a:cs typeface="+mn-cs"/>
              </a:rPr>
              <a:t>Sadly, homophobia exists in football. Research showed that 70% of football fans who’ve attended a match have heard or witnessed homophobia on the terraces and more than 40% of fans think football is an anti-gay sport. Of the 5,000+ professional footballers in the UK, none has openly admitted to being gay. As it is extremely likely that some are gay, it seems that the environment that exists in football forces people to hide this fact.</a:t>
            </a:r>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Irish bookmaker Paddy Power wanted to try and address this after they found that 57% of regular bettors thought “it was an issue that needs tackling”.</a:t>
            </a:r>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Their objective was to create a change in football culture so that, if a footballer did decide to reveal his homosexuality, the fans would support him. Paddy Power felt that they could use their brave, entertaining and imaginative spirit and their existing relationship with football fans to do something that would build genuine good will and support.</a:t>
            </a:r>
          </a:p>
          <a:p>
            <a:endParaRPr lang="en-GB" dirty="0"/>
          </a:p>
          <a:p>
            <a:r>
              <a:rPr lang="en-GB" sz="1200" b="1" i="0" kern="1200" dirty="0">
                <a:solidFill>
                  <a:schemeClr val="tx1"/>
                </a:solidFill>
                <a:effectLst/>
                <a:latin typeface="+mn-lt"/>
                <a:ea typeface="+mn-ea"/>
                <a:cs typeface="+mn-cs"/>
              </a:rPr>
              <a:t>The Solution:</a:t>
            </a:r>
          </a:p>
          <a:p>
            <a:r>
              <a:rPr lang="en-GB" sz="1200" b="0" i="0" kern="1200" dirty="0">
                <a:solidFill>
                  <a:schemeClr val="tx1"/>
                </a:solidFill>
                <a:effectLst/>
                <a:latin typeface="+mn-lt"/>
                <a:ea typeface="+mn-ea"/>
                <a:cs typeface="+mn-cs"/>
              </a:rPr>
              <a:t>The campaign kicked off on Saturday 6th September on channels such as Sky 1, Sky Atlantic, Sky News, Comedy Central, Discovery and BT Sport to reach football fans. They targeted programmes that they knew people were actively engaged with and had a large social footprint.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On Monday 8th September, The Metro became the Metro Rainbow Laces Edition – devoting an entire edition to the cause with 36 brands supporting the campaign with paid for advertising and a two page video on the making of the Arsenal video.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Paddy Power had limited funds for this campaign and so were unable to buy lots of big spots. However, they wanted to buy one really big spot on a terrestrial channel to supercharge the campaign. It was important to get this spot right as it needed to ignite the campaign and get viewers talking about and sharing the video on social media. Their media agency M2M decided that the best spot would be the Euro 2016 qualifier on ITV that featured England v Switzerland on the evening of the 8th September.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match offered massive scale for their core football audience but also would reach a wider audience. In addition, it would feature Alex </a:t>
            </a:r>
            <a:r>
              <a:rPr lang="en-GB" sz="1200" b="0" i="0" kern="1200" dirty="0" err="1">
                <a:solidFill>
                  <a:schemeClr val="tx1"/>
                </a:solidFill>
                <a:effectLst/>
                <a:latin typeface="+mn-lt"/>
                <a:ea typeface="+mn-ea"/>
                <a:cs typeface="+mn-cs"/>
              </a:rPr>
              <a:t>Oxade</a:t>
            </a:r>
            <a:r>
              <a:rPr lang="en-GB" sz="1200" b="0" i="0" kern="1200" dirty="0">
                <a:solidFill>
                  <a:schemeClr val="tx1"/>
                </a:solidFill>
                <a:effectLst/>
                <a:latin typeface="+mn-lt"/>
                <a:ea typeface="+mn-ea"/>
                <a:cs typeface="+mn-cs"/>
              </a:rPr>
              <a:t>-Chamberlain playing for England who was one of the players in the ad. They bought the half time break and the spot on ITV reached 5.5m people and generated a huge response on Twitter with #</a:t>
            </a:r>
            <a:r>
              <a:rPr lang="en-GB" sz="1200" b="0" i="0" kern="1200" dirty="0" err="1">
                <a:solidFill>
                  <a:schemeClr val="tx1"/>
                </a:solidFill>
                <a:effectLst/>
                <a:latin typeface="+mn-lt"/>
                <a:ea typeface="+mn-ea"/>
                <a:cs typeface="+mn-cs"/>
              </a:rPr>
              <a:t>rainbowlaces</a:t>
            </a:r>
            <a:r>
              <a:rPr lang="en-GB" sz="1200" b="0" i="0" kern="1200" dirty="0">
                <a:solidFill>
                  <a:schemeClr val="tx1"/>
                </a:solidFill>
                <a:effectLst/>
                <a:latin typeface="+mn-lt"/>
                <a:ea typeface="+mn-ea"/>
                <a:cs typeface="+mn-cs"/>
              </a:rPr>
              <a:t> trending. People were encouraged to share the video with as wide a group as possible. Across the week, the momentum was maintained building up to the Arsenal v Manchester City match where players from both clubs would be wearing the rainbow laces.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video was also distributed on You Tube and Paddy Power’s owned social media channels alongside activity on BT Sport and Sky Sports. </a:t>
            </a:r>
          </a:p>
          <a:p>
            <a:endParaRPr lang="en-GB" b="1" dirty="0"/>
          </a:p>
          <a:p>
            <a:r>
              <a:rPr lang="en-GB" b="1" dirty="0"/>
              <a:t>Results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Players from 75% of the Premier League clubs wore the rainbow laces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70+ clubs supported the campaign</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Over 100,000 people requested a pair of the laces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a:t>
            </a:r>
            <a:r>
              <a:rPr lang="en-GB" sz="1200" b="0" i="0" kern="1200" dirty="0" err="1">
                <a:solidFill>
                  <a:schemeClr val="tx1"/>
                </a:solidFill>
                <a:effectLst/>
                <a:latin typeface="+mn-lt"/>
                <a:ea typeface="+mn-ea"/>
                <a:cs typeface="+mn-cs"/>
              </a:rPr>
              <a:t>rainbowlaces</a:t>
            </a:r>
            <a:r>
              <a:rPr lang="en-GB" sz="1200" b="0" i="0" kern="1200" dirty="0">
                <a:solidFill>
                  <a:schemeClr val="tx1"/>
                </a:solidFill>
                <a:effectLst/>
                <a:latin typeface="+mn-lt"/>
                <a:ea typeface="+mn-ea"/>
                <a:cs typeface="+mn-cs"/>
              </a:rPr>
              <a:t> was used 70,000+ times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On 8th September, #</a:t>
            </a:r>
            <a:r>
              <a:rPr lang="en-GB" sz="1200" b="0" i="0" kern="1200" dirty="0" err="1">
                <a:solidFill>
                  <a:schemeClr val="tx1"/>
                </a:solidFill>
                <a:effectLst/>
                <a:latin typeface="+mn-lt"/>
                <a:ea typeface="+mn-ea"/>
                <a:cs typeface="+mn-cs"/>
              </a:rPr>
              <a:t>rainbowlaces</a:t>
            </a:r>
            <a:r>
              <a:rPr lang="en-GB" sz="1200" b="0" i="0" kern="1200" dirty="0">
                <a:solidFill>
                  <a:schemeClr val="tx1"/>
                </a:solidFill>
                <a:effectLst/>
                <a:latin typeface="+mn-lt"/>
                <a:ea typeface="+mn-ea"/>
                <a:cs typeface="+mn-cs"/>
              </a:rPr>
              <a:t> trended from 7am to 2pm following the publication of the Metro Rainbow Laces edition, but was the number 1 trend worldwide on Twitter once the ad ran in the England v Switzerland match on ITV</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 video was viewed over 1m times on YouTube</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A total of 52 brands got involved</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 rainbow laces were written into the storyline of Britain’s biggest soap Coronation Street</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Paramount Pictures created a special one off trailer for the Teenage Mutant Ninja Turtle movie and with the help of M2M, ran it directly after the Paddy Power film in the Arsenal v Manchester City match on BT Sport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Most importantly, the number of people who attend live football matches think that homophobic banter has decreased from 27% to 23%</a:t>
            </a:r>
            <a:br>
              <a:rPr lang="en-GB" sz="1200" b="0" i="0" kern="1200" dirty="0">
                <a:solidFill>
                  <a:schemeClr val="tx1"/>
                </a:solidFill>
                <a:effectLst/>
                <a:latin typeface="+mn-lt"/>
                <a:ea typeface="+mn-ea"/>
                <a:cs typeface="+mn-cs"/>
              </a:rPr>
            </a:br>
            <a:endParaRPr lang="en-GB" dirty="0"/>
          </a:p>
          <a:p>
            <a:r>
              <a:rPr lang="en-GB" dirty="0"/>
              <a:t>To read the full case study and access the creative visit: </a:t>
            </a:r>
            <a:r>
              <a:rPr lang="en-GB" dirty="0">
                <a:hlinkClick r:id="rId3"/>
              </a:rPr>
              <a:t>https://www.thinkbox.tv/Case-studies/Paddy-Power</a:t>
            </a:r>
            <a:endParaRPr lang="en-GB" dirty="0"/>
          </a:p>
        </p:txBody>
      </p:sp>
      <p:sp>
        <p:nvSpPr>
          <p:cNvPr id="4" name="Slide Number Placeholder 3"/>
          <p:cNvSpPr>
            <a:spLocks noGrp="1"/>
          </p:cNvSpPr>
          <p:nvPr>
            <p:ph type="sldNum" sz="quarter" idx="5"/>
          </p:nvPr>
        </p:nvSpPr>
        <p:spPr/>
        <p:txBody>
          <a:bodyPr/>
          <a:lstStyle/>
          <a:p>
            <a:fld id="{9EF4BFFE-AA9D-476F-A275-7AE7429F8649}" type="slidenum">
              <a:rPr lang="en-GB" smtClean="0"/>
              <a:t>1</a:t>
            </a:fld>
            <a:endParaRPr lang="en-GB"/>
          </a:p>
        </p:txBody>
      </p:sp>
    </p:spTree>
    <p:extLst>
      <p:ext uri="{BB962C8B-B14F-4D97-AF65-F5344CB8AC3E}">
        <p14:creationId xmlns:p14="http://schemas.microsoft.com/office/powerpoint/2010/main" val="36850589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022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0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48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3057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668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687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06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17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24/09/2019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4142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24/09/2019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0019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0881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420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680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3664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587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77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75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24/09/2019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884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30459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24/09/2019</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59245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24/09/2019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138412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2332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24/09/2019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26533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123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1243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131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43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863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5663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24/09/2019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65353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jpg"/><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101F92-4A28-41B0-8902-FFB833ED66BE}"/>
              </a:ext>
            </a:extLst>
          </p:cNvPr>
          <p:cNvSpPr>
            <a:spLocks noGrp="1"/>
          </p:cNvSpPr>
          <p:nvPr>
            <p:ph type="title"/>
          </p:nvPr>
        </p:nvSpPr>
        <p:spPr>
          <a:xfrm>
            <a:off x="371476" y="466263"/>
            <a:ext cx="9641977" cy="1021181"/>
          </a:xfrm>
        </p:spPr>
        <p:txBody>
          <a:bodyPr>
            <a:normAutofit fontScale="90000"/>
          </a:bodyPr>
          <a:lstStyle/>
          <a:p>
            <a:r>
              <a:rPr lang="en-GB" dirty="0">
                <a:solidFill>
                  <a:schemeClr val="accent6"/>
                </a:solidFill>
              </a:rPr>
              <a:t>Paddy Power, Stonewall and Arsenal came together</a:t>
            </a:r>
            <a:br>
              <a:rPr lang="en-GB" dirty="0">
                <a:solidFill>
                  <a:schemeClr val="accent6"/>
                </a:solidFill>
              </a:rPr>
            </a:br>
            <a:r>
              <a:rPr lang="en-GB" dirty="0">
                <a:solidFill>
                  <a:schemeClr val="accent6"/>
                </a:solidFill>
              </a:rPr>
              <a:t>to try to kick homophobia out of football</a:t>
            </a:r>
            <a:br>
              <a:rPr lang="en-GB" dirty="0">
                <a:solidFill>
                  <a:schemeClr val="accent6"/>
                </a:solidFill>
              </a:rPr>
            </a:br>
            <a:endParaRPr lang="en-GB" dirty="0"/>
          </a:p>
        </p:txBody>
      </p:sp>
      <p:sp>
        <p:nvSpPr>
          <p:cNvPr id="6" name="Text Placeholder 5">
            <a:extLst>
              <a:ext uri="{FF2B5EF4-FFF2-40B4-BE49-F238E27FC236}">
                <a16:creationId xmlns:a16="http://schemas.microsoft.com/office/drawing/2014/main" id="{09D816ED-5D57-47AF-AB97-2EF491BB7B67}"/>
              </a:ext>
            </a:extLst>
          </p:cNvPr>
          <p:cNvSpPr>
            <a:spLocks noGrp="1"/>
          </p:cNvSpPr>
          <p:nvPr>
            <p:ph type="body" sz="quarter" idx="13"/>
          </p:nvPr>
        </p:nvSpPr>
        <p:spPr>
          <a:xfrm>
            <a:off x="377758" y="1911236"/>
            <a:ext cx="4765742" cy="3879963"/>
          </a:xfrm>
        </p:spPr>
        <p:txBody>
          <a:bodyPr>
            <a:normAutofit fontScale="92500" lnSpcReduction="10000"/>
          </a:bodyPr>
          <a:lstStyle/>
          <a:p>
            <a:pPr>
              <a:lnSpc>
                <a:spcPct val="110000"/>
              </a:lnSpc>
            </a:pPr>
            <a:r>
              <a:rPr lang="en-GB" u="sng" dirty="0"/>
              <a:t>Challenge</a:t>
            </a:r>
          </a:p>
          <a:p>
            <a:pPr marL="285750" indent="-285750">
              <a:lnSpc>
                <a:spcPct val="110000"/>
              </a:lnSpc>
              <a:buFont typeface="Arial" panose="020B0604020202020204" pitchFamily="34" charset="0"/>
              <a:buChar char="•"/>
            </a:pPr>
            <a:r>
              <a:rPr lang="en-GB" dirty="0"/>
              <a:t>Paddy Power’s objective was to create a change in football culture by using their personality to address the issue of homophobia in football       </a:t>
            </a:r>
          </a:p>
          <a:p>
            <a:pPr>
              <a:lnSpc>
                <a:spcPct val="110000"/>
              </a:lnSpc>
            </a:pPr>
            <a:r>
              <a:rPr lang="en-GB" u="sng" dirty="0"/>
              <a:t>Solution</a:t>
            </a:r>
          </a:p>
          <a:p>
            <a:pPr marL="285750" indent="-285750">
              <a:lnSpc>
                <a:spcPct val="110000"/>
              </a:lnSpc>
              <a:buFont typeface="Arial" panose="020B0604020202020204" pitchFamily="34" charset="0"/>
              <a:buChar char="•"/>
            </a:pPr>
            <a:r>
              <a:rPr lang="en-GB" dirty="0"/>
              <a:t>With limited funds, they tactically bought one big spot during the England v Switzerland Euro 2016 qualifier and sent Rainbow Laces to every professional footballer in the UK</a:t>
            </a:r>
          </a:p>
          <a:p>
            <a:pPr>
              <a:lnSpc>
                <a:spcPct val="110000"/>
              </a:lnSpc>
            </a:pPr>
            <a:r>
              <a:rPr lang="en-GB" u="sng" dirty="0"/>
              <a:t>Results</a:t>
            </a:r>
          </a:p>
          <a:p>
            <a:pPr marL="285750" indent="-285750">
              <a:buFont typeface="Arial" panose="020B0604020202020204" pitchFamily="34" charset="0"/>
              <a:buChar char="•"/>
            </a:pPr>
            <a:r>
              <a:rPr lang="en-GB" dirty="0"/>
              <a:t>Players from 75% of the Premier League clubs wore the rainbow laces</a:t>
            </a:r>
          </a:p>
          <a:p>
            <a:pPr marL="285750" indent="-285750">
              <a:buFont typeface="Arial" panose="020B0604020202020204" pitchFamily="34" charset="0"/>
              <a:buChar char="•"/>
            </a:pPr>
            <a:r>
              <a:rPr lang="en-GB" dirty="0"/>
              <a:t>Over 100,000 people requested a pair of the laces</a:t>
            </a:r>
          </a:p>
          <a:p>
            <a:endParaRPr lang="en-GB" dirty="0"/>
          </a:p>
          <a:p>
            <a:pPr marL="285750" indent="-285750">
              <a:lnSpc>
                <a:spcPct val="110000"/>
              </a:lnSpc>
              <a:buFont typeface="Arial" panose="020B0604020202020204" pitchFamily="34" charset="0"/>
              <a:buChar char="•"/>
            </a:pPr>
            <a:endParaRPr lang="en-GB" dirty="0"/>
          </a:p>
          <a:p>
            <a:pPr marL="285750" indent="-285750">
              <a:lnSpc>
                <a:spcPct val="110000"/>
              </a:lnSpc>
              <a:buFont typeface="Arial" panose="020B0604020202020204" pitchFamily="34" charset="0"/>
              <a:buChar char="•"/>
            </a:pPr>
            <a:endParaRPr lang="en-GB" dirty="0"/>
          </a:p>
          <a:p>
            <a:endParaRPr lang="en-GB" dirty="0"/>
          </a:p>
        </p:txBody>
      </p:sp>
      <p:pic>
        <p:nvPicPr>
          <p:cNvPr id="9" name="Picture Placeholder 8">
            <a:extLst>
              <a:ext uri="{FF2B5EF4-FFF2-40B4-BE49-F238E27FC236}">
                <a16:creationId xmlns:a16="http://schemas.microsoft.com/office/drawing/2014/main" id="{C699EB08-1A36-467A-9C2B-0BC09ACE208C}"/>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5418332" y="1752600"/>
            <a:ext cx="6245578" cy="3513138"/>
          </a:xfrm>
        </p:spPr>
      </p:pic>
      <p:pic>
        <p:nvPicPr>
          <p:cNvPr id="3" name="Picture 2">
            <a:extLst>
              <a:ext uri="{FF2B5EF4-FFF2-40B4-BE49-F238E27FC236}">
                <a16:creationId xmlns:a16="http://schemas.microsoft.com/office/drawing/2014/main" id="{C8933E91-EDEA-4C5E-8B70-BAE4F1BF1B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9294" y="822809"/>
            <a:ext cx="1662706" cy="884989"/>
          </a:xfrm>
          <a:prstGeom prst="rect">
            <a:avLst/>
          </a:prstGeom>
        </p:spPr>
      </p:pic>
      <p:pic>
        <p:nvPicPr>
          <p:cNvPr id="10" name="Picture 9">
            <a:extLst>
              <a:ext uri="{FF2B5EF4-FFF2-40B4-BE49-F238E27FC236}">
                <a16:creationId xmlns:a16="http://schemas.microsoft.com/office/drawing/2014/main" id="{5FE862AB-DD48-4DF5-ACA4-CB18A1C8379B}"/>
              </a:ext>
            </a:extLst>
          </p:cNvPr>
          <p:cNvPicPr>
            <a:picLocks noChangeAspect="1"/>
          </p:cNvPicPr>
          <p:nvPr/>
        </p:nvPicPr>
        <p:blipFill rotWithShape="1">
          <a:blip r:embed="rId5">
            <a:extLst>
              <a:ext uri="{28A0092B-C50C-407E-A947-70E740481C1C}">
                <a14:useLocalDpi xmlns:a14="http://schemas.microsoft.com/office/drawing/2010/main" val="0"/>
              </a:ext>
            </a:extLst>
          </a:blip>
          <a:srcRect l="17099" t="34630" r="16683" b="34630"/>
          <a:stretch/>
        </p:blipFill>
        <p:spPr>
          <a:xfrm>
            <a:off x="9926541" y="-11807"/>
            <a:ext cx="2265459" cy="788399"/>
          </a:xfrm>
          <a:prstGeom prst="rect">
            <a:avLst/>
          </a:prstGeom>
        </p:spPr>
      </p:pic>
    </p:spTree>
    <p:extLst>
      <p:ext uri="{BB962C8B-B14F-4D97-AF65-F5344CB8AC3E}">
        <p14:creationId xmlns:p14="http://schemas.microsoft.com/office/powerpoint/2010/main" val="11014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TotalTime>
  <Words>120</Words>
  <Application>Microsoft Office PowerPoint</Application>
  <PresentationFormat>Widescreen</PresentationFormat>
  <Paragraphs>39</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Paddy Power, Stonewall and Arsenal came together to try to kick homophobia out of football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average new advertiser spent £144k on TV in 2017</dc:title>
  <dc:creator>Zoe Harkness</dc:creator>
  <cp:lastModifiedBy>Zoe Harkness</cp:lastModifiedBy>
  <cp:revision>36</cp:revision>
  <dcterms:created xsi:type="dcterms:W3CDTF">2018-11-16T11:43:00Z</dcterms:created>
  <dcterms:modified xsi:type="dcterms:W3CDTF">2019-09-24T15:56:49Z</dcterms:modified>
</cp:coreProperties>
</file>