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48679" autoAdjust="0"/>
  </p:normalViewPr>
  <p:slideViewPr>
    <p:cSldViewPr snapToGrid="0">
      <p:cViewPr varScale="1">
        <p:scale>
          <a:sx n="52" d="100"/>
          <a:sy n="52" d="100"/>
        </p:scale>
        <p:origin x="105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31/07/2019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Covonia"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Challenge</a:t>
            </a:r>
          </a:p>
          <a:p>
            <a:r>
              <a:rPr lang="en-GB" sz="1200" b="0" i="0" kern="1200" dirty="0">
                <a:solidFill>
                  <a:schemeClr val="tx1"/>
                </a:solidFill>
                <a:effectLst/>
                <a:latin typeface="+mn-lt"/>
                <a:ea typeface="+mn-ea"/>
                <a:cs typeface="+mn-cs"/>
              </a:rPr>
              <a:t>Covonia is the no. 2 brand within the cough medicine market. </a:t>
            </a:r>
          </a:p>
          <a:p>
            <a:r>
              <a:rPr lang="en-GB" sz="1200" b="0" i="0" kern="1200" dirty="0">
                <a:solidFill>
                  <a:schemeClr val="tx1"/>
                </a:solidFill>
                <a:effectLst/>
                <a:latin typeface="+mn-lt"/>
                <a:ea typeface="+mn-ea"/>
                <a:cs typeface="+mn-cs"/>
              </a:rPr>
              <a:t>In 2017, they had some clear objectives:</a:t>
            </a:r>
          </a:p>
          <a:p>
            <a:r>
              <a:rPr lang="en-GB" sz="1200" b="0" i="0" kern="1200" dirty="0">
                <a:solidFill>
                  <a:schemeClr val="tx1"/>
                </a:solidFill>
                <a:effectLst/>
                <a:latin typeface="+mn-lt"/>
                <a:ea typeface="+mn-ea"/>
                <a:cs typeface="+mn-cs"/>
              </a:rPr>
              <a:t>- Grow ex-factory sales</a:t>
            </a:r>
          </a:p>
          <a:p>
            <a:r>
              <a:rPr lang="en-GB" sz="1200" b="0" i="0" kern="1200" dirty="0">
                <a:solidFill>
                  <a:schemeClr val="tx1"/>
                </a:solidFill>
                <a:effectLst/>
                <a:latin typeface="+mn-lt"/>
                <a:ea typeface="+mn-ea"/>
                <a:cs typeface="+mn-cs"/>
              </a:rPr>
              <a:t>- Grow share of market to close gap on brand leader</a:t>
            </a:r>
          </a:p>
          <a:p>
            <a:r>
              <a:rPr lang="en-GB" sz="1200" b="0" i="0" kern="1200" dirty="0">
                <a:solidFill>
                  <a:schemeClr val="tx1"/>
                </a:solidFill>
                <a:effectLst/>
                <a:latin typeface="+mn-lt"/>
                <a:ea typeface="+mn-ea"/>
                <a:cs typeface="+mn-cs"/>
              </a:rPr>
              <a:t>- Long term ambition to become the leader in the adult cough category, maintaining profitable growth and ROI</a:t>
            </a:r>
          </a:p>
          <a:p>
            <a:r>
              <a:rPr lang="en-GB" sz="1200" b="0" i="0" kern="1200" dirty="0">
                <a:solidFill>
                  <a:schemeClr val="tx1"/>
                </a:solidFill>
                <a:effectLst/>
                <a:latin typeface="+mn-lt"/>
                <a:ea typeface="+mn-ea"/>
                <a:cs typeface="+mn-cs"/>
              </a:rPr>
              <a:t>- Give the brand greater individuality and stand-out within the category</a:t>
            </a:r>
          </a:p>
          <a:p>
            <a:endParaRPr lang="en-GB" sz="1200" b="0"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Solution</a:t>
            </a:r>
          </a:p>
          <a:p>
            <a:r>
              <a:rPr lang="en-GB" sz="1200" b="0" i="0" kern="1200" dirty="0">
                <a:solidFill>
                  <a:schemeClr val="tx1"/>
                </a:solidFill>
                <a:effectLst/>
                <a:latin typeface="+mn-lt"/>
                <a:ea typeface="+mn-ea"/>
                <a:cs typeface="+mn-cs"/>
              </a:rPr>
              <a:t>Their agency, Bray </a:t>
            </a:r>
            <a:r>
              <a:rPr lang="en-GB" sz="1200" b="0" i="0" kern="1200" dirty="0" err="1">
                <a:solidFill>
                  <a:schemeClr val="tx1"/>
                </a:solidFill>
                <a:effectLst/>
                <a:latin typeface="+mn-lt"/>
                <a:ea typeface="+mn-ea"/>
                <a:cs typeface="+mn-cs"/>
              </a:rPr>
              <a:t>Leino</a:t>
            </a:r>
            <a:r>
              <a:rPr lang="en-GB" sz="1200" b="0" i="0" kern="1200" dirty="0">
                <a:solidFill>
                  <a:schemeClr val="tx1"/>
                </a:solidFill>
                <a:effectLst/>
                <a:latin typeface="+mn-lt"/>
                <a:ea typeface="+mn-ea"/>
                <a:cs typeface="+mn-cs"/>
              </a:rPr>
              <a:t>, identified an opportunity to target C1C2DE 35 to 54-year olds. This audience were not only category users who also provided the necessary volume to reach the sales target, but they were not being spoken to directly by </a:t>
            </a:r>
            <a:r>
              <a:rPr lang="en-GB" sz="1200" b="0" i="0" kern="1200" dirty="0" err="1">
                <a:solidFill>
                  <a:schemeClr val="tx1"/>
                </a:solidFill>
                <a:effectLst/>
                <a:latin typeface="+mn-lt"/>
                <a:ea typeface="+mn-ea"/>
                <a:cs typeface="+mn-cs"/>
              </a:rPr>
              <a:t>Covonia’s</a:t>
            </a:r>
            <a:r>
              <a:rPr lang="en-GB" sz="1200" b="0" i="0" kern="1200" dirty="0">
                <a:solidFill>
                  <a:schemeClr val="tx1"/>
                </a:solidFill>
                <a:effectLst/>
                <a:latin typeface="+mn-lt"/>
                <a:ea typeface="+mn-ea"/>
                <a:cs typeface="+mn-cs"/>
              </a:rPr>
              <a:t> competitors. In addition, this audience felt like a good fit for the hard-working cough medicine.</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Research revealed that most cough brands are seen as meeting functional needs but Bray </a:t>
            </a:r>
            <a:r>
              <a:rPr lang="en-GB" sz="1200" b="0" i="0" kern="1200" dirty="0" err="1">
                <a:solidFill>
                  <a:schemeClr val="tx1"/>
                </a:solidFill>
                <a:effectLst/>
                <a:latin typeface="+mn-lt"/>
                <a:ea typeface="+mn-ea"/>
                <a:cs typeface="+mn-cs"/>
              </a:rPr>
              <a:t>Leino</a:t>
            </a:r>
            <a:r>
              <a:rPr lang="en-GB" sz="1200" b="0" i="0" kern="1200" dirty="0">
                <a:solidFill>
                  <a:schemeClr val="tx1"/>
                </a:solidFill>
                <a:effectLst/>
                <a:latin typeface="+mn-lt"/>
                <a:ea typeface="+mn-ea"/>
                <a:cs typeface="+mn-cs"/>
              </a:rPr>
              <a:t> saw an opportunity to create a more emotional connection with the audience. They wanted to position Covonia as a unique cough remedy for people with fighting spirit – ‘</a:t>
            </a:r>
            <a:r>
              <a:rPr lang="en-GB" sz="1200" b="0" i="0" kern="1200" dirty="0" err="1">
                <a:solidFill>
                  <a:schemeClr val="tx1"/>
                </a:solidFill>
                <a:effectLst/>
                <a:latin typeface="+mn-lt"/>
                <a:ea typeface="+mn-ea"/>
                <a:cs typeface="+mn-cs"/>
              </a:rPr>
              <a:t>Covonian</a:t>
            </a:r>
            <a:r>
              <a:rPr lang="en-GB" sz="1200" b="0" i="0" kern="1200" dirty="0">
                <a:solidFill>
                  <a:schemeClr val="tx1"/>
                </a:solidFill>
                <a:effectLst/>
                <a:latin typeface="+mn-lt"/>
                <a:ea typeface="+mn-ea"/>
                <a:cs typeface="+mn-cs"/>
              </a:rPr>
              <a:t> spirit’. </a:t>
            </a:r>
          </a:p>
          <a:p>
            <a:r>
              <a:rPr lang="en-GB" sz="1200" b="0" i="0" kern="1200" dirty="0">
                <a:solidFill>
                  <a:schemeClr val="tx1"/>
                </a:solidFill>
                <a:effectLst/>
                <a:latin typeface="+mn-lt"/>
                <a:ea typeface="+mn-ea"/>
                <a:cs typeface="+mn-cs"/>
              </a:rPr>
              <a:t>They decided TV should be the lead medium for the activity since the target audience are heavy TV viewers (40+ hours a week) and previous data showed significant sales uplifts from previous TV campaigns. The campaign ran from November - January, to tie in with cough incident data from the past five years.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Through a disruptive challenge, asking consumers if they’ve ‘Got the bottle’ to ride the bull and ‘Feel the Power’, they were able to reinforce the established functional perceptions of the brand while also dialling up emotional engagement with the audience.</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TV activity was supported by and integrated with social media, outdoor, online, PR, VOD and POS. One good example was when Theresa May had a coughing fit during her speech at the Conservative party conference. Covonia did a Facebook post with the message ‘Cough Medicine for the many, not the few’. </a:t>
            </a:r>
          </a:p>
          <a:p>
            <a:endParaRPr lang="en-GB" sz="1200" b="0"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Results</a:t>
            </a:r>
          </a:p>
          <a:p>
            <a:r>
              <a:rPr lang="en-GB" sz="1200" b="0" i="0" kern="1200" dirty="0">
                <a:solidFill>
                  <a:schemeClr val="tx1"/>
                </a:solidFill>
                <a:effectLst/>
                <a:latin typeface="+mn-lt"/>
                <a:ea typeface="+mn-ea"/>
                <a:cs typeface="+mn-cs"/>
              </a:rPr>
              <a:t>Covonia grew their market by 2% (source: IRI)</a:t>
            </a:r>
          </a:p>
          <a:p>
            <a:r>
              <a:rPr lang="en-GB" sz="1200" b="0" i="0" kern="1200" dirty="0">
                <a:solidFill>
                  <a:schemeClr val="tx1"/>
                </a:solidFill>
                <a:effectLst/>
                <a:latin typeface="+mn-lt"/>
                <a:ea typeface="+mn-ea"/>
                <a:cs typeface="+mn-cs"/>
              </a:rPr>
              <a:t>Covonia share increased amongst core 35-64 age group (Kantar </a:t>
            </a:r>
            <a:r>
              <a:rPr lang="en-GB" sz="1200" b="0" i="0" kern="1200" dirty="0" err="1">
                <a:solidFill>
                  <a:schemeClr val="tx1"/>
                </a:solidFill>
                <a:effectLst/>
                <a:latin typeface="+mn-lt"/>
                <a:ea typeface="+mn-ea"/>
                <a:cs typeface="+mn-cs"/>
              </a:rPr>
              <a:t>WorldPanel</a:t>
            </a:r>
            <a:r>
              <a:rPr lang="en-GB" sz="1200" b="0" i="0" kern="1200" dirty="0">
                <a:solidFill>
                  <a:schemeClr val="tx1"/>
                </a:solidFill>
                <a:effectLst/>
                <a:latin typeface="+mn-lt"/>
                <a:ea typeface="+mn-ea"/>
                <a:cs typeface="+mn-cs"/>
              </a:rPr>
              <a:t>)</a:t>
            </a:r>
          </a:p>
          <a:p>
            <a:r>
              <a:rPr lang="en-GB" sz="1200" b="0" i="0" kern="1200" dirty="0">
                <a:solidFill>
                  <a:schemeClr val="tx1"/>
                </a:solidFill>
                <a:effectLst/>
                <a:latin typeface="+mn-lt"/>
                <a:ea typeface="+mn-ea"/>
                <a:cs typeface="+mn-cs"/>
              </a:rPr>
              <a:t>Covonia achieved 24% market share with just 17% share of voice (source: Nielsen)</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For the full case study and to view the ad campaigns visit: </a:t>
            </a:r>
            <a:r>
              <a:rPr lang="en-GB" dirty="0">
                <a:hlinkClick r:id="rId3"/>
              </a:rPr>
              <a:t>https://www.thinkbox.tv/Case-studies/Covonia</a:t>
            </a:r>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2839209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31/07/2019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31/07/2019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31/07/2019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31/07/2019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31/07/2019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31/07/2019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31/07/2019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31/07/2019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31/07/2019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31/07/2019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31/07/2019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31/07/2019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31/07/2019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31/07/2019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31/07/2019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31/07/2019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31/07/2019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31/07/2019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31/07/2019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31/07/2019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31/07/2019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31/07/2019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jp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371476" y="466263"/>
            <a:ext cx="9641977" cy="1021181"/>
          </a:xfrm>
        </p:spPr>
        <p:txBody>
          <a:bodyPr/>
          <a:lstStyle/>
          <a:p>
            <a:r>
              <a:rPr lang="en-GB" dirty="0">
                <a:solidFill>
                  <a:schemeClr val="accent6"/>
                </a:solidFill>
              </a:rPr>
              <a:t>Covonia ran a bullish media campaign</a:t>
            </a:r>
            <a:endParaRPr lang="en-GB" dirty="0"/>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446513" y="1855252"/>
            <a:ext cx="4368867" cy="4135001"/>
          </a:xfrm>
        </p:spPr>
        <p:txBody>
          <a:bodyPr>
            <a:normAutofit fontScale="92500" lnSpcReduction="20000"/>
          </a:bodyPr>
          <a:lstStyle/>
          <a:p>
            <a:r>
              <a:rPr lang="en-GB" u="sng" dirty="0"/>
              <a:t>Challenge</a:t>
            </a:r>
          </a:p>
          <a:p>
            <a:pPr marL="285750" indent="-285750">
              <a:buFont typeface="Arial" panose="020B0604020202020204" pitchFamily="34" charset="0"/>
              <a:buChar char="•"/>
            </a:pPr>
            <a:r>
              <a:rPr lang="en-GB" dirty="0"/>
              <a:t>Covonia wanted to grow sales and close the gap on the </a:t>
            </a:r>
            <a:r>
              <a:rPr lang="en-GB"/>
              <a:t>brand leader</a:t>
            </a:r>
          </a:p>
          <a:p>
            <a:pPr marL="285750" indent="-285750">
              <a:buFont typeface="Arial" panose="020B0604020202020204" pitchFamily="34" charset="0"/>
              <a:buChar char="•"/>
            </a:pPr>
            <a:r>
              <a:rPr lang="en-GB"/>
              <a:t>They </a:t>
            </a:r>
            <a:r>
              <a:rPr lang="en-GB" dirty="0"/>
              <a:t>wanted standout in their category and to maintain profitable growth and ROI</a:t>
            </a:r>
          </a:p>
          <a:p>
            <a:r>
              <a:rPr lang="en-GB" u="sng" dirty="0"/>
              <a:t>Solution</a:t>
            </a:r>
          </a:p>
          <a:p>
            <a:pPr marL="285750" indent="-285750">
              <a:buFont typeface="Arial" panose="020B0604020202020204" pitchFamily="34" charset="0"/>
              <a:buChar char="•"/>
            </a:pPr>
            <a:r>
              <a:rPr lang="en-GB" dirty="0"/>
              <a:t>Based on audience data and research they used TV to target C1C2DE 35-54 </a:t>
            </a:r>
            <a:r>
              <a:rPr lang="en-GB" dirty="0" err="1"/>
              <a:t>yr</a:t>
            </a:r>
            <a:r>
              <a:rPr lang="en-GB" dirty="0"/>
              <a:t> olds running the campaign from Nov-Jan (prime cough season) using TV to help them create an emotional connection with the brand.</a:t>
            </a:r>
          </a:p>
          <a:p>
            <a:r>
              <a:rPr lang="en-GB" u="sng" dirty="0"/>
              <a:t>Results</a:t>
            </a:r>
          </a:p>
          <a:p>
            <a:pPr marL="285750" indent="-285750">
              <a:lnSpc>
                <a:spcPct val="110000"/>
              </a:lnSpc>
              <a:buFont typeface="Arial" panose="020B0604020202020204" pitchFamily="34" charset="0"/>
              <a:buChar char="•"/>
            </a:pPr>
            <a:r>
              <a:rPr lang="en-GB" dirty="0"/>
              <a:t>Grew market by 2% and also grew share amongst core 35-64 age group </a:t>
            </a:r>
          </a:p>
          <a:p>
            <a:pPr marL="285750" indent="-285750">
              <a:lnSpc>
                <a:spcPct val="110000"/>
              </a:lnSpc>
              <a:buFont typeface="Arial" panose="020B0604020202020204" pitchFamily="34" charset="0"/>
              <a:buChar char="•"/>
            </a:pPr>
            <a:r>
              <a:rPr lang="en-GB" dirty="0"/>
              <a:t>Achieved 24% market share with just 17% share of voice </a:t>
            </a:r>
            <a:endParaRPr lang="en-GB" sz="1500" dirty="0"/>
          </a:p>
        </p:txBody>
      </p:sp>
      <p:pic>
        <p:nvPicPr>
          <p:cNvPr id="1026" name="Picture 2" descr="Image result for covonia logo">
            <a:extLst>
              <a:ext uri="{FF2B5EF4-FFF2-40B4-BE49-F238E27FC236}">
                <a16:creationId xmlns:a16="http://schemas.microsoft.com/office/drawing/2014/main" id="{646C8115-F40C-4433-B6E3-674D339C21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9291" y="214441"/>
            <a:ext cx="1442661" cy="83034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bray leino logo">
            <a:extLst>
              <a:ext uri="{FF2B5EF4-FFF2-40B4-BE49-F238E27FC236}">
                <a16:creationId xmlns:a16="http://schemas.microsoft.com/office/drawing/2014/main" id="{9748161B-8BA5-4122-BD14-66AA88F8F6F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3453" y="1044789"/>
            <a:ext cx="1955260" cy="5474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Placeholder 8" descr="A cow is walking down the street&#10;&#10;Description automatically generated">
            <a:extLst>
              <a:ext uri="{FF2B5EF4-FFF2-40B4-BE49-F238E27FC236}">
                <a16:creationId xmlns:a16="http://schemas.microsoft.com/office/drawing/2014/main" id="{46E11809-DA4F-46E8-93E6-094B9C2B64E4}"/>
              </a:ext>
            </a:extLst>
          </p:cNvPr>
          <p:cNvPicPr>
            <a:picLocks noGrp="1" noChangeAspect="1"/>
          </p:cNvPicPr>
          <p:nvPr>
            <p:ph type="pic" sz="quarter" idx="14"/>
          </p:nvPr>
        </p:nvPicPr>
        <p:blipFill>
          <a:blip r:embed="rId5">
            <a:extLst>
              <a:ext uri="{28A0092B-C50C-407E-A947-70E740481C1C}">
                <a14:useLocalDpi xmlns:a14="http://schemas.microsoft.com/office/drawing/2010/main" val="0"/>
              </a:ext>
            </a:extLst>
          </a:blip>
          <a:srcRect t="773" b="773"/>
          <a:stretch>
            <a:fillRect/>
          </a:stretch>
        </p:blipFill>
        <p:spPr>
          <a:xfrm>
            <a:off x="5536780" y="1653548"/>
            <a:ext cx="6425172" cy="3558702"/>
          </a:xfrm>
        </p:spPr>
      </p:pic>
    </p:spTree>
    <p:extLst>
      <p:ext uri="{BB962C8B-B14F-4D97-AF65-F5344CB8AC3E}">
        <p14:creationId xmlns:p14="http://schemas.microsoft.com/office/powerpoint/2010/main" val="196163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821</TotalTime>
  <Words>514</Words>
  <Application>Microsoft Office PowerPoint</Application>
  <PresentationFormat>Widescreen</PresentationFormat>
  <Paragraphs>34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Covonia ran a bullish media campaign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Alice Taylor</cp:lastModifiedBy>
  <cp:revision>38</cp:revision>
  <dcterms:created xsi:type="dcterms:W3CDTF">2018-11-16T11:43:00Z</dcterms:created>
  <dcterms:modified xsi:type="dcterms:W3CDTF">2019-07-31T14:20:03Z</dcterms:modified>
</cp:coreProperties>
</file>