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71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BC8FF"/>
    <a:srgbClr val="39ACFF"/>
    <a:srgbClr val="000000"/>
    <a:srgbClr val="004F8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0" autoAdjust="0"/>
    <p:restoredTop sz="68428" autoAdjust="0"/>
  </p:normalViewPr>
  <p:slideViewPr>
    <p:cSldViewPr snapToGrid="0">
      <p:cViewPr varScale="1">
        <p:scale>
          <a:sx n="71" d="100"/>
          <a:sy n="71" d="100"/>
        </p:scale>
        <p:origin x="174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C727F8-A33B-4492-879F-4827FC9D2527}" type="datetimeFigureOut">
              <a:rPr lang="en-GB" smtClean="0"/>
              <a:t>17/09/2019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F4BFFE-AA9D-476F-A275-7AE7429F8649}" type="slidenum">
              <a:rPr lang="en-GB" smtClean="0"/>
              <a:t>‹#›</a:t>
            </a:fld>
            <a:endParaRPr lang="en-GB"/>
          </a:p>
        </p:txBody>
      </p:sp>
    </p:spTree>
    <p:extLst>
      <p:ext uri="{BB962C8B-B14F-4D97-AF65-F5344CB8AC3E}">
        <p14:creationId xmlns:p14="http://schemas.microsoft.com/office/powerpoint/2010/main" val="3470023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dirty="0">
                <a:solidFill>
                  <a:schemeClr val="tx1"/>
                </a:solidFill>
                <a:effectLst/>
                <a:latin typeface="+mn-lt"/>
                <a:ea typeface="+mn-ea"/>
                <a:cs typeface="+mn-cs"/>
              </a:rPr>
              <a:t>The Challenge</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mortgage advice market is very valuable, but ultimately small.  There are a limited number of people looking for a mortgage at any point in time.  This makes direct response advertising – the standard ATL market entry tactic for direct to consumer (DTC) brands - very inefficient.  Like most VC backed start-ups, </a:t>
            </a:r>
            <a:r>
              <a:rPr lang="en-GB" sz="1200" kern="1200" dirty="0" err="1">
                <a:solidFill>
                  <a:schemeClr val="tx1"/>
                </a:solidFill>
                <a:effectLst/>
                <a:latin typeface="+mn-lt"/>
                <a:ea typeface="+mn-ea"/>
                <a:cs typeface="+mn-cs"/>
              </a:rPr>
              <a:t>Habito</a:t>
            </a:r>
            <a:r>
              <a:rPr lang="en-GB" sz="1200" kern="1200" dirty="0">
                <a:solidFill>
                  <a:schemeClr val="tx1"/>
                </a:solidFill>
                <a:effectLst/>
                <a:latin typeface="+mn-lt"/>
                <a:ea typeface="+mn-ea"/>
                <a:cs typeface="+mn-cs"/>
              </a:rPr>
              <a:t>, the online mortgage broker service, lacked the deep pockets to fund significant brand campaigns and couldn’t wait for the returns – they need immediate results to drive growth for their business.</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The TV Solution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Embracing IPA best practise, </a:t>
            </a:r>
            <a:r>
              <a:rPr lang="en-GB" sz="1200" kern="1200" dirty="0" err="1">
                <a:solidFill>
                  <a:schemeClr val="tx1"/>
                </a:solidFill>
                <a:effectLst/>
                <a:latin typeface="+mn-lt"/>
                <a:ea typeface="+mn-ea"/>
                <a:cs typeface="+mn-cs"/>
              </a:rPr>
              <a:t>Habito</a:t>
            </a:r>
            <a:r>
              <a:rPr lang="en-GB" sz="1200" kern="1200" dirty="0">
                <a:solidFill>
                  <a:schemeClr val="tx1"/>
                </a:solidFill>
                <a:effectLst/>
                <a:latin typeface="+mn-lt"/>
                <a:ea typeface="+mn-ea"/>
                <a:cs typeface="+mn-cs"/>
              </a:rPr>
              <a:t>, along with their agency </a:t>
            </a:r>
            <a:r>
              <a:rPr lang="en-GB" sz="1200" kern="1200" dirty="0" err="1">
                <a:solidFill>
                  <a:schemeClr val="tx1"/>
                </a:solidFill>
                <a:effectLst/>
                <a:latin typeface="+mn-lt"/>
                <a:ea typeface="+mn-ea"/>
                <a:cs typeface="+mn-cs"/>
              </a:rPr>
              <a:t>Goodstuff</a:t>
            </a:r>
            <a:r>
              <a:rPr lang="en-GB" sz="1200" kern="1200" dirty="0">
                <a:solidFill>
                  <a:schemeClr val="tx1"/>
                </a:solidFill>
                <a:effectLst/>
                <a:latin typeface="+mn-lt"/>
                <a:ea typeface="+mn-ea"/>
                <a:cs typeface="+mn-cs"/>
              </a:rPr>
              <a:t>, committed to brand building on TV. They hired a vibrant young creative agency and briefed them to produce something that would punch massively above its weight in terms of attention and memorability.  Uncommon delivered on that brief with an amazing eye-popping animated depiction of the hell of mortgage advice the old way, contrasted with the heaven of using </a:t>
            </a:r>
            <a:r>
              <a:rPr lang="en-GB" sz="1200" kern="1200" dirty="0" err="1">
                <a:solidFill>
                  <a:schemeClr val="tx1"/>
                </a:solidFill>
                <a:effectLst/>
                <a:latin typeface="+mn-lt"/>
                <a:ea typeface="+mn-ea"/>
                <a:cs typeface="+mn-cs"/>
              </a:rPr>
              <a:t>Habito</a:t>
            </a:r>
            <a:r>
              <a:rPr lang="en-GB" sz="1200" kern="1200" dirty="0">
                <a:solidFill>
                  <a:schemeClr val="tx1"/>
                </a:solidFill>
                <a:effectLst/>
                <a:latin typeface="+mn-lt"/>
                <a:ea typeface="+mn-ea"/>
                <a:cs typeface="+mn-cs"/>
              </a:rPr>
              <a:t>. To apply some science to the powerful creativity from Uncommon, </a:t>
            </a:r>
            <a:r>
              <a:rPr lang="en-GB" sz="1200" kern="1200" dirty="0" err="1">
                <a:solidFill>
                  <a:schemeClr val="tx1"/>
                </a:solidFill>
                <a:effectLst/>
                <a:latin typeface="+mn-lt"/>
                <a:ea typeface="+mn-ea"/>
                <a:cs typeface="+mn-cs"/>
              </a:rPr>
              <a:t>NeuroInsight</a:t>
            </a:r>
            <a:r>
              <a:rPr lang="en-GB" sz="1200" kern="1200" dirty="0">
                <a:solidFill>
                  <a:schemeClr val="tx1"/>
                </a:solidFill>
                <a:effectLst/>
                <a:latin typeface="+mn-lt"/>
                <a:ea typeface="+mn-ea"/>
                <a:cs typeface="+mn-cs"/>
              </a:rPr>
              <a:t> analysed the commercial to help understand where to introduce the branding to best drive memory encoding. A heavy metal soundtrack ensured that the ad stood out, grabbed attention immediately and demanded that consumers took a look.</a:t>
            </a:r>
          </a:p>
          <a:p>
            <a:r>
              <a:rPr lang="en-GB" sz="1200" kern="1200" dirty="0">
                <a:solidFill>
                  <a:schemeClr val="tx1"/>
                </a:solidFill>
                <a:effectLst/>
                <a:latin typeface="+mn-lt"/>
                <a:ea typeface="+mn-ea"/>
                <a:cs typeface="+mn-cs"/>
              </a:rPr>
              <a:t> </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The Plan</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 media laydown had to evolve significantly to take advantage of the powerful new creative work.  </a:t>
            </a:r>
            <a:r>
              <a:rPr lang="en-GB" sz="1200" kern="1200" dirty="0" err="1">
                <a:solidFill>
                  <a:schemeClr val="tx1"/>
                </a:solidFill>
                <a:effectLst/>
                <a:latin typeface="+mn-lt"/>
                <a:ea typeface="+mn-ea"/>
                <a:cs typeface="+mn-cs"/>
              </a:rPr>
              <a:t>Habito</a:t>
            </a:r>
            <a:r>
              <a:rPr lang="en-GB" sz="1200" kern="1200" dirty="0">
                <a:solidFill>
                  <a:schemeClr val="tx1"/>
                </a:solidFill>
                <a:effectLst/>
                <a:latin typeface="+mn-lt"/>
                <a:ea typeface="+mn-ea"/>
                <a:cs typeface="+mn-cs"/>
              </a:rPr>
              <a:t> CMO, Abba Newbery, said of the advert:</a:t>
            </a:r>
          </a:p>
          <a:p>
            <a:r>
              <a:rPr lang="en-GB" sz="1200" kern="1200" dirty="0">
                <a:solidFill>
                  <a:schemeClr val="tx1"/>
                </a:solidFill>
                <a:effectLst/>
                <a:latin typeface="+mn-lt"/>
                <a:ea typeface="+mn-ea"/>
                <a:cs typeface="+mn-cs"/>
              </a:rPr>
              <a:t>“Positioning itself alongside TV shows with five or six million viewers is a sign of </a:t>
            </a:r>
            <a:r>
              <a:rPr lang="en-GB" sz="1200" kern="1200" dirty="0" err="1">
                <a:solidFill>
                  <a:schemeClr val="tx1"/>
                </a:solidFill>
                <a:effectLst/>
                <a:latin typeface="+mn-lt"/>
                <a:ea typeface="+mn-ea"/>
                <a:cs typeface="+mn-cs"/>
              </a:rPr>
              <a:t>Habito’s</a:t>
            </a:r>
            <a:r>
              <a:rPr lang="en-GB" sz="1200" kern="1200" dirty="0">
                <a:solidFill>
                  <a:schemeClr val="tx1"/>
                </a:solidFill>
                <a:effectLst/>
                <a:latin typeface="+mn-lt"/>
                <a:ea typeface="+mn-ea"/>
                <a:cs typeface="+mn-cs"/>
              </a:rPr>
              <a:t> confidence, rather than following other start-ups by opting for smaller programmes with less than a million viewers.”</a:t>
            </a:r>
          </a:p>
          <a:p>
            <a:r>
              <a:rPr lang="en-GB" sz="1200" kern="1200" dirty="0">
                <a:solidFill>
                  <a:schemeClr val="tx1"/>
                </a:solidFill>
                <a:effectLst/>
                <a:latin typeface="+mn-lt"/>
                <a:ea typeface="+mn-ea"/>
                <a:cs typeface="+mn-cs"/>
              </a:rPr>
              <a:t>So </a:t>
            </a:r>
            <a:r>
              <a:rPr lang="en-GB" sz="1200" kern="1200" dirty="0" err="1">
                <a:solidFill>
                  <a:schemeClr val="tx1"/>
                </a:solidFill>
                <a:effectLst/>
                <a:latin typeface="+mn-lt"/>
                <a:ea typeface="+mn-ea"/>
                <a:cs typeface="+mn-cs"/>
              </a:rPr>
              <a:t>Goodstuff</a:t>
            </a:r>
            <a:r>
              <a:rPr lang="en-GB" sz="1200" kern="1200" dirty="0">
                <a:solidFill>
                  <a:schemeClr val="tx1"/>
                </a:solidFill>
                <a:effectLst/>
                <a:latin typeface="+mn-lt"/>
                <a:ea typeface="+mn-ea"/>
                <a:cs typeface="+mn-cs"/>
              </a:rPr>
              <a:t> optimised TVR delivery against an effective frequency level of 4 OTS – lower than they’d normally recommend for an unfamiliar brand, running a brand new campaign.  They bought a significant amount of VOD airtime as the highly engaged nature of those viewers would help impact and recall.</a:t>
            </a:r>
          </a:p>
          <a:p>
            <a:r>
              <a:rPr lang="en-GB" sz="1200" kern="1200" dirty="0">
                <a:solidFill>
                  <a:schemeClr val="tx1"/>
                </a:solidFill>
                <a:effectLst/>
                <a:latin typeface="+mn-lt"/>
                <a:ea typeface="+mn-ea"/>
                <a:cs typeface="+mn-cs"/>
              </a:rPr>
              <a:t>High attention programming was key to making this campaign punch above its TVR weight, so spots were bought in Game of Thrones, Love Island and Coronation Street.</a:t>
            </a:r>
          </a:p>
          <a:p>
            <a:r>
              <a:rPr lang="en-GB" sz="1200" b="1" kern="1200" dirty="0">
                <a:solidFill>
                  <a:schemeClr val="tx1"/>
                </a:solidFill>
                <a:effectLst/>
                <a:latin typeface="+mn-lt"/>
                <a:ea typeface="+mn-ea"/>
                <a:cs typeface="+mn-cs"/>
              </a:rPr>
              <a:t> </a:t>
            </a:r>
            <a:endParaRPr lang="en-GB"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Results</a:t>
            </a:r>
            <a:endParaRPr lang="en-GB" sz="1200" kern="1200" dirty="0">
              <a:solidFill>
                <a:schemeClr val="tx1"/>
              </a:solidFill>
              <a:effectLst/>
              <a:latin typeface="+mn-lt"/>
              <a:ea typeface="+mn-ea"/>
              <a:cs typeface="+mn-cs"/>
            </a:endParaRPr>
          </a:p>
          <a:p>
            <a:r>
              <a:rPr lang="en-GB" sz="1200" b="0" kern="1200" dirty="0">
                <a:solidFill>
                  <a:schemeClr val="tx1"/>
                </a:solidFill>
                <a:effectLst/>
                <a:latin typeface="+mn-lt"/>
                <a:ea typeface="+mn-ea"/>
                <a:cs typeface="+mn-cs"/>
              </a:rPr>
              <a:t>The campaign ultimately only delivered around 300 TVRs, yet the media and creative strategy working hand in hand meant that all our campaign objectives were hit and in fact, exceeded on short-term leads and enquiries: </a:t>
            </a:r>
          </a:p>
          <a:p>
            <a:pPr lvl="0"/>
            <a:r>
              <a:rPr lang="en-GB" sz="1200" kern="1200" dirty="0">
                <a:solidFill>
                  <a:schemeClr val="tx1"/>
                </a:solidFill>
                <a:effectLst/>
                <a:latin typeface="+mn-lt"/>
                <a:ea typeface="+mn-ea"/>
                <a:cs typeface="+mn-cs"/>
              </a:rPr>
              <a:t>Spontaneous brand awareness doubled</a:t>
            </a:r>
          </a:p>
          <a:p>
            <a:pPr lvl="0"/>
            <a:r>
              <a:rPr lang="en-GB" sz="1200" kern="1200" dirty="0">
                <a:solidFill>
                  <a:schemeClr val="tx1"/>
                </a:solidFill>
                <a:effectLst/>
                <a:latin typeface="+mn-lt"/>
                <a:ea typeface="+mn-ea"/>
                <a:cs typeface="+mn-cs"/>
              </a:rPr>
              <a:t>Advertising awareness tripled</a:t>
            </a:r>
          </a:p>
          <a:p>
            <a:pPr lvl="0"/>
            <a:r>
              <a:rPr lang="en-GB" sz="1200" kern="1200" dirty="0">
                <a:solidFill>
                  <a:schemeClr val="tx1"/>
                </a:solidFill>
                <a:effectLst/>
                <a:latin typeface="+mn-lt"/>
                <a:ea typeface="+mn-ea"/>
                <a:cs typeface="+mn-cs"/>
              </a:rPr>
              <a:t>Customer volumes increased three and a half times</a:t>
            </a:r>
          </a:p>
          <a:p>
            <a:pPr lvl="0"/>
            <a:r>
              <a:rPr lang="en-GB" sz="1200" kern="1200" dirty="0">
                <a:solidFill>
                  <a:schemeClr val="tx1"/>
                </a:solidFill>
                <a:effectLst/>
                <a:latin typeface="+mn-lt"/>
                <a:ea typeface="+mn-ea"/>
                <a:cs typeface="+mn-cs"/>
              </a:rPr>
              <a:t>Acquisition costs were 75% less than when the campaign kicked off</a:t>
            </a:r>
          </a:p>
          <a:p>
            <a:endParaRPr lang="en-GB" dirty="0"/>
          </a:p>
          <a:p>
            <a:r>
              <a:rPr lang="en-GB" dirty="0"/>
              <a:t>To read the full case study and access the creative visit:</a:t>
            </a:r>
          </a:p>
        </p:txBody>
      </p:sp>
      <p:sp>
        <p:nvSpPr>
          <p:cNvPr id="4" name="Slide Number Placeholder 3"/>
          <p:cNvSpPr>
            <a:spLocks noGrp="1"/>
          </p:cNvSpPr>
          <p:nvPr>
            <p:ph type="sldNum" sz="quarter" idx="5"/>
          </p:nvPr>
        </p:nvSpPr>
        <p:spPr/>
        <p:txBody>
          <a:bodyPr/>
          <a:lstStyle/>
          <a:p>
            <a:fld id="{9EF4BFFE-AA9D-476F-A275-7AE7429F8649}" type="slidenum">
              <a:rPr lang="en-GB" smtClean="0"/>
              <a:t>1</a:t>
            </a:fld>
            <a:endParaRPr lang="en-GB"/>
          </a:p>
        </p:txBody>
      </p:sp>
    </p:spTree>
    <p:extLst>
      <p:ext uri="{BB962C8B-B14F-4D97-AF65-F5344CB8AC3E}">
        <p14:creationId xmlns:p14="http://schemas.microsoft.com/office/powerpoint/2010/main" val="21937024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17/09/2019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902247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017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920129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71487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3130571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17/09/2019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4066838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17/09/2019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368739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17/09/2019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50693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321727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17/09/2019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414207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17/09/2019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100194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17/09/2019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3088183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942009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268006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366409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4058780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773168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37565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17/09/2019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88479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17/09/2019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304590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17/09/2019</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592456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17/09/2019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1384128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1233252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17/09/2019</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265330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941234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17/09/2019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81243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13142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438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286329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17/09/2019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566316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17/09/2019</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6535309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90" r:id="rId29"/>
    <p:sldLayoutId id="2147483691"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56DAC-1C7F-4BCF-8A53-74472783C41B}"/>
              </a:ext>
            </a:extLst>
          </p:cNvPr>
          <p:cNvSpPr>
            <a:spLocks noGrp="1"/>
          </p:cNvSpPr>
          <p:nvPr>
            <p:ph type="title"/>
          </p:nvPr>
        </p:nvSpPr>
        <p:spPr>
          <a:xfrm>
            <a:off x="371475" y="359944"/>
            <a:ext cx="6342907" cy="1021181"/>
          </a:xfrm>
        </p:spPr>
        <p:txBody>
          <a:bodyPr>
            <a:normAutofit fontScale="90000"/>
          </a:bodyPr>
          <a:lstStyle/>
          <a:p>
            <a:r>
              <a:rPr lang="en-US" dirty="0" err="1">
                <a:solidFill>
                  <a:schemeClr val="accent6"/>
                </a:solidFill>
              </a:rPr>
              <a:t>Habito</a:t>
            </a:r>
            <a:r>
              <a:rPr lang="en-US" dirty="0">
                <a:solidFill>
                  <a:schemeClr val="accent6"/>
                </a:solidFill>
              </a:rPr>
              <a:t> builds its brand to drive performance in an unloved category</a:t>
            </a:r>
            <a:endParaRPr lang="en-GB" dirty="0">
              <a:solidFill>
                <a:schemeClr val="accent6"/>
              </a:solidFill>
            </a:endParaRPr>
          </a:p>
        </p:txBody>
      </p:sp>
      <p:sp>
        <p:nvSpPr>
          <p:cNvPr id="3" name="Text Placeholder 2">
            <a:extLst>
              <a:ext uri="{FF2B5EF4-FFF2-40B4-BE49-F238E27FC236}">
                <a16:creationId xmlns:a16="http://schemas.microsoft.com/office/drawing/2014/main" id="{7A36A9B6-B48A-4EAA-8C2A-D193B7320D3D}"/>
              </a:ext>
            </a:extLst>
          </p:cNvPr>
          <p:cNvSpPr>
            <a:spLocks noGrp="1"/>
          </p:cNvSpPr>
          <p:nvPr>
            <p:ph type="body" sz="quarter" idx="13"/>
          </p:nvPr>
        </p:nvSpPr>
        <p:spPr>
          <a:xfrm>
            <a:off x="377759" y="1911236"/>
            <a:ext cx="4546938" cy="3797233"/>
          </a:xfrm>
        </p:spPr>
        <p:txBody>
          <a:bodyPr>
            <a:normAutofit fontScale="92500" lnSpcReduction="20000"/>
          </a:bodyPr>
          <a:lstStyle/>
          <a:p>
            <a:r>
              <a:rPr lang="en-GB" u="sng" dirty="0"/>
              <a:t>Challenge</a:t>
            </a:r>
          </a:p>
          <a:p>
            <a:pPr marL="285750" indent="-285750">
              <a:buFont typeface="Arial" panose="020B0604020202020204" pitchFamily="34" charset="0"/>
              <a:buChar char="•"/>
            </a:pPr>
            <a:r>
              <a:rPr lang="en-GB" dirty="0" err="1"/>
              <a:t>Habito</a:t>
            </a:r>
            <a:r>
              <a:rPr lang="en-GB" dirty="0"/>
              <a:t> wanted to deliver immediate results to drive growth for their young business</a:t>
            </a:r>
          </a:p>
          <a:p>
            <a:r>
              <a:rPr lang="en-GB" u="sng" dirty="0"/>
              <a:t>Solution</a:t>
            </a:r>
          </a:p>
          <a:p>
            <a:pPr marL="285750" indent="-285750">
              <a:buFont typeface="Arial" panose="020B0604020202020204" pitchFamily="34" charset="0"/>
              <a:buChar char="•"/>
            </a:pPr>
            <a:r>
              <a:rPr lang="en-GB" dirty="0"/>
              <a:t>Moving away from a traditional DRTV approach, they embraced brand building on a limited budget</a:t>
            </a:r>
          </a:p>
          <a:p>
            <a:pPr marL="285750" indent="-285750">
              <a:buFont typeface="Arial" panose="020B0604020202020204" pitchFamily="34" charset="0"/>
              <a:buChar char="•"/>
            </a:pPr>
            <a:r>
              <a:rPr lang="en-GB" dirty="0"/>
              <a:t>They utilised an extremely bold TV advert, which they ran selectively in high impact, high attention airtime</a:t>
            </a:r>
          </a:p>
          <a:p>
            <a:r>
              <a:rPr lang="en-GB" u="sng" dirty="0"/>
              <a:t>Results</a:t>
            </a:r>
          </a:p>
          <a:p>
            <a:pPr marL="285750" indent="-285750">
              <a:buFont typeface="Arial" panose="020B0604020202020204" pitchFamily="34" charset="0"/>
              <a:buChar char="•"/>
            </a:pPr>
            <a:r>
              <a:rPr lang="en-GB" dirty="0"/>
              <a:t>Spontaneous brand awareness doubled</a:t>
            </a:r>
          </a:p>
          <a:p>
            <a:pPr marL="285750" indent="-285750">
              <a:buFont typeface="Arial" panose="020B0604020202020204" pitchFamily="34" charset="0"/>
              <a:buChar char="•"/>
            </a:pPr>
            <a:r>
              <a:rPr lang="en-US" dirty="0"/>
              <a:t>Customer volumes increased three and a half times</a:t>
            </a:r>
            <a:endParaRPr lang="en-GB" dirty="0"/>
          </a:p>
          <a:p>
            <a:endParaRPr lang="en-GB" dirty="0"/>
          </a:p>
          <a:p>
            <a:endParaRPr lang="en-GB" dirty="0"/>
          </a:p>
        </p:txBody>
      </p:sp>
      <p:pic>
        <p:nvPicPr>
          <p:cNvPr id="5" name="Picture 4">
            <a:extLst>
              <a:ext uri="{FF2B5EF4-FFF2-40B4-BE49-F238E27FC236}">
                <a16:creationId xmlns:a16="http://schemas.microsoft.com/office/drawing/2014/main" id="{534CFA62-AC1B-4500-87FC-0CE0EA2B7750}"/>
              </a:ext>
            </a:extLst>
          </p:cNvPr>
          <p:cNvPicPr>
            <a:picLocks noChangeAspect="1"/>
          </p:cNvPicPr>
          <p:nvPr/>
        </p:nvPicPr>
        <p:blipFill>
          <a:blip r:embed="rId3"/>
          <a:stretch>
            <a:fillRect/>
          </a:stretch>
        </p:blipFill>
        <p:spPr>
          <a:xfrm>
            <a:off x="10238093" y="428379"/>
            <a:ext cx="1715150" cy="387994"/>
          </a:xfrm>
          <a:prstGeom prst="rect">
            <a:avLst/>
          </a:prstGeom>
        </p:spPr>
      </p:pic>
      <p:pic>
        <p:nvPicPr>
          <p:cNvPr id="7" name="Picture 6">
            <a:extLst>
              <a:ext uri="{FF2B5EF4-FFF2-40B4-BE49-F238E27FC236}">
                <a16:creationId xmlns:a16="http://schemas.microsoft.com/office/drawing/2014/main" id="{025FE0A8-DA5D-4255-B6F6-6E300D245465}"/>
              </a:ext>
            </a:extLst>
          </p:cNvPr>
          <p:cNvPicPr>
            <a:picLocks noChangeAspect="1"/>
          </p:cNvPicPr>
          <p:nvPr/>
        </p:nvPicPr>
        <p:blipFill>
          <a:blip r:embed="rId4"/>
          <a:stretch>
            <a:fillRect/>
          </a:stretch>
        </p:blipFill>
        <p:spPr>
          <a:xfrm>
            <a:off x="9353804" y="252995"/>
            <a:ext cx="658425" cy="792549"/>
          </a:xfrm>
          <a:prstGeom prst="rect">
            <a:avLst/>
          </a:prstGeom>
        </p:spPr>
      </p:pic>
      <p:pic>
        <p:nvPicPr>
          <p:cNvPr id="11" name="Picture Placeholder 10">
            <a:extLst>
              <a:ext uri="{FF2B5EF4-FFF2-40B4-BE49-F238E27FC236}">
                <a16:creationId xmlns:a16="http://schemas.microsoft.com/office/drawing/2014/main" id="{175B782F-248F-4814-8DDE-85B27CFE9CF7}"/>
              </a:ext>
            </a:extLst>
          </p:cNvPr>
          <p:cNvPicPr>
            <a:picLocks noGrp="1" noChangeAspect="1"/>
          </p:cNvPicPr>
          <p:nvPr>
            <p:ph type="pic" sz="quarter" idx="14"/>
          </p:nvPr>
        </p:nvPicPr>
        <p:blipFill>
          <a:blip r:embed="rId5">
            <a:extLst>
              <a:ext uri="{28A0092B-C50C-407E-A947-70E740481C1C}">
                <a14:useLocalDpi xmlns:a14="http://schemas.microsoft.com/office/drawing/2010/main" val="0"/>
              </a:ext>
            </a:extLst>
          </a:blip>
          <a:srcRect t="738" b="738"/>
          <a:stretch>
            <a:fillRect/>
          </a:stretch>
        </p:blipFill>
        <p:spPr/>
      </p:pic>
    </p:spTree>
    <p:extLst>
      <p:ext uri="{BB962C8B-B14F-4D97-AF65-F5344CB8AC3E}">
        <p14:creationId xmlns:p14="http://schemas.microsoft.com/office/powerpoint/2010/main" val="3741051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1817</TotalTime>
  <Words>171</Words>
  <Application>Microsoft Office PowerPoint</Application>
  <PresentationFormat>Widescreen</PresentationFormat>
  <Paragraphs>31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Thinkbox_Red</vt:lpstr>
      <vt:lpstr>Habito builds its brand to drive performance in an unloved category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average new advertiser spent £144k on TV in 2017</dc:title>
  <dc:creator>Zoe Harkness</dc:creator>
  <cp:lastModifiedBy>Rupen Shah</cp:lastModifiedBy>
  <cp:revision>119</cp:revision>
  <dcterms:created xsi:type="dcterms:W3CDTF">2018-11-16T11:43:00Z</dcterms:created>
  <dcterms:modified xsi:type="dcterms:W3CDTF">2019-09-17T15:18:05Z</dcterms:modified>
</cp:coreProperties>
</file>