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310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0823" autoAdjust="0"/>
  </p:normalViewPr>
  <p:slideViewPr>
    <p:cSldViewPr snapToGrid="0">
      <p:cViewPr varScale="1">
        <p:scale>
          <a:sx n="78" d="100"/>
          <a:sy n="78" d="100"/>
        </p:scale>
        <p:origin x="1872"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D5B6A22-EF1C-41DF-99AE-74E280B46008}" type="datetimeFigureOut">
              <a:rPr lang="en-GB" smtClean="0"/>
              <a:t>08/04/2025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4F2ED6-C14B-487E-8DB0-094FF79BFCED}" type="slidenum">
              <a:rPr lang="en-GB" smtClean="0"/>
              <a:t>‹#›</a:t>
            </a:fld>
            <a:endParaRPr lang="en-GB"/>
          </a:p>
        </p:txBody>
      </p:sp>
    </p:spTree>
    <p:extLst>
      <p:ext uri="{BB962C8B-B14F-4D97-AF65-F5344CB8AC3E}">
        <p14:creationId xmlns:p14="http://schemas.microsoft.com/office/powerpoint/2010/main" val="986111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marketingweek.com/here-we-flo-most-effective-tv-ad/"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buNone/>
            </a:pPr>
            <a:r>
              <a:rPr lang="en-GB" sz="1800" b="1" kern="100" dirty="0">
                <a:effectLst/>
                <a:latin typeface="Calibri" panose="020F0502020204030204" pitchFamily="34" charset="0"/>
                <a:ea typeface="Calibri" panose="020F0502020204030204" pitchFamily="34" charset="0"/>
                <a:cs typeface="Times New Roman" panose="02020603050405020304" pitchFamily="18" charset="0"/>
              </a:rPr>
              <a:t>The Challenge</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None/>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Here We Flo, an eco-friendly period care brand, entered a market dominated by traditional feminine hygiene giants. </a:t>
            </a:r>
          </a:p>
          <a:p>
            <a:pPr>
              <a:lnSpc>
                <a:spcPct val="107000"/>
              </a:lnSpc>
              <a:spcAft>
                <a:spcPts val="800"/>
              </a:spcAft>
              <a:buNone/>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Conventional period care products are made of over 90% non-biodegradable plastic and synthetic materials – and women use over 11,000 pads or tampons throughout their lives, all of which end up in landfill.  </a:t>
            </a:r>
          </a:p>
          <a:p>
            <a:pPr>
              <a:lnSpc>
                <a:spcPct val="107000"/>
              </a:lnSpc>
              <a:spcAft>
                <a:spcPts val="800"/>
              </a:spcAft>
              <a:buNone/>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Here We Flo offer a sustainable alternative to this as their products use biodegradable, plant-based materials and they are officially a Certified B Corporation. However, with minimal brand awareness and poor retail distribution, it was going to be a challenge convincing a wider audience to make the switch. </a:t>
            </a: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By empowering girls and women to talk freely and openly about “Life’s Messiest Moments”, they were confident that they could tackle the long-standing stigma surrounding menstruation, whilst at the same time making a positive impact on the environment.</a:t>
            </a:r>
          </a:p>
          <a:p>
            <a:endParaRPr lang="en-GB" dirty="0"/>
          </a:p>
          <a:p>
            <a:pPr>
              <a:lnSpc>
                <a:spcPct val="107000"/>
              </a:lnSpc>
              <a:spcAft>
                <a:spcPts val="800"/>
              </a:spcAft>
              <a:buNone/>
            </a:pPr>
            <a:r>
              <a:rPr lang="en-GB" sz="1800" b="1" kern="100" dirty="0">
                <a:effectLst/>
                <a:latin typeface="Calibri" panose="020F0502020204030204" pitchFamily="34" charset="0"/>
                <a:ea typeface="Calibri" panose="020F0502020204030204" pitchFamily="34" charset="0"/>
                <a:cs typeface="Times New Roman" panose="02020603050405020304" pitchFamily="18" charset="0"/>
              </a:rPr>
              <a:t>The TV Solution</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None/>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As a new to TV brand, Here We Flo needed support to bring their products to the masses. Sky’s Footprint Fund therefore provided an amazing opportunity for them to try to secure funding to enable them to get their brand on to TV and in to people’s homes, which in turn would support them in gaining greater retailer distribution.</a:t>
            </a: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Working closely with Hatch Collective, they created the idea for "No More Period Dramas", a campaign which would tap in to the zeitgeist of TV period dramas, parodying the likes of iconic series such as Downton Abbey and Bridgerton. </a:t>
            </a:r>
          </a:p>
          <a:p>
            <a:pPr>
              <a:lnSpc>
                <a:spcPct val="107000"/>
              </a:lnSpc>
              <a:spcAft>
                <a:spcPts val="800"/>
              </a:spcAft>
              <a:buNone/>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Set within a stately home, the formal dining room provided an opulent and somewhat ‘inappropriate’ dinner party setting for the ladies around the table (in all their finery), to discuss what happens </a:t>
            </a:r>
            <a:r>
              <a:rPr lang="en-GB" sz="1800" i="1" kern="100" dirty="0">
                <a:effectLst/>
                <a:latin typeface="Calibri" panose="020F0502020204030204" pitchFamily="34" charset="0"/>
                <a:ea typeface="Calibri" panose="020F0502020204030204" pitchFamily="34" charset="0"/>
                <a:cs typeface="Times New Roman" panose="02020603050405020304" pitchFamily="18" charset="0"/>
              </a:rPr>
              <a:t>“down there”</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 much to the shock and embarrassment of the accompanying gentlemen who very quickly head to the smoking room for brandy! </a:t>
            </a:r>
          </a:p>
          <a:p>
            <a:pPr>
              <a:lnSpc>
                <a:spcPct val="107000"/>
              </a:lnSpc>
              <a:spcAft>
                <a:spcPts val="800"/>
              </a:spcAft>
              <a:buNone/>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With a truly brilliant concept, incredible styling and a 100% female production crew, Hatch Collective and Here We Flo were able to carry through the importance of female empowerment from the screen to behind the scenes and resulted in them winning the Sky Footprint Fund’s Grand Prix prize, which was worth £1m in airtime. </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None/>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This open, honest and humorous TV ad not only resonated with the audience but also the industry as it was voted Marketing Week’s “most effective TV ad” in April 2022. </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The TV activity was supported by print and social and the campaign led to Here We Flo becoming the fastest-growing period care brand in the UK. </a:t>
            </a:r>
          </a:p>
          <a:p>
            <a:pPr>
              <a:lnSpc>
                <a:spcPct val="107000"/>
              </a:lnSpc>
              <a:spcAft>
                <a:spcPts val="800"/>
              </a:spcAft>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None/>
            </a:pPr>
            <a:r>
              <a:rPr lang="en-GB" sz="1800" b="1" kern="100" dirty="0">
                <a:effectLst/>
                <a:latin typeface="Calibri" panose="020F0502020204030204" pitchFamily="34" charset="0"/>
                <a:ea typeface="Calibri" panose="020F0502020204030204" pitchFamily="34" charset="0"/>
                <a:cs typeface="Times New Roman" panose="02020603050405020304" pitchFamily="18" charset="0"/>
              </a:rPr>
              <a:t>The Plan</a:t>
            </a:r>
            <a:r>
              <a:rPr lang="en-GB" sz="1800" kern="1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 </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None/>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The campaign launched with a spot in a special 170” Net Zero Carbon ad break, which was scheduled to coincide with the COP26. It featured all five winners of the Footprint initiative and ran on Sky News and Sky Nature for two weeks. </a:t>
            </a:r>
          </a:p>
          <a:p>
            <a:pPr>
              <a:lnSpc>
                <a:spcPct val="107000"/>
              </a:lnSpc>
              <a:spcAft>
                <a:spcPts val="800"/>
              </a:spcAft>
              <a:buNone/>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Following the launch, Here We Flo ran their first-ever targeted solus TV campaign in March 2022 and again in April 2023 across Sky Linear, VOD and Sky </a:t>
            </a:r>
            <a:r>
              <a:rPr lang="en-GB" sz="1800" kern="100" dirty="0" err="1">
                <a:effectLst/>
                <a:latin typeface="Calibri" panose="020F0502020204030204" pitchFamily="34" charset="0"/>
                <a:ea typeface="Calibri" panose="020F0502020204030204" pitchFamily="34" charset="0"/>
                <a:cs typeface="Times New Roman" panose="02020603050405020304" pitchFamily="18" charset="0"/>
              </a:rPr>
              <a:t>AdSmart</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channels.</a:t>
            </a: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In addition to the TV ad, Hatch Collective also created a suite of assets which allowed Here We Flo to activate the campaign across outdoor and on their social channels. Taking inspiration from their ‘FLO Babes’, they brought to life customers’ very own period dramas.  These funny yet very relatable anecdotes were projected on moving billboards across London (in bright pink of course!), and via on-trend TikTok filters on social, allowing Here We Flo to empower women, normalise menstruation and promote conversation.  </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None/>
            </a:pPr>
            <a:r>
              <a:rPr lang="en-GB" sz="1800" b="1" kern="100" dirty="0">
                <a:effectLst/>
                <a:latin typeface="Calibri" panose="020F0502020204030204" pitchFamily="34" charset="0"/>
                <a:ea typeface="Calibri" panose="020F0502020204030204" pitchFamily="34" charset="0"/>
                <a:cs typeface="Times New Roman" panose="02020603050405020304" pitchFamily="18" charset="0"/>
              </a:rPr>
              <a:t>Results</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1800" b="1" kern="100" dirty="0">
                <a:effectLst/>
                <a:latin typeface="Calibri" panose="020F0502020204030204" pitchFamily="34" charset="0"/>
                <a:ea typeface="Calibri" panose="020F0502020204030204" pitchFamily="34" charset="0"/>
                <a:cs typeface="Times New Roman" panose="02020603050405020304" pitchFamily="18" charset="0"/>
              </a:rPr>
              <a:t>Brand Awareness:</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The campaign led to a 50% increase in prompted brand awareness amongst those exposed to the TV campaign, with spontaneous awareness 6x amongst Sky customers </a:t>
            </a:r>
          </a:p>
          <a:p>
            <a:pPr marL="342900" lvl="0" indent="-342900">
              <a:lnSpc>
                <a:spcPct val="107000"/>
              </a:lnSpc>
              <a:spcAft>
                <a:spcPts val="800"/>
              </a:spcAft>
              <a:buSzPts val="1000"/>
              <a:buFont typeface="Symbol" panose="05050102010706020507" pitchFamily="18" charset="2"/>
              <a:buChar char=""/>
              <a:tabLst>
                <a:tab pos="457200" algn="l"/>
              </a:tabLst>
            </a:pPr>
            <a:r>
              <a:rPr lang="en-GB" sz="1800" b="1" kern="100" dirty="0">
                <a:effectLst/>
                <a:latin typeface="Calibri" panose="020F0502020204030204" pitchFamily="34" charset="0"/>
                <a:ea typeface="Calibri" panose="020F0502020204030204" pitchFamily="34" charset="0"/>
                <a:cs typeface="Times New Roman" panose="02020603050405020304" pitchFamily="18" charset="0"/>
              </a:rPr>
              <a:t>Brand Perception:</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Exposure to the campaign positively impacted brand perception with consumers noting the ad's humour and its ability to challenge the typical portrayal of periods in advertising</a:t>
            </a:r>
          </a:p>
          <a:p>
            <a:pPr marL="342900" lvl="0" indent="-342900">
              <a:lnSpc>
                <a:spcPct val="107000"/>
              </a:lnSpc>
              <a:spcAft>
                <a:spcPts val="800"/>
              </a:spcAft>
              <a:buSzPts val="1000"/>
              <a:buFont typeface="Symbol" panose="05050102010706020507" pitchFamily="18" charset="2"/>
              <a:buChar char=""/>
              <a:tabLst>
                <a:tab pos="457200" algn="l"/>
              </a:tabLst>
            </a:pPr>
            <a:r>
              <a:rPr lang="en-GB" sz="1800" b="1" kern="100" dirty="0">
                <a:effectLst/>
                <a:latin typeface="Calibri" panose="020F0502020204030204" pitchFamily="34" charset="0"/>
                <a:ea typeface="Calibri" panose="020F0502020204030204" pitchFamily="34" charset="0"/>
                <a:cs typeface="Times New Roman" panose="02020603050405020304" pitchFamily="18" charset="0"/>
              </a:rPr>
              <a:t>Purchase Consideration:</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Purchase consideration more than doubled for those looking for period care products (+158%) with Sky customers exposed 82% more likely to consider FLO.</a:t>
            </a:r>
          </a:p>
          <a:p>
            <a:pPr marL="342900" lvl="0" indent="-342900">
              <a:lnSpc>
                <a:spcPct val="107000"/>
              </a:lnSpc>
              <a:spcAft>
                <a:spcPts val="800"/>
              </a:spcAft>
              <a:buSzPts val="1000"/>
              <a:buFont typeface="Symbol" panose="05050102010706020507" pitchFamily="18" charset="2"/>
              <a:buChar char=""/>
              <a:tabLst>
                <a:tab pos="457200" algn="l"/>
              </a:tabLst>
            </a:pPr>
            <a:r>
              <a:rPr lang="en-GB" sz="1800" b="1" kern="100" dirty="0">
                <a:effectLst/>
                <a:latin typeface="Calibri" panose="020F0502020204030204" pitchFamily="34" charset="0"/>
                <a:ea typeface="Calibri" panose="020F0502020204030204" pitchFamily="34" charset="0"/>
                <a:cs typeface="Times New Roman" panose="02020603050405020304" pitchFamily="18" charset="0"/>
              </a:rPr>
              <a:t>Customer engagement:</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During the TV campaign, Here We Flo saw their highest-ever website engagement with site visits, +1,000% YoY</a:t>
            </a:r>
          </a:p>
          <a:p>
            <a:pPr marL="342900" lvl="0" indent="-342900">
              <a:lnSpc>
                <a:spcPct val="107000"/>
              </a:lnSpc>
              <a:spcAft>
                <a:spcPts val="800"/>
              </a:spcAft>
              <a:buSzPts val="1000"/>
              <a:buFont typeface="Symbol" panose="05050102010706020507" pitchFamily="18" charset="2"/>
              <a:buChar char=""/>
              <a:tabLst>
                <a:tab pos="457200" algn="l"/>
              </a:tabLst>
            </a:pPr>
            <a:r>
              <a:rPr lang="en-GB" sz="1800" b="1" kern="100" dirty="0">
                <a:effectLst/>
                <a:latin typeface="Calibri" panose="020F0502020204030204" pitchFamily="34" charset="0"/>
                <a:ea typeface="Calibri" panose="020F0502020204030204" pitchFamily="34" charset="0"/>
                <a:cs typeface="Times New Roman" panose="02020603050405020304" pitchFamily="18" charset="0"/>
              </a:rPr>
              <a:t>Retailer success:</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The TV campaign helped open the door to conversations with new retailers and, since winning the Footprint Fund, the brand has extended its distribution to include Superdrug, Holland &amp; Barrett, Boots and most recently Tesco &amp; Ocado.</a:t>
            </a:r>
          </a:p>
          <a:p>
            <a:pPr marL="342900" lvl="0" indent="-342900">
              <a:lnSpc>
                <a:spcPct val="107000"/>
              </a:lnSpc>
              <a:spcAft>
                <a:spcPts val="800"/>
              </a:spcAft>
              <a:buSzPts val="1000"/>
              <a:buFont typeface="Symbol" panose="05050102010706020507" pitchFamily="18" charset="2"/>
              <a:buChar char=""/>
              <a:tabLst>
                <a:tab pos="457200" algn="l"/>
              </a:tabLst>
            </a:pPr>
            <a:r>
              <a:rPr lang="en-GB" sz="1800" b="1" kern="100" dirty="0">
                <a:effectLst/>
                <a:latin typeface="Calibri" panose="020F0502020204030204" pitchFamily="34" charset="0"/>
                <a:ea typeface="Calibri" panose="020F0502020204030204" pitchFamily="34" charset="0"/>
                <a:cs typeface="Times New Roman" panose="02020603050405020304" pitchFamily="18" charset="0"/>
              </a:rPr>
              <a:t>Industry Recognition:</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Here We Flo achieved some incredible industry praise and acknowledgement, with Marketing Week labelling it </a:t>
            </a:r>
            <a:r>
              <a:rPr lang="en-GB" sz="1800" u="sng" kern="100"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“April’s most effective TV ad”</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in 2022.</a:t>
            </a: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A0DFD36-33EA-4DB4-B32D-6EBE0B1D4496}"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561461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7.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8.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9.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0.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1.xml"/></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2.xml"/></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3.xml"/></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4.xml"/></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5.xml"/></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6.xml"/></Relationships>
</file>

<file path=ppt/slideLayouts/_rels/slideLayout2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7.xml"/></Relationships>
</file>

<file path=ppt/slideLayouts/_rels/slideLayout2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8.xml"/></Relationships>
</file>

<file path=ppt/slideLayouts/_rels/slideLayout2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9.xml"/></Relationships>
</file>

<file path=ppt/slideLayouts/_rels/slideLayout2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0.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358588" y="1292694"/>
            <a:ext cx="5298141" cy="2411176"/>
          </a:xfrm>
        </p:spPr>
        <p:txBody>
          <a:bodyPr anchor="t">
            <a:normAutofit/>
          </a:bodyPr>
          <a:lstStyle>
            <a:lvl1pPr algn="l">
              <a:defRPr sz="4000" b="1">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08/04/2025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1" name="Text Placeholder 14"/>
          <p:cNvSpPr>
            <a:spLocks noGrp="1"/>
          </p:cNvSpPr>
          <p:nvPr>
            <p:ph type="body" sz="quarter" idx="15" hasCustomPrompt="1"/>
          </p:nvPr>
        </p:nvSpPr>
        <p:spPr>
          <a:xfrm>
            <a:off x="565622" y="571616"/>
            <a:ext cx="5530378" cy="352613"/>
          </a:xfrm>
        </p:spPr>
        <p:txBody>
          <a:bodyPr>
            <a:normAutofit/>
          </a:bodyPr>
          <a:lstStyle>
            <a:lvl1pPr marL="0" algn="l" defTabSz="914400" rtl="0" eaLnBrk="1" latinLnBrk="0" hangingPunct="1">
              <a:lnSpc>
                <a:spcPct val="90000"/>
              </a:lnSpc>
              <a:spcBef>
                <a:spcPct val="0"/>
              </a:spcBef>
              <a:buNone/>
              <a:defRPr lang="en-US" sz="1700" b="1" kern="1200" cap="none" spc="0" baseline="0" dirty="0" smtClean="0">
                <a:solidFill>
                  <a:schemeClr val="bg1"/>
                </a:solidFill>
                <a:latin typeface="+mj-lt"/>
                <a:ea typeface="+mj-ea"/>
                <a:cs typeface="+mj-cs"/>
              </a:defRPr>
            </a:lvl1pPr>
          </a:lstStyle>
          <a:p>
            <a:pPr lvl="0"/>
            <a:r>
              <a:rPr lang="en-US" dirty="0"/>
              <a:t>EDIT MASTER TEXT STYLES</a:t>
            </a:r>
          </a:p>
        </p:txBody>
      </p:sp>
      <p:sp>
        <p:nvSpPr>
          <p:cNvPr id="7" name="Text Placeholder 6">
            <a:extLst>
              <a:ext uri="{FF2B5EF4-FFF2-40B4-BE49-F238E27FC236}">
                <a16:creationId xmlns:a16="http://schemas.microsoft.com/office/drawing/2014/main" id="{77FD7B46-C0E5-4A41-9337-30B99A971FC8}"/>
              </a:ext>
            </a:extLst>
          </p:cNvPr>
          <p:cNvSpPr>
            <a:spLocks noGrp="1"/>
          </p:cNvSpPr>
          <p:nvPr>
            <p:ph type="body" sz="quarter" idx="16" hasCustomPrompt="1"/>
          </p:nvPr>
        </p:nvSpPr>
        <p:spPr>
          <a:xfrm>
            <a:off x="358588" y="3806104"/>
            <a:ext cx="5299200" cy="596244"/>
          </a:xfrm>
        </p:spPr>
        <p:txBody>
          <a:bodyPr lIns="108000" anchor="b" anchorCtr="0">
            <a:normAutofit/>
          </a:bodyPr>
          <a:lstStyle>
            <a:lvl1pPr>
              <a:defRPr sz="17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Speaker name</a:t>
            </a:r>
            <a:endParaRPr lang="en-GB" dirty="0"/>
          </a:p>
        </p:txBody>
      </p:sp>
    </p:spTree>
    <p:custDataLst>
      <p:tags r:id="rId1"/>
    </p:custDataLst>
    <p:extLst>
      <p:ext uri="{BB962C8B-B14F-4D97-AF65-F5344CB8AC3E}">
        <p14:creationId xmlns:p14="http://schemas.microsoft.com/office/powerpoint/2010/main" val="1549432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x Portrait image">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08/04/2025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dirty="0"/>
              <a:t>Edit Master text styles</a:t>
            </a:r>
          </a:p>
        </p:txBody>
      </p:sp>
      <p:sp>
        <p:nvSpPr>
          <p:cNvPr id="17" name="Picture Placeholder 16"/>
          <p:cNvSpPr>
            <a:spLocks noGrp="1"/>
          </p:cNvSpPr>
          <p:nvPr>
            <p:ph type="pic" sz="quarter" idx="19"/>
          </p:nvPr>
        </p:nvSpPr>
        <p:spPr>
          <a:xfrm>
            <a:off x="479425" y="1428750"/>
            <a:ext cx="2680405" cy="3836988"/>
          </a:xfrm>
          <a:solidFill>
            <a:schemeClr val="bg1">
              <a:lumMod val="85000"/>
            </a:schemeClr>
          </a:solidFill>
        </p:spPr>
        <p:txBody>
          <a:bodyPr/>
          <a:lstStyle/>
          <a:p>
            <a:endParaRPr lang="en-GB" dirty="0"/>
          </a:p>
        </p:txBody>
      </p:sp>
      <p:sp>
        <p:nvSpPr>
          <p:cNvPr id="20" name="Picture Placeholder 16"/>
          <p:cNvSpPr>
            <a:spLocks noGrp="1"/>
          </p:cNvSpPr>
          <p:nvPr>
            <p:ph type="pic" sz="quarter" idx="20"/>
          </p:nvPr>
        </p:nvSpPr>
        <p:spPr>
          <a:xfrm>
            <a:off x="3330340" y="1428750"/>
            <a:ext cx="2680405" cy="3836988"/>
          </a:xfrm>
          <a:solidFill>
            <a:schemeClr val="bg1">
              <a:lumMod val="85000"/>
            </a:schemeClr>
          </a:solidFill>
        </p:spPr>
        <p:txBody>
          <a:bodyPr/>
          <a:lstStyle/>
          <a:p>
            <a:endParaRPr lang="en-GB"/>
          </a:p>
        </p:txBody>
      </p:sp>
      <p:sp>
        <p:nvSpPr>
          <p:cNvPr id="21" name="Picture Placeholder 16"/>
          <p:cNvSpPr>
            <a:spLocks noGrp="1"/>
          </p:cNvSpPr>
          <p:nvPr>
            <p:ph type="pic" sz="quarter" idx="21"/>
          </p:nvPr>
        </p:nvSpPr>
        <p:spPr>
          <a:xfrm>
            <a:off x="6181255" y="1428750"/>
            <a:ext cx="2680405" cy="3836988"/>
          </a:xfrm>
          <a:solidFill>
            <a:schemeClr val="bg1">
              <a:lumMod val="85000"/>
            </a:schemeClr>
          </a:solidFill>
        </p:spPr>
        <p:txBody>
          <a:bodyPr/>
          <a:lstStyle/>
          <a:p>
            <a:endParaRPr lang="en-GB" dirty="0"/>
          </a:p>
        </p:txBody>
      </p:sp>
      <p:sp>
        <p:nvSpPr>
          <p:cNvPr id="18" name="Picture Placeholder 16"/>
          <p:cNvSpPr>
            <a:spLocks noGrp="1"/>
          </p:cNvSpPr>
          <p:nvPr>
            <p:ph type="pic" sz="quarter" idx="22"/>
          </p:nvPr>
        </p:nvSpPr>
        <p:spPr>
          <a:xfrm>
            <a:off x="9032169" y="1428750"/>
            <a:ext cx="2680405" cy="3836988"/>
          </a:xfr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2861371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amp; on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08/04/2025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71174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5369668" y="1428750"/>
            <a:ext cx="6342907" cy="3836988"/>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967830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amp; two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08/04/2025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5442018" cy="371174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7373566" y="447473"/>
            <a:ext cx="4339009" cy="2322372"/>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428750"/>
            <a:ext cx="5340351"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5"/>
          </p:nvPr>
        </p:nvSpPr>
        <p:spPr>
          <a:xfrm>
            <a:off x="7373566" y="2943366"/>
            <a:ext cx="4339009" cy="2322372"/>
          </a:xfrm>
          <a:prstGeom prst="rect">
            <a:avLst/>
          </a:prstGeom>
          <a:solidFill>
            <a:schemeClr val="bg1">
              <a:lumMod val="85000"/>
            </a:schemeClr>
          </a:solidFill>
        </p:spPr>
        <p:txBody>
          <a:bodyPr/>
          <a:lstStyle/>
          <a:p>
            <a:endParaRPr lang="en-GB" dirty="0"/>
          </a:p>
        </p:txBody>
      </p:sp>
      <p:sp>
        <p:nvSpPr>
          <p:cNvPr id="12"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30862036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amp; four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08/04/2025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71174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
        <p:nvSpPr>
          <p:cNvPr id="18" name="Picture Placeholder 8">
            <a:extLst>
              <a:ext uri="{FF2B5EF4-FFF2-40B4-BE49-F238E27FC236}">
                <a16:creationId xmlns:a16="http://schemas.microsoft.com/office/drawing/2014/main" id="{C83E0A7E-A4E1-41C3-86F6-B6D82D556557}"/>
              </a:ext>
            </a:extLst>
          </p:cNvPr>
          <p:cNvSpPr>
            <a:spLocks noGrp="1"/>
          </p:cNvSpPr>
          <p:nvPr>
            <p:ph type="pic" sz="quarter" idx="14"/>
          </p:nvPr>
        </p:nvSpPr>
        <p:spPr>
          <a:xfrm>
            <a:off x="4930580" y="1428750"/>
            <a:ext cx="3318069" cy="1853970"/>
          </a:xfrm>
          <a:prstGeom prst="rect">
            <a:avLst/>
          </a:prstGeom>
          <a:solidFill>
            <a:schemeClr val="bg1">
              <a:lumMod val="85000"/>
            </a:schemeClr>
          </a:solidFill>
        </p:spPr>
        <p:txBody>
          <a:bodyPr/>
          <a:lstStyle/>
          <a:p>
            <a:endParaRPr lang="en-GB" dirty="0"/>
          </a:p>
        </p:txBody>
      </p:sp>
      <p:sp>
        <p:nvSpPr>
          <p:cNvPr id="19" name="Picture Placeholder 8">
            <a:extLst>
              <a:ext uri="{FF2B5EF4-FFF2-40B4-BE49-F238E27FC236}">
                <a16:creationId xmlns:a16="http://schemas.microsoft.com/office/drawing/2014/main" id="{2E7303BD-8C87-4547-94CC-49DD3934C1D4}"/>
              </a:ext>
            </a:extLst>
          </p:cNvPr>
          <p:cNvSpPr>
            <a:spLocks noGrp="1"/>
          </p:cNvSpPr>
          <p:nvPr>
            <p:ph type="pic" sz="quarter" idx="15"/>
          </p:nvPr>
        </p:nvSpPr>
        <p:spPr>
          <a:xfrm>
            <a:off x="8394505" y="1428750"/>
            <a:ext cx="3318069" cy="1853970"/>
          </a:xfrm>
          <a:prstGeom prst="rect">
            <a:avLst/>
          </a:prstGeom>
          <a:solidFill>
            <a:schemeClr val="bg1">
              <a:lumMod val="85000"/>
            </a:schemeClr>
          </a:solidFill>
        </p:spPr>
        <p:txBody>
          <a:bodyPr/>
          <a:lstStyle/>
          <a:p>
            <a:endParaRPr lang="en-GB" dirty="0"/>
          </a:p>
        </p:txBody>
      </p:sp>
      <p:sp>
        <p:nvSpPr>
          <p:cNvPr id="20" name="Picture Placeholder 8">
            <a:extLst>
              <a:ext uri="{FF2B5EF4-FFF2-40B4-BE49-F238E27FC236}">
                <a16:creationId xmlns:a16="http://schemas.microsoft.com/office/drawing/2014/main" id="{3F505454-5599-4E41-93B7-601ECB120810}"/>
              </a:ext>
            </a:extLst>
          </p:cNvPr>
          <p:cNvSpPr>
            <a:spLocks noGrp="1"/>
          </p:cNvSpPr>
          <p:nvPr>
            <p:ph type="pic" sz="quarter" idx="16"/>
          </p:nvPr>
        </p:nvSpPr>
        <p:spPr>
          <a:xfrm>
            <a:off x="8394505" y="3411769"/>
            <a:ext cx="3318069" cy="1853970"/>
          </a:xfrm>
          <a:prstGeom prst="rect">
            <a:avLst/>
          </a:prstGeom>
          <a:solidFill>
            <a:schemeClr val="bg1">
              <a:lumMod val="85000"/>
            </a:schemeClr>
          </a:solidFill>
        </p:spPr>
        <p:txBody>
          <a:bodyPr/>
          <a:lstStyle/>
          <a:p>
            <a:endParaRPr lang="en-GB" dirty="0"/>
          </a:p>
        </p:txBody>
      </p:sp>
      <p:sp>
        <p:nvSpPr>
          <p:cNvPr id="21" name="Picture Placeholder 8">
            <a:extLst>
              <a:ext uri="{FF2B5EF4-FFF2-40B4-BE49-F238E27FC236}">
                <a16:creationId xmlns:a16="http://schemas.microsoft.com/office/drawing/2014/main" id="{3189B23B-90CA-44D3-94DB-D124B4FC4F69}"/>
              </a:ext>
            </a:extLst>
          </p:cNvPr>
          <p:cNvSpPr>
            <a:spLocks noGrp="1"/>
          </p:cNvSpPr>
          <p:nvPr>
            <p:ph type="pic" sz="quarter" idx="17"/>
          </p:nvPr>
        </p:nvSpPr>
        <p:spPr>
          <a:xfrm>
            <a:off x="4930580" y="3411769"/>
            <a:ext cx="3318069" cy="1853970"/>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8723714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6 images">
    <p:spTree>
      <p:nvGrpSpPr>
        <p:cNvPr id="1" name=""/>
        <p:cNvGrpSpPr/>
        <p:nvPr/>
      </p:nvGrpSpPr>
      <p:grpSpPr>
        <a:xfrm>
          <a:off x="0" y="0"/>
          <a:ext cx="0" cy="0"/>
          <a:chOff x="0" y="0"/>
          <a:chExt cx="0" cy="0"/>
        </a:xfrm>
      </p:grpSpPr>
      <p:sp>
        <p:nvSpPr>
          <p:cNvPr id="11" name="Picture Placeholder 8"/>
          <p:cNvSpPr>
            <a:spLocks noGrp="1"/>
          </p:cNvSpPr>
          <p:nvPr>
            <p:ph type="pic" sz="quarter" idx="14"/>
          </p:nvPr>
        </p:nvSpPr>
        <p:spPr>
          <a:xfrm>
            <a:off x="4273355" y="1428750"/>
            <a:ext cx="3645289" cy="1853970"/>
          </a:xfrm>
          <a:prstGeom prst="rect">
            <a:avLst/>
          </a:prstGeom>
          <a:solidFill>
            <a:schemeClr val="bg1">
              <a:lumMod val="85000"/>
            </a:schemeClr>
          </a:solidFill>
        </p:spPr>
        <p:txBody>
          <a:bodyPr/>
          <a:lstStyle/>
          <a:p>
            <a:endParaRPr lang="en-GB" dirty="0"/>
          </a:p>
        </p:txBody>
      </p:sp>
      <p:sp>
        <p:nvSpPr>
          <p:cNvPr id="12" name="Picture Placeholder 8"/>
          <p:cNvSpPr>
            <a:spLocks noGrp="1"/>
          </p:cNvSpPr>
          <p:nvPr>
            <p:ph type="pic" sz="quarter" idx="15"/>
          </p:nvPr>
        </p:nvSpPr>
        <p:spPr>
          <a:xfrm>
            <a:off x="8067285" y="1428750"/>
            <a:ext cx="3645289" cy="1853970"/>
          </a:xfrm>
          <a:prstGeom prst="rect">
            <a:avLst/>
          </a:prstGeom>
          <a:solidFill>
            <a:schemeClr val="bg1">
              <a:lumMod val="85000"/>
            </a:schemeClr>
          </a:solidFill>
        </p:spPr>
        <p:txBody>
          <a:bodyPr/>
          <a:lstStyle/>
          <a:p>
            <a:endParaRPr lang="en-GB" dirty="0"/>
          </a:p>
        </p:txBody>
      </p:sp>
      <p:sp>
        <p:nvSpPr>
          <p:cNvPr id="17" name="Picture Placeholder 8"/>
          <p:cNvSpPr>
            <a:spLocks noGrp="1"/>
          </p:cNvSpPr>
          <p:nvPr>
            <p:ph type="pic" sz="quarter" idx="19"/>
          </p:nvPr>
        </p:nvSpPr>
        <p:spPr>
          <a:xfrm>
            <a:off x="479425" y="1428750"/>
            <a:ext cx="3645289" cy="1853970"/>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08/04/2025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13" name="Picture Placeholder 8"/>
          <p:cNvSpPr>
            <a:spLocks noGrp="1"/>
          </p:cNvSpPr>
          <p:nvPr>
            <p:ph type="pic" sz="quarter" idx="16"/>
          </p:nvPr>
        </p:nvSpPr>
        <p:spPr>
          <a:xfrm>
            <a:off x="8067285" y="3411769"/>
            <a:ext cx="3645289" cy="1853970"/>
          </a:xfrm>
          <a:prstGeom prst="rect">
            <a:avLst/>
          </a:prstGeom>
          <a:solidFill>
            <a:schemeClr val="bg1">
              <a:lumMod val="85000"/>
            </a:schemeClr>
          </a:solidFill>
        </p:spPr>
        <p:txBody>
          <a:bodyPr/>
          <a:lstStyle/>
          <a:p>
            <a:endParaRPr lang="en-GB" dirty="0"/>
          </a:p>
        </p:txBody>
      </p:sp>
      <p:sp>
        <p:nvSpPr>
          <p:cNvPr id="14" name="Picture Placeholder 8"/>
          <p:cNvSpPr>
            <a:spLocks noGrp="1"/>
          </p:cNvSpPr>
          <p:nvPr>
            <p:ph type="pic" sz="quarter" idx="17"/>
          </p:nvPr>
        </p:nvSpPr>
        <p:spPr>
          <a:xfrm>
            <a:off x="4273355" y="3411769"/>
            <a:ext cx="3645289" cy="1853970"/>
          </a:xfrm>
          <a:prstGeom prst="rect">
            <a:avLst/>
          </a:prstGeom>
          <a:solidFill>
            <a:schemeClr val="bg1">
              <a:lumMod val="85000"/>
            </a:schemeClr>
          </a:solidFill>
        </p:spPr>
        <p:txBody>
          <a:bodyPr/>
          <a:lstStyle/>
          <a:p>
            <a:endParaRPr lang="en-GB" dirty="0"/>
          </a:p>
        </p:txBody>
      </p: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
        <p:nvSpPr>
          <p:cNvPr id="18" name="Picture Placeholder 8"/>
          <p:cNvSpPr>
            <a:spLocks noGrp="1"/>
          </p:cNvSpPr>
          <p:nvPr>
            <p:ph type="pic" sz="quarter" idx="20"/>
          </p:nvPr>
        </p:nvSpPr>
        <p:spPr>
          <a:xfrm>
            <a:off x="479425" y="3411769"/>
            <a:ext cx="3645289" cy="1853970"/>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28362974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5448300" cy="102118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371476" y="1614207"/>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08/04/2025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26807857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Long title 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5448300" cy="146822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371476" y="1930399"/>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08/04/2025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7650024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ext in bubble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621221" y="651774"/>
            <a:ext cx="3714140" cy="102118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621221" y="1614207"/>
            <a:ext cx="3714140" cy="4051479"/>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08/04/2025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3654201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Key statistic">
    <p:spTree>
      <p:nvGrpSpPr>
        <p:cNvPr id="1" name=""/>
        <p:cNvGrpSpPr/>
        <p:nvPr/>
      </p:nvGrpSpPr>
      <p:grpSpPr>
        <a:xfrm>
          <a:off x="0" y="0"/>
          <a:ext cx="0" cy="0"/>
          <a:chOff x="0" y="0"/>
          <a:chExt cx="0" cy="0"/>
        </a:xfrm>
      </p:grpSpPr>
      <p:sp>
        <p:nvSpPr>
          <p:cNvPr id="8" name="Text Placeholder 7"/>
          <p:cNvSpPr>
            <a:spLocks noGrp="1"/>
          </p:cNvSpPr>
          <p:nvPr>
            <p:ph type="body" sz="quarter" idx="17"/>
          </p:nvPr>
        </p:nvSpPr>
        <p:spPr>
          <a:xfrm>
            <a:off x="377758" y="2033529"/>
            <a:ext cx="4368867" cy="305911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nvPr>
        </p:nvSpPr>
        <p:spPr>
          <a:xfrm>
            <a:off x="371476" y="182083"/>
            <a:ext cx="4459604" cy="1745777"/>
          </a:xfrm>
        </p:spPr>
        <p:txBody>
          <a:bodyPr bIns="0">
            <a:noAutofit/>
          </a:bodyPr>
          <a:lstStyle>
            <a:lvl1pPr>
              <a:defRPr sz="12600" kern="5000" spc="-700" baseline="0"/>
            </a:lvl1pPr>
          </a:lstStyle>
          <a:p>
            <a:r>
              <a:rPr lang="en-US" dirty="0"/>
              <a:t>XXX%</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08/04/2025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9" y="5365115"/>
            <a:ext cx="11334816"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11" name="Straight Connector 10"/>
          <p:cNvCxnSpPr/>
          <p:nvPr userDrawn="1"/>
        </p:nvCxnSpPr>
        <p:spPr>
          <a:xfrm>
            <a:off x="479425" y="1874892"/>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4762368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15:clr>
            <a:srgbClr val="FBAE40"/>
          </p15:clr>
        </p15:guide>
        <p15:guide id="3" orient="horz" pos="216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Full Screen Video - Option 1">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08/04/2025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6" name="Picture Placeholder 5"/>
          <p:cNvSpPr>
            <a:spLocks noGrp="1"/>
          </p:cNvSpPr>
          <p:nvPr>
            <p:ph type="pic" sz="quarter" idx="13"/>
          </p:nvPr>
        </p:nvSpPr>
        <p:spPr>
          <a:xfrm>
            <a:off x="0" y="0"/>
            <a:ext cx="12192000" cy="5939790"/>
          </a:xfrm>
          <a:solidFill>
            <a:schemeClr val="bg1">
              <a:lumMod val="85000"/>
            </a:schemeClr>
          </a:solidFill>
        </p:spPr>
        <p:txBody>
          <a:bodyPr/>
          <a:lstStyle/>
          <a:p>
            <a:endParaRPr lang="en-GB"/>
          </a:p>
        </p:txBody>
      </p:sp>
    </p:spTree>
    <p:custDataLst>
      <p:tags r:id="rId1"/>
    </p:custDataLst>
    <p:extLst>
      <p:ext uri="{BB962C8B-B14F-4D97-AF65-F5344CB8AC3E}">
        <p14:creationId xmlns:p14="http://schemas.microsoft.com/office/powerpoint/2010/main" val="20972638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Divider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371288" y="1140293"/>
            <a:ext cx="5298141" cy="2412000"/>
          </a:xfrm>
        </p:spPr>
        <p:txBody>
          <a:bodyPr anchor="t">
            <a:noAutofit/>
          </a:bodyPr>
          <a:lstStyle>
            <a:lvl1pPr algn="l">
              <a:defRPr sz="4000" b="1" baseline="0">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08/04/2025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6" name="Text Placeholder 14"/>
          <p:cNvSpPr>
            <a:spLocks noGrp="1"/>
          </p:cNvSpPr>
          <p:nvPr>
            <p:ph type="body" sz="quarter" idx="14" hasCustomPrompt="1"/>
          </p:nvPr>
        </p:nvSpPr>
        <p:spPr>
          <a:xfrm>
            <a:off x="371288" y="651155"/>
            <a:ext cx="6450012" cy="352613"/>
          </a:xfrm>
        </p:spPr>
        <p:txBody>
          <a:bodyPr>
            <a:normAutofit/>
          </a:bodyPr>
          <a:lstStyle>
            <a:lvl1pPr marL="0" algn="l" defTabSz="914400" rtl="0" eaLnBrk="1" latinLnBrk="0" hangingPunct="1">
              <a:lnSpc>
                <a:spcPct val="90000"/>
              </a:lnSpc>
              <a:spcBef>
                <a:spcPct val="0"/>
              </a:spcBef>
              <a:buNone/>
              <a:defRPr lang="en-US" sz="1800" b="1" kern="1200" spc="30" baseline="0" dirty="0" smtClean="0">
                <a:solidFill>
                  <a:schemeClr val="bg1"/>
                </a:solidFill>
                <a:latin typeface="+mj-lt"/>
                <a:ea typeface="+mj-ea"/>
                <a:cs typeface="+mj-cs"/>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4341362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4x Video - Option 1">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479425" y="447473"/>
            <a:ext cx="5535613" cy="2435428"/>
          </a:xfrm>
          <a:solidFill>
            <a:schemeClr val="bg1">
              <a:lumMod val="85000"/>
            </a:schemeClr>
          </a:solidFill>
        </p:spPr>
        <p:txBody>
          <a:bodyPr/>
          <a:lstStyle/>
          <a:p>
            <a:endParaRPr lang="en-GB" dirty="0"/>
          </a:p>
        </p:txBody>
      </p:sp>
      <p:sp>
        <p:nvSpPr>
          <p:cNvPr id="17" name="Picture Placeholder 5"/>
          <p:cNvSpPr>
            <a:spLocks noGrp="1"/>
          </p:cNvSpPr>
          <p:nvPr>
            <p:ph type="pic" sz="quarter" idx="14"/>
          </p:nvPr>
        </p:nvSpPr>
        <p:spPr>
          <a:xfrm>
            <a:off x="6176962" y="447472"/>
            <a:ext cx="5535613" cy="2435428"/>
          </a:xfrm>
          <a:solidFill>
            <a:schemeClr val="bg1">
              <a:lumMod val="85000"/>
            </a:schemeClr>
          </a:solidFill>
        </p:spPr>
        <p:txBody>
          <a:bodyPr/>
          <a:lstStyle/>
          <a:p>
            <a:endParaRPr lang="en-GB" dirty="0"/>
          </a:p>
        </p:txBody>
      </p:sp>
      <p:sp>
        <p:nvSpPr>
          <p:cNvPr id="18" name="Picture Placeholder 5"/>
          <p:cNvSpPr>
            <a:spLocks noGrp="1"/>
          </p:cNvSpPr>
          <p:nvPr>
            <p:ph type="pic" sz="quarter" idx="15"/>
          </p:nvPr>
        </p:nvSpPr>
        <p:spPr>
          <a:xfrm>
            <a:off x="6177278" y="3063315"/>
            <a:ext cx="5535613" cy="2435428"/>
          </a:xfrm>
          <a:solidFill>
            <a:schemeClr val="bg1">
              <a:lumMod val="85000"/>
            </a:schemeClr>
          </a:solidFill>
        </p:spPr>
        <p:txBody>
          <a:bodyPr/>
          <a:lstStyle/>
          <a:p>
            <a:endParaRPr lang="en-GB" dirty="0"/>
          </a:p>
        </p:txBody>
      </p:sp>
      <p:sp>
        <p:nvSpPr>
          <p:cNvPr id="19" name="Picture Placeholder 5"/>
          <p:cNvSpPr>
            <a:spLocks noGrp="1"/>
          </p:cNvSpPr>
          <p:nvPr>
            <p:ph type="pic" sz="quarter" idx="16"/>
          </p:nvPr>
        </p:nvSpPr>
        <p:spPr>
          <a:xfrm>
            <a:off x="479425" y="3058519"/>
            <a:ext cx="5535613" cy="2435428"/>
          </a:xfrm>
          <a:solidFill>
            <a:schemeClr val="bg1">
              <a:lumMod val="85000"/>
            </a:schemeClr>
          </a:solidFill>
        </p:spPr>
        <p:txBody>
          <a:bodyPr/>
          <a:lstStyle/>
          <a:p>
            <a:endParaRPr lang="en-GB" dirty="0"/>
          </a:p>
        </p:txBody>
      </p:sp>
      <p:sp>
        <p:nvSpPr>
          <p:cNvPr id="2" name="Date Placeholder 1"/>
          <p:cNvSpPr>
            <a:spLocks noGrp="1"/>
          </p:cNvSpPr>
          <p:nvPr>
            <p:ph type="dt" sz="half" idx="10"/>
          </p:nvPr>
        </p:nvSpPr>
        <p:spPr/>
        <p:txBody>
          <a:bodyPr/>
          <a:lstStyle/>
          <a:p>
            <a:fld id="{2E6EF22D-7DBE-4099-99F0-B83DD9779912}" type="datetimeFigureOut">
              <a:rPr lang="en-GB" smtClean="0"/>
              <a:t>08/04/2025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37406332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Full screen video - Option 2">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4DE1B2C-E2EB-4D98-843F-9CDD27271EB2}"/>
              </a:ext>
            </a:extLst>
          </p:cNvPr>
          <p:cNvSpPr>
            <a:spLocks noGrp="1"/>
          </p:cNvSpPr>
          <p:nvPr>
            <p:ph type="dt" sz="half" idx="10"/>
          </p:nvPr>
        </p:nvSpPr>
        <p:spPr/>
        <p:txBody>
          <a:bodyPr/>
          <a:lstStyle/>
          <a:p>
            <a:fld id="{2E6EF22D-7DBE-4099-99F0-B83DD9779912}" type="datetimeFigureOut">
              <a:rPr lang="en-GB" smtClean="0"/>
              <a:pPr/>
              <a:t>08/04/2025</a:t>
            </a:fld>
            <a:endParaRPr lang="en-GB" dirty="0"/>
          </a:p>
        </p:txBody>
      </p:sp>
      <p:sp>
        <p:nvSpPr>
          <p:cNvPr id="4" name="Footer Placeholder 3">
            <a:extLst>
              <a:ext uri="{FF2B5EF4-FFF2-40B4-BE49-F238E27FC236}">
                <a16:creationId xmlns:a16="http://schemas.microsoft.com/office/drawing/2014/main" id="{09B3BE8F-C639-42D5-B26C-D4093C446871}"/>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348228E9-593B-43BF-9FE7-6F9613A7A563}"/>
              </a:ext>
            </a:extLst>
          </p:cNvPr>
          <p:cNvSpPr>
            <a:spLocks noGrp="1"/>
          </p:cNvSpPr>
          <p:nvPr>
            <p:ph type="sldNum" sz="quarter" idx="12"/>
          </p:nvPr>
        </p:nvSpPr>
        <p:spPr/>
        <p:txBody>
          <a:bodyPr/>
          <a:lstStyle/>
          <a:p>
            <a:fld id="{6623F64F-6692-49A2-80FF-3D660AAAEE7A}" type="slidenum">
              <a:rPr lang="en-GB" smtClean="0"/>
              <a:pPr/>
              <a:t>‹#›</a:t>
            </a:fld>
            <a:endParaRPr lang="en-GB" dirty="0"/>
          </a:p>
        </p:txBody>
      </p:sp>
      <p:sp>
        <p:nvSpPr>
          <p:cNvPr id="7" name="Media Placeholder 6">
            <a:extLst>
              <a:ext uri="{FF2B5EF4-FFF2-40B4-BE49-F238E27FC236}">
                <a16:creationId xmlns:a16="http://schemas.microsoft.com/office/drawing/2014/main" id="{89F17558-6D60-4901-A0B6-C4274AAB5238}"/>
              </a:ext>
            </a:extLst>
          </p:cNvPr>
          <p:cNvSpPr>
            <a:spLocks noGrp="1"/>
          </p:cNvSpPr>
          <p:nvPr>
            <p:ph type="media" sz="quarter" idx="13"/>
          </p:nvPr>
        </p:nvSpPr>
        <p:spPr>
          <a:xfrm>
            <a:off x="0" y="0"/>
            <a:ext cx="12192000" cy="6858000"/>
          </a:xfrm>
        </p:spPr>
        <p:txBody>
          <a:bodyPr/>
          <a:lstStyle/>
          <a:p>
            <a:endParaRPr lang="en-GB"/>
          </a:p>
        </p:txBody>
      </p:sp>
    </p:spTree>
    <p:custDataLst>
      <p:tags r:id="rId1"/>
    </p:custDataLst>
    <p:extLst>
      <p:ext uri="{BB962C8B-B14F-4D97-AF65-F5344CB8AC3E}">
        <p14:creationId xmlns:p14="http://schemas.microsoft.com/office/powerpoint/2010/main" val="12523295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08/04/2025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dirty="0"/>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dirty="0"/>
          </a:p>
        </p:txBody>
      </p:sp>
      <p:sp>
        <p:nvSpPr>
          <p:cNvPr id="8"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24248081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Quote with imag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08/04/2025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dirty="0"/>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dirty="0"/>
          </a:p>
        </p:txBody>
      </p:sp>
      <p:sp>
        <p:nvSpPr>
          <p:cNvPr id="12" name="Picture Placeholder 8"/>
          <p:cNvSpPr>
            <a:spLocks noGrp="1"/>
          </p:cNvSpPr>
          <p:nvPr>
            <p:ph type="pic" sz="quarter" idx="16"/>
          </p:nvPr>
        </p:nvSpPr>
        <p:spPr>
          <a:xfrm>
            <a:off x="8313420" y="-9729"/>
            <a:ext cx="3878580" cy="5948364"/>
          </a:xfrm>
          <a:prstGeom prst="rect">
            <a:avLst/>
          </a:prstGeom>
          <a:solidFill>
            <a:schemeClr val="bg1">
              <a:lumMod val="85000"/>
            </a:schemeClr>
          </a:solidFill>
        </p:spPr>
        <p:txBody>
          <a:bodyPr/>
          <a:lstStyle>
            <a:lvl1pPr>
              <a:defRPr>
                <a:solidFill>
                  <a:schemeClr val="bg2"/>
                </a:solidFill>
              </a:defRPr>
            </a:lvl1pPr>
          </a:lstStyle>
          <a:p>
            <a:endParaRPr lang="en-GB" dirty="0"/>
          </a:p>
        </p:txBody>
      </p:sp>
      <p:sp>
        <p:nvSpPr>
          <p:cNvPr id="9"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25499333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Small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08/04/2025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1746970"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2072136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Medium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08/04/2025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2858126"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31274545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Large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08/04/2025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5659748"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1498190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Press cuttings">
    <p:spTree>
      <p:nvGrpSpPr>
        <p:cNvPr id="1" name=""/>
        <p:cNvGrpSpPr/>
        <p:nvPr/>
      </p:nvGrpSpPr>
      <p:grpSpPr>
        <a:xfrm>
          <a:off x="0" y="0"/>
          <a:ext cx="0" cy="0"/>
          <a:chOff x="0" y="0"/>
          <a:chExt cx="0" cy="0"/>
        </a:xfrm>
      </p:grpSpPr>
      <p:sp>
        <p:nvSpPr>
          <p:cNvPr id="8" name="Rectangle 7"/>
          <p:cNvSpPr/>
          <p:nvPr userDrawn="1"/>
        </p:nvSpPr>
        <p:spPr>
          <a:xfrm>
            <a:off x="0" y="0"/>
            <a:ext cx="12192000" cy="5935980"/>
          </a:xfrm>
          <a:prstGeom prst="rect">
            <a:avLst/>
          </a:prstGeom>
          <a:solidFill>
            <a:srgbClr val="E5E5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08/04/2025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23408829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08/04/2025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5"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9705895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End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403766" y="759293"/>
            <a:ext cx="5633780" cy="1663867"/>
          </a:xfrm>
          <a:solidFill>
            <a:schemeClr val="bg1">
              <a:alpha val="0"/>
            </a:schemeClr>
          </a:solidFill>
          <a:effectLst/>
        </p:spPr>
        <p:txBody>
          <a:bodyPr anchor="t">
            <a:normAutofit/>
          </a:bodyPr>
          <a:lstStyle>
            <a:lvl1pPr algn="l">
              <a:defRPr sz="5400" b="1">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08/04/2025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0" name="Text Placeholder 9"/>
          <p:cNvSpPr>
            <a:spLocks noGrp="1"/>
          </p:cNvSpPr>
          <p:nvPr>
            <p:ph type="body" sz="quarter" idx="14"/>
          </p:nvPr>
        </p:nvSpPr>
        <p:spPr>
          <a:xfrm>
            <a:off x="552577" y="2627694"/>
            <a:ext cx="3757295" cy="365442"/>
          </a:xfrm>
        </p:spPr>
        <p:txBody>
          <a:bodyPr/>
          <a:lstStyle>
            <a:lvl1pPr>
              <a:defRPr b="1">
                <a:solidFill>
                  <a:schemeClr val="bg1"/>
                </a:solidFill>
              </a:defRPr>
            </a:lvl1pPr>
            <a:lvl2pPr marL="0" indent="0">
              <a:buNone/>
              <a:defRPr/>
            </a:lvl2pPr>
          </a:lstStyle>
          <a:p>
            <a:pPr lvl="0"/>
            <a:r>
              <a:rPr lang="en-US" dirty="0"/>
              <a:t>Edit Master text styles</a:t>
            </a:r>
          </a:p>
        </p:txBody>
      </p:sp>
    </p:spTree>
    <p:custDataLst>
      <p:tags r:id="rId1"/>
    </p:custDataLst>
    <p:extLst>
      <p:ext uri="{BB962C8B-B14F-4D97-AF65-F5344CB8AC3E}">
        <p14:creationId xmlns:p14="http://schemas.microsoft.com/office/powerpoint/2010/main" val="2458413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08/04/2025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25129234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E5681-5495-7C97-86BA-04FE618A147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00686EB-F49C-7596-3630-EA9C73F6D5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FDE3583-63D3-B3B9-D3D8-A02EB9BE4BE5}"/>
              </a:ext>
            </a:extLst>
          </p:cNvPr>
          <p:cNvSpPr>
            <a:spLocks noGrp="1"/>
          </p:cNvSpPr>
          <p:nvPr>
            <p:ph type="dt" sz="half" idx="10"/>
          </p:nvPr>
        </p:nvSpPr>
        <p:spPr/>
        <p:txBody>
          <a:bodyPr/>
          <a:lstStyle/>
          <a:p>
            <a:fld id="{CE9F1112-95FC-48AC-9B8F-A58D72F711CA}" type="datetimeFigureOut">
              <a:rPr lang="en-GB" smtClean="0"/>
              <a:t>08/04/2025</a:t>
            </a:fld>
            <a:endParaRPr lang="en-GB"/>
          </a:p>
        </p:txBody>
      </p:sp>
      <p:sp>
        <p:nvSpPr>
          <p:cNvPr id="5" name="Footer Placeholder 4">
            <a:extLst>
              <a:ext uri="{FF2B5EF4-FFF2-40B4-BE49-F238E27FC236}">
                <a16:creationId xmlns:a16="http://schemas.microsoft.com/office/drawing/2014/main" id="{3728881C-BAC9-A3B5-716D-DA74A69618F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298AD51-5FE7-7F24-8DCD-AE45926F6FAC}"/>
              </a:ext>
            </a:extLst>
          </p:cNvPr>
          <p:cNvSpPr>
            <a:spLocks noGrp="1"/>
          </p:cNvSpPr>
          <p:nvPr>
            <p:ph type="sldNum" sz="quarter" idx="12"/>
          </p:nvPr>
        </p:nvSpPr>
        <p:spPr/>
        <p:txBody>
          <a:bodyPr/>
          <a:lstStyle/>
          <a:p>
            <a:fld id="{315039D5-A155-437D-9C5B-4308CFA9D3E6}" type="slidenum">
              <a:rPr lang="en-GB" smtClean="0"/>
              <a:t>‹#›</a:t>
            </a:fld>
            <a:endParaRPr lang="en-GB"/>
          </a:p>
        </p:txBody>
      </p:sp>
    </p:spTree>
    <p:extLst>
      <p:ext uri="{BB962C8B-B14F-4D97-AF65-F5344CB8AC3E}">
        <p14:creationId xmlns:p14="http://schemas.microsoft.com/office/powerpoint/2010/main" val="16709775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71475" y="359944"/>
            <a:ext cx="11341099" cy="1021181"/>
          </a:xfrm>
        </p:spPr>
        <p:txBody>
          <a:bodyPr/>
          <a:lstStyle>
            <a:lvl1pPr>
              <a:defRPr/>
            </a:lvl1pPr>
          </a:lstStyle>
          <a:p>
            <a:r>
              <a:rPr lang="en-US" dirty="0"/>
              <a:t>Click to edit </a:t>
            </a:r>
            <a:br>
              <a:rPr lang="en-US" dirty="0"/>
            </a:br>
            <a:r>
              <a:rPr lang="en-US" dirty="0"/>
              <a:t>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08/04/2025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614207"/>
            <a:ext cx="11296030" cy="365153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8" name="Straight Connector 7"/>
          <p:cNvCxnSpPr/>
          <p:nvPr userDrawn="1"/>
        </p:nvCxnSpPr>
        <p:spPr>
          <a:xfrm>
            <a:off x="479425" y="1428750"/>
            <a:ext cx="1123315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4337238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08/04/2025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614207"/>
            <a:ext cx="5562600" cy="365153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8" name="Straight Connector 7"/>
          <p:cNvCxnSpPr/>
          <p:nvPr userDrawn="1"/>
        </p:nvCxnSpPr>
        <p:spPr>
          <a:xfrm>
            <a:off x="479425"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Content Placeholder 7"/>
          <p:cNvSpPr>
            <a:spLocks noGrp="1"/>
          </p:cNvSpPr>
          <p:nvPr>
            <p:ph sz="quarter" idx="16"/>
          </p:nvPr>
        </p:nvSpPr>
        <p:spPr>
          <a:xfrm>
            <a:off x="6096000" y="1614207"/>
            <a:ext cx="5562600" cy="365153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2" name="Straight Connector 11"/>
          <p:cNvCxnSpPr/>
          <p:nvPr userDrawn="1"/>
        </p:nvCxnSpPr>
        <p:spPr>
          <a:xfrm>
            <a:off x="6196283"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3170013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amp; graph">
    <p:spTree>
      <p:nvGrpSpPr>
        <p:cNvPr id="1" name=""/>
        <p:cNvGrpSpPr/>
        <p:nvPr/>
      </p:nvGrpSpPr>
      <p:grpSpPr>
        <a:xfrm>
          <a:off x="0" y="0"/>
          <a:ext cx="0" cy="0"/>
          <a:chOff x="0" y="0"/>
          <a:chExt cx="0" cy="0"/>
        </a:xfrm>
      </p:grpSpPr>
      <p:sp>
        <p:nvSpPr>
          <p:cNvPr id="8" name="Content Placeholder 7"/>
          <p:cNvSpPr>
            <a:spLocks noGrp="1"/>
          </p:cNvSpPr>
          <p:nvPr>
            <p:ph sz="quarter" idx="15"/>
          </p:nvPr>
        </p:nvSpPr>
        <p:spPr>
          <a:xfrm>
            <a:off x="6272054" y="359945"/>
            <a:ext cx="5594826" cy="5197576"/>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08/04/2025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65153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3"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42946794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amp; half pag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08/04/2025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651531"/>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6007894" y="-9729"/>
            <a:ext cx="6184106" cy="5948364"/>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8"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30936382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08/04/2025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dirty="0"/>
              <a:t>Edit Master text styles</a:t>
            </a:r>
          </a:p>
        </p:txBody>
      </p:sp>
      <p:sp>
        <p:nvSpPr>
          <p:cNvPr id="9" name="Text Placeholder 6"/>
          <p:cNvSpPr>
            <a:spLocks noGrp="1"/>
          </p:cNvSpPr>
          <p:nvPr>
            <p:ph type="body" sz="quarter" idx="13"/>
          </p:nvPr>
        </p:nvSpPr>
        <p:spPr>
          <a:xfrm>
            <a:off x="377759" y="3831702"/>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0" name="Straight Connector 9"/>
          <p:cNvCxnSpPr/>
          <p:nvPr userDrawn="1"/>
        </p:nvCxnSpPr>
        <p:spPr>
          <a:xfrm>
            <a:off x="487996"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4184266" y="3822699"/>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3" name="Straight Connector 12"/>
          <p:cNvCxnSpPr/>
          <p:nvPr userDrawn="1"/>
        </p:nvCxnSpPr>
        <p:spPr>
          <a:xfrm>
            <a:off x="427335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7990774" y="3822699"/>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22" name="Straight Connector 21"/>
          <p:cNvCxnSpPr/>
          <p:nvPr userDrawn="1"/>
        </p:nvCxnSpPr>
        <p:spPr>
          <a:xfrm>
            <a:off x="806728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8">
            <a:extLst>
              <a:ext uri="{FF2B5EF4-FFF2-40B4-BE49-F238E27FC236}">
                <a16:creationId xmlns:a16="http://schemas.microsoft.com/office/drawing/2014/main" id="{8DFCE19A-1050-41D6-952B-88D1EA6241CC}"/>
              </a:ext>
            </a:extLst>
          </p:cNvPr>
          <p:cNvSpPr>
            <a:spLocks noGrp="1"/>
          </p:cNvSpPr>
          <p:nvPr>
            <p:ph type="pic" sz="quarter" idx="14"/>
          </p:nvPr>
        </p:nvSpPr>
        <p:spPr>
          <a:xfrm>
            <a:off x="4273355" y="1428749"/>
            <a:ext cx="3645289" cy="2106775"/>
          </a:xfrm>
          <a:prstGeom prst="rect">
            <a:avLst/>
          </a:prstGeom>
          <a:solidFill>
            <a:schemeClr val="bg1">
              <a:lumMod val="85000"/>
            </a:schemeClr>
          </a:solidFill>
        </p:spPr>
        <p:txBody>
          <a:bodyPr/>
          <a:lstStyle/>
          <a:p>
            <a:endParaRPr lang="en-GB" dirty="0"/>
          </a:p>
        </p:txBody>
      </p:sp>
      <p:sp>
        <p:nvSpPr>
          <p:cNvPr id="28" name="Picture Placeholder 8">
            <a:extLst>
              <a:ext uri="{FF2B5EF4-FFF2-40B4-BE49-F238E27FC236}">
                <a16:creationId xmlns:a16="http://schemas.microsoft.com/office/drawing/2014/main" id="{474332AB-8E82-4D2C-A077-AD78447B3B65}"/>
              </a:ext>
            </a:extLst>
          </p:cNvPr>
          <p:cNvSpPr>
            <a:spLocks noGrp="1"/>
          </p:cNvSpPr>
          <p:nvPr>
            <p:ph type="pic" sz="quarter" idx="15"/>
          </p:nvPr>
        </p:nvSpPr>
        <p:spPr>
          <a:xfrm>
            <a:off x="8067285" y="1428749"/>
            <a:ext cx="3645289" cy="2106775"/>
          </a:xfrm>
          <a:prstGeom prst="rect">
            <a:avLst/>
          </a:prstGeom>
          <a:solidFill>
            <a:schemeClr val="bg1">
              <a:lumMod val="85000"/>
            </a:schemeClr>
          </a:solidFill>
        </p:spPr>
        <p:txBody>
          <a:bodyPr/>
          <a:lstStyle/>
          <a:p>
            <a:endParaRPr lang="en-GB" dirty="0"/>
          </a:p>
        </p:txBody>
      </p:sp>
      <p:sp>
        <p:nvSpPr>
          <p:cNvPr id="29" name="Picture Placeholder 8">
            <a:extLst>
              <a:ext uri="{FF2B5EF4-FFF2-40B4-BE49-F238E27FC236}">
                <a16:creationId xmlns:a16="http://schemas.microsoft.com/office/drawing/2014/main" id="{44395837-4037-4FBC-A80F-2DFA7942FF5A}"/>
              </a:ext>
            </a:extLst>
          </p:cNvPr>
          <p:cNvSpPr>
            <a:spLocks noGrp="1"/>
          </p:cNvSpPr>
          <p:nvPr>
            <p:ph type="pic" sz="quarter" idx="22"/>
          </p:nvPr>
        </p:nvSpPr>
        <p:spPr>
          <a:xfrm>
            <a:off x="479425" y="1428749"/>
            <a:ext cx="3645289" cy="2106775"/>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11575521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08/04/2025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dirty="0"/>
              <a:t>Edit Master text styles</a:t>
            </a:r>
          </a:p>
        </p:txBody>
      </p:sp>
      <p:sp>
        <p:nvSpPr>
          <p:cNvPr id="9" name="Text Placeholder 6"/>
          <p:cNvSpPr>
            <a:spLocks noGrp="1"/>
          </p:cNvSpPr>
          <p:nvPr>
            <p:ph type="body" sz="quarter" idx="13"/>
          </p:nvPr>
        </p:nvSpPr>
        <p:spPr>
          <a:xfrm>
            <a:off x="377759" y="3831702"/>
            <a:ext cx="2792238"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0" name="Straight Connector 9"/>
          <p:cNvCxnSpPr/>
          <p:nvPr userDrawn="1"/>
        </p:nvCxnSpPr>
        <p:spPr>
          <a:xfrm>
            <a:off x="487997"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3337118" y="3822699"/>
            <a:ext cx="2680405"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3" name="Straight Connector 12"/>
          <p:cNvCxnSpPr/>
          <p:nvPr userDrawn="1"/>
        </p:nvCxnSpPr>
        <p:spPr>
          <a:xfrm>
            <a:off x="3330340"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6184644" y="3822699"/>
            <a:ext cx="2680405"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22" name="Straight Connector 21"/>
          <p:cNvCxnSpPr/>
          <p:nvPr userDrawn="1"/>
        </p:nvCxnSpPr>
        <p:spPr>
          <a:xfrm>
            <a:off x="6181255"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16">
            <a:extLst>
              <a:ext uri="{FF2B5EF4-FFF2-40B4-BE49-F238E27FC236}">
                <a16:creationId xmlns:a16="http://schemas.microsoft.com/office/drawing/2014/main" id="{CCB00622-CF55-4D6B-A1E3-FEDA9C507933}"/>
              </a:ext>
            </a:extLst>
          </p:cNvPr>
          <p:cNvSpPr>
            <a:spLocks noGrp="1"/>
          </p:cNvSpPr>
          <p:nvPr>
            <p:ph type="pic" sz="quarter" idx="23"/>
          </p:nvPr>
        </p:nvSpPr>
        <p:spPr>
          <a:xfrm>
            <a:off x="479425" y="1428750"/>
            <a:ext cx="2680405" cy="2106774"/>
          </a:xfrm>
          <a:solidFill>
            <a:schemeClr val="bg1">
              <a:lumMod val="85000"/>
            </a:schemeClr>
          </a:solidFill>
        </p:spPr>
        <p:txBody>
          <a:bodyPr/>
          <a:lstStyle/>
          <a:p>
            <a:endParaRPr lang="en-GB" dirty="0"/>
          </a:p>
        </p:txBody>
      </p:sp>
      <p:sp>
        <p:nvSpPr>
          <p:cNvPr id="28" name="Picture Placeholder 16">
            <a:extLst>
              <a:ext uri="{FF2B5EF4-FFF2-40B4-BE49-F238E27FC236}">
                <a16:creationId xmlns:a16="http://schemas.microsoft.com/office/drawing/2014/main" id="{2B88D738-52E2-4893-86C8-E779DC5CA1A3}"/>
              </a:ext>
            </a:extLst>
          </p:cNvPr>
          <p:cNvSpPr>
            <a:spLocks noGrp="1"/>
          </p:cNvSpPr>
          <p:nvPr>
            <p:ph type="pic" sz="quarter" idx="24"/>
          </p:nvPr>
        </p:nvSpPr>
        <p:spPr>
          <a:xfrm>
            <a:off x="3330340" y="1428750"/>
            <a:ext cx="2680405" cy="2106774"/>
          </a:xfrm>
          <a:solidFill>
            <a:schemeClr val="bg1">
              <a:lumMod val="85000"/>
            </a:schemeClr>
          </a:solidFill>
        </p:spPr>
        <p:txBody>
          <a:bodyPr/>
          <a:lstStyle/>
          <a:p>
            <a:endParaRPr lang="en-GB"/>
          </a:p>
        </p:txBody>
      </p:sp>
      <p:sp>
        <p:nvSpPr>
          <p:cNvPr id="29" name="Picture Placeholder 16">
            <a:extLst>
              <a:ext uri="{FF2B5EF4-FFF2-40B4-BE49-F238E27FC236}">
                <a16:creationId xmlns:a16="http://schemas.microsoft.com/office/drawing/2014/main" id="{796217F8-03C9-4D68-93B3-20FA2E83EE1B}"/>
              </a:ext>
            </a:extLst>
          </p:cNvPr>
          <p:cNvSpPr>
            <a:spLocks noGrp="1"/>
          </p:cNvSpPr>
          <p:nvPr>
            <p:ph type="pic" sz="quarter" idx="25"/>
          </p:nvPr>
        </p:nvSpPr>
        <p:spPr>
          <a:xfrm>
            <a:off x="6181255" y="1428750"/>
            <a:ext cx="2680405" cy="2106774"/>
          </a:xfrm>
          <a:solidFill>
            <a:schemeClr val="bg1">
              <a:lumMod val="85000"/>
            </a:schemeClr>
          </a:solidFill>
        </p:spPr>
        <p:txBody>
          <a:bodyPr/>
          <a:lstStyle/>
          <a:p>
            <a:endParaRPr lang="en-GB" dirty="0"/>
          </a:p>
        </p:txBody>
      </p:sp>
      <p:sp>
        <p:nvSpPr>
          <p:cNvPr id="30" name="Picture Placeholder 16">
            <a:extLst>
              <a:ext uri="{FF2B5EF4-FFF2-40B4-BE49-F238E27FC236}">
                <a16:creationId xmlns:a16="http://schemas.microsoft.com/office/drawing/2014/main" id="{2723B1CA-8DFB-497B-9F08-8CA0C90D7E3E}"/>
              </a:ext>
            </a:extLst>
          </p:cNvPr>
          <p:cNvSpPr>
            <a:spLocks noGrp="1"/>
          </p:cNvSpPr>
          <p:nvPr>
            <p:ph type="pic" sz="quarter" idx="26"/>
          </p:nvPr>
        </p:nvSpPr>
        <p:spPr>
          <a:xfrm>
            <a:off x="9032169" y="1428750"/>
            <a:ext cx="2680405" cy="2106774"/>
          </a:xfrm>
          <a:solidFill>
            <a:schemeClr val="bg1">
              <a:lumMod val="85000"/>
            </a:schemeClr>
          </a:solidFill>
        </p:spPr>
        <p:txBody>
          <a:bodyPr/>
          <a:lstStyle/>
          <a:p>
            <a:endParaRPr lang="en-GB" dirty="0"/>
          </a:p>
        </p:txBody>
      </p:sp>
      <p:cxnSp>
        <p:nvCxnSpPr>
          <p:cNvPr id="31" name="Straight Connector 30">
            <a:extLst>
              <a:ext uri="{FF2B5EF4-FFF2-40B4-BE49-F238E27FC236}">
                <a16:creationId xmlns:a16="http://schemas.microsoft.com/office/drawing/2014/main" id="{B54C563D-6383-41D0-9D47-C959095D88EA}"/>
              </a:ext>
            </a:extLst>
          </p:cNvPr>
          <p:cNvCxnSpPr/>
          <p:nvPr userDrawn="1"/>
        </p:nvCxnSpPr>
        <p:spPr>
          <a:xfrm>
            <a:off x="9030574"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32" name="Text Placeholder 6">
            <a:extLst>
              <a:ext uri="{FF2B5EF4-FFF2-40B4-BE49-F238E27FC236}">
                <a16:creationId xmlns:a16="http://schemas.microsoft.com/office/drawing/2014/main" id="{334F0F9F-7167-4551-BFAC-B216392DF765}"/>
              </a:ext>
            </a:extLst>
          </p:cNvPr>
          <p:cNvSpPr>
            <a:spLocks noGrp="1"/>
          </p:cNvSpPr>
          <p:nvPr>
            <p:ph type="body" sz="quarter" idx="27"/>
          </p:nvPr>
        </p:nvSpPr>
        <p:spPr>
          <a:xfrm>
            <a:off x="9032170" y="3822699"/>
            <a:ext cx="2680405"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Tree>
    <p:custDataLst>
      <p:tags r:id="rId1"/>
    </p:custDataLst>
    <p:extLst>
      <p:ext uri="{BB962C8B-B14F-4D97-AF65-F5344CB8AC3E}">
        <p14:creationId xmlns:p14="http://schemas.microsoft.com/office/powerpoint/2010/main" val="5828513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tags" Target="../tags/tag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3" cstate="print">
            <a:extLst>
              <a:ext uri="{28A0092B-C50C-407E-A947-70E740481C1C}">
                <a14:useLocalDpi xmlns:a14="http://schemas.microsoft.com/office/drawing/2010/main" val="0"/>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2E6EF22D-7DBE-4099-99F0-B83DD9779912}" type="datetimeFigureOut">
              <a:rPr lang="en-GB" smtClean="0"/>
              <a:pPr/>
              <a:t>08/04/2025</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6623F64F-6692-49A2-80FF-3D660AAAEE7A}" type="slidenum">
              <a:rPr lang="en-GB" smtClean="0"/>
              <a:pPr/>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2"/>
    </p:custDataLst>
    <p:extLst>
      <p:ext uri="{BB962C8B-B14F-4D97-AF65-F5344CB8AC3E}">
        <p14:creationId xmlns:p14="http://schemas.microsoft.com/office/powerpoint/2010/main" val="28446295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4.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F493839-1DE8-A23F-AA15-A4D42AEE07A2}"/>
              </a:ext>
            </a:extLst>
          </p:cNvPr>
          <p:cNvSpPr>
            <a:spLocks noGrp="1"/>
          </p:cNvSpPr>
          <p:nvPr>
            <p:ph type="title"/>
          </p:nvPr>
        </p:nvSpPr>
        <p:spPr/>
        <p:txBody>
          <a:bodyPr>
            <a:normAutofit/>
          </a:bodyPr>
          <a:lstStyle/>
          <a:p>
            <a:r>
              <a:rPr lang="en-GB" sz="3200" dirty="0">
                <a:effectLst/>
                <a:latin typeface="Calibri" panose="020F0502020204030204" pitchFamily="34" charset="0"/>
                <a:ea typeface="Times New Roman" panose="02020603050405020304" pitchFamily="18" charset="0"/>
                <a:cs typeface="Times New Roman" panose="02020603050405020304" pitchFamily="18" charset="0"/>
              </a:rPr>
              <a:t>Here We Flo tries TV for the first time</a:t>
            </a:r>
            <a:endParaRPr lang="en-GB" dirty="0"/>
          </a:p>
        </p:txBody>
      </p:sp>
      <p:sp>
        <p:nvSpPr>
          <p:cNvPr id="11" name="TextBox 10">
            <a:extLst>
              <a:ext uri="{FF2B5EF4-FFF2-40B4-BE49-F238E27FC236}">
                <a16:creationId xmlns:a16="http://schemas.microsoft.com/office/drawing/2014/main" id="{CF0BE58F-C5A2-63CF-5E9C-828548CC96BD}"/>
              </a:ext>
            </a:extLst>
          </p:cNvPr>
          <p:cNvSpPr txBox="1"/>
          <p:nvPr/>
        </p:nvSpPr>
        <p:spPr>
          <a:xfrm>
            <a:off x="289362" y="1587642"/>
            <a:ext cx="5972571" cy="4031873"/>
          </a:xfrm>
          <a:prstGeom prst="rect">
            <a:avLst/>
          </a:prstGeom>
          <a:noFill/>
        </p:spPr>
        <p:txBody>
          <a:bodyPr wrap="square" rtlCol="0">
            <a:spAutoFit/>
          </a:bodyPr>
          <a:lstStyle/>
          <a:p>
            <a:pPr algn="l"/>
            <a:r>
              <a:rPr lang="en-GB" sz="1600" b="1" u="sng" dirty="0">
                <a:solidFill>
                  <a:schemeClr val="bg2"/>
                </a:solidFill>
              </a:rPr>
              <a:t>The Challenge:</a:t>
            </a:r>
          </a:p>
          <a:p>
            <a:pPr marL="285750" indent="-285750">
              <a:buFont typeface="Arial" panose="020B0604020202020204" pitchFamily="34" charset="0"/>
              <a:buChar char="•"/>
            </a:pPr>
            <a:r>
              <a:rPr lang="en-GB" sz="1600" dirty="0">
                <a:effectLst/>
                <a:ea typeface="Calibri" panose="020F0502020204030204" pitchFamily="34" charset="0"/>
              </a:rPr>
              <a:t>Here We Flo, an eco-friendly period care brand was launching into a market with very dominant brands.</a:t>
            </a:r>
          </a:p>
          <a:p>
            <a:pPr marL="285750" indent="-285750">
              <a:buFont typeface="Arial" panose="020B0604020202020204" pitchFamily="34" charset="0"/>
              <a:buChar char="•"/>
            </a:pPr>
            <a:r>
              <a:rPr lang="en-GB" sz="1600" dirty="0">
                <a:solidFill>
                  <a:schemeClr val="bg2"/>
                </a:solidFill>
                <a:ea typeface="Calibri" panose="020F0502020204030204" pitchFamily="34" charset="0"/>
              </a:rPr>
              <a:t>They wanted to raise brand awareness, improve retail distribution and have a positive environmental effect. </a:t>
            </a:r>
          </a:p>
          <a:p>
            <a:endParaRPr lang="en-GB" sz="1600" dirty="0">
              <a:solidFill>
                <a:schemeClr val="bg2"/>
              </a:solidFill>
            </a:endParaRPr>
          </a:p>
          <a:p>
            <a:pPr algn="l"/>
            <a:r>
              <a:rPr lang="en-GB" sz="1600" b="1" u="sng" dirty="0">
                <a:solidFill>
                  <a:schemeClr val="bg2"/>
                </a:solidFill>
              </a:rPr>
              <a:t>The Solution:</a:t>
            </a:r>
          </a:p>
          <a:p>
            <a:pPr marL="285750" indent="-285750">
              <a:buFont typeface="Arial" panose="020B0604020202020204" pitchFamily="34" charset="0"/>
              <a:buChar char="•"/>
            </a:pPr>
            <a:r>
              <a:rPr lang="en-GB" sz="1600" dirty="0">
                <a:effectLst/>
                <a:ea typeface="Calibri" panose="020F0502020204030204" pitchFamily="34" charset="0"/>
              </a:rPr>
              <a:t>They won </a:t>
            </a:r>
            <a:r>
              <a:rPr lang="en-GB" sz="1600" dirty="0">
                <a:ea typeface="Calibri" panose="020F0502020204030204" pitchFamily="34" charset="0"/>
              </a:rPr>
              <a:t>Sky’s Footprint Fund Grand Prix prize which gave them access to £1m of airtime. </a:t>
            </a:r>
            <a:endParaRPr lang="en-GB" sz="1600" dirty="0">
              <a:effectLst/>
              <a:ea typeface="Calibri" panose="020F0502020204030204" pitchFamily="34" charset="0"/>
            </a:endParaRPr>
          </a:p>
          <a:p>
            <a:pPr marL="285750" indent="-285750">
              <a:buFont typeface="Arial" panose="020B0604020202020204" pitchFamily="34" charset="0"/>
              <a:buChar char="•"/>
            </a:pPr>
            <a:r>
              <a:rPr lang="en-GB" sz="1600" dirty="0">
                <a:solidFill>
                  <a:schemeClr val="bg2"/>
                </a:solidFill>
                <a:ea typeface="Calibri" panose="020F0502020204030204" pitchFamily="34" charset="0"/>
              </a:rPr>
              <a:t>Hatch Collective created an impactful, humorous TV ad. </a:t>
            </a:r>
          </a:p>
          <a:p>
            <a:pPr marL="285750" indent="-285750">
              <a:buFont typeface="Arial" panose="020B0604020202020204" pitchFamily="34" charset="0"/>
              <a:buChar char="•"/>
            </a:pPr>
            <a:r>
              <a:rPr lang="en-GB" sz="1600" dirty="0">
                <a:solidFill>
                  <a:schemeClr val="bg2"/>
                </a:solidFill>
                <a:ea typeface="Calibri" panose="020F0502020204030204" pitchFamily="34" charset="0"/>
              </a:rPr>
              <a:t>Campaign ran on Sky Linear, VOD &amp; Sky </a:t>
            </a:r>
            <a:r>
              <a:rPr lang="en-GB" sz="1600" dirty="0" err="1">
                <a:solidFill>
                  <a:schemeClr val="bg2"/>
                </a:solidFill>
                <a:ea typeface="Calibri" panose="020F0502020204030204" pitchFamily="34" charset="0"/>
              </a:rPr>
              <a:t>AdSmart</a:t>
            </a:r>
            <a:r>
              <a:rPr lang="en-GB" sz="1600" dirty="0">
                <a:solidFill>
                  <a:schemeClr val="bg2"/>
                </a:solidFill>
                <a:ea typeface="Calibri" panose="020F0502020204030204" pitchFamily="34" charset="0"/>
              </a:rPr>
              <a:t>. </a:t>
            </a:r>
          </a:p>
          <a:p>
            <a:r>
              <a:rPr lang="en-GB" sz="1600" dirty="0">
                <a:solidFill>
                  <a:schemeClr val="bg2"/>
                </a:solidFill>
                <a:ea typeface="Calibri" panose="020F0502020204030204" pitchFamily="34" charset="0"/>
              </a:rPr>
              <a:t> </a:t>
            </a:r>
            <a:endParaRPr lang="en-GB" sz="1600" dirty="0">
              <a:solidFill>
                <a:schemeClr val="bg2"/>
              </a:solidFill>
            </a:endParaRPr>
          </a:p>
          <a:p>
            <a:pPr algn="l"/>
            <a:r>
              <a:rPr lang="en-GB" sz="1600" b="1" u="sng" dirty="0">
                <a:solidFill>
                  <a:schemeClr val="bg2"/>
                </a:solidFill>
              </a:rPr>
              <a:t>The Results:</a:t>
            </a:r>
          </a:p>
          <a:p>
            <a:pPr marL="285750" indent="-285750">
              <a:buFont typeface="Arial" panose="020B0604020202020204" pitchFamily="34" charset="0"/>
              <a:buChar char="•"/>
            </a:pPr>
            <a:r>
              <a:rPr lang="en-GB" sz="1600" dirty="0">
                <a:solidFill>
                  <a:schemeClr val="bg2"/>
                </a:solidFill>
                <a:ea typeface="Calibri" panose="020F0502020204030204" pitchFamily="34" charset="0"/>
              </a:rPr>
              <a:t>50% increase in prompted brand awareness</a:t>
            </a:r>
          </a:p>
          <a:p>
            <a:pPr marL="285750" indent="-285750">
              <a:buFont typeface="Arial" panose="020B0604020202020204" pitchFamily="34" charset="0"/>
              <a:buChar char="•"/>
            </a:pPr>
            <a:r>
              <a:rPr lang="en-GB" sz="1600" dirty="0">
                <a:solidFill>
                  <a:schemeClr val="bg2"/>
                </a:solidFill>
                <a:ea typeface="Calibri" panose="020F0502020204030204" pitchFamily="34" charset="0"/>
              </a:rPr>
              <a:t>158% uplift in consideration</a:t>
            </a:r>
          </a:p>
          <a:p>
            <a:pPr marL="285750" indent="-285750">
              <a:buFont typeface="Arial" panose="020B0604020202020204" pitchFamily="34" charset="0"/>
              <a:buChar char="•"/>
            </a:pPr>
            <a:r>
              <a:rPr lang="en-GB" sz="1600" dirty="0">
                <a:solidFill>
                  <a:schemeClr val="bg2"/>
                </a:solidFill>
                <a:ea typeface="Calibri" panose="020F0502020204030204" pitchFamily="34" charset="0"/>
              </a:rPr>
              <a:t>Highest ever website engagement – site visits up +1,000% </a:t>
            </a:r>
            <a:endParaRPr lang="en-GB" sz="1600" dirty="0">
              <a:solidFill>
                <a:schemeClr val="bg2"/>
              </a:solidFill>
            </a:endParaRPr>
          </a:p>
        </p:txBody>
      </p:sp>
      <p:pic>
        <p:nvPicPr>
          <p:cNvPr id="5" name="Picture 4" descr="A couple of women sitting at a table&#10;&#10;AI-generated content may be incorrect.">
            <a:extLst>
              <a:ext uri="{FF2B5EF4-FFF2-40B4-BE49-F238E27FC236}">
                <a16:creationId xmlns:a16="http://schemas.microsoft.com/office/drawing/2014/main" id="{FBF8C297-E966-00D1-7A5B-16749965F1D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61933" y="1777909"/>
            <a:ext cx="5474772" cy="3651341"/>
          </a:xfrm>
          <a:prstGeom prst="rect">
            <a:avLst/>
          </a:prstGeom>
        </p:spPr>
      </p:pic>
      <p:pic>
        <p:nvPicPr>
          <p:cNvPr id="1026" name="Picture 2" descr="Here We Flo Reviews | Read Customer ...">
            <a:extLst>
              <a:ext uri="{FF2B5EF4-FFF2-40B4-BE49-F238E27FC236}">
                <a16:creationId xmlns:a16="http://schemas.microsoft.com/office/drawing/2014/main" id="{F7C3528C-CF40-FE76-E827-7AC93E34FCD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81725" y="486896"/>
            <a:ext cx="3124200" cy="941854"/>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Pioneering Maternity Brand HATCH Raises ...">
            <a:extLst>
              <a:ext uri="{FF2B5EF4-FFF2-40B4-BE49-F238E27FC236}">
                <a16:creationId xmlns:a16="http://schemas.microsoft.com/office/drawing/2014/main" id="{70E9477F-A604-47AA-2AC1-70CCAA116A2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464993" y="486896"/>
            <a:ext cx="2271712" cy="7046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94767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3_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927</Words>
  <Application>Microsoft Office PowerPoint</Application>
  <PresentationFormat>Widescreen</PresentationFormat>
  <Paragraphs>42</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Symbol</vt:lpstr>
      <vt:lpstr>3_Thinkbox</vt:lpstr>
      <vt:lpstr>Here We Flo tries TV for the first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Volvo: using premium TV content to build a premium brand</dc:title>
  <dc:creator>Harry Ward Masters</dc:creator>
  <cp:lastModifiedBy>Zoe Harkness</cp:lastModifiedBy>
  <cp:revision>5</cp:revision>
  <dcterms:created xsi:type="dcterms:W3CDTF">2023-08-07T12:56:43Z</dcterms:created>
  <dcterms:modified xsi:type="dcterms:W3CDTF">2025-04-08T15:52:04Z</dcterms:modified>
</cp:coreProperties>
</file>