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82138" autoAdjust="0"/>
  </p:normalViewPr>
  <p:slideViewPr>
    <p:cSldViewPr snapToGrid="0">
      <p:cViewPr varScale="1">
        <p:scale>
          <a:sx n="76" d="100"/>
          <a:sy n="76" d="100"/>
        </p:scale>
        <p:origin x="132" y="342"/>
      </p:cViewPr>
      <p:guideLst/>
    </p:cSldViewPr>
  </p:slideViewPr>
  <p:notesTextViewPr>
    <p:cViewPr>
      <p:scale>
        <a:sx n="1" d="1"/>
        <a:sy n="1" d="1"/>
      </p:scale>
      <p:origin x="0" y="-282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27/08/2019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LeasePlanGo"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 Challenge</a:t>
            </a:r>
          </a:p>
          <a:p>
            <a:r>
              <a:rPr lang="en-GB" sz="1200" b="0" i="0" kern="1200" dirty="0">
                <a:solidFill>
                  <a:schemeClr val="tx1"/>
                </a:solidFill>
                <a:effectLst/>
                <a:latin typeface="+mn-lt"/>
                <a:ea typeface="+mn-ea"/>
                <a:cs typeface="+mn-cs"/>
              </a:rPr>
              <a:t>Despite being the global leaders in the large B2B car leasing market, LeasePlan were yet to penetrate the comparatively small B2C market, which remained relatively untapped in the UK. So they decided to launch a dedicated B2C brand, LeasePlan Go, into the market in October 2014. However, this was made more challenging by the fact that consumer awareness of car leasing was very low and the advertising of general car brands was massive. </a:t>
            </a:r>
          </a:p>
          <a:p>
            <a:r>
              <a:rPr lang="en-GB" sz="1200" b="0" i="0" kern="1200" dirty="0">
                <a:solidFill>
                  <a:schemeClr val="tx1"/>
                </a:solidFill>
                <a:effectLst/>
                <a:latin typeface="+mn-lt"/>
                <a:ea typeface="+mn-ea"/>
                <a:cs typeface="+mn-cs"/>
              </a:rPr>
              <a:t>The huge amount of noise generated in the general car market meant that LeasePlan Go’s limited ad spend would have to work hard to gain cut through.</a:t>
            </a:r>
          </a:p>
          <a:p>
            <a:endParaRPr lang="en-GB" sz="1200" b="0" i="0" kern="1200" dirty="0">
              <a:solidFill>
                <a:schemeClr val="tx1"/>
              </a:solidFill>
              <a:effectLst/>
              <a:latin typeface="+mn-lt"/>
              <a:ea typeface="+mn-ea"/>
              <a:cs typeface="+mn-cs"/>
            </a:endParaRPr>
          </a:p>
          <a:p>
            <a:endParaRPr lang="en-GB" dirty="0"/>
          </a:p>
          <a:p>
            <a:r>
              <a:rPr lang="en-GB" sz="1200" b="1" i="0" kern="1200" dirty="0">
                <a:solidFill>
                  <a:schemeClr val="tx1"/>
                </a:solidFill>
                <a:effectLst/>
                <a:latin typeface="+mn-lt"/>
                <a:ea typeface="+mn-ea"/>
                <a:cs typeface="+mn-cs"/>
              </a:rPr>
              <a:t>The Solution:</a:t>
            </a:r>
          </a:p>
          <a:p>
            <a:r>
              <a:rPr lang="en-GB" sz="1200" b="0" i="0" kern="1200" dirty="0">
                <a:solidFill>
                  <a:schemeClr val="tx1"/>
                </a:solidFill>
                <a:effectLst/>
                <a:latin typeface="+mn-lt"/>
                <a:ea typeface="+mn-ea"/>
                <a:cs typeface="+mn-cs"/>
              </a:rPr>
              <a:t>In order to implement this “symbiotic” strategy, LeasePlan’s media agency </a:t>
            </a:r>
            <a:r>
              <a:rPr lang="en-GB" sz="1200" b="0" i="0" kern="1200" dirty="0" err="1">
                <a:solidFill>
                  <a:schemeClr val="tx1"/>
                </a:solidFill>
                <a:effectLst/>
                <a:latin typeface="+mn-lt"/>
                <a:ea typeface="+mn-ea"/>
                <a:cs typeface="+mn-cs"/>
              </a:rPr>
              <a:t>adconnection</a:t>
            </a:r>
            <a:r>
              <a:rPr lang="en-GB" sz="1200" b="0" i="0" kern="1200" dirty="0">
                <a:solidFill>
                  <a:schemeClr val="tx1"/>
                </a:solidFill>
                <a:effectLst/>
                <a:latin typeface="+mn-lt"/>
                <a:ea typeface="+mn-ea"/>
                <a:cs typeface="+mn-cs"/>
              </a:rPr>
              <a:t> worked with the broadcasters’ sales houses so the campaign was able to follow quality car advertising </a:t>
            </a:r>
            <a:r>
              <a:rPr lang="en-GB" sz="1200" b="0" i="0" kern="1200" dirty="0" err="1">
                <a:solidFill>
                  <a:schemeClr val="tx1"/>
                </a:solidFill>
                <a:effectLst/>
                <a:latin typeface="+mn-lt"/>
                <a:ea typeface="+mn-ea"/>
                <a:cs typeface="+mn-cs"/>
              </a:rPr>
              <a:t>eg.</a:t>
            </a:r>
            <a:r>
              <a:rPr lang="en-GB" sz="1200" b="0" i="0" kern="1200" dirty="0">
                <a:solidFill>
                  <a:schemeClr val="tx1"/>
                </a:solidFill>
                <a:effectLst/>
                <a:latin typeface="+mn-lt"/>
                <a:ea typeface="+mn-ea"/>
                <a:cs typeface="+mn-cs"/>
              </a:rPr>
              <a:t> BMW and Jaguar, within ad breaks. The likelihood of appearing after a motors TV ad was increased by cross referencing motor TV advertising patterns with the consumption patterns of their target audience (Men, ABC1, aged 25-50). A plan was built that upweighted airtime on evenings across the week with a particular focus on Sunday nights.</a:t>
            </a:r>
            <a:br>
              <a:rPr lang="en-GB" sz="1200" b="0" i="0" kern="1200" dirty="0">
                <a:solidFill>
                  <a:schemeClr val="tx1"/>
                </a:solidFill>
                <a:effectLst/>
                <a:latin typeface="+mn-lt"/>
                <a:ea typeface="+mn-ea"/>
                <a:cs typeface="+mn-cs"/>
              </a:rPr>
            </a:b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An example of this strategy in action was the use of a centre break in the popular Channel 4 Sunday night show Homeland. Not only would this programme provide instant coverage and gains in brand stature, but, because </a:t>
            </a:r>
            <a:r>
              <a:rPr lang="en-GB" sz="1200" b="0" i="0" kern="1200" dirty="0" err="1">
                <a:solidFill>
                  <a:schemeClr val="tx1"/>
                </a:solidFill>
                <a:effectLst/>
                <a:latin typeface="+mn-lt"/>
                <a:ea typeface="+mn-ea"/>
                <a:cs typeface="+mn-cs"/>
              </a:rPr>
              <a:t>adconnection</a:t>
            </a:r>
            <a:r>
              <a:rPr lang="en-GB" sz="1200" b="0" i="0" kern="1200" dirty="0">
                <a:solidFill>
                  <a:schemeClr val="tx1"/>
                </a:solidFill>
                <a:effectLst/>
                <a:latin typeface="+mn-lt"/>
                <a:ea typeface="+mn-ea"/>
                <a:cs typeface="+mn-cs"/>
              </a:rPr>
              <a:t> were working with the broadcasters, they managed to place their ‘rational’ </a:t>
            </a:r>
            <a:r>
              <a:rPr lang="en-GB" sz="1200" b="0" i="0" kern="1200" dirty="0" err="1">
                <a:solidFill>
                  <a:schemeClr val="tx1"/>
                </a:solidFill>
                <a:effectLst/>
                <a:latin typeface="+mn-lt"/>
                <a:ea typeface="+mn-ea"/>
                <a:cs typeface="+mn-cs"/>
              </a:rPr>
              <a:t>LeasePlanGo</a:t>
            </a:r>
            <a:r>
              <a:rPr lang="en-GB" sz="1200" b="0" i="0" kern="1200" dirty="0">
                <a:solidFill>
                  <a:schemeClr val="tx1"/>
                </a:solidFill>
                <a:effectLst/>
                <a:latin typeface="+mn-lt"/>
                <a:ea typeface="+mn-ea"/>
                <a:cs typeface="+mn-cs"/>
              </a:rPr>
              <a:t> TV advert immediately after an ‘emotional’ Jaguar ad featuring Ben Kingsley. Other key environments included a Sky Sports football match between Barcelona v Ajax, an episode of Top Gear, an episode of Speed with Guy Martin, and the film Rambo: First Blood.</a:t>
            </a:r>
          </a:p>
          <a:p>
            <a:r>
              <a:rPr lang="en-GB" sz="1200" b="0" i="0" kern="1200" dirty="0">
                <a:solidFill>
                  <a:schemeClr val="tx1"/>
                </a:solidFill>
                <a:effectLst/>
                <a:latin typeface="+mn-lt"/>
                <a:ea typeface="+mn-ea"/>
                <a:cs typeface="+mn-cs"/>
              </a:rPr>
              <a:t>The campaign was initially concentrated into a 2 week burst to maximise impact, coverage &amp; frequency against their target market. As LeasePlan Go were new to TV and product awareness was low, </a:t>
            </a:r>
            <a:r>
              <a:rPr lang="en-GB" sz="1200" b="0" i="0" kern="1200" dirty="0" err="1">
                <a:solidFill>
                  <a:schemeClr val="tx1"/>
                </a:solidFill>
                <a:effectLst/>
                <a:latin typeface="+mn-lt"/>
                <a:ea typeface="+mn-ea"/>
                <a:cs typeface="+mn-cs"/>
              </a:rPr>
              <a:t>adconnection</a:t>
            </a:r>
            <a:r>
              <a:rPr lang="en-GB" sz="1200" b="0" i="0" kern="1200" dirty="0">
                <a:solidFill>
                  <a:schemeClr val="tx1"/>
                </a:solidFill>
                <a:effectLst/>
                <a:latin typeface="+mn-lt"/>
                <a:ea typeface="+mn-ea"/>
                <a:cs typeface="+mn-cs"/>
              </a:rPr>
              <a:t> surmised that the effective frequency level should be four.</a:t>
            </a:r>
            <a:br>
              <a:rPr lang="en-GB" sz="1200" b="0" i="0" kern="1200" dirty="0">
                <a:solidFill>
                  <a:schemeClr val="tx1"/>
                </a:solidFill>
                <a:effectLst/>
                <a:latin typeface="+mn-lt"/>
                <a:ea typeface="+mn-ea"/>
                <a:cs typeface="+mn-cs"/>
              </a:rPr>
            </a:b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With TV engaging their audience and driving awareness and consideration, they also underpinned the campaign with digital activity around the spots to link people to the point of sale. The display impressions were bought 15 minutes around the TV spots to increase the likelihood of people seeing both the TV ad and an online display ad, thus increasing brand recall. </a:t>
            </a:r>
          </a:p>
          <a:p>
            <a:endParaRPr lang="en-GB" b="1" dirty="0"/>
          </a:p>
          <a:p>
            <a:r>
              <a:rPr lang="en-GB" b="1" dirty="0"/>
              <a:t>Results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LeasePlan saw a 100% increase in spontaneous awareness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Prompted brand awareness was up 29%</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45% of their target audience saw the ad at least once, whilst 10% saw it three times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The </a:t>
            </a:r>
            <a:r>
              <a:rPr lang="en-GB" sz="1200" b="0" i="0" kern="1200" dirty="0" err="1">
                <a:solidFill>
                  <a:schemeClr val="tx1"/>
                </a:solidFill>
                <a:effectLst/>
                <a:latin typeface="+mn-lt"/>
                <a:ea typeface="+mn-ea"/>
                <a:cs typeface="+mn-cs"/>
              </a:rPr>
              <a:t>LeasePlanGo</a:t>
            </a:r>
            <a:r>
              <a:rPr lang="en-GB" sz="1200" b="0" i="0" kern="1200" dirty="0">
                <a:solidFill>
                  <a:schemeClr val="tx1"/>
                </a:solidFill>
                <a:effectLst/>
                <a:latin typeface="+mn-lt"/>
                <a:ea typeface="+mn-ea"/>
                <a:cs typeface="+mn-cs"/>
              </a:rPr>
              <a:t> ads that followed aspirational car ads generated a 51% higher response rate than those that didn’t</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LeasePlan Go delivered 41% of their key impacts in breaks following a car ad and 17.5% in breaks immediately after a car ad</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LeasePlan Go had 5,663 enquiries during the campaign</a:t>
            </a:r>
          </a:p>
          <a:p>
            <a:endParaRPr lang="en-GB" dirty="0"/>
          </a:p>
          <a:p>
            <a:r>
              <a:rPr lang="en-GB" dirty="0"/>
              <a:t>To read the full case study and access the creative visit: </a:t>
            </a:r>
            <a:r>
              <a:rPr lang="en-GB" dirty="0">
                <a:hlinkClick r:id="rId3"/>
              </a:rPr>
              <a:t>https://www.thinkbox.tv/Case-studies/LeasePlanGo</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37452561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27/08/2019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27/08/2019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27/08/2019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27/08/2019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27/08/2019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27/08/2019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27/08/2019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27/08/2019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normAutofit/>
          </a:bodyPr>
          <a:lstStyle/>
          <a:p>
            <a:r>
              <a:rPr lang="en-GB" dirty="0">
                <a:solidFill>
                  <a:schemeClr val="accent6"/>
                </a:solidFill>
              </a:rPr>
              <a:t>LeasePlan Go’s launch into the B2C market</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905442" cy="3714863"/>
          </a:xfrm>
        </p:spPr>
        <p:txBody>
          <a:bodyPr>
            <a:normAutofit fontScale="85000" lnSpcReduction="10000"/>
          </a:bodyPr>
          <a:lstStyle/>
          <a:p>
            <a:pPr>
              <a:lnSpc>
                <a:spcPct val="110000"/>
              </a:lnSpc>
            </a:pPr>
            <a:r>
              <a:rPr lang="en-GB" u="sng" dirty="0"/>
              <a:t>Challenge</a:t>
            </a:r>
          </a:p>
          <a:p>
            <a:pPr marL="285750" indent="-285750">
              <a:lnSpc>
                <a:spcPct val="110000"/>
              </a:lnSpc>
              <a:buFont typeface="Arial" panose="020B0604020202020204" pitchFamily="34" charset="0"/>
              <a:buChar char="•"/>
            </a:pPr>
            <a:r>
              <a:rPr lang="en-GB" dirty="0"/>
              <a:t>Raise awareness of brand in B2C market and drive web enquiries </a:t>
            </a:r>
          </a:p>
          <a:p>
            <a:pPr>
              <a:lnSpc>
                <a:spcPct val="110000"/>
              </a:lnSpc>
            </a:pPr>
            <a:r>
              <a:rPr lang="en-GB" u="sng" dirty="0"/>
              <a:t>Solution</a:t>
            </a:r>
          </a:p>
          <a:p>
            <a:pPr marL="285750" indent="-285750">
              <a:lnSpc>
                <a:spcPct val="110000"/>
              </a:lnSpc>
              <a:buFont typeface="Arial" panose="020B0604020202020204" pitchFamily="34" charset="0"/>
              <a:buChar char="•"/>
            </a:pPr>
            <a:r>
              <a:rPr lang="en-GB" dirty="0"/>
              <a:t>Following the launch of a B2C brand, they developed a ‘symbiotic’ media buying strategy, by placing the rational ad in the same break following emotive premium car ads   </a:t>
            </a:r>
          </a:p>
          <a:p>
            <a:pPr marL="285750" indent="-285750">
              <a:lnSpc>
                <a:spcPct val="110000"/>
              </a:lnSpc>
              <a:buFont typeface="Arial" panose="020B0604020202020204" pitchFamily="34" charset="0"/>
              <a:buChar char="•"/>
            </a:pPr>
            <a:r>
              <a:rPr lang="en-GB" dirty="0"/>
              <a:t>2 week burst to maximise impact, coverage &amp; frequency</a:t>
            </a:r>
          </a:p>
          <a:p>
            <a:pPr>
              <a:lnSpc>
                <a:spcPct val="110000"/>
              </a:lnSpc>
            </a:pPr>
            <a:r>
              <a:rPr lang="en-GB" u="sng" dirty="0"/>
              <a:t>Results</a:t>
            </a:r>
          </a:p>
          <a:p>
            <a:pPr marL="285750" indent="-285750">
              <a:buFont typeface="Arial" panose="020B0604020202020204" pitchFamily="34" charset="0"/>
              <a:buChar char="•"/>
            </a:pPr>
            <a:r>
              <a:rPr lang="en-GB" dirty="0"/>
              <a:t>LeasePlan Go had 5,663 enquiries during the campaign</a:t>
            </a:r>
          </a:p>
          <a:p>
            <a:pPr marL="285750" indent="-285750">
              <a:lnSpc>
                <a:spcPct val="110000"/>
              </a:lnSpc>
              <a:buFont typeface="Arial" panose="020B0604020202020204" pitchFamily="34" charset="0"/>
              <a:buChar char="•"/>
            </a:pPr>
            <a:r>
              <a:rPr lang="en-GB" dirty="0"/>
              <a:t>LeasePlan Go saw a 100% increase in spontaneous awareness</a:t>
            </a:r>
          </a:p>
          <a:p>
            <a:pPr marL="285750" indent="-285750">
              <a:lnSpc>
                <a:spcPct val="110000"/>
              </a:lnSpc>
              <a:buFont typeface="Arial" panose="020B0604020202020204" pitchFamily="34" charset="0"/>
              <a:buChar char="•"/>
            </a:pPr>
            <a:endParaRPr lang="en-GB" dirty="0"/>
          </a:p>
          <a:p>
            <a:endParaRPr lang="en-GB" dirty="0"/>
          </a:p>
        </p:txBody>
      </p:sp>
      <p:pic>
        <p:nvPicPr>
          <p:cNvPr id="9" name="Picture Placeholder 8">
            <a:extLst>
              <a:ext uri="{FF2B5EF4-FFF2-40B4-BE49-F238E27FC236}">
                <a16:creationId xmlns:a16="http://schemas.microsoft.com/office/drawing/2014/main" id="{C699EB08-1A36-467A-9C2B-0BC09ACE208C}"/>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5418332" y="1752600"/>
            <a:ext cx="6245578" cy="3513138"/>
          </a:xfrm>
        </p:spPr>
      </p:pic>
      <p:pic>
        <p:nvPicPr>
          <p:cNvPr id="10" name="Picture 9">
            <a:extLst>
              <a:ext uri="{FF2B5EF4-FFF2-40B4-BE49-F238E27FC236}">
                <a16:creationId xmlns:a16="http://schemas.microsoft.com/office/drawing/2014/main" id="{143D860B-7A04-4411-A28A-110BBF933C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56791" y="0"/>
            <a:ext cx="1702949" cy="722853"/>
          </a:xfrm>
          <a:prstGeom prst="rect">
            <a:avLst/>
          </a:prstGeom>
        </p:spPr>
      </p:pic>
      <p:pic>
        <p:nvPicPr>
          <p:cNvPr id="12" name="Picture 11">
            <a:extLst>
              <a:ext uri="{FF2B5EF4-FFF2-40B4-BE49-F238E27FC236}">
                <a16:creationId xmlns:a16="http://schemas.microsoft.com/office/drawing/2014/main" id="{71FA120F-01F5-49AE-B77A-293A68EE19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43715" y="657997"/>
            <a:ext cx="1276350" cy="962025"/>
          </a:xfrm>
          <a:prstGeom prst="rect">
            <a:avLst/>
          </a:prstGeom>
        </p:spPr>
      </p:pic>
    </p:spTree>
    <p:extLst>
      <p:ext uri="{BB962C8B-B14F-4D97-AF65-F5344CB8AC3E}">
        <p14:creationId xmlns:p14="http://schemas.microsoft.com/office/powerpoint/2010/main" val="1042197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TotalTime>
  <Words>165</Words>
  <Application>Microsoft Office PowerPoint</Application>
  <PresentationFormat>Widescreen</PresentationFormat>
  <Paragraphs>30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LeasePlan Go’s launch into the B2C market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Hannah McMullen</cp:lastModifiedBy>
  <cp:revision>37</cp:revision>
  <dcterms:created xsi:type="dcterms:W3CDTF">2018-11-16T11:43:00Z</dcterms:created>
  <dcterms:modified xsi:type="dcterms:W3CDTF">2019-08-27T13:03:54Z</dcterms:modified>
</cp:coreProperties>
</file>