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3.xml" ContentType="application/vnd.openxmlformats-officedocument.presentationml.tags+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34.xml" ContentType="application/vnd.openxmlformats-officedocument.presentationml.tags+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35.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theme/themeOverride1.xml" ContentType="application/vnd.openxmlformats-officedocument.themeOverride+xml"/>
  <Override PartName="/ppt/charts/chart17.xml" ContentType="application/vnd.openxmlformats-officedocument.drawingml.chart+xml"/>
  <Override PartName="/ppt/theme/themeOverride2.xml" ContentType="application/vnd.openxmlformats-officedocument.themeOverride+xml"/>
  <Override PartName="/ppt/charts/chart18.xml" ContentType="application/vnd.openxmlformats-officedocument.drawingml.chart+xml"/>
  <Override PartName="/ppt/theme/themeOverride3.xml" ContentType="application/vnd.openxmlformats-officedocument.themeOverride+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theme/themeOverride5.xml" ContentType="application/vnd.openxmlformats-officedocument.themeOverride+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theme/themeOverride7.xml" ContentType="application/vnd.openxmlformats-officedocument.themeOverr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theme/themeOverride9.xml" ContentType="application/vnd.openxmlformats-officedocument.themeOverr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4648" r:id="rId2"/>
    <p:sldId id="3095" r:id="rId3"/>
    <p:sldId id="4678" r:id="rId4"/>
    <p:sldId id="3084" r:id="rId5"/>
    <p:sldId id="4655" r:id="rId6"/>
    <p:sldId id="4666" r:id="rId7"/>
    <p:sldId id="4672" r:id="rId8"/>
    <p:sldId id="3086" r:id="rId9"/>
    <p:sldId id="4651" r:id="rId10"/>
    <p:sldId id="4659" r:id="rId11"/>
    <p:sldId id="4656" r:id="rId12"/>
    <p:sldId id="4673" r:id="rId13"/>
    <p:sldId id="348" r:id="rId14"/>
    <p:sldId id="258" r:id="rId15"/>
    <p:sldId id="4627" r:id="rId16"/>
    <p:sldId id="4626" r:id="rId17"/>
    <p:sldId id="4624" r:id="rId18"/>
    <p:sldId id="4660" r:id="rId19"/>
    <p:sldId id="4658" r:id="rId20"/>
    <p:sldId id="4681" r:id="rId21"/>
    <p:sldId id="4665" r:id="rId22"/>
    <p:sldId id="4663" r:id="rId23"/>
    <p:sldId id="4680" r:id="rId24"/>
    <p:sldId id="4676" r:id="rId25"/>
    <p:sldId id="374" r:id="rId26"/>
    <p:sldId id="373" r:id="rId27"/>
    <p:sldId id="4515" r:id="rId28"/>
    <p:sldId id="299" r:id="rId29"/>
    <p:sldId id="399" r:id="rId30"/>
    <p:sldId id="467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V Advertising's Ultimate Nickable Lockdown Charts" id="{09A9F72B-F4B0-43DE-BB63-AEA6E05B30F3}">
          <p14:sldIdLst>
            <p14:sldId id="4648"/>
            <p14:sldId id="3095"/>
          </p14:sldIdLst>
        </p14:section>
        <p14:section name="Lockdown TV viewing" id="{36BFB486-00BD-40D2-B307-EFCB9C434F34}">
          <p14:sldIdLst>
            <p14:sldId id="4678"/>
            <p14:sldId id="3084"/>
            <p14:sldId id="4655"/>
            <p14:sldId id="4666"/>
            <p14:sldId id="4672"/>
            <p14:sldId id="3086"/>
            <p14:sldId id="4651"/>
          </p14:sldIdLst>
        </p14:section>
        <p14:section name="TV advertising during lockdown" id="{AE4A89CA-C742-4F58-9D05-E687B0821B57}">
          <p14:sldIdLst>
            <p14:sldId id="4659"/>
            <p14:sldId id="4656"/>
            <p14:sldId id="4673"/>
            <p14:sldId id="348"/>
            <p14:sldId id="258"/>
            <p14:sldId id="4627"/>
            <p14:sldId id="4626"/>
            <p14:sldId id="4624"/>
          </p14:sldIdLst>
        </p14:section>
        <p14:section name="Guidance for advertisers" id="{9B1B5690-8A85-4C2A-A4B0-0697A9A648AF}">
          <p14:sldIdLst>
            <p14:sldId id="4660"/>
            <p14:sldId id="4658"/>
            <p14:sldId id="4681"/>
            <p14:sldId id="4665"/>
            <p14:sldId id="4663"/>
          </p14:sldIdLst>
        </p14:section>
        <p14:section name="Why TV?" id="{EA24B062-43AC-43A9-A0CE-1C5BB6C68178}">
          <p14:sldIdLst>
            <p14:sldId id="4680"/>
            <p14:sldId id="4676"/>
            <p14:sldId id="374"/>
            <p14:sldId id="373"/>
            <p14:sldId id="4515"/>
            <p14:sldId id="299"/>
            <p14:sldId id="399"/>
            <p14:sldId id="46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54"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insidemedia.sharepoint.com/sites/WavemakerIQ/Shared%20Documents/Benchmarking/Thinkbox%20-%20Benchmarking%20master%20file%20dc.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 WKS 13-19</c:v>
                </c:pt>
              </c:strCache>
            </c:strRef>
          </c:tx>
          <c:spPr>
            <a:solidFill>
              <a:srgbClr val="372D87"/>
            </a:solidFill>
            <a:ln>
              <a:noFill/>
            </a:ln>
            <a:effectLst/>
          </c:spPr>
          <c:invertIfNegative val="0"/>
          <c:cat>
            <c:strRef>
              <c:f>Sheet1!$A$2:$A$6</c:f>
              <c:strCache>
                <c:ptCount val="5"/>
                <c:pt idx="0">
                  <c:v>INDIVIDUALS</c:v>
                </c:pt>
                <c:pt idx="1">
                  <c:v>16-34</c:v>
                </c:pt>
                <c:pt idx="2">
                  <c:v>ABC1 AD</c:v>
                </c:pt>
                <c:pt idx="3">
                  <c:v>HOUSEPERSONS WITH CH</c:v>
                </c:pt>
                <c:pt idx="4">
                  <c:v>CHILDREN</c:v>
                </c:pt>
              </c:strCache>
            </c:strRef>
          </c:cat>
          <c:val>
            <c:numRef>
              <c:f>Sheet1!$B$2:$B$6</c:f>
              <c:numCache>
                <c:formatCode>[hh]:mm:ss</c:formatCode>
                <c:ptCount val="5"/>
                <c:pt idx="0">
                  <c:v>0.112349537037037</c:v>
                </c:pt>
                <c:pt idx="1">
                  <c:v>5.1469907407407402E-2</c:v>
                </c:pt>
                <c:pt idx="2">
                  <c:v>0.102743055555556</c:v>
                </c:pt>
                <c:pt idx="3">
                  <c:v>9.0393518518518498E-2</c:v>
                </c:pt>
                <c:pt idx="4">
                  <c:v>3.71643518518519E-2</c:v>
                </c:pt>
              </c:numCache>
            </c:numRef>
          </c:val>
          <c:extLst>
            <c:ext xmlns:c16="http://schemas.microsoft.com/office/drawing/2014/chart" uri="{C3380CC4-5D6E-409C-BE32-E72D297353CC}">
              <c16:uniqueId val="{00000000-9840-419D-89DA-05FD3DB5635B}"/>
            </c:ext>
          </c:extLst>
        </c:ser>
        <c:ser>
          <c:idx val="1"/>
          <c:order val="1"/>
          <c:tx>
            <c:strRef>
              <c:f>Sheet1!$C$1</c:f>
              <c:strCache>
                <c:ptCount val="1"/>
                <c:pt idx="0">
                  <c:v>2020 WKS 13-19</c:v>
                </c:pt>
              </c:strCache>
            </c:strRef>
          </c:tx>
          <c:spPr>
            <a:solidFill>
              <a:srgbClr val="E10514"/>
            </a:solidFill>
            <a:ln>
              <a:noFill/>
            </a:ln>
            <a:effectLst/>
          </c:spPr>
          <c:invertIfNegative val="0"/>
          <c:cat>
            <c:strRef>
              <c:f>Sheet1!$A$2:$A$6</c:f>
              <c:strCache>
                <c:ptCount val="5"/>
                <c:pt idx="0">
                  <c:v>INDIVIDUALS</c:v>
                </c:pt>
                <c:pt idx="1">
                  <c:v>16-34</c:v>
                </c:pt>
                <c:pt idx="2">
                  <c:v>ABC1 AD</c:v>
                </c:pt>
                <c:pt idx="3">
                  <c:v>HOUSEPERSONS WITH CH</c:v>
                </c:pt>
                <c:pt idx="4">
                  <c:v>CHILDREN</c:v>
                </c:pt>
              </c:strCache>
            </c:strRef>
          </c:cat>
          <c:val>
            <c:numRef>
              <c:f>Sheet1!$C$2:$C$6</c:f>
              <c:numCache>
                <c:formatCode>[hh]:mm:ss</c:formatCode>
                <c:ptCount val="5"/>
                <c:pt idx="0">
                  <c:v>0.13568287037037</c:v>
                </c:pt>
                <c:pt idx="1">
                  <c:v>6.0532407407407403E-2</c:v>
                </c:pt>
                <c:pt idx="2">
                  <c:v>0.12622685185185201</c:v>
                </c:pt>
                <c:pt idx="3">
                  <c:v>0.101898148148148</c:v>
                </c:pt>
                <c:pt idx="4">
                  <c:v>4.2534722222222203E-2</c:v>
                </c:pt>
              </c:numCache>
            </c:numRef>
          </c:val>
          <c:extLst>
            <c:ext xmlns:c16="http://schemas.microsoft.com/office/drawing/2014/chart" uri="{C3380CC4-5D6E-409C-BE32-E72D297353CC}">
              <c16:uniqueId val="{00000001-9840-419D-89DA-05FD3DB5635B}"/>
            </c:ext>
          </c:extLst>
        </c:ser>
        <c:dLbls>
          <c:showLegendKey val="0"/>
          <c:showVal val="0"/>
          <c:showCatName val="0"/>
          <c:showSerName val="0"/>
          <c:showPercent val="0"/>
          <c:showBubbleSize val="0"/>
        </c:dLbls>
        <c:gapWidth val="219"/>
        <c:overlap val="-27"/>
        <c:axId val="437511408"/>
        <c:axId val="437514032"/>
      </c:barChart>
      <c:catAx>
        <c:axId val="43751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7514032"/>
        <c:crosses val="autoZero"/>
        <c:auto val="1"/>
        <c:lblAlgn val="ctr"/>
        <c:lblOffset val="100"/>
        <c:noMultiLvlLbl val="0"/>
      </c:catAx>
      <c:valAx>
        <c:axId val="437514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GB"/>
                  <a:t>HRS PER PERSON / DAY</a:t>
                </a:r>
              </a:p>
            </c:rich>
          </c:tx>
          <c:layout>
            <c:manualLayout>
              <c:xMode val="edge"/>
              <c:yMode val="edge"/>
              <c:x val="2.5879643715373112E-4"/>
              <c:y val="8.5384838641754154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hh]:mm:ss"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7511408"/>
        <c:crosses val="autoZero"/>
        <c:crossBetween val="between"/>
        <c:majorUnit val="4.166667000000001E-2"/>
      </c:valAx>
      <c:spPr>
        <a:noFill/>
        <a:ln>
          <a:noFill/>
        </a:ln>
        <a:effectLst/>
      </c:spPr>
    </c:plotArea>
    <c:legend>
      <c:legendPos val="b"/>
      <c:layout>
        <c:manualLayout>
          <c:xMode val="edge"/>
          <c:yMode val="edge"/>
          <c:x val="0.80016159974639611"/>
          <c:y val="3.9235469851932429E-2"/>
          <c:w val="0.19636774053675893"/>
          <c:h val="0.1599280660585239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04174152757345E-2"/>
          <c:y val="2.4014706880829746E-2"/>
          <c:w val="0.63322415515318287"/>
          <c:h val="0.71909882145839543"/>
        </c:manualLayout>
      </c:layout>
      <c:lineChart>
        <c:grouping val="standard"/>
        <c:varyColors val="0"/>
        <c:ser>
          <c:idx val="0"/>
          <c:order val="0"/>
          <c:tx>
            <c:strRef>
              <c:f>Sheet1!$B$1</c:f>
              <c:strCache>
                <c:ptCount val="1"/>
                <c:pt idx="0">
                  <c:v>Search volume</c:v>
                </c:pt>
              </c:strCache>
            </c:strRef>
          </c:tx>
          <c:spPr>
            <a:ln w="28575" cap="rnd">
              <a:solidFill>
                <a:srgbClr val="00B050"/>
              </a:solidFill>
              <a:round/>
            </a:ln>
            <a:effectLst/>
          </c:spPr>
          <c:marker>
            <c:symbol val="none"/>
          </c:marker>
          <c:cat>
            <c:numRef>
              <c:f>Sheet1!$A$2:$A$53</c:f>
              <c:numCache>
                <c:formatCode>m/d/yyyy</c:formatCode>
                <c:ptCount val="52"/>
                <c:pt idx="0">
                  <c:v>43695</c:v>
                </c:pt>
                <c:pt idx="1">
                  <c:v>43702</c:v>
                </c:pt>
                <c:pt idx="2">
                  <c:v>43709</c:v>
                </c:pt>
                <c:pt idx="3">
                  <c:v>43716</c:v>
                </c:pt>
                <c:pt idx="4">
                  <c:v>43723</c:v>
                </c:pt>
                <c:pt idx="5">
                  <c:v>43730</c:v>
                </c:pt>
                <c:pt idx="6">
                  <c:v>43737</c:v>
                </c:pt>
                <c:pt idx="7">
                  <c:v>43744</c:v>
                </c:pt>
                <c:pt idx="8">
                  <c:v>43751</c:v>
                </c:pt>
                <c:pt idx="9">
                  <c:v>43758</c:v>
                </c:pt>
                <c:pt idx="10">
                  <c:v>43765</c:v>
                </c:pt>
                <c:pt idx="11">
                  <c:v>43772</c:v>
                </c:pt>
                <c:pt idx="12">
                  <c:v>43779</c:v>
                </c:pt>
                <c:pt idx="13">
                  <c:v>43786</c:v>
                </c:pt>
                <c:pt idx="14">
                  <c:v>43793</c:v>
                </c:pt>
                <c:pt idx="15">
                  <c:v>43800</c:v>
                </c:pt>
                <c:pt idx="16">
                  <c:v>43807</c:v>
                </c:pt>
                <c:pt idx="17">
                  <c:v>43814</c:v>
                </c:pt>
                <c:pt idx="18">
                  <c:v>43821</c:v>
                </c:pt>
                <c:pt idx="19">
                  <c:v>43828</c:v>
                </c:pt>
                <c:pt idx="20">
                  <c:v>43835</c:v>
                </c:pt>
                <c:pt idx="21">
                  <c:v>43842</c:v>
                </c:pt>
                <c:pt idx="22">
                  <c:v>43849</c:v>
                </c:pt>
                <c:pt idx="23">
                  <c:v>43856</c:v>
                </c:pt>
                <c:pt idx="24">
                  <c:v>43863</c:v>
                </c:pt>
                <c:pt idx="25">
                  <c:v>43870</c:v>
                </c:pt>
                <c:pt idx="26">
                  <c:v>43877</c:v>
                </c:pt>
                <c:pt idx="27">
                  <c:v>43884</c:v>
                </c:pt>
                <c:pt idx="28">
                  <c:v>43891</c:v>
                </c:pt>
                <c:pt idx="29">
                  <c:v>43898</c:v>
                </c:pt>
                <c:pt idx="30">
                  <c:v>43905</c:v>
                </c:pt>
                <c:pt idx="31">
                  <c:v>43912</c:v>
                </c:pt>
                <c:pt idx="32">
                  <c:v>43919</c:v>
                </c:pt>
                <c:pt idx="33">
                  <c:v>43926</c:v>
                </c:pt>
                <c:pt idx="34">
                  <c:v>43933</c:v>
                </c:pt>
                <c:pt idx="35">
                  <c:v>43940</c:v>
                </c:pt>
                <c:pt idx="36">
                  <c:v>43947</c:v>
                </c:pt>
                <c:pt idx="37">
                  <c:v>43954</c:v>
                </c:pt>
                <c:pt idx="38">
                  <c:v>43961</c:v>
                </c:pt>
                <c:pt idx="39">
                  <c:v>43968</c:v>
                </c:pt>
                <c:pt idx="40">
                  <c:v>43975</c:v>
                </c:pt>
                <c:pt idx="41">
                  <c:v>43982</c:v>
                </c:pt>
                <c:pt idx="42">
                  <c:v>43989</c:v>
                </c:pt>
                <c:pt idx="43">
                  <c:v>43996</c:v>
                </c:pt>
                <c:pt idx="44">
                  <c:v>44003</c:v>
                </c:pt>
                <c:pt idx="45">
                  <c:v>44010</c:v>
                </c:pt>
                <c:pt idx="46">
                  <c:v>44017</c:v>
                </c:pt>
                <c:pt idx="47">
                  <c:v>44024</c:v>
                </c:pt>
                <c:pt idx="48">
                  <c:v>44031</c:v>
                </c:pt>
                <c:pt idx="49">
                  <c:v>44038</c:v>
                </c:pt>
                <c:pt idx="50">
                  <c:v>44045</c:v>
                </c:pt>
                <c:pt idx="51">
                  <c:v>44052</c:v>
                </c:pt>
              </c:numCache>
            </c:numRef>
          </c:cat>
          <c:val>
            <c:numRef>
              <c:f>Sheet1!$B$2:$B$53</c:f>
              <c:numCache>
                <c:formatCode>General</c:formatCode>
                <c:ptCount val="52"/>
                <c:pt idx="0">
                  <c:v>7</c:v>
                </c:pt>
                <c:pt idx="1">
                  <c:v>8</c:v>
                </c:pt>
                <c:pt idx="2">
                  <c:v>6</c:v>
                </c:pt>
                <c:pt idx="3">
                  <c:v>5</c:v>
                </c:pt>
                <c:pt idx="4">
                  <c:v>5</c:v>
                </c:pt>
                <c:pt idx="5">
                  <c:v>7</c:v>
                </c:pt>
                <c:pt idx="6">
                  <c:v>11</c:v>
                </c:pt>
                <c:pt idx="7">
                  <c:v>7</c:v>
                </c:pt>
                <c:pt idx="8">
                  <c:v>4</c:v>
                </c:pt>
                <c:pt idx="9">
                  <c:v>7</c:v>
                </c:pt>
                <c:pt idx="10">
                  <c:v>6</c:v>
                </c:pt>
                <c:pt idx="11">
                  <c:v>5</c:v>
                </c:pt>
                <c:pt idx="12">
                  <c:v>7</c:v>
                </c:pt>
                <c:pt idx="13">
                  <c:v>6</c:v>
                </c:pt>
                <c:pt idx="14">
                  <c:v>6</c:v>
                </c:pt>
                <c:pt idx="15">
                  <c:v>2</c:v>
                </c:pt>
                <c:pt idx="16">
                  <c:v>7</c:v>
                </c:pt>
                <c:pt idx="17">
                  <c:v>5</c:v>
                </c:pt>
                <c:pt idx="18">
                  <c:v>8</c:v>
                </c:pt>
                <c:pt idx="19">
                  <c:v>8</c:v>
                </c:pt>
                <c:pt idx="20">
                  <c:v>9</c:v>
                </c:pt>
                <c:pt idx="21">
                  <c:v>8</c:v>
                </c:pt>
                <c:pt idx="22">
                  <c:v>7</c:v>
                </c:pt>
                <c:pt idx="23">
                  <c:v>7</c:v>
                </c:pt>
                <c:pt idx="24">
                  <c:v>4</c:v>
                </c:pt>
                <c:pt idx="25">
                  <c:v>10</c:v>
                </c:pt>
                <c:pt idx="26">
                  <c:v>9</c:v>
                </c:pt>
                <c:pt idx="27">
                  <c:v>5</c:v>
                </c:pt>
                <c:pt idx="28">
                  <c:v>6</c:v>
                </c:pt>
                <c:pt idx="29">
                  <c:v>8</c:v>
                </c:pt>
                <c:pt idx="30">
                  <c:v>11</c:v>
                </c:pt>
                <c:pt idx="31">
                  <c:v>16</c:v>
                </c:pt>
                <c:pt idx="32">
                  <c:v>40</c:v>
                </c:pt>
                <c:pt idx="33">
                  <c:v>37</c:v>
                </c:pt>
                <c:pt idx="34">
                  <c:v>69</c:v>
                </c:pt>
                <c:pt idx="35">
                  <c:v>85</c:v>
                </c:pt>
                <c:pt idx="36">
                  <c:v>100</c:v>
                </c:pt>
                <c:pt idx="37">
                  <c:v>90</c:v>
                </c:pt>
                <c:pt idx="38">
                  <c:v>92</c:v>
                </c:pt>
                <c:pt idx="39">
                  <c:v>72</c:v>
                </c:pt>
                <c:pt idx="40">
                  <c:v>47</c:v>
                </c:pt>
                <c:pt idx="41">
                  <c:v>33</c:v>
                </c:pt>
                <c:pt idx="42">
                  <c:v>33</c:v>
                </c:pt>
                <c:pt idx="43">
                  <c:v>27</c:v>
                </c:pt>
                <c:pt idx="44">
                  <c:v>17</c:v>
                </c:pt>
                <c:pt idx="45">
                  <c:v>13</c:v>
                </c:pt>
                <c:pt idx="46">
                  <c:v>12</c:v>
                </c:pt>
                <c:pt idx="47">
                  <c:v>11</c:v>
                </c:pt>
                <c:pt idx="48">
                  <c:v>9</c:v>
                </c:pt>
                <c:pt idx="49">
                  <c:v>12</c:v>
                </c:pt>
                <c:pt idx="50">
                  <c:v>10</c:v>
                </c:pt>
                <c:pt idx="51">
                  <c:v>17</c:v>
                </c:pt>
              </c:numCache>
            </c:numRef>
          </c:val>
          <c:smooth val="1"/>
          <c:extLst>
            <c:ext xmlns:c16="http://schemas.microsoft.com/office/drawing/2014/chart" uri="{C3380CC4-5D6E-409C-BE32-E72D297353CC}">
              <c16:uniqueId val="{00000000-AF71-4C9C-8570-06A84C222B5D}"/>
            </c:ext>
          </c:extLst>
        </c:ser>
        <c:dLbls>
          <c:showLegendKey val="0"/>
          <c:showVal val="0"/>
          <c:showCatName val="0"/>
          <c:showSerName val="0"/>
          <c:showPercent val="0"/>
          <c:showBubbleSize val="0"/>
        </c:dLbls>
        <c:marker val="1"/>
        <c:smooth val="0"/>
        <c:axId val="1684880480"/>
        <c:axId val="1874021040"/>
      </c:lineChart>
      <c:lineChart>
        <c:grouping val="standard"/>
        <c:varyColors val="0"/>
        <c:ser>
          <c:idx val="1"/>
          <c:order val="1"/>
          <c:tx>
            <c:strRef>
              <c:f>Sheet1!$C$1</c:f>
              <c:strCache>
                <c:ptCount val="1"/>
                <c:pt idx="0">
                  <c:v>TV exposures</c:v>
                </c:pt>
              </c:strCache>
            </c:strRef>
          </c:tx>
          <c:spPr>
            <a:ln w="28575" cap="rnd">
              <a:solidFill>
                <a:schemeClr val="accent3"/>
              </a:solidFill>
              <a:round/>
            </a:ln>
            <a:effectLst/>
          </c:spPr>
          <c:marker>
            <c:symbol val="none"/>
          </c:marker>
          <c:cat>
            <c:numRef>
              <c:f>Sheet1!$A$2:$A$53</c:f>
              <c:numCache>
                <c:formatCode>m/d/yyyy</c:formatCode>
                <c:ptCount val="52"/>
                <c:pt idx="0">
                  <c:v>43695</c:v>
                </c:pt>
                <c:pt idx="1">
                  <c:v>43702</c:v>
                </c:pt>
                <c:pt idx="2">
                  <c:v>43709</c:v>
                </c:pt>
                <c:pt idx="3">
                  <c:v>43716</c:v>
                </c:pt>
                <c:pt idx="4">
                  <c:v>43723</c:v>
                </c:pt>
                <c:pt idx="5">
                  <c:v>43730</c:v>
                </c:pt>
                <c:pt idx="6">
                  <c:v>43737</c:v>
                </c:pt>
                <c:pt idx="7">
                  <c:v>43744</c:v>
                </c:pt>
                <c:pt idx="8">
                  <c:v>43751</c:v>
                </c:pt>
                <c:pt idx="9">
                  <c:v>43758</c:v>
                </c:pt>
                <c:pt idx="10">
                  <c:v>43765</c:v>
                </c:pt>
                <c:pt idx="11">
                  <c:v>43772</c:v>
                </c:pt>
                <c:pt idx="12">
                  <c:v>43779</c:v>
                </c:pt>
                <c:pt idx="13">
                  <c:v>43786</c:v>
                </c:pt>
                <c:pt idx="14">
                  <c:v>43793</c:v>
                </c:pt>
                <c:pt idx="15">
                  <c:v>43800</c:v>
                </c:pt>
                <c:pt idx="16">
                  <c:v>43807</c:v>
                </c:pt>
                <c:pt idx="17">
                  <c:v>43814</c:v>
                </c:pt>
                <c:pt idx="18">
                  <c:v>43821</c:v>
                </c:pt>
                <c:pt idx="19">
                  <c:v>43828</c:v>
                </c:pt>
                <c:pt idx="20">
                  <c:v>43835</c:v>
                </c:pt>
                <c:pt idx="21">
                  <c:v>43842</c:v>
                </c:pt>
                <c:pt idx="22">
                  <c:v>43849</c:v>
                </c:pt>
                <c:pt idx="23">
                  <c:v>43856</c:v>
                </c:pt>
                <c:pt idx="24">
                  <c:v>43863</c:v>
                </c:pt>
                <c:pt idx="25">
                  <c:v>43870</c:v>
                </c:pt>
                <c:pt idx="26">
                  <c:v>43877</c:v>
                </c:pt>
                <c:pt idx="27">
                  <c:v>43884</c:v>
                </c:pt>
                <c:pt idx="28">
                  <c:v>43891</c:v>
                </c:pt>
                <c:pt idx="29">
                  <c:v>43898</c:v>
                </c:pt>
                <c:pt idx="30">
                  <c:v>43905</c:v>
                </c:pt>
                <c:pt idx="31">
                  <c:v>43912</c:v>
                </c:pt>
                <c:pt idx="32">
                  <c:v>43919</c:v>
                </c:pt>
                <c:pt idx="33">
                  <c:v>43926</c:v>
                </c:pt>
                <c:pt idx="34">
                  <c:v>43933</c:v>
                </c:pt>
                <c:pt idx="35">
                  <c:v>43940</c:v>
                </c:pt>
                <c:pt idx="36">
                  <c:v>43947</c:v>
                </c:pt>
                <c:pt idx="37">
                  <c:v>43954</c:v>
                </c:pt>
                <c:pt idx="38">
                  <c:v>43961</c:v>
                </c:pt>
                <c:pt idx="39">
                  <c:v>43968</c:v>
                </c:pt>
                <c:pt idx="40">
                  <c:v>43975</c:v>
                </c:pt>
                <c:pt idx="41">
                  <c:v>43982</c:v>
                </c:pt>
                <c:pt idx="42">
                  <c:v>43989</c:v>
                </c:pt>
                <c:pt idx="43">
                  <c:v>43996</c:v>
                </c:pt>
                <c:pt idx="44">
                  <c:v>44003</c:v>
                </c:pt>
                <c:pt idx="45">
                  <c:v>44010</c:v>
                </c:pt>
                <c:pt idx="46">
                  <c:v>44017</c:v>
                </c:pt>
                <c:pt idx="47">
                  <c:v>44024</c:v>
                </c:pt>
                <c:pt idx="48">
                  <c:v>44031</c:v>
                </c:pt>
                <c:pt idx="49">
                  <c:v>44038</c:v>
                </c:pt>
                <c:pt idx="50">
                  <c:v>44045</c:v>
                </c:pt>
                <c:pt idx="51">
                  <c:v>44052</c:v>
                </c:pt>
              </c:numCache>
            </c:numRef>
          </c:cat>
          <c:val>
            <c:numRef>
              <c:f>Sheet1!$C$2:$C$53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2752</c:v>
                </c:pt>
                <c:pt idx="20">
                  <c:v>6035</c:v>
                </c:pt>
                <c:pt idx="21">
                  <c:v>5030</c:v>
                </c:pt>
                <c:pt idx="22">
                  <c:v>4309</c:v>
                </c:pt>
                <c:pt idx="23">
                  <c:v>6362</c:v>
                </c:pt>
                <c:pt idx="24">
                  <c:v>6490</c:v>
                </c:pt>
                <c:pt idx="25">
                  <c:v>4035</c:v>
                </c:pt>
                <c:pt idx="26">
                  <c:v>5194</c:v>
                </c:pt>
                <c:pt idx="27">
                  <c:v>4666</c:v>
                </c:pt>
                <c:pt idx="28">
                  <c:v>5959</c:v>
                </c:pt>
                <c:pt idx="29">
                  <c:v>5972</c:v>
                </c:pt>
                <c:pt idx="30">
                  <c:v>7797</c:v>
                </c:pt>
                <c:pt idx="31">
                  <c:v>9488</c:v>
                </c:pt>
                <c:pt idx="32">
                  <c:v>19382</c:v>
                </c:pt>
                <c:pt idx="33">
                  <c:v>22606</c:v>
                </c:pt>
                <c:pt idx="34">
                  <c:v>64282</c:v>
                </c:pt>
                <c:pt idx="35">
                  <c:v>79855</c:v>
                </c:pt>
                <c:pt idx="36">
                  <c:v>94458</c:v>
                </c:pt>
                <c:pt idx="37">
                  <c:v>76836</c:v>
                </c:pt>
                <c:pt idx="38">
                  <c:v>78179</c:v>
                </c:pt>
                <c:pt idx="39">
                  <c:v>64662</c:v>
                </c:pt>
                <c:pt idx="40">
                  <c:v>45746</c:v>
                </c:pt>
                <c:pt idx="41">
                  <c:v>31027</c:v>
                </c:pt>
                <c:pt idx="42">
                  <c:v>35775</c:v>
                </c:pt>
                <c:pt idx="43">
                  <c:v>25397</c:v>
                </c:pt>
                <c:pt idx="44">
                  <c:v>10353</c:v>
                </c:pt>
                <c:pt idx="45">
                  <c:v>8832</c:v>
                </c:pt>
                <c:pt idx="46">
                  <c:v>16826</c:v>
                </c:pt>
                <c:pt idx="47">
                  <c:v>12574</c:v>
                </c:pt>
                <c:pt idx="48">
                  <c:v>8858</c:v>
                </c:pt>
                <c:pt idx="49">
                  <c:v>7845</c:v>
                </c:pt>
                <c:pt idx="50">
                  <c:v>2489</c:v>
                </c:pt>
                <c:pt idx="51">
                  <c:v>0</c:v>
                </c:pt>
              </c:numCache>
            </c:numRef>
          </c:val>
          <c:smooth val="1"/>
          <c:extLst>
            <c:ext xmlns:c16="http://schemas.microsoft.com/office/drawing/2014/chart" uri="{C3380CC4-5D6E-409C-BE32-E72D297353CC}">
              <c16:uniqueId val="{00000001-AF71-4C9C-8570-06A84C222B5D}"/>
            </c:ext>
          </c:extLst>
        </c:ser>
        <c:dLbls>
          <c:showLegendKey val="0"/>
          <c:showVal val="0"/>
          <c:showCatName val="0"/>
          <c:showSerName val="0"/>
          <c:showPercent val="0"/>
          <c:showBubbleSize val="0"/>
        </c:dLbls>
        <c:marker val="1"/>
        <c:smooth val="0"/>
        <c:axId val="405438719"/>
        <c:axId val="405003103"/>
      </c:lineChart>
      <c:dateAx>
        <c:axId val="16848804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WEEK COMMENCING</a:t>
                </a:r>
              </a:p>
            </c:rich>
          </c:tx>
          <c:layout>
            <c:manualLayout>
              <c:xMode val="edge"/>
              <c:yMode val="edge"/>
              <c:x val="0.32985001807449826"/>
              <c:y val="0.8608031883923121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dd/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1" i="0" u="none" strike="noStrike" kern="1200" baseline="0">
                <a:solidFill>
                  <a:schemeClr val="tx1"/>
                </a:solidFill>
                <a:latin typeface="+mn-lt"/>
                <a:ea typeface="+mn-ea"/>
                <a:cs typeface="+mn-cs"/>
              </a:defRPr>
            </a:pPr>
            <a:endParaRPr lang="en-US"/>
          </a:p>
        </c:txPr>
        <c:crossAx val="1874021040"/>
        <c:crosses val="autoZero"/>
        <c:auto val="1"/>
        <c:lblOffset val="100"/>
        <c:baseTimeUnit val="days"/>
        <c:majorUnit val="7"/>
        <c:majorTimeUnit val="days"/>
      </c:dateAx>
      <c:valAx>
        <c:axId val="187402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solidFill>
                      <a:schemeClr val="tx1"/>
                    </a:solidFill>
                    <a:effectLst/>
                  </a:rPr>
                  <a:t>RELATIVE GOOGLE SEARCH VOLUME (INDEX)</a:t>
                </a:r>
                <a:endParaRPr lang="en-GB" sz="1100" dirty="0">
                  <a:solidFill>
                    <a:schemeClr val="tx1"/>
                  </a:solidFill>
                </a:endParaRPr>
              </a:p>
            </c:rich>
          </c:tx>
          <c:layout>
            <c:manualLayout>
              <c:xMode val="edge"/>
              <c:yMode val="edge"/>
              <c:x val="1.3700838241376944E-2"/>
              <c:y val="0"/>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84880480"/>
        <c:crosses val="autoZero"/>
        <c:crossBetween val="between"/>
        <c:majorUnit val="10"/>
        <c:minorUnit val="1"/>
      </c:valAx>
      <c:valAx>
        <c:axId val="405003103"/>
        <c:scaling>
          <c:orientation val="minMax"/>
          <c:max val="120000"/>
          <c:min val="0"/>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dirty="0">
                    <a:solidFill>
                      <a:schemeClr val="tx1"/>
                    </a:solidFill>
                  </a:rPr>
                  <a:t>TV EXPOSURES (MILLION)</a:t>
                </a:r>
              </a:p>
            </c:rich>
          </c:tx>
          <c:layout>
            <c:manualLayout>
              <c:xMode val="edge"/>
              <c:yMode val="edge"/>
              <c:x val="0.74447361316546268"/>
              <c:y val="0.1708636263028267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05438719"/>
        <c:crosses val="max"/>
        <c:crossBetween val="between"/>
        <c:dispUnits>
          <c:builtInUnit val="thousands"/>
        </c:dispUnits>
      </c:valAx>
      <c:dateAx>
        <c:axId val="405438719"/>
        <c:scaling>
          <c:orientation val="minMax"/>
        </c:scaling>
        <c:delete val="1"/>
        <c:axPos val="b"/>
        <c:numFmt formatCode="m/d/yyyy" sourceLinked="1"/>
        <c:majorTickMark val="out"/>
        <c:minorTickMark val="none"/>
        <c:tickLblPos val="nextTo"/>
        <c:crossAx val="405003103"/>
        <c:crosses val="autoZero"/>
        <c:auto val="1"/>
        <c:lblOffset val="100"/>
        <c:baseTimeUnit val="days"/>
        <c:majorUnit val="1"/>
        <c:minorUnit val="1"/>
      </c:dateAx>
      <c:spPr>
        <a:noFill/>
        <a:ln>
          <a:noFill/>
        </a:ln>
        <a:effectLst/>
      </c:spPr>
    </c:plotArea>
    <c:legend>
      <c:legendPos val="b"/>
      <c:layout>
        <c:manualLayout>
          <c:xMode val="edge"/>
          <c:yMode val="edge"/>
          <c:x val="0.51831574624573207"/>
          <c:y val="2.8465170310281777E-2"/>
          <c:w val="0.20390155642061825"/>
          <c:h val="0.1207099559360811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78126351036143E-2"/>
          <c:y val="2.1285958246278373E-2"/>
          <c:w val="0.87641403393762363"/>
          <c:h val="0.75853838464293544"/>
        </c:manualLayout>
      </c:layout>
      <c:lineChart>
        <c:grouping val="standard"/>
        <c:varyColors val="0"/>
        <c:ser>
          <c:idx val="0"/>
          <c:order val="0"/>
          <c:tx>
            <c:strRef>
              <c:f>Sheet1!$B$1</c:f>
              <c:strCache>
                <c:ptCount val="1"/>
                <c:pt idx="0">
                  <c:v>Search volume</c:v>
                </c:pt>
              </c:strCache>
            </c:strRef>
          </c:tx>
          <c:spPr>
            <a:ln w="28575" cap="rnd">
              <a:solidFill>
                <a:srgbClr val="00B050"/>
              </a:solidFill>
              <a:round/>
            </a:ln>
            <a:effectLst/>
          </c:spPr>
          <c:marker>
            <c:symbol val="none"/>
          </c:marker>
          <c:cat>
            <c:numRef>
              <c:f>Sheet1!$A$2:$A$21</c:f>
              <c:numCache>
                <c:formatCode>d\-mmm\-yy</c:formatCode>
                <c:ptCount val="20"/>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numCache>
            </c:numRef>
          </c:cat>
          <c:val>
            <c:numRef>
              <c:f>Sheet1!$B$2:$B$21</c:f>
              <c:numCache>
                <c:formatCode>General</c:formatCode>
                <c:ptCount val="20"/>
                <c:pt idx="0">
                  <c:v>46</c:v>
                </c:pt>
                <c:pt idx="1">
                  <c:v>45</c:v>
                </c:pt>
                <c:pt idx="2">
                  <c:v>45</c:v>
                </c:pt>
                <c:pt idx="3">
                  <c:v>47</c:v>
                </c:pt>
                <c:pt idx="4">
                  <c:v>45</c:v>
                </c:pt>
                <c:pt idx="5">
                  <c:v>42</c:v>
                </c:pt>
                <c:pt idx="6">
                  <c:v>45</c:v>
                </c:pt>
                <c:pt idx="7">
                  <c:v>43</c:v>
                </c:pt>
                <c:pt idx="8">
                  <c:v>51</c:v>
                </c:pt>
                <c:pt idx="9">
                  <c:v>48</c:v>
                </c:pt>
                <c:pt idx="10">
                  <c:v>50</c:v>
                </c:pt>
                <c:pt idx="11">
                  <c:v>71</c:v>
                </c:pt>
                <c:pt idx="12">
                  <c:v>80</c:v>
                </c:pt>
                <c:pt idx="13">
                  <c:v>100</c:v>
                </c:pt>
                <c:pt idx="14">
                  <c:v>99</c:v>
                </c:pt>
                <c:pt idx="15">
                  <c:v>96</c:v>
                </c:pt>
                <c:pt idx="16">
                  <c:v>84</c:v>
                </c:pt>
                <c:pt idx="17">
                  <c:v>86</c:v>
                </c:pt>
                <c:pt idx="18">
                  <c:v>77</c:v>
                </c:pt>
                <c:pt idx="19">
                  <c:v>83</c:v>
                </c:pt>
              </c:numCache>
            </c:numRef>
          </c:val>
          <c:smooth val="1"/>
          <c:extLst>
            <c:ext xmlns:c16="http://schemas.microsoft.com/office/drawing/2014/chart" uri="{C3380CC4-5D6E-409C-BE32-E72D297353CC}">
              <c16:uniqueId val="{00000000-AF71-4C9C-8570-06A84C222B5D}"/>
            </c:ext>
          </c:extLst>
        </c:ser>
        <c:dLbls>
          <c:showLegendKey val="0"/>
          <c:showVal val="0"/>
          <c:showCatName val="0"/>
          <c:showSerName val="0"/>
          <c:showPercent val="0"/>
          <c:showBubbleSize val="0"/>
        </c:dLbls>
        <c:marker val="1"/>
        <c:smooth val="0"/>
        <c:axId val="1684880480"/>
        <c:axId val="1874021040"/>
      </c:lineChart>
      <c:lineChart>
        <c:grouping val="standard"/>
        <c:varyColors val="0"/>
        <c:ser>
          <c:idx val="1"/>
          <c:order val="1"/>
          <c:tx>
            <c:strRef>
              <c:f>Sheet1!$C$1</c:f>
              <c:strCache>
                <c:ptCount val="1"/>
                <c:pt idx="0">
                  <c:v>TV exposures</c:v>
                </c:pt>
              </c:strCache>
            </c:strRef>
          </c:tx>
          <c:spPr>
            <a:ln w="28575" cap="rnd">
              <a:solidFill>
                <a:schemeClr val="accent3"/>
              </a:solidFill>
              <a:round/>
            </a:ln>
            <a:effectLst/>
          </c:spPr>
          <c:marker>
            <c:symbol val="none"/>
          </c:marker>
          <c:cat>
            <c:numRef>
              <c:f>Sheet1!$A$2:$A$21</c:f>
              <c:numCache>
                <c:formatCode>d\-mmm\-yy</c:formatCode>
                <c:ptCount val="20"/>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numCache>
            </c:numRef>
          </c:cat>
          <c:val>
            <c:numRef>
              <c:f>Sheet1!$C$2:$C$21</c:f>
              <c:numCache>
                <c:formatCode>General</c:formatCode>
                <c:ptCount val="20"/>
                <c:pt idx="9">
                  <c:v>0</c:v>
                </c:pt>
                <c:pt idx="10">
                  <c:v>44441</c:v>
                </c:pt>
                <c:pt idx="11">
                  <c:v>59220</c:v>
                </c:pt>
                <c:pt idx="12">
                  <c:v>7096</c:v>
                </c:pt>
                <c:pt idx="13">
                  <c:v>71876</c:v>
                </c:pt>
                <c:pt idx="14">
                  <c:v>89351</c:v>
                </c:pt>
                <c:pt idx="15">
                  <c:v>18492</c:v>
                </c:pt>
                <c:pt idx="16">
                  <c:v>81814</c:v>
                </c:pt>
                <c:pt idx="17">
                  <c:v>98884</c:v>
                </c:pt>
                <c:pt idx="18">
                  <c:v>15706</c:v>
                </c:pt>
                <c:pt idx="19" formatCode="0">
                  <c:v>0</c:v>
                </c:pt>
              </c:numCache>
            </c:numRef>
          </c:val>
          <c:smooth val="1"/>
          <c:extLst>
            <c:ext xmlns:c16="http://schemas.microsoft.com/office/drawing/2014/chart" uri="{C3380CC4-5D6E-409C-BE32-E72D297353CC}">
              <c16:uniqueId val="{00000001-AF71-4C9C-8570-06A84C222B5D}"/>
            </c:ext>
          </c:extLst>
        </c:ser>
        <c:dLbls>
          <c:showLegendKey val="0"/>
          <c:showVal val="0"/>
          <c:showCatName val="0"/>
          <c:showSerName val="0"/>
          <c:showPercent val="0"/>
          <c:showBubbleSize val="0"/>
        </c:dLbls>
        <c:marker val="1"/>
        <c:smooth val="0"/>
        <c:axId val="405438719"/>
        <c:axId val="405003103"/>
      </c:lineChart>
      <c:dateAx>
        <c:axId val="168488048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dirty="0">
                    <a:solidFill>
                      <a:schemeClr val="tx1"/>
                    </a:solidFill>
                  </a:rPr>
                  <a:t>WEEK COMMENCING</a:t>
                </a:r>
              </a:p>
            </c:rich>
          </c:tx>
          <c:layout>
            <c:manualLayout>
              <c:xMode val="edge"/>
              <c:yMode val="edge"/>
              <c:x val="0.41890546664344835"/>
              <c:y val="0.889485680300669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dd/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1" i="0" u="none" strike="noStrike" kern="1200" baseline="0">
                <a:solidFill>
                  <a:schemeClr val="tx1"/>
                </a:solidFill>
                <a:latin typeface="+mn-lt"/>
                <a:ea typeface="+mn-ea"/>
                <a:cs typeface="+mn-cs"/>
              </a:defRPr>
            </a:pPr>
            <a:endParaRPr lang="en-US"/>
          </a:p>
        </c:txPr>
        <c:crossAx val="1874021040"/>
        <c:crosses val="autoZero"/>
        <c:auto val="1"/>
        <c:lblOffset val="100"/>
        <c:baseTimeUnit val="days"/>
        <c:majorUnit val="7"/>
        <c:majorTimeUnit val="days"/>
      </c:dateAx>
      <c:valAx>
        <c:axId val="1874021040"/>
        <c:scaling>
          <c:orientation val="minMax"/>
          <c:max val="1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solidFill>
                      <a:schemeClr val="tx1"/>
                    </a:solidFill>
                    <a:effectLst/>
                  </a:rPr>
                  <a:t>RELATIVE GOOGLE SEARCH VOLUME (INDEX)</a:t>
                </a:r>
                <a:endParaRPr lang="en-GB" sz="1100" dirty="0">
                  <a:solidFill>
                    <a:schemeClr val="tx1"/>
                  </a:solidFill>
                </a:endParaRPr>
              </a:p>
            </c:rich>
          </c:tx>
          <c:layout>
            <c:manualLayout>
              <c:xMode val="edge"/>
              <c:yMode val="edge"/>
              <c:x val="0"/>
              <c:y val="7.3100597574464743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84880480"/>
        <c:crosses val="autoZero"/>
        <c:crossBetween val="between"/>
        <c:majorUnit val="10"/>
        <c:minorUnit val="1"/>
      </c:valAx>
      <c:valAx>
        <c:axId val="405003103"/>
        <c:scaling>
          <c:orientation val="minMax"/>
          <c:max val="120000"/>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dirty="0">
                    <a:solidFill>
                      <a:schemeClr val="tx1"/>
                    </a:solidFill>
                  </a:rPr>
                  <a:t>TV EXPOSURES (MILLION)</a:t>
                </a:r>
              </a:p>
            </c:rich>
          </c:tx>
          <c:layout>
            <c:manualLayout>
              <c:xMode val="edge"/>
              <c:yMode val="edge"/>
              <c:x val="0.97528140433951571"/>
              <c:y val="0.191214374789972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05438719"/>
        <c:crosses val="max"/>
        <c:crossBetween val="between"/>
        <c:dispUnits>
          <c:builtInUnit val="thousands"/>
        </c:dispUnits>
      </c:valAx>
      <c:dateAx>
        <c:axId val="405438719"/>
        <c:scaling>
          <c:orientation val="minMax"/>
        </c:scaling>
        <c:delete val="1"/>
        <c:axPos val="b"/>
        <c:numFmt formatCode="d\-mmm\-yy" sourceLinked="1"/>
        <c:majorTickMark val="out"/>
        <c:minorTickMark val="none"/>
        <c:tickLblPos val="nextTo"/>
        <c:crossAx val="405003103"/>
        <c:crosses val="autoZero"/>
        <c:auto val="1"/>
        <c:lblOffset val="100"/>
        <c:baseTimeUnit val="days"/>
        <c:majorUnit val="1"/>
        <c:minorUnit val="1"/>
      </c:dateAx>
      <c:spPr>
        <a:noFill/>
        <a:ln>
          <a:noFill/>
        </a:ln>
        <a:effectLst/>
      </c:spPr>
    </c:plotArea>
    <c:legend>
      <c:legendPos val="b"/>
      <c:layout>
        <c:manualLayout>
          <c:xMode val="edge"/>
          <c:yMode val="edge"/>
          <c:x val="0.26256676574002907"/>
          <c:y val="3.7927887123486416E-2"/>
          <c:w val="0.27811443022807669"/>
          <c:h val="5.249124007229679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49585330717145E-2"/>
          <c:y val="4.4632504238395806E-2"/>
          <c:w val="0.8795498481804529"/>
          <c:h val="0.84850433167846984"/>
        </c:manualLayout>
      </c:layout>
      <c:bubbleChart>
        <c:varyColors val="0"/>
        <c:ser>
          <c:idx val="0"/>
          <c:order val="0"/>
          <c:tx>
            <c:strRef>
              <c:f>Sheet1!$B$1</c:f>
              <c:strCache>
                <c:ptCount val="1"/>
                <c:pt idx="0">
                  <c:v>ROI</c:v>
                </c:pt>
              </c:strCache>
            </c:strRef>
          </c:tx>
          <c:spPr>
            <a:solidFill>
              <a:schemeClr val="accent1">
                <a:alpha val="75000"/>
              </a:schemeClr>
            </a:solidFill>
            <a:ln>
              <a:noFill/>
            </a:ln>
            <a:effectLst/>
          </c:spPr>
          <c:invertIfNegative val="0"/>
          <c:dPt>
            <c:idx val="0"/>
            <c:invertIfNegative val="0"/>
            <c:bubble3D val="1"/>
            <c:spPr>
              <a:solidFill>
                <a:schemeClr val="accent3"/>
              </a:solidFill>
              <a:ln>
                <a:noFill/>
              </a:ln>
              <a:effectLst/>
            </c:spPr>
            <c:extLst>
              <c:ext xmlns:c16="http://schemas.microsoft.com/office/drawing/2014/chart" uri="{C3380CC4-5D6E-409C-BE32-E72D297353CC}">
                <c16:uniqueId val="{00000001-1442-415C-85DB-534653BDF764}"/>
              </c:ext>
            </c:extLst>
          </c:dPt>
          <c:dPt>
            <c:idx val="1"/>
            <c:invertIfNegative val="0"/>
            <c:bubble3D val="1"/>
            <c:spPr>
              <a:solidFill>
                <a:schemeClr val="accent6"/>
              </a:solidFill>
              <a:ln>
                <a:noFill/>
              </a:ln>
              <a:effectLst/>
            </c:spPr>
            <c:extLst>
              <c:ext xmlns:c16="http://schemas.microsoft.com/office/drawing/2014/chart" uri="{C3380CC4-5D6E-409C-BE32-E72D297353CC}">
                <c16:uniqueId val="{00000003-1442-415C-85DB-534653BDF764}"/>
              </c:ext>
            </c:extLst>
          </c:dPt>
          <c:dPt>
            <c:idx val="2"/>
            <c:invertIfNegative val="0"/>
            <c:bubble3D val="1"/>
            <c:spPr>
              <a:solidFill>
                <a:schemeClr val="accent2"/>
              </a:solidFill>
              <a:ln>
                <a:noFill/>
              </a:ln>
              <a:effectLst/>
            </c:spPr>
            <c:extLst>
              <c:ext xmlns:c16="http://schemas.microsoft.com/office/drawing/2014/chart" uri="{C3380CC4-5D6E-409C-BE32-E72D297353CC}">
                <c16:uniqueId val="{00000005-1442-415C-85DB-534653BDF764}"/>
              </c:ext>
            </c:extLst>
          </c:dPt>
          <c:dPt>
            <c:idx val="3"/>
            <c:invertIfNegative val="0"/>
            <c:bubble3D val="1"/>
            <c:spPr>
              <a:solidFill>
                <a:srgbClr val="FFCD00"/>
              </a:solidFill>
              <a:ln>
                <a:noFill/>
              </a:ln>
              <a:effectLst/>
            </c:spPr>
            <c:extLst>
              <c:ext xmlns:c16="http://schemas.microsoft.com/office/drawing/2014/chart" uri="{C3380CC4-5D6E-409C-BE32-E72D297353CC}">
                <c16:uniqueId val="{00000007-1442-415C-85DB-534653BDF764}"/>
              </c:ext>
            </c:extLst>
          </c:dPt>
          <c:dPt>
            <c:idx val="4"/>
            <c:invertIfNegative val="0"/>
            <c:bubble3D val="1"/>
            <c:spPr>
              <a:solidFill>
                <a:schemeClr val="accent1"/>
              </a:solidFill>
              <a:ln>
                <a:noFill/>
              </a:ln>
              <a:effectLst/>
            </c:spPr>
            <c:extLst>
              <c:ext xmlns:c16="http://schemas.microsoft.com/office/drawing/2014/chart" uri="{C3380CC4-5D6E-409C-BE32-E72D297353CC}">
                <c16:uniqueId val="{00000009-1442-415C-85DB-534653BDF764}"/>
              </c:ext>
            </c:extLst>
          </c:dPt>
          <c:dPt>
            <c:idx val="5"/>
            <c:invertIfNegative val="0"/>
            <c:bubble3D val="1"/>
            <c:spPr>
              <a:solidFill>
                <a:srgbClr val="00A5D7"/>
              </a:solidFill>
              <a:ln>
                <a:noFill/>
              </a:ln>
              <a:effectLst/>
            </c:spPr>
            <c:extLst>
              <c:ext xmlns:c16="http://schemas.microsoft.com/office/drawing/2014/chart" uri="{C3380CC4-5D6E-409C-BE32-E72D297353CC}">
                <c16:uniqueId val="{0000000B-1442-415C-85DB-534653BDF764}"/>
              </c:ext>
            </c:extLst>
          </c:dPt>
          <c:dPt>
            <c:idx val="6"/>
            <c:invertIfNegative val="0"/>
            <c:bubble3D val="1"/>
            <c:spPr>
              <a:noFill/>
              <a:ln>
                <a:noFill/>
              </a:ln>
              <a:effectLst/>
            </c:spPr>
            <c:extLst>
              <c:ext xmlns:c16="http://schemas.microsoft.com/office/drawing/2014/chart" uri="{C3380CC4-5D6E-409C-BE32-E72D297353CC}">
                <c16:uniqueId val="{0000000D-1442-415C-85DB-534653BDF764}"/>
              </c:ext>
            </c:extLst>
          </c:dPt>
          <c:xVal>
            <c:numRef>
              <c:f>Sheet1!$A$2:$A$7</c:f>
              <c:numCache>
                <c:formatCode>0%</c:formatCode>
                <c:ptCount val="6"/>
                <c:pt idx="0">
                  <c:v>0.54</c:v>
                </c:pt>
                <c:pt idx="1">
                  <c:v>0.05</c:v>
                </c:pt>
                <c:pt idx="2">
                  <c:v>0.23</c:v>
                </c:pt>
                <c:pt idx="3">
                  <c:v>0.06</c:v>
                </c:pt>
                <c:pt idx="4">
                  <c:v>0.04</c:v>
                </c:pt>
                <c:pt idx="5">
                  <c:v>0.08</c:v>
                </c:pt>
              </c:numCache>
            </c:numRef>
          </c:xVal>
          <c:yVal>
            <c:numRef>
              <c:f>Sheet1!$B$2:$B$7</c:f>
              <c:numCache>
                <c:formatCode>"£"#,##0.00_);[Red]\("£"#,##0.00\)</c:formatCode>
                <c:ptCount val="6"/>
                <c:pt idx="0">
                  <c:v>4.2</c:v>
                </c:pt>
                <c:pt idx="1">
                  <c:v>2.09</c:v>
                </c:pt>
                <c:pt idx="2">
                  <c:v>2.4300000000000002</c:v>
                </c:pt>
                <c:pt idx="3">
                  <c:v>2.35</c:v>
                </c:pt>
                <c:pt idx="4">
                  <c:v>0.84</c:v>
                </c:pt>
                <c:pt idx="5">
                  <c:v>1.1499999999999999</c:v>
                </c:pt>
              </c:numCache>
            </c:numRef>
          </c:yVal>
          <c:bubbleSize>
            <c:numRef>
              <c:f>Sheet1!$C$2:$C$7</c:f>
              <c:numCache>
                <c:formatCode>0%</c:formatCode>
                <c:ptCount val="6"/>
                <c:pt idx="0">
                  <c:v>0.71</c:v>
                </c:pt>
                <c:pt idx="1">
                  <c:v>0.03</c:v>
                </c:pt>
                <c:pt idx="2">
                  <c:v>0.18</c:v>
                </c:pt>
                <c:pt idx="3">
                  <c:v>0.04</c:v>
                </c:pt>
                <c:pt idx="4">
                  <c:v>0.01</c:v>
                </c:pt>
                <c:pt idx="5">
                  <c:v>0.03</c:v>
                </c:pt>
              </c:numCache>
            </c:numRef>
          </c:bubbleSize>
          <c:bubble3D val="1"/>
          <c:extLst>
            <c:ext xmlns:c16="http://schemas.microsoft.com/office/drawing/2014/chart" uri="{C3380CC4-5D6E-409C-BE32-E72D297353CC}">
              <c16:uniqueId val="{0000000E-1442-415C-85DB-534653BDF764}"/>
            </c:ext>
          </c:extLst>
        </c:ser>
        <c:dLbls>
          <c:showLegendKey val="0"/>
          <c:showVal val="0"/>
          <c:showCatName val="0"/>
          <c:showSerName val="0"/>
          <c:showPercent val="0"/>
          <c:showBubbleSize val="0"/>
        </c:dLbls>
        <c:bubbleScale val="100"/>
        <c:showNegBubbles val="0"/>
        <c:axId val="186751232"/>
        <c:axId val="186765312"/>
      </c:bubbleChart>
      <c:valAx>
        <c:axId val="186751232"/>
        <c:scaling>
          <c:orientation val="minMax"/>
          <c:min val="0"/>
        </c:scaling>
        <c:delete val="0"/>
        <c:axPos val="b"/>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765312"/>
        <c:crosses val="autoZero"/>
        <c:crossBetween val="midCat"/>
      </c:valAx>
      <c:valAx>
        <c:axId val="1867653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751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49585330717145E-2"/>
          <c:y val="4.4632504238395806E-2"/>
          <c:w val="0.8795498481804529"/>
          <c:h val="0.84850433167846984"/>
        </c:manualLayout>
      </c:layout>
      <c:bubbleChart>
        <c:varyColors val="0"/>
        <c:ser>
          <c:idx val="0"/>
          <c:order val="0"/>
          <c:tx>
            <c:strRef>
              <c:f>Sheet1!$B$1</c:f>
              <c:strCache>
                <c:ptCount val="1"/>
                <c:pt idx="0">
                  <c:v>ROI</c:v>
                </c:pt>
              </c:strCache>
            </c:strRef>
          </c:tx>
          <c:spPr>
            <a:solidFill>
              <a:schemeClr val="accent1">
                <a:alpha val="75000"/>
              </a:schemeClr>
            </a:solidFill>
            <a:ln>
              <a:noFill/>
            </a:ln>
            <a:effectLst/>
          </c:spPr>
          <c:invertIfNegative val="0"/>
          <c:dPt>
            <c:idx val="0"/>
            <c:invertIfNegative val="0"/>
            <c:bubble3D val="1"/>
            <c:spPr>
              <a:solidFill>
                <a:schemeClr val="accent1"/>
              </a:solidFill>
              <a:ln>
                <a:noFill/>
              </a:ln>
              <a:effectLst/>
            </c:spPr>
            <c:extLst>
              <c:ext xmlns:c16="http://schemas.microsoft.com/office/drawing/2014/chart" uri="{C3380CC4-5D6E-409C-BE32-E72D297353CC}">
                <c16:uniqueId val="{00000001-1442-415C-85DB-534653BDF764}"/>
              </c:ext>
            </c:extLst>
          </c:dPt>
          <c:dPt>
            <c:idx val="1"/>
            <c:invertIfNegative val="0"/>
            <c:bubble3D val="1"/>
            <c:spPr>
              <a:solidFill>
                <a:srgbClr val="00A5D7"/>
              </a:solidFill>
              <a:ln>
                <a:noFill/>
              </a:ln>
              <a:effectLst/>
            </c:spPr>
            <c:extLst>
              <c:ext xmlns:c16="http://schemas.microsoft.com/office/drawing/2014/chart" uri="{C3380CC4-5D6E-409C-BE32-E72D297353CC}">
                <c16:uniqueId val="{00000003-1442-415C-85DB-534653BDF764}"/>
              </c:ext>
            </c:extLst>
          </c:dPt>
          <c:dPt>
            <c:idx val="2"/>
            <c:invertIfNegative val="0"/>
            <c:bubble3D val="1"/>
            <c:spPr>
              <a:solidFill>
                <a:srgbClr val="FFCD00"/>
              </a:solidFill>
              <a:ln>
                <a:noFill/>
              </a:ln>
              <a:effectLst/>
            </c:spPr>
            <c:extLst>
              <c:ext xmlns:c16="http://schemas.microsoft.com/office/drawing/2014/chart" uri="{C3380CC4-5D6E-409C-BE32-E72D297353CC}">
                <c16:uniqueId val="{00000005-1442-415C-85DB-534653BDF764}"/>
              </c:ext>
            </c:extLst>
          </c:dPt>
          <c:dPt>
            <c:idx val="3"/>
            <c:invertIfNegative val="0"/>
            <c:bubble3D val="1"/>
            <c:spPr>
              <a:solidFill>
                <a:schemeClr val="accent6"/>
              </a:solidFill>
              <a:ln>
                <a:noFill/>
              </a:ln>
              <a:effectLst/>
            </c:spPr>
            <c:extLst>
              <c:ext xmlns:c16="http://schemas.microsoft.com/office/drawing/2014/chart" uri="{C3380CC4-5D6E-409C-BE32-E72D297353CC}">
                <c16:uniqueId val="{00000007-1442-415C-85DB-534653BDF764}"/>
              </c:ext>
            </c:extLst>
          </c:dPt>
          <c:dPt>
            <c:idx val="4"/>
            <c:invertIfNegative val="0"/>
            <c:bubble3D val="1"/>
            <c:spPr>
              <a:solidFill>
                <a:schemeClr val="accent2"/>
              </a:solidFill>
              <a:ln>
                <a:noFill/>
              </a:ln>
              <a:effectLst/>
            </c:spPr>
            <c:extLst>
              <c:ext xmlns:c16="http://schemas.microsoft.com/office/drawing/2014/chart" uri="{C3380CC4-5D6E-409C-BE32-E72D297353CC}">
                <c16:uniqueId val="{00000009-1442-415C-85DB-534653BDF764}"/>
              </c:ext>
            </c:extLst>
          </c:dPt>
          <c:dPt>
            <c:idx val="5"/>
            <c:invertIfNegative val="0"/>
            <c:bubble3D val="1"/>
            <c:spPr>
              <a:solidFill>
                <a:schemeClr val="accent3"/>
              </a:solidFill>
              <a:ln>
                <a:noFill/>
              </a:ln>
              <a:effectLst/>
            </c:spPr>
            <c:extLst>
              <c:ext xmlns:c16="http://schemas.microsoft.com/office/drawing/2014/chart" uri="{C3380CC4-5D6E-409C-BE32-E72D297353CC}">
                <c16:uniqueId val="{0000000B-1442-415C-85DB-534653BDF764}"/>
              </c:ext>
            </c:extLst>
          </c:dPt>
          <c:xVal>
            <c:numRef>
              <c:f>Sheet1!$A$2:$A$7</c:f>
              <c:numCache>
                <c:formatCode>0%</c:formatCode>
                <c:ptCount val="6"/>
                <c:pt idx="0">
                  <c:v>0.04</c:v>
                </c:pt>
                <c:pt idx="1">
                  <c:v>0.08</c:v>
                </c:pt>
                <c:pt idx="2">
                  <c:v>0.06</c:v>
                </c:pt>
                <c:pt idx="3">
                  <c:v>0.05</c:v>
                </c:pt>
                <c:pt idx="4">
                  <c:v>0.23</c:v>
                </c:pt>
                <c:pt idx="5">
                  <c:v>0.54</c:v>
                </c:pt>
              </c:numCache>
            </c:numRef>
          </c:xVal>
          <c:yVal>
            <c:numRef>
              <c:f>Sheet1!$B$2:$B$7</c:f>
              <c:numCache>
                <c:formatCode>"£"#,##0.00_);[Red]\("£"#,##0.00\)</c:formatCode>
                <c:ptCount val="6"/>
                <c:pt idx="0">
                  <c:v>0.82</c:v>
                </c:pt>
                <c:pt idx="1">
                  <c:v>0.56999999999999995</c:v>
                </c:pt>
                <c:pt idx="2">
                  <c:v>1.21</c:v>
                </c:pt>
                <c:pt idx="3">
                  <c:v>1.61</c:v>
                </c:pt>
                <c:pt idx="4">
                  <c:v>1.44</c:v>
                </c:pt>
                <c:pt idx="5">
                  <c:v>1.73</c:v>
                </c:pt>
              </c:numCache>
            </c:numRef>
          </c:yVal>
          <c:bubbleSize>
            <c:numRef>
              <c:f>Sheet1!$C$2:$C$7</c:f>
              <c:numCache>
                <c:formatCode>0%</c:formatCode>
                <c:ptCount val="6"/>
                <c:pt idx="0">
                  <c:v>0.02</c:v>
                </c:pt>
                <c:pt idx="1">
                  <c:v>0.03</c:v>
                </c:pt>
                <c:pt idx="2">
                  <c:v>0.05</c:v>
                </c:pt>
                <c:pt idx="3">
                  <c:v>0.05</c:v>
                </c:pt>
                <c:pt idx="4">
                  <c:v>0.22</c:v>
                </c:pt>
                <c:pt idx="5">
                  <c:v>0.62</c:v>
                </c:pt>
              </c:numCache>
            </c:numRef>
          </c:bubbleSize>
          <c:bubble3D val="1"/>
          <c:extLst>
            <c:ext xmlns:c16="http://schemas.microsoft.com/office/drawing/2014/chart" uri="{C3380CC4-5D6E-409C-BE32-E72D297353CC}">
              <c16:uniqueId val="{0000000E-1442-415C-85DB-534653BDF764}"/>
            </c:ext>
          </c:extLst>
        </c:ser>
        <c:dLbls>
          <c:showLegendKey val="0"/>
          <c:showVal val="0"/>
          <c:showCatName val="0"/>
          <c:showSerName val="0"/>
          <c:showPercent val="0"/>
          <c:showBubbleSize val="0"/>
        </c:dLbls>
        <c:bubbleScale val="100"/>
        <c:showNegBubbles val="0"/>
        <c:axId val="158501504"/>
        <c:axId val="158519680"/>
      </c:bubbleChart>
      <c:valAx>
        <c:axId val="158501504"/>
        <c:scaling>
          <c:orientation val="minMax"/>
          <c:min val="0"/>
        </c:scaling>
        <c:delete val="0"/>
        <c:axPos val="b"/>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8519680"/>
        <c:crosses val="autoZero"/>
        <c:crossBetween val="midCat"/>
      </c:valAx>
      <c:valAx>
        <c:axId val="1585196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8501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18667083961875"/>
          <c:y val="4.3218940883149155E-2"/>
          <c:w val="0.60564793390168326"/>
          <c:h val="0.74244744146543806"/>
        </c:manualLayout>
      </c:layout>
      <c:barChart>
        <c:barDir val="bar"/>
        <c:grouping val="clustered"/>
        <c:varyColors val="0"/>
        <c:ser>
          <c:idx val="0"/>
          <c:order val="0"/>
          <c:tx>
            <c:strRef>
              <c:f>Pivots!$F$445</c:f>
              <c:strCache>
                <c:ptCount val="1"/>
                <c:pt idx="0">
                  <c:v>First 2 weeks</c:v>
                </c:pt>
              </c:strCache>
            </c:strRef>
          </c:tx>
          <c:spPr>
            <a:solidFill>
              <a:schemeClr val="accent2">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Pivots!$E$446:$E$455</c:f>
              <c:strCache>
                <c:ptCount val="10"/>
                <c:pt idx="0">
                  <c:v>Cinema</c:v>
                </c:pt>
                <c:pt idx="1">
                  <c:v>Broadcaster VOD</c:v>
                </c:pt>
                <c:pt idx="2">
                  <c:v>Online Video</c:v>
                </c:pt>
                <c:pt idx="3">
                  <c:v>Paid Social</c:v>
                </c:pt>
                <c:pt idx="4">
                  <c:v>Out of Home</c:v>
                </c:pt>
                <c:pt idx="5">
                  <c:v>Radio</c:v>
                </c:pt>
                <c:pt idx="6">
                  <c:v>Online Display</c:v>
                </c:pt>
                <c:pt idx="7">
                  <c:v>Print</c:v>
                </c:pt>
                <c:pt idx="8">
                  <c:v>TV</c:v>
                </c:pt>
                <c:pt idx="9">
                  <c:v>PPC Generic</c:v>
                </c:pt>
              </c:strCache>
            </c:strRef>
          </c:cat>
          <c:val>
            <c:numRef>
              <c:f>Pivots!$F$446:$F$455</c:f>
              <c:numCache>
                <c:formatCode>0.0%</c:formatCode>
                <c:ptCount val="10"/>
                <c:pt idx="0">
                  <c:v>2.442238522765413E-2</c:v>
                </c:pt>
                <c:pt idx="1">
                  <c:v>4.4876011372158305E-2</c:v>
                </c:pt>
                <c:pt idx="2">
                  <c:v>5.3291910150235829E-2</c:v>
                </c:pt>
                <c:pt idx="3">
                  <c:v>5.5745045071930649E-2</c:v>
                </c:pt>
                <c:pt idx="4">
                  <c:v>6.8366902538267021E-2</c:v>
                </c:pt>
                <c:pt idx="5">
                  <c:v>6.9730362427424794E-2</c:v>
                </c:pt>
                <c:pt idx="6">
                  <c:v>7.8972612304622769E-2</c:v>
                </c:pt>
                <c:pt idx="7">
                  <c:v>9.7013275932635951E-2</c:v>
                </c:pt>
                <c:pt idx="8">
                  <c:v>0.22749775474013417</c:v>
                </c:pt>
                <c:pt idx="9">
                  <c:v>0.28754305984959566</c:v>
                </c:pt>
              </c:numCache>
            </c:numRef>
          </c:val>
          <c:extLst>
            <c:ext xmlns:c16="http://schemas.microsoft.com/office/drawing/2014/chart" uri="{C3380CC4-5D6E-409C-BE32-E72D297353CC}">
              <c16:uniqueId val="{00000000-BBB2-4C8E-879E-CDD6FF03E15B}"/>
            </c:ext>
          </c:extLst>
        </c:ser>
        <c:dLbls>
          <c:showLegendKey val="0"/>
          <c:showVal val="0"/>
          <c:showCatName val="0"/>
          <c:showSerName val="0"/>
          <c:showPercent val="0"/>
          <c:showBubbleSize val="0"/>
        </c:dLbls>
        <c:gapWidth val="50"/>
        <c:axId val="436296640"/>
        <c:axId val="1958325120"/>
      </c:barChart>
      <c:catAx>
        <c:axId val="4362966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325120"/>
        <c:crosses val="autoZero"/>
        <c:auto val="1"/>
        <c:lblAlgn val="ctr"/>
        <c:lblOffset val="100"/>
        <c:noMultiLvlLbl val="0"/>
      </c:catAx>
      <c:valAx>
        <c:axId val="195832512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 contribution to sales</a:t>
                </a:r>
              </a:p>
            </c:rich>
          </c:tx>
          <c:layout>
            <c:manualLayout>
              <c:xMode val="edge"/>
              <c:yMode val="edge"/>
              <c:x val="0.44741656774428851"/>
              <c:y val="0.8648282654790290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36296640"/>
        <c:crosses val="autoZero"/>
        <c:crossBetween val="between"/>
        <c:majorUnit val="0.2"/>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Entry>
      <c:layout>
        <c:manualLayout>
          <c:xMode val="edge"/>
          <c:yMode val="edge"/>
          <c:x val="0.82065208866672712"/>
          <c:y val="4.6279026635556157E-2"/>
          <c:w val="0.10950864528824916"/>
          <c:h val="5.950601577029498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noFill/>
            <a:ln>
              <a:noFill/>
            </a:ln>
            <a:effectLst/>
          </c:spPr>
          <c:invertIfNegative val="0"/>
          <c:cat>
            <c:strRef>
              <c:f>Sheet1!$A$2:$A$8</c:f>
              <c:strCache>
                <c:ptCount val="7"/>
                <c:pt idx="0">
                  <c:v>ALL</c:v>
                </c:pt>
                <c:pt idx="1">
                  <c:v>TV</c:v>
                </c:pt>
                <c:pt idx="2">
                  <c:v>RADIO</c:v>
                </c:pt>
                <c:pt idx="3">
                  <c:v>PRINT</c:v>
                </c:pt>
                <c:pt idx="4">
                  <c:v>OOH</c:v>
                </c:pt>
                <c:pt idx="5">
                  <c:v>ONLINE DISPLAY</c:v>
                </c:pt>
                <c:pt idx="6">
                  <c:v>ONLINE VIDEO</c:v>
                </c:pt>
              </c:strCache>
            </c:strRef>
          </c:cat>
          <c:val>
            <c:numRef>
              <c:f>Sheet1!$B$2:$B$8</c:f>
              <c:numCache>
                <c:formatCode>General</c:formatCode>
                <c:ptCount val="7"/>
                <c:pt idx="0">
                  <c:v>0.546759</c:v>
                </c:pt>
                <c:pt idx="1">
                  <c:v>0.828685</c:v>
                </c:pt>
                <c:pt idx="2">
                  <c:v>0.78774900000000003</c:v>
                </c:pt>
                <c:pt idx="3">
                  <c:v>0.65674100000000002</c:v>
                </c:pt>
                <c:pt idx="4">
                  <c:v>0.23543900000000001</c:v>
                </c:pt>
                <c:pt idx="5">
                  <c:v>0.47508600000000001</c:v>
                </c:pt>
                <c:pt idx="6">
                  <c:v>0.276314</c:v>
                </c:pt>
              </c:numCache>
            </c:numRef>
          </c:val>
          <c:extLst>
            <c:ext xmlns:c16="http://schemas.microsoft.com/office/drawing/2014/chart" uri="{C3380CC4-5D6E-409C-BE32-E72D297353CC}">
              <c16:uniqueId val="{00000000-D005-4399-9001-09CCE0021D1D}"/>
            </c:ext>
          </c:extLst>
        </c:ser>
        <c:ser>
          <c:idx val="1"/>
          <c:order val="1"/>
          <c:tx>
            <c:strRef>
              <c:f>Sheet1!$C$1</c:f>
              <c:strCache>
                <c:ptCount val="1"/>
                <c:pt idx="0">
                  <c:v>Column2</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005-4399-9001-09CCE0021D1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D005-4399-9001-09CCE0021D1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D005-4399-9001-09CCE0021D1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6-D005-4399-9001-09CCE0021D1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D005-4399-9001-09CCE0021D1D}"/>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8-D005-4399-9001-09CCE0021D1D}"/>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D005-4399-9001-09CCE0021D1D}"/>
              </c:ext>
            </c:extLst>
          </c:dPt>
          <c:cat>
            <c:strRef>
              <c:f>Sheet1!$A$2:$A$8</c:f>
              <c:strCache>
                <c:ptCount val="7"/>
                <c:pt idx="0">
                  <c:v>ALL</c:v>
                </c:pt>
                <c:pt idx="1">
                  <c:v>TV</c:v>
                </c:pt>
                <c:pt idx="2">
                  <c:v>RADIO</c:v>
                </c:pt>
                <c:pt idx="3">
                  <c:v>PRINT</c:v>
                </c:pt>
                <c:pt idx="4">
                  <c:v>OOH</c:v>
                </c:pt>
                <c:pt idx="5">
                  <c:v>ONLINE DISPLAY</c:v>
                </c:pt>
                <c:pt idx="6">
                  <c:v>ONLINE VIDEO</c:v>
                </c:pt>
              </c:strCache>
            </c:strRef>
          </c:cat>
          <c:val>
            <c:numRef>
              <c:f>Sheet1!$C$2:$C$8</c:f>
              <c:numCache>
                <c:formatCode>General</c:formatCode>
                <c:ptCount val="7"/>
                <c:pt idx="0">
                  <c:v>1.438658</c:v>
                </c:pt>
                <c:pt idx="1">
                  <c:v>1.5444340000000001</c:v>
                </c:pt>
                <c:pt idx="2">
                  <c:v>1.477916</c:v>
                </c:pt>
                <c:pt idx="3">
                  <c:v>1.359451</c:v>
                </c:pt>
                <c:pt idx="4">
                  <c:v>0.61341900000000005</c:v>
                </c:pt>
                <c:pt idx="5">
                  <c:v>0.69972999999999996</c:v>
                </c:pt>
                <c:pt idx="6">
                  <c:v>1.5432490000000001</c:v>
                </c:pt>
              </c:numCache>
            </c:numRef>
          </c:val>
          <c:extLst>
            <c:ext xmlns:c16="http://schemas.microsoft.com/office/drawing/2014/chart" uri="{C3380CC4-5D6E-409C-BE32-E72D297353CC}">
              <c16:uniqueId val="{00000003-D005-4399-9001-09CCE0021D1D}"/>
            </c:ext>
          </c:extLst>
        </c:ser>
        <c:dLbls>
          <c:showLegendKey val="0"/>
          <c:showVal val="0"/>
          <c:showCatName val="0"/>
          <c:showSerName val="0"/>
          <c:showPercent val="0"/>
          <c:showBubbleSize val="0"/>
        </c:dLbls>
        <c:gapWidth val="150"/>
        <c:overlap val="100"/>
        <c:axId val="150195584"/>
        <c:axId val="150197376"/>
      </c:barChart>
      <c:catAx>
        <c:axId val="15019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197376"/>
        <c:crosses val="autoZero"/>
        <c:auto val="1"/>
        <c:lblAlgn val="ctr"/>
        <c:lblOffset val="100"/>
        <c:noMultiLvlLbl val="0"/>
      </c:catAx>
      <c:valAx>
        <c:axId val="150197376"/>
        <c:scaling>
          <c:orientation val="minMax"/>
        </c:scaling>
        <c:delete val="0"/>
        <c:axPos val="l"/>
        <c:majorGridlines>
          <c:spPr>
            <a:ln w="9525" cap="flat" cmpd="sng" algn="ctr">
              <a:no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1955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Sheet1!$A$2</c:f>
              <c:strCache>
                <c:ptCount val="1"/>
                <c:pt idx="0">
                  <c:v>TV</c:v>
                </c:pt>
              </c:strCache>
            </c:strRef>
          </c:tx>
          <c:dPt>
            <c:idx val="1"/>
            <c:bubble3D val="0"/>
            <c:spPr>
              <a:solidFill>
                <a:srgbClr val="4D4D4D">
                  <a:lumMod val="20000"/>
                  <a:lumOff val="80000"/>
                </a:srgbClr>
              </a:solidFill>
            </c:spPr>
            <c:extLst>
              <c:ext xmlns:c16="http://schemas.microsoft.com/office/drawing/2014/chart" uri="{C3380CC4-5D6E-409C-BE32-E72D297353CC}">
                <c16:uniqueId val="{00000003-5B98-4C75-AE8D-06A139C19A7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98-4C75-AE8D-06A139C19A71}"/>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Sheet1!$D$2:$E$2</c:f>
              <c:numCache>
                <c:formatCode>0%</c:formatCode>
                <c:ptCount val="2"/>
                <c:pt idx="0">
                  <c:v>0.42</c:v>
                </c:pt>
                <c:pt idx="1">
                  <c:v>0.58000000000000007</c:v>
                </c:pt>
              </c:numCache>
            </c:numRef>
          </c:val>
          <c:extLst>
            <c:ext xmlns:c16="http://schemas.microsoft.com/office/drawing/2014/chart" uri="{C3380CC4-5D6E-409C-BE32-E72D297353CC}">
              <c16:uniqueId val="{00000004-5B98-4C75-AE8D-06A139C19A7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Sheet1!$A$8</c:f>
              <c:strCache>
                <c:ptCount val="1"/>
                <c:pt idx="0">
                  <c:v>Social media sites such as Twitter or Facebook</c:v>
                </c:pt>
              </c:strCache>
            </c:strRef>
          </c:tx>
          <c:dPt>
            <c:idx val="0"/>
            <c:bubble3D val="0"/>
            <c:spPr>
              <a:solidFill>
                <a:srgbClr val="4D4D4D"/>
              </a:solidFill>
            </c:spPr>
            <c:extLst>
              <c:ext xmlns:c16="http://schemas.microsoft.com/office/drawing/2014/chart" uri="{C3380CC4-5D6E-409C-BE32-E72D297353CC}">
                <c16:uniqueId val="{00000001-947A-4B98-B617-66CA94255BBA}"/>
              </c:ext>
            </c:extLst>
          </c:dPt>
          <c:dPt>
            <c:idx val="1"/>
            <c:bubble3D val="0"/>
            <c:spPr>
              <a:solidFill>
                <a:schemeClr val="bg2">
                  <a:lumMod val="20000"/>
                  <a:lumOff val="80000"/>
                </a:schemeClr>
              </a:solidFill>
            </c:spPr>
            <c:extLst>
              <c:ext xmlns:c16="http://schemas.microsoft.com/office/drawing/2014/chart" uri="{C3380CC4-5D6E-409C-BE32-E72D297353CC}">
                <c16:uniqueId val="{00000003-947A-4B98-B617-66CA94255BB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7A-4B98-B617-66CA94255BBA}"/>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Sheet1!$D$8:$E$8</c:f>
              <c:numCache>
                <c:formatCode>0%</c:formatCode>
                <c:ptCount val="2"/>
                <c:pt idx="0">
                  <c:v>0.05</c:v>
                </c:pt>
                <c:pt idx="1">
                  <c:v>0.95</c:v>
                </c:pt>
              </c:numCache>
            </c:numRef>
          </c:val>
          <c:extLst>
            <c:ext xmlns:c16="http://schemas.microsoft.com/office/drawing/2014/chart" uri="{C3380CC4-5D6E-409C-BE32-E72D297353CC}">
              <c16:uniqueId val="{00000004-947A-4B98-B617-66CA94255BB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Sheet1!$A$10</c:f>
              <c:strCache>
                <c:ptCount val="1"/>
                <c:pt idx="0">
                  <c:v>YouTube</c:v>
                </c:pt>
              </c:strCache>
            </c:strRef>
          </c:tx>
          <c:dPt>
            <c:idx val="0"/>
            <c:bubble3D val="0"/>
            <c:spPr>
              <a:solidFill>
                <a:srgbClr val="4D4D4D"/>
              </a:solidFill>
            </c:spPr>
            <c:extLst>
              <c:ext xmlns:c16="http://schemas.microsoft.com/office/drawing/2014/chart" uri="{C3380CC4-5D6E-409C-BE32-E72D297353CC}">
                <c16:uniqueId val="{00000001-13B5-4053-8E72-27D396D0662A}"/>
              </c:ext>
            </c:extLst>
          </c:dPt>
          <c:dPt>
            <c:idx val="1"/>
            <c:bubble3D val="0"/>
            <c:spPr>
              <a:solidFill>
                <a:schemeClr val="bg2">
                  <a:lumMod val="20000"/>
                  <a:lumOff val="80000"/>
                </a:schemeClr>
              </a:solidFill>
            </c:spPr>
            <c:extLst>
              <c:ext xmlns:c16="http://schemas.microsoft.com/office/drawing/2014/chart" uri="{C3380CC4-5D6E-409C-BE32-E72D297353CC}">
                <c16:uniqueId val="{00000003-13B5-4053-8E72-27D396D0662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B5-4053-8E72-27D396D0662A}"/>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Sheet1!$D$10:$E$10</c:f>
              <c:numCache>
                <c:formatCode>0%</c:formatCode>
                <c:ptCount val="2"/>
                <c:pt idx="0">
                  <c:v>0.06</c:v>
                </c:pt>
                <c:pt idx="1">
                  <c:v>0.94</c:v>
                </c:pt>
              </c:numCache>
            </c:numRef>
          </c:val>
          <c:extLst>
            <c:ext xmlns:c16="http://schemas.microsoft.com/office/drawing/2014/chart" uri="{C3380CC4-5D6E-409C-BE32-E72D297353CC}">
              <c16:uniqueId val="{00000004-13B5-4053-8E72-27D396D0662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Sheet1!$A$4</c:f>
              <c:strCache>
                <c:ptCount val="1"/>
                <c:pt idx="0">
                  <c:v>Newspapers</c:v>
                </c:pt>
              </c:strCache>
            </c:strRef>
          </c:tx>
          <c:dPt>
            <c:idx val="0"/>
            <c:bubble3D val="0"/>
            <c:spPr>
              <a:solidFill>
                <a:srgbClr val="4D4D4D"/>
              </a:solidFill>
            </c:spPr>
            <c:extLst>
              <c:ext xmlns:c16="http://schemas.microsoft.com/office/drawing/2014/chart" uri="{C3380CC4-5D6E-409C-BE32-E72D297353CC}">
                <c16:uniqueId val="{00000001-5BBA-4565-A8EF-979CAAD769EE}"/>
              </c:ext>
            </c:extLst>
          </c:dPt>
          <c:dPt>
            <c:idx val="1"/>
            <c:bubble3D val="0"/>
            <c:spPr>
              <a:solidFill>
                <a:schemeClr val="bg2">
                  <a:lumMod val="20000"/>
                  <a:lumOff val="80000"/>
                </a:schemeClr>
              </a:solidFill>
            </c:spPr>
            <c:extLst>
              <c:ext xmlns:c16="http://schemas.microsoft.com/office/drawing/2014/chart" uri="{C3380CC4-5D6E-409C-BE32-E72D297353CC}">
                <c16:uniqueId val="{00000003-5BBA-4565-A8EF-979CAAD769E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BA-4565-A8EF-979CAAD769EE}"/>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Sheet1!$D$4:$E$4</c:f>
              <c:numCache>
                <c:formatCode>0%</c:formatCode>
                <c:ptCount val="2"/>
                <c:pt idx="0">
                  <c:v>0.13</c:v>
                </c:pt>
                <c:pt idx="1">
                  <c:v>0.87</c:v>
                </c:pt>
              </c:numCache>
            </c:numRef>
          </c:val>
          <c:extLst>
            <c:ext xmlns:c16="http://schemas.microsoft.com/office/drawing/2014/chart" uri="{C3380CC4-5D6E-409C-BE32-E72D297353CC}">
              <c16:uniqueId val="{00000004-5BBA-4565-A8EF-979CAAD769E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8704796170319E-2"/>
          <c:y val="0.20332282177667804"/>
          <c:w val="0.88653931915810347"/>
          <c:h val="0.62638944123306062"/>
        </c:manualLayout>
      </c:layout>
      <c:barChart>
        <c:barDir val="col"/>
        <c:grouping val="clustered"/>
        <c:varyColors val="0"/>
        <c:ser>
          <c:idx val="0"/>
          <c:order val="0"/>
          <c:tx>
            <c:strRef>
              <c:f>Sheet1!$B$1</c:f>
              <c:strCache>
                <c:ptCount val="1"/>
              </c:strCache>
            </c:strRef>
          </c:tx>
          <c:spPr>
            <a:solidFill>
              <a:srgbClr val="00A5D7"/>
            </a:solidFill>
            <a:ln>
              <a:noFill/>
            </a:ln>
            <a:effectLst/>
          </c:spPr>
          <c:invertIfNegative val="0"/>
          <c:cat>
            <c:strRef>
              <c:f>Sheet1!$A$2:$A$4</c:f>
              <c:strCache>
                <c:ptCount val="3"/>
                <c:pt idx="0">
                  <c:v>LIGHT LINEAR TV VIEWERS</c:v>
                </c:pt>
                <c:pt idx="1">
                  <c:v>MEDIUM LINEAR TV VIEWERS</c:v>
                </c:pt>
                <c:pt idx="2">
                  <c:v>HEAVY LINEAR TV VIEWERS</c:v>
                </c:pt>
              </c:strCache>
            </c:strRef>
          </c:cat>
          <c:val>
            <c:numRef>
              <c:f>Sheet1!$B$2:$B$4</c:f>
              <c:numCache>
                <c:formatCode>0%</c:formatCode>
                <c:ptCount val="3"/>
                <c:pt idx="0">
                  <c:v>0.51</c:v>
                </c:pt>
                <c:pt idx="1">
                  <c:v>0.28000000000000003</c:v>
                </c:pt>
                <c:pt idx="2">
                  <c:v>0.17</c:v>
                </c:pt>
              </c:numCache>
            </c:numRef>
          </c:val>
          <c:extLst>
            <c:ext xmlns:c16="http://schemas.microsoft.com/office/drawing/2014/chart" uri="{C3380CC4-5D6E-409C-BE32-E72D297353CC}">
              <c16:uniqueId val="{00000000-CBEA-4577-8263-2D9F6C267262}"/>
            </c:ext>
          </c:extLst>
        </c:ser>
        <c:dLbls>
          <c:showLegendKey val="0"/>
          <c:showVal val="0"/>
          <c:showCatName val="0"/>
          <c:showSerName val="0"/>
          <c:showPercent val="0"/>
          <c:showBubbleSize val="0"/>
        </c:dLbls>
        <c:gapWidth val="150"/>
        <c:axId val="821615808"/>
        <c:axId val="821619088"/>
      </c:barChart>
      <c:catAx>
        <c:axId val="8216158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1619088"/>
        <c:crossesAt val="0"/>
        <c:auto val="1"/>
        <c:lblAlgn val="ctr"/>
        <c:lblOffset val="100"/>
        <c:noMultiLvlLbl val="0"/>
      </c:catAx>
      <c:valAx>
        <c:axId val="8216190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GB" sz="1400" b="1" dirty="0">
                    <a:solidFill>
                      <a:schemeClr val="tx1"/>
                    </a:solidFill>
                  </a:rPr>
                  <a:t>%</a:t>
                </a:r>
                <a:r>
                  <a:rPr lang="en-GB" sz="1400" b="1" baseline="0" dirty="0">
                    <a:solidFill>
                      <a:schemeClr val="tx1"/>
                    </a:solidFill>
                  </a:rPr>
                  <a:t> CHANGE YOY</a:t>
                </a:r>
                <a:endParaRPr lang="en-GB" sz="1400" b="1" dirty="0">
                  <a:solidFill>
                    <a:schemeClr val="tx1"/>
                  </a:solidFill>
                </a:endParaRPr>
              </a:p>
            </c:rich>
          </c:tx>
          <c:layout>
            <c:manualLayout>
              <c:xMode val="edge"/>
              <c:yMode val="edge"/>
              <c:x val="7.0625527394614111E-3"/>
              <c:y val="0.324950912034157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1615808"/>
        <c:crosses val="autoZero"/>
        <c:crossBetween val="between"/>
        <c:majorUnit val="0.1"/>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Sheet1!$A$5</c:f>
              <c:strCache>
                <c:ptCount val="1"/>
                <c:pt idx="0">
                  <c:v>Magazines</c:v>
                </c:pt>
              </c:strCache>
            </c:strRef>
          </c:tx>
          <c:dPt>
            <c:idx val="0"/>
            <c:bubble3D val="0"/>
            <c:spPr>
              <a:solidFill>
                <a:srgbClr val="4D4D4D"/>
              </a:solidFill>
            </c:spPr>
            <c:extLst>
              <c:ext xmlns:c16="http://schemas.microsoft.com/office/drawing/2014/chart" uri="{C3380CC4-5D6E-409C-BE32-E72D297353CC}">
                <c16:uniqueId val="{00000001-A56E-4517-B014-C15BC2CCD973}"/>
              </c:ext>
            </c:extLst>
          </c:dPt>
          <c:dPt>
            <c:idx val="1"/>
            <c:bubble3D val="0"/>
            <c:spPr>
              <a:solidFill>
                <a:schemeClr val="bg2">
                  <a:lumMod val="20000"/>
                  <a:lumOff val="80000"/>
                </a:schemeClr>
              </a:solidFill>
            </c:spPr>
            <c:extLst>
              <c:ext xmlns:c16="http://schemas.microsoft.com/office/drawing/2014/chart" uri="{C3380CC4-5D6E-409C-BE32-E72D297353CC}">
                <c16:uniqueId val="{00000003-A56E-4517-B014-C15BC2CCD97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6E-4517-B014-C15BC2CCD973}"/>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Sheet1!$D$5:$E$5</c:f>
              <c:numCache>
                <c:formatCode>0%</c:formatCode>
                <c:ptCount val="2"/>
                <c:pt idx="0">
                  <c:v>0.08</c:v>
                </c:pt>
                <c:pt idx="1">
                  <c:v>0.92</c:v>
                </c:pt>
              </c:numCache>
            </c:numRef>
          </c:val>
          <c:extLst>
            <c:ext xmlns:c16="http://schemas.microsoft.com/office/drawing/2014/chart" uri="{C3380CC4-5D6E-409C-BE32-E72D297353CC}">
              <c16:uniqueId val="{00000004-A56E-4517-B014-C15BC2CCD97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Sheet1!$A$3</c:f>
              <c:strCache>
                <c:ptCount val="1"/>
                <c:pt idx="0">
                  <c:v>Radio</c:v>
                </c:pt>
              </c:strCache>
            </c:strRef>
          </c:tx>
          <c:dPt>
            <c:idx val="0"/>
            <c:bubble3D val="0"/>
            <c:spPr>
              <a:solidFill>
                <a:srgbClr val="4D4D4D"/>
              </a:solidFill>
            </c:spPr>
            <c:extLst>
              <c:ext xmlns:c16="http://schemas.microsoft.com/office/drawing/2014/chart" uri="{C3380CC4-5D6E-409C-BE32-E72D297353CC}">
                <c16:uniqueId val="{00000001-4091-4803-BE05-71DC361DF37E}"/>
              </c:ext>
            </c:extLst>
          </c:dPt>
          <c:dPt>
            <c:idx val="1"/>
            <c:bubble3D val="0"/>
            <c:spPr>
              <a:solidFill>
                <a:schemeClr val="bg2">
                  <a:lumMod val="20000"/>
                  <a:lumOff val="80000"/>
                </a:schemeClr>
              </a:solidFill>
            </c:spPr>
            <c:extLst>
              <c:ext xmlns:c16="http://schemas.microsoft.com/office/drawing/2014/chart" uri="{C3380CC4-5D6E-409C-BE32-E72D297353CC}">
                <c16:uniqueId val="{00000003-4091-4803-BE05-71DC361DF37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91-4803-BE05-71DC361DF37E}"/>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Sheet1!$D$3:$E$3</c:f>
              <c:numCache>
                <c:formatCode>0%</c:formatCode>
                <c:ptCount val="2"/>
                <c:pt idx="0">
                  <c:v>0.08</c:v>
                </c:pt>
                <c:pt idx="1">
                  <c:v>0.92</c:v>
                </c:pt>
              </c:numCache>
            </c:numRef>
          </c:val>
          <c:extLst>
            <c:ext xmlns:c16="http://schemas.microsoft.com/office/drawing/2014/chart" uri="{C3380CC4-5D6E-409C-BE32-E72D297353CC}">
              <c16:uniqueId val="{00000004-4091-4803-BE05-71DC361DF37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Sheet1!$A$7</c:f>
              <c:strCache>
                <c:ptCount val="1"/>
                <c:pt idx="0">
                  <c:v>Online search pages such as Google or Bing</c:v>
                </c:pt>
              </c:strCache>
            </c:strRef>
          </c:tx>
          <c:dPt>
            <c:idx val="0"/>
            <c:bubble3D val="0"/>
            <c:spPr>
              <a:solidFill>
                <a:srgbClr val="4D4D4D"/>
              </a:solidFill>
            </c:spPr>
            <c:extLst>
              <c:ext xmlns:c16="http://schemas.microsoft.com/office/drawing/2014/chart" uri="{C3380CC4-5D6E-409C-BE32-E72D297353CC}">
                <c16:uniqueId val="{00000001-47F2-482A-81DA-671EDD575A65}"/>
              </c:ext>
            </c:extLst>
          </c:dPt>
          <c:dPt>
            <c:idx val="1"/>
            <c:bubble3D val="0"/>
            <c:spPr>
              <a:solidFill>
                <a:schemeClr val="bg2">
                  <a:lumMod val="20000"/>
                  <a:lumOff val="80000"/>
                </a:schemeClr>
              </a:solidFill>
            </c:spPr>
            <c:extLst>
              <c:ext xmlns:c16="http://schemas.microsoft.com/office/drawing/2014/chart" uri="{C3380CC4-5D6E-409C-BE32-E72D297353CC}">
                <c16:uniqueId val="{00000003-47F2-482A-81DA-671EDD575A65}"/>
              </c:ext>
            </c:extLst>
          </c:dPt>
          <c:dLbls>
            <c:dLbl>
              <c:idx val="0"/>
              <c:layout>
                <c:manualLayout>
                  <c:x val="0.21164318750055333"/>
                  <c:y val="8.4118601623779432E-2"/>
                </c:manualLayout>
              </c:layout>
              <c:tx>
                <c:rich>
                  <a:bodyPr/>
                  <a:lstStyle/>
                  <a:p>
                    <a:fld id="{0667CABF-7032-466A-AC7E-66FF4616B81C}" type="VALUE">
                      <a:rPr lang="en-US">
                        <a:solidFill>
                          <a:schemeClr val="bg2"/>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F2-482A-81DA-671EDD575A6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Sheet1!$D$7:$E$7</c:f>
              <c:numCache>
                <c:formatCode>0%</c:formatCode>
                <c:ptCount val="2"/>
                <c:pt idx="0">
                  <c:v>0.04</c:v>
                </c:pt>
                <c:pt idx="1">
                  <c:v>0.96</c:v>
                </c:pt>
              </c:numCache>
            </c:numRef>
          </c:val>
          <c:extLst>
            <c:ext xmlns:c16="http://schemas.microsoft.com/office/drawing/2014/chart" uri="{C3380CC4-5D6E-409C-BE32-E72D297353CC}">
              <c16:uniqueId val="{00000004-47F2-482A-81DA-671EDD575A6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Sheet1!$A$6</c:f>
              <c:strCache>
                <c:ptCount val="1"/>
                <c:pt idx="0">
                  <c:v>Websites</c:v>
                </c:pt>
              </c:strCache>
            </c:strRef>
          </c:tx>
          <c:dPt>
            <c:idx val="0"/>
            <c:bubble3D val="0"/>
            <c:spPr>
              <a:solidFill>
                <a:srgbClr val="4D4D4D"/>
              </a:solidFill>
            </c:spPr>
            <c:extLst>
              <c:ext xmlns:c16="http://schemas.microsoft.com/office/drawing/2014/chart" uri="{C3380CC4-5D6E-409C-BE32-E72D297353CC}">
                <c16:uniqueId val="{00000001-5F8D-40F9-BC4A-4F29C9D3303F}"/>
              </c:ext>
            </c:extLst>
          </c:dPt>
          <c:dPt>
            <c:idx val="1"/>
            <c:bubble3D val="0"/>
            <c:spPr>
              <a:solidFill>
                <a:schemeClr val="bg2">
                  <a:lumMod val="20000"/>
                  <a:lumOff val="80000"/>
                </a:schemeClr>
              </a:solidFill>
            </c:spPr>
            <c:extLst>
              <c:ext xmlns:c16="http://schemas.microsoft.com/office/drawing/2014/chart" uri="{C3380CC4-5D6E-409C-BE32-E72D297353CC}">
                <c16:uniqueId val="{00000003-5F8D-40F9-BC4A-4F29C9D3303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8D-40F9-BC4A-4F29C9D3303F}"/>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Sheet1!$D$6:$E$6</c:f>
              <c:numCache>
                <c:formatCode>0%</c:formatCode>
                <c:ptCount val="2"/>
                <c:pt idx="0">
                  <c:v>0.09</c:v>
                </c:pt>
                <c:pt idx="1">
                  <c:v>0.91</c:v>
                </c:pt>
              </c:numCache>
            </c:numRef>
          </c:val>
          <c:extLst>
            <c:ext xmlns:c16="http://schemas.microsoft.com/office/drawing/2014/chart" uri="{C3380CC4-5D6E-409C-BE32-E72D297353CC}">
              <c16:uniqueId val="{00000004-5F8D-40F9-BC4A-4F29C9D3303F}"/>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552251395935427"/>
          <c:h val="1"/>
        </c:manualLayout>
      </c:layout>
      <c:doughnutChart>
        <c:varyColors val="1"/>
        <c:ser>
          <c:idx val="0"/>
          <c:order val="0"/>
          <c:tx>
            <c:strRef>
              <c:f>Sheet1!$A$9</c:f>
              <c:strCache>
                <c:ptCount val="1"/>
                <c:pt idx="0">
                  <c:v>Outdoor posters / billboards</c:v>
                </c:pt>
              </c:strCache>
            </c:strRef>
          </c:tx>
          <c:dPt>
            <c:idx val="0"/>
            <c:bubble3D val="0"/>
            <c:spPr>
              <a:solidFill>
                <a:srgbClr val="4D4D4D"/>
              </a:solidFill>
            </c:spPr>
            <c:extLst>
              <c:ext xmlns:c16="http://schemas.microsoft.com/office/drawing/2014/chart" uri="{C3380CC4-5D6E-409C-BE32-E72D297353CC}">
                <c16:uniqueId val="{00000001-DFC5-438A-B5D7-D68206AFAAC5}"/>
              </c:ext>
            </c:extLst>
          </c:dPt>
          <c:dPt>
            <c:idx val="1"/>
            <c:bubble3D val="0"/>
            <c:spPr>
              <a:solidFill>
                <a:schemeClr val="bg2">
                  <a:lumMod val="20000"/>
                  <a:lumOff val="80000"/>
                </a:schemeClr>
              </a:solidFill>
            </c:spPr>
            <c:extLst>
              <c:ext xmlns:c16="http://schemas.microsoft.com/office/drawing/2014/chart" uri="{C3380CC4-5D6E-409C-BE32-E72D297353CC}">
                <c16:uniqueId val="{00000003-DFC5-438A-B5D7-D68206AFAAC5}"/>
              </c:ext>
            </c:extLst>
          </c:dPt>
          <c:dLbls>
            <c:dLbl>
              <c:idx val="0"/>
              <c:layout>
                <c:manualLayout>
                  <c:x val="0.16534624023480729"/>
                  <c:y val="3.8823969980205861E-2"/>
                </c:manualLayout>
              </c:layout>
              <c:tx>
                <c:rich>
                  <a:bodyPr/>
                  <a:lstStyle/>
                  <a:p>
                    <a:fld id="{092E3424-071E-4E1C-AF6B-C50C1BD085EE}" type="VALUE">
                      <a:rPr lang="en-US">
                        <a:solidFill>
                          <a:schemeClr val="bg2"/>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C5-438A-B5D7-D68206AFAAC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Sheet1!$D$1:$E$1</c:f>
              <c:strCache>
                <c:ptCount val="2"/>
                <c:pt idx="0">
                  <c:v>You trust</c:v>
                </c:pt>
                <c:pt idx="1">
                  <c:v>Don't trust</c:v>
                </c:pt>
              </c:strCache>
            </c:strRef>
          </c:cat>
          <c:val>
            <c:numRef>
              <c:f>Sheet1!$D$9:$E$9</c:f>
              <c:numCache>
                <c:formatCode>0%</c:formatCode>
                <c:ptCount val="2"/>
                <c:pt idx="0">
                  <c:v>0.03</c:v>
                </c:pt>
                <c:pt idx="1">
                  <c:v>0.97</c:v>
                </c:pt>
              </c:numCache>
            </c:numRef>
          </c:val>
          <c:extLst>
            <c:ext xmlns:c16="http://schemas.microsoft.com/office/drawing/2014/chart" uri="{C3380CC4-5D6E-409C-BE32-E72D297353CC}">
              <c16:uniqueId val="{00000004-DFC5-438A-B5D7-D68206AFAAC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a:solidFill>
                  <a:schemeClr val="tx1"/>
                </a:solidFill>
              </a:rPr>
              <a:t>Daypart viewing (weekday) – change YOY</a:t>
            </a:r>
          </a:p>
        </c:rich>
      </c:tx>
      <c:layout>
        <c:manualLayout>
          <c:xMode val="edge"/>
          <c:yMode val="edge"/>
          <c:x val="0.33556144675582084"/>
          <c:y val="5.04896033822998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306983188913251E-2"/>
          <c:y val="0.18254628743717954"/>
          <c:w val="0.88975383198891489"/>
          <c:h val="0.6963740778690154"/>
        </c:manualLayout>
      </c:layout>
      <c:lineChart>
        <c:grouping val="standard"/>
        <c:varyColors val="0"/>
        <c:ser>
          <c:idx val="1"/>
          <c:order val="0"/>
          <c:tx>
            <c:strRef>
              <c:f>Sheet1!$B$1</c:f>
              <c:strCache>
                <c:ptCount val="1"/>
                <c:pt idx="0">
                  <c:v>Individuals</c:v>
                </c:pt>
              </c:strCache>
            </c:strRef>
          </c:tx>
          <c:spPr>
            <a:ln w="28575" cap="rnd">
              <a:solidFill>
                <a:schemeClr val="accent3"/>
              </a:solidFill>
              <a:round/>
            </a:ln>
            <a:effectLst/>
          </c:spPr>
          <c:marker>
            <c:symbol val="none"/>
          </c:marker>
          <c:cat>
            <c:numRef>
              <c:f>Sheet1!$A$2:$A$19</c:f>
              <c:numCache>
                <c:formatCode>h:mm</c:formatCode>
                <c:ptCount val="18"/>
                <c:pt idx="0">
                  <c:v>0.25</c:v>
                </c:pt>
                <c:pt idx="1">
                  <c:v>0.29166666666666669</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0.70833333333333404</c:v>
                </c:pt>
                <c:pt idx="12">
                  <c:v>0.75</c:v>
                </c:pt>
                <c:pt idx="13">
                  <c:v>0.79166666666666696</c:v>
                </c:pt>
                <c:pt idx="14">
                  <c:v>0.83333333333333404</c:v>
                </c:pt>
                <c:pt idx="15">
                  <c:v>0.875</c:v>
                </c:pt>
                <c:pt idx="16">
                  <c:v>0.91666666666666696</c:v>
                </c:pt>
                <c:pt idx="17">
                  <c:v>0.95833333333333404</c:v>
                </c:pt>
              </c:numCache>
            </c:numRef>
          </c:cat>
          <c:val>
            <c:numRef>
              <c:f>Sheet1!$B$2:$B$19</c:f>
              <c:numCache>
                <c:formatCode>0%</c:formatCode>
                <c:ptCount val="18"/>
                <c:pt idx="0">
                  <c:v>-0.15846027520640482</c:v>
                </c:pt>
                <c:pt idx="1">
                  <c:v>-5.7718426726638739E-2</c:v>
                </c:pt>
                <c:pt idx="2">
                  <c:v>0.19815938578342362</c:v>
                </c:pt>
                <c:pt idx="3">
                  <c:v>0.41079966053829642</c:v>
                </c:pt>
                <c:pt idx="4">
                  <c:v>0.54410670033638309</c:v>
                </c:pt>
                <c:pt idx="5">
                  <c:v>0.68323829927455471</c:v>
                </c:pt>
                <c:pt idx="6">
                  <c:v>0.6164700694004337</c:v>
                </c:pt>
                <c:pt idx="7">
                  <c:v>0.60063633114217785</c:v>
                </c:pt>
                <c:pt idx="8">
                  <c:v>0.50891163604667122</c:v>
                </c:pt>
                <c:pt idx="9">
                  <c:v>0.41298313304940071</c:v>
                </c:pt>
                <c:pt idx="10">
                  <c:v>0.32522650655358021</c:v>
                </c:pt>
                <c:pt idx="11">
                  <c:v>0.38286941596425161</c:v>
                </c:pt>
                <c:pt idx="12">
                  <c:v>0.257841720822934</c:v>
                </c:pt>
                <c:pt idx="13">
                  <c:v>0.1399477758861174</c:v>
                </c:pt>
                <c:pt idx="14">
                  <c:v>9.7391226394827113E-2</c:v>
                </c:pt>
                <c:pt idx="15">
                  <c:v>0.10370050858460678</c:v>
                </c:pt>
                <c:pt idx="16">
                  <c:v>0.17307269967887362</c:v>
                </c:pt>
                <c:pt idx="17">
                  <c:v>0.14464214546761789</c:v>
                </c:pt>
              </c:numCache>
            </c:numRef>
          </c:val>
          <c:smooth val="1"/>
          <c:extLst>
            <c:ext xmlns:c16="http://schemas.microsoft.com/office/drawing/2014/chart" uri="{C3380CC4-5D6E-409C-BE32-E72D297353CC}">
              <c16:uniqueId val="{00000000-4486-4EE4-932E-13E2C8DB0B3F}"/>
            </c:ext>
          </c:extLst>
        </c:ser>
        <c:ser>
          <c:idx val="2"/>
          <c:order val="1"/>
          <c:tx>
            <c:strRef>
              <c:f>Sheet1!$C$1</c:f>
              <c:strCache>
                <c:ptCount val="1"/>
                <c:pt idx="0">
                  <c:v>A16-34</c:v>
                </c:pt>
              </c:strCache>
            </c:strRef>
          </c:tx>
          <c:spPr>
            <a:ln w="28575" cap="rnd">
              <a:solidFill>
                <a:srgbClr val="FF6600"/>
              </a:solidFill>
              <a:round/>
            </a:ln>
            <a:effectLst/>
          </c:spPr>
          <c:marker>
            <c:symbol val="none"/>
          </c:marker>
          <c:cat>
            <c:numRef>
              <c:f>Sheet1!$A$2:$A$19</c:f>
              <c:numCache>
                <c:formatCode>h:mm</c:formatCode>
                <c:ptCount val="18"/>
                <c:pt idx="0">
                  <c:v>0.25</c:v>
                </c:pt>
                <c:pt idx="1">
                  <c:v>0.29166666666666669</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0.70833333333333404</c:v>
                </c:pt>
                <c:pt idx="12">
                  <c:v>0.75</c:v>
                </c:pt>
                <c:pt idx="13">
                  <c:v>0.79166666666666696</c:v>
                </c:pt>
                <c:pt idx="14">
                  <c:v>0.83333333333333404</c:v>
                </c:pt>
                <c:pt idx="15">
                  <c:v>0.875</c:v>
                </c:pt>
                <c:pt idx="16">
                  <c:v>0.91666666666666696</c:v>
                </c:pt>
                <c:pt idx="17">
                  <c:v>0.95833333333333404</c:v>
                </c:pt>
              </c:numCache>
            </c:numRef>
          </c:cat>
          <c:val>
            <c:numRef>
              <c:f>Sheet1!$C$2:$C$19</c:f>
              <c:numCache>
                <c:formatCode>0%</c:formatCode>
                <c:ptCount val="18"/>
                <c:pt idx="0">
                  <c:v>-0.26635189199959963</c:v>
                </c:pt>
                <c:pt idx="1">
                  <c:v>-0.18026704971339536</c:v>
                </c:pt>
                <c:pt idx="2">
                  <c:v>0.2219174401088766</c:v>
                </c:pt>
                <c:pt idx="3">
                  <c:v>0.43169805402930383</c:v>
                </c:pt>
                <c:pt idx="4">
                  <c:v>0.55717949783507925</c:v>
                </c:pt>
                <c:pt idx="5">
                  <c:v>0.64277377990232587</c:v>
                </c:pt>
                <c:pt idx="6">
                  <c:v>0.65637679591246467</c:v>
                </c:pt>
                <c:pt idx="7">
                  <c:v>0.8028184803106615</c:v>
                </c:pt>
                <c:pt idx="8">
                  <c:v>0.73214456489667645</c:v>
                </c:pt>
                <c:pt idx="9">
                  <c:v>0.68026107825664273</c:v>
                </c:pt>
                <c:pt idx="10">
                  <c:v>0.52790548242217739</c:v>
                </c:pt>
                <c:pt idx="11">
                  <c:v>0.62272815932592018</c:v>
                </c:pt>
                <c:pt idx="12">
                  <c:v>0.27470838619940374</c:v>
                </c:pt>
                <c:pt idx="13">
                  <c:v>6.6023023374457868E-2</c:v>
                </c:pt>
                <c:pt idx="14">
                  <c:v>-7.8869722027352651E-3</c:v>
                </c:pt>
                <c:pt idx="15">
                  <c:v>4.7333748255859565E-2</c:v>
                </c:pt>
                <c:pt idx="16">
                  <c:v>0.10430685296294206</c:v>
                </c:pt>
                <c:pt idx="17">
                  <c:v>8.3648236725300196E-2</c:v>
                </c:pt>
              </c:numCache>
            </c:numRef>
          </c:val>
          <c:smooth val="1"/>
          <c:extLst>
            <c:ext xmlns:c16="http://schemas.microsoft.com/office/drawing/2014/chart" uri="{C3380CC4-5D6E-409C-BE32-E72D297353CC}">
              <c16:uniqueId val="{00000001-4486-4EE4-932E-13E2C8DB0B3F}"/>
            </c:ext>
          </c:extLst>
        </c:ser>
        <c:ser>
          <c:idx val="0"/>
          <c:order val="2"/>
          <c:tx>
            <c:strRef>
              <c:f>Sheet1!$D$1</c:f>
              <c:strCache>
                <c:ptCount val="1"/>
                <c:pt idx="0">
                  <c:v>ABC1 Adults</c:v>
                </c:pt>
              </c:strCache>
            </c:strRef>
          </c:tx>
          <c:spPr>
            <a:ln w="28575" cap="rnd">
              <a:solidFill>
                <a:srgbClr val="00B050"/>
              </a:solidFill>
              <a:round/>
            </a:ln>
            <a:effectLst/>
          </c:spPr>
          <c:marker>
            <c:symbol val="none"/>
          </c:marker>
          <c:cat>
            <c:numRef>
              <c:f>Sheet1!$A$2:$A$19</c:f>
              <c:numCache>
                <c:formatCode>h:mm</c:formatCode>
                <c:ptCount val="18"/>
                <c:pt idx="0">
                  <c:v>0.25</c:v>
                </c:pt>
                <c:pt idx="1">
                  <c:v>0.29166666666666669</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0.70833333333333404</c:v>
                </c:pt>
                <c:pt idx="12">
                  <c:v>0.75</c:v>
                </c:pt>
                <c:pt idx="13">
                  <c:v>0.79166666666666696</c:v>
                </c:pt>
                <c:pt idx="14">
                  <c:v>0.83333333333333404</c:v>
                </c:pt>
                <c:pt idx="15">
                  <c:v>0.875</c:v>
                </c:pt>
                <c:pt idx="16">
                  <c:v>0.91666666666666696</c:v>
                </c:pt>
                <c:pt idx="17">
                  <c:v>0.95833333333333404</c:v>
                </c:pt>
              </c:numCache>
            </c:numRef>
          </c:cat>
          <c:val>
            <c:numRef>
              <c:f>Sheet1!$D$2:$D$19</c:f>
              <c:numCache>
                <c:formatCode>0%</c:formatCode>
                <c:ptCount val="18"/>
                <c:pt idx="0">
                  <c:v>-0.13029093030214844</c:v>
                </c:pt>
                <c:pt idx="1">
                  <c:v>-2.6499350192708326E-2</c:v>
                </c:pt>
                <c:pt idx="2">
                  <c:v>0.26649172182713099</c:v>
                </c:pt>
                <c:pt idx="3">
                  <c:v>0.56474831394525005</c:v>
                </c:pt>
                <c:pt idx="4">
                  <c:v>0.69464576859168714</c:v>
                </c:pt>
                <c:pt idx="5">
                  <c:v>0.8586816454479913</c:v>
                </c:pt>
                <c:pt idx="6">
                  <c:v>0.69247452489905803</c:v>
                </c:pt>
                <c:pt idx="7">
                  <c:v>0.64769354929881118</c:v>
                </c:pt>
                <c:pt idx="8">
                  <c:v>0.54379029598324058</c:v>
                </c:pt>
                <c:pt idx="9">
                  <c:v>0.46304407930439861</c:v>
                </c:pt>
                <c:pt idx="10">
                  <c:v>0.39472441714205653</c:v>
                </c:pt>
                <c:pt idx="11">
                  <c:v>0.50719665852147999</c:v>
                </c:pt>
                <c:pt idx="12">
                  <c:v>0.32088753071335718</c:v>
                </c:pt>
                <c:pt idx="13">
                  <c:v>0.18349672900938185</c:v>
                </c:pt>
                <c:pt idx="14">
                  <c:v>0.12890177359239852</c:v>
                </c:pt>
                <c:pt idx="15">
                  <c:v>9.8647091091035977E-2</c:v>
                </c:pt>
                <c:pt idx="16">
                  <c:v>0.1772160594253569</c:v>
                </c:pt>
                <c:pt idx="17">
                  <c:v>0.14354340878802319</c:v>
                </c:pt>
              </c:numCache>
            </c:numRef>
          </c:val>
          <c:smooth val="1"/>
          <c:extLst>
            <c:ext xmlns:c16="http://schemas.microsoft.com/office/drawing/2014/chart" uri="{C3380CC4-5D6E-409C-BE32-E72D297353CC}">
              <c16:uniqueId val="{00000002-4486-4EE4-932E-13E2C8DB0B3F}"/>
            </c:ext>
          </c:extLst>
        </c:ser>
        <c:ser>
          <c:idx val="3"/>
          <c:order val="3"/>
          <c:tx>
            <c:strRef>
              <c:f>Sheet1!$E$1</c:f>
              <c:strCache>
                <c:ptCount val="1"/>
                <c:pt idx="0">
                  <c:v>Houseperson with children in HH</c:v>
                </c:pt>
              </c:strCache>
            </c:strRef>
          </c:tx>
          <c:spPr>
            <a:ln w="28575" cap="rnd">
              <a:solidFill>
                <a:srgbClr val="00A5D7"/>
              </a:solidFill>
              <a:round/>
            </a:ln>
            <a:effectLst/>
          </c:spPr>
          <c:marker>
            <c:symbol val="none"/>
          </c:marker>
          <c:cat>
            <c:numRef>
              <c:f>Sheet1!$A$2:$A$19</c:f>
              <c:numCache>
                <c:formatCode>h:mm</c:formatCode>
                <c:ptCount val="18"/>
                <c:pt idx="0">
                  <c:v>0.25</c:v>
                </c:pt>
                <c:pt idx="1">
                  <c:v>0.29166666666666669</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0.70833333333333404</c:v>
                </c:pt>
                <c:pt idx="12">
                  <c:v>0.75</c:v>
                </c:pt>
                <c:pt idx="13">
                  <c:v>0.79166666666666696</c:v>
                </c:pt>
                <c:pt idx="14">
                  <c:v>0.83333333333333404</c:v>
                </c:pt>
                <c:pt idx="15">
                  <c:v>0.875</c:v>
                </c:pt>
                <c:pt idx="16">
                  <c:v>0.91666666666666696</c:v>
                </c:pt>
                <c:pt idx="17">
                  <c:v>0.95833333333333404</c:v>
                </c:pt>
              </c:numCache>
            </c:numRef>
          </c:cat>
          <c:val>
            <c:numRef>
              <c:f>Sheet1!$E$2:$E$19</c:f>
              <c:numCache>
                <c:formatCode>0%</c:formatCode>
                <c:ptCount val="18"/>
                <c:pt idx="0">
                  <c:v>-0.2837510845890715</c:v>
                </c:pt>
                <c:pt idx="1">
                  <c:v>-0.24379843342016849</c:v>
                </c:pt>
                <c:pt idx="2">
                  <c:v>6.8439823996418792E-2</c:v>
                </c:pt>
                <c:pt idx="3">
                  <c:v>0.26791103370835678</c:v>
                </c:pt>
                <c:pt idx="4">
                  <c:v>0.34951854461663334</c:v>
                </c:pt>
                <c:pt idx="5">
                  <c:v>0.45438375661382824</c:v>
                </c:pt>
                <c:pt idx="6">
                  <c:v>0.43230311590022952</c:v>
                </c:pt>
                <c:pt idx="7">
                  <c:v>0.42075981863223255</c:v>
                </c:pt>
                <c:pt idx="8">
                  <c:v>0.2917420391502592</c:v>
                </c:pt>
                <c:pt idx="9">
                  <c:v>0.41461786637314701</c:v>
                </c:pt>
                <c:pt idx="10">
                  <c:v>0.32018021734425162</c:v>
                </c:pt>
                <c:pt idx="11">
                  <c:v>0.39225967782569127</c:v>
                </c:pt>
                <c:pt idx="12">
                  <c:v>0.2038366373259719</c:v>
                </c:pt>
                <c:pt idx="13">
                  <c:v>3.058496739818839E-2</c:v>
                </c:pt>
                <c:pt idx="14">
                  <c:v>5.5375167648674672E-3</c:v>
                </c:pt>
                <c:pt idx="15">
                  <c:v>1.5720972678587852E-2</c:v>
                </c:pt>
                <c:pt idx="16">
                  <c:v>9.5025359658851283E-2</c:v>
                </c:pt>
                <c:pt idx="17">
                  <c:v>7.3660536820305822E-2</c:v>
                </c:pt>
              </c:numCache>
            </c:numRef>
          </c:val>
          <c:smooth val="1"/>
          <c:extLst>
            <c:ext xmlns:c16="http://schemas.microsoft.com/office/drawing/2014/chart" uri="{C3380CC4-5D6E-409C-BE32-E72D297353CC}">
              <c16:uniqueId val="{00000003-4486-4EE4-932E-13E2C8DB0B3F}"/>
            </c:ext>
          </c:extLst>
        </c:ser>
        <c:dLbls>
          <c:showLegendKey val="0"/>
          <c:showVal val="0"/>
          <c:showCatName val="0"/>
          <c:showSerName val="0"/>
          <c:showPercent val="0"/>
          <c:showBubbleSize val="0"/>
        </c:dLbls>
        <c:smooth val="0"/>
        <c:axId val="858595144"/>
        <c:axId val="858600064"/>
      </c:lineChart>
      <c:catAx>
        <c:axId val="858595144"/>
        <c:scaling>
          <c:orientation val="minMax"/>
        </c:scaling>
        <c:delete val="0"/>
        <c:axPos val="b"/>
        <c:numFmt formatCode="h:mm"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8600064"/>
        <c:crosses val="autoZero"/>
        <c:auto val="1"/>
        <c:lblAlgn val="ctr"/>
        <c:lblOffset val="100"/>
        <c:noMultiLvlLbl val="0"/>
      </c:catAx>
      <c:valAx>
        <c:axId val="85860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GB" sz="1100" b="1" dirty="0">
                    <a:solidFill>
                      <a:schemeClr val="tx1"/>
                    </a:solidFill>
                  </a:rPr>
                  <a:t>% CHANGE YOY</a:t>
                </a:r>
              </a:p>
            </c:rich>
          </c:tx>
          <c:layout>
            <c:manualLayout>
              <c:xMode val="edge"/>
              <c:yMode val="edge"/>
              <c:x val="1.926591814658506E-2"/>
              <c:y val="0.346237709208720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8595144"/>
        <c:crosses val="autoZero"/>
        <c:crossBetween val="between"/>
      </c:valAx>
      <c:spPr>
        <a:noFill/>
        <a:ln>
          <a:noFill/>
        </a:ln>
        <a:effectLst/>
      </c:spPr>
    </c:plotArea>
    <c:legend>
      <c:legendPos val="r"/>
      <c:layout>
        <c:manualLayout>
          <c:xMode val="edge"/>
          <c:yMode val="edge"/>
          <c:x val="0.68591628700173957"/>
          <c:y val="0.19393387955751498"/>
          <c:w val="0.31229079799427251"/>
          <c:h val="0.272277841769558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04936181935"/>
          <c:y val="4.0781141834811248E-2"/>
          <c:w val="0.85470682685485821"/>
          <c:h val="0.8646621624221132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3-B64F-49E0-8D64-095F718BAA0A}"/>
              </c:ext>
            </c:extLst>
          </c:dPt>
          <c:cat>
            <c:strRef>
              <c:f>Sheet1!$A$2:$A$3</c:f>
              <c:strCache>
                <c:ptCount val="2"/>
                <c:pt idx="0">
                  <c:v>SOLO VIEWING</c:v>
                </c:pt>
                <c:pt idx="1">
                  <c:v>SHARED VIEWING</c:v>
                </c:pt>
              </c:strCache>
            </c:strRef>
          </c:cat>
          <c:val>
            <c:numRef>
              <c:f>Sheet1!$B$2:$B$3</c:f>
              <c:numCache>
                <c:formatCode>0%</c:formatCode>
                <c:ptCount val="2"/>
                <c:pt idx="0">
                  <c:v>0.13</c:v>
                </c:pt>
                <c:pt idx="1">
                  <c:v>0.3</c:v>
                </c:pt>
              </c:numCache>
            </c:numRef>
          </c:val>
          <c:extLst>
            <c:ext xmlns:c16="http://schemas.microsoft.com/office/drawing/2014/chart" uri="{C3380CC4-5D6E-409C-BE32-E72D297353CC}">
              <c16:uniqueId val="{00000000-B64F-49E0-8D64-095F718BAA0A}"/>
            </c:ext>
          </c:extLst>
        </c:ser>
        <c:dLbls>
          <c:showLegendKey val="0"/>
          <c:showVal val="0"/>
          <c:showCatName val="0"/>
          <c:showSerName val="0"/>
          <c:showPercent val="0"/>
          <c:showBubbleSize val="0"/>
        </c:dLbls>
        <c:gapWidth val="219"/>
        <c:overlap val="-27"/>
        <c:axId val="1072557912"/>
        <c:axId val="1072560208"/>
      </c:barChart>
      <c:catAx>
        <c:axId val="107255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72560208"/>
        <c:crosses val="autoZero"/>
        <c:auto val="1"/>
        <c:lblAlgn val="ctr"/>
        <c:lblOffset val="100"/>
        <c:noMultiLvlLbl val="0"/>
      </c:catAx>
      <c:valAx>
        <c:axId val="107256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b="1" dirty="0">
                    <a:solidFill>
                      <a:schemeClr val="tx1"/>
                    </a:solidFill>
                  </a:rPr>
                  <a:t>% INCREASE</a:t>
                </a:r>
                <a:r>
                  <a:rPr lang="en-GB" sz="1400" b="1" baseline="0" dirty="0">
                    <a:solidFill>
                      <a:schemeClr val="tx1"/>
                    </a:solidFill>
                  </a:rPr>
                  <a:t> YOY</a:t>
                </a:r>
                <a:endParaRPr lang="en-GB" sz="1400" b="1" dirty="0">
                  <a:solidFill>
                    <a:schemeClr val="tx1"/>
                  </a:solidFill>
                </a:endParaRPr>
              </a:p>
            </c:rich>
          </c:tx>
          <c:layout>
            <c:manualLayout>
              <c:xMode val="edge"/>
              <c:yMode val="edge"/>
              <c:x val="6.6779613189834452E-3"/>
              <c:y val="0.2650889595464067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7255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a:solidFill>
                  <a:schemeClr val="tx1"/>
                </a:solidFill>
              </a:rPr>
              <a:t>TV impacts</a:t>
            </a:r>
            <a:r>
              <a:rPr lang="en-GB" sz="1400" b="1" baseline="0" dirty="0">
                <a:solidFill>
                  <a:schemeClr val="tx1"/>
                </a:solidFill>
              </a:rPr>
              <a:t> </a:t>
            </a:r>
            <a:r>
              <a:rPr lang="en-GB" sz="1400" b="1" dirty="0">
                <a:solidFill>
                  <a:schemeClr val="tx1"/>
                </a:solidFill>
              </a:rPr>
              <a:t>– change YOY</a:t>
            </a:r>
          </a:p>
        </c:rich>
      </c:tx>
      <c:layout>
        <c:manualLayout>
          <c:xMode val="edge"/>
          <c:yMode val="edge"/>
          <c:x val="0.39316317390052136"/>
          <c:y val="6.731947117639980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306983188913251E-2"/>
          <c:y val="0.18254628743717954"/>
          <c:w val="0.88053755564576297"/>
          <c:h val="0.6963740778690154"/>
        </c:manualLayout>
      </c:layout>
      <c:lineChart>
        <c:grouping val="standard"/>
        <c:varyColors val="0"/>
        <c:ser>
          <c:idx val="1"/>
          <c:order val="0"/>
          <c:tx>
            <c:strRef>
              <c:f>Sheet1!$A$2</c:f>
              <c:strCache>
                <c:ptCount val="1"/>
                <c:pt idx="0">
                  <c:v>Inds</c:v>
                </c:pt>
              </c:strCache>
            </c:strRef>
          </c:tx>
          <c:spPr>
            <a:ln w="28575" cap="rnd">
              <a:solidFill>
                <a:schemeClr val="accent3"/>
              </a:solidFill>
              <a:round/>
            </a:ln>
            <a:effectLst/>
          </c:spPr>
          <c:marker>
            <c:symbol val="none"/>
          </c:marker>
          <c:cat>
            <c:numRef>
              <c:f>Sheet1!$B$1:$N$1</c:f>
              <c:numCache>
                <c:formatCode>d\-mmm</c:formatCode>
                <c:ptCount val="13"/>
                <c:pt idx="0">
                  <c:v>43864</c:v>
                </c:pt>
                <c:pt idx="1">
                  <c:v>43871</c:v>
                </c:pt>
                <c:pt idx="2">
                  <c:v>43878</c:v>
                </c:pt>
                <c:pt idx="3">
                  <c:v>43885</c:v>
                </c:pt>
                <c:pt idx="4">
                  <c:v>43892</c:v>
                </c:pt>
                <c:pt idx="5">
                  <c:v>43899</c:v>
                </c:pt>
                <c:pt idx="6">
                  <c:v>43906</c:v>
                </c:pt>
                <c:pt idx="7">
                  <c:v>43913</c:v>
                </c:pt>
                <c:pt idx="8">
                  <c:v>43920</c:v>
                </c:pt>
                <c:pt idx="9">
                  <c:v>43927</c:v>
                </c:pt>
                <c:pt idx="10">
                  <c:v>43934</c:v>
                </c:pt>
                <c:pt idx="11">
                  <c:v>43941</c:v>
                </c:pt>
                <c:pt idx="12">
                  <c:v>43948</c:v>
                </c:pt>
              </c:numCache>
            </c:numRef>
          </c:cat>
          <c:val>
            <c:numRef>
              <c:f>Sheet1!$B$2:$N$2</c:f>
              <c:numCache>
                <c:formatCode>0%</c:formatCode>
                <c:ptCount val="13"/>
                <c:pt idx="0">
                  <c:v>-6.1628570681693029E-2</c:v>
                </c:pt>
                <c:pt idx="1">
                  <c:v>6.3488929301120933E-3</c:v>
                </c:pt>
                <c:pt idx="2">
                  <c:v>1.9807240517677904E-2</c:v>
                </c:pt>
                <c:pt idx="3">
                  <c:v>-2.3941510053962056E-2</c:v>
                </c:pt>
                <c:pt idx="4">
                  <c:v>-4.9530339752510866E-2</c:v>
                </c:pt>
                <c:pt idx="5">
                  <c:v>-2.0725702355708364E-2</c:v>
                </c:pt>
                <c:pt idx="6">
                  <c:v>8.425290781649819E-2</c:v>
                </c:pt>
                <c:pt idx="7">
                  <c:v>0.25345692573235934</c:v>
                </c:pt>
                <c:pt idx="8">
                  <c:v>0.20753164391516532</c:v>
                </c:pt>
                <c:pt idx="9">
                  <c:v>0.18121791397227915</c:v>
                </c:pt>
                <c:pt idx="10">
                  <c:v>0.22100846126505869</c:v>
                </c:pt>
                <c:pt idx="11">
                  <c:v>8.1219972726511713E-2</c:v>
                </c:pt>
                <c:pt idx="12">
                  <c:v>0.19573820530738195</c:v>
                </c:pt>
              </c:numCache>
            </c:numRef>
          </c:val>
          <c:smooth val="1"/>
          <c:extLst>
            <c:ext xmlns:c16="http://schemas.microsoft.com/office/drawing/2014/chart" uri="{C3380CC4-5D6E-409C-BE32-E72D297353CC}">
              <c16:uniqueId val="{00000000-4486-4EE4-932E-13E2C8DB0B3F}"/>
            </c:ext>
          </c:extLst>
        </c:ser>
        <c:ser>
          <c:idx val="2"/>
          <c:order val="1"/>
          <c:tx>
            <c:strRef>
              <c:f>Sheet1!$A$3</c:f>
              <c:strCache>
                <c:ptCount val="1"/>
                <c:pt idx="0">
                  <c:v>16-34</c:v>
                </c:pt>
              </c:strCache>
            </c:strRef>
          </c:tx>
          <c:spPr>
            <a:ln w="28575" cap="rnd">
              <a:solidFill>
                <a:srgbClr val="FF6600"/>
              </a:solidFill>
              <a:round/>
            </a:ln>
            <a:effectLst/>
          </c:spPr>
          <c:marker>
            <c:symbol val="none"/>
          </c:marker>
          <c:cat>
            <c:numRef>
              <c:f>Sheet1!$B$1:$N$1</c:f>
              <c:numCache>
                <c:formatCode>d\-mmm</c:formatCode>
                <c:ptCount val="13"/>
                <c:pt idx="0">
                  <c:v>43864</c:v>
                </c:pt>
                <c:pt idx="1">
                  <c:v>43871</c:v>
                </c:pt>
                <c:pt idx="2">
                  <c:v>43878</c:v>
                </c:pt>
                <c:pt idx="3">
                  <c:v>43885</c:v>
                </c:pt>
                <c:pt idx="4">
                  <c:v>43892</c:v>
                </c:pt>
                <c:pt idx="5">
                  <c:v>43899</c:v>
                </c:pt>
                <c:pt idx="6">
                  <c:v>43906</c:v>
                </c:pt>
                <c:pt idx="7">
                  <c:v>43913</c:v>
                </c:pt>
                <c:pt idx="8">
                  <c:v>43920</c:v>
                </c:pt>
                <c:pt idx="9">
                  <c:v>43927</c:v>
                </c:pt>
                <c:pt idx="10">
                  <c:v>43934</c:v>
                </c:pt>
                <c:pt idx="11">
                  <c:v>43941</c:v>
                </c:pt>
                <c:pt idx="12">
                  <c:v>43948</c:v>
                </c:pt>
              </c:numCache>
            </c:numRef>
          </c:cat>
          <c:val>
            <c:numRef>
              <c:f>Sheet1!$B$3:$N$3</c:f>
              <c:numCache>
                <c:formatCode>0%</c:formatCode>
                <c:ptCount val="13"/>
                <c:pt idx="0">
                  <c:v>-0.12947452700850015</c:v>
                </c:pt>
                <c:pt idx="1">
                  <c:v>1.8858309056127842E-2</c:v>
                </c:pt>
                <c:pt idx="2">
                  <c:v>8.4065481378881035E-3</c:v>
                </c:pt>
                <c:pt idx="3">
                  <c:v>-5.918382318163784E-2</c:v>
                </c:pt>
                <c:pt idx="4">
                  <c:v>-0.10599866603216113</c:v>
                </c:pt>
                <c:pt idx="5">
                  <c:v>-0.11927420652359233</c:v>
                </c:pt>
                <c:pt idx="6">
                  <c:v>1.1660028819449719E-2</c:v>
                </c:pt>
                <c:pt idx="7">
                  <c:v>0.19402834984372075</c:v>
                </c:pt>
                <c:pt idx="8">
                  <c:v>0.15657751183501611</c:v>
                </c:pt>
                <c:pt idx="9">
                  <c:v>0.16307200168645974</c:v>
                </c:pt>
                <c:pt idx="10">
                  <c:v>0.18791879285733781</c:v>
                </c:pt>
                <c:pt idx="11">
                  <c:v>1.5962503603220046E-2</c:v>
                </c:pt>
                <c:pt idx="12">
                  <c:v>0.10037254307839794</c:v>
                </c:pt>
              </c:numCache>
            </c:numRef>
          </c:val>
          <c:smooth val="1"/>
          <c:extLst>
            <c:ext xmlns:c16="http://schemas.microsoft.com/office/drawing/2014/chart" uri="{C3380CC4-5D6E-409C-BE32-E72D297353CC}">
              <c16:uniqueId val="{00000001-4486-4EE4-932E-13E2C8DB0B3F}"/>
            </c:ext>
          </c:extLst>
        </c:ser>
        <c:ser>
          <c:idx val="0"/>
          <c:order val="2"/>
          <c:tx>
            <c:strRef>
              <c:f>Sheet1!$A$4</c:f>
              <c:strCache>
                <c:ptCount val="1"/>
                <c:pt idx="0">
                  <c:v>ABC1 ads</c:v>
                </c:pt>
              </c:strCache>
            </c:strRef>
          </c:tx>
          <c:spPr>
            <a:ln w="28575" cap="rnd">
              <a:solidFill>
                <a:srgbClr val="00B050"/>
              </a:solidFill>
              <a:round/>
            </a:ln>
            <a:effectLst/>
          </c:spPr>
          <c:marker>
            <c:symbol val="none"/>
          </c:marker>
          <c:cat>
            <c:numRef>
              <c:f>Sheet1!$B$1:$N$1</c:f>
              <c:numCache>
                <c:formatCode>d\-mmm</c:formatCode>
                <c:ptCount val="13"/>
                <c:pt idx="0">
                  <c:v>43864</c:v>
                </c:pt>
                <c:pt idx="1">
                  <c:v>43871</c:v>
                </c:pt>
                <c:pt idx="2">
                  <c:v>43878</c:v>
                </c:pt>
                <c:pt idx="3">
                  <c:v>43885</c:v>
                </c:pt>
                <c:pt idx="4">
                  <c:v>43892</c:v>
                </c:pt>
                <c:pt idx="5">
                  <c:v>43899</c:v>
                </c:pt>
                <c:pt idx="6">
                  <c:v>43906</c:v>
                </c:pt>
                <c:pt idx="7">
                  <c:v>43913</c:v>
                </c:pt>
                <c:pt idx="8">
                  <c:v>43920</c:v>
                </c:pt>
                <c:pt idx="9">
                  <c:v>43927</c:v>
                </c:pt>
                <c:pt idx="10">
                  <c:v>43934</c:v>
                </c:pt>
                <c:pt idx="11">
                  <c:v>43941</c:v>
                </c:pt>
                <c:pt idx="12">
                  <c:v>43948</c:v>
                </c:pt>
              </c:numCache>
            </c:numRef>
          </c:cat>
          <c:val>
            <c:numRef>
              <c:f>Sheet1!$B$4:$N$4</c:f>
              <c:numCache>
                <c:formatCode>0%</c:formatCode>
                <c:ptCount val="13"/>
                <c:pt idx="0">
                  <c:v>-5.8349916616346809E-2</c:v>
                </c:pt>
                <c:pt idx="1">
                  <c:v>1.4731471443753197E-2</c:v>
                </c:pt>
                <c:pt idx="2">
                  <c:v>4.2503416882151424E-2</c:v>
                </c:pt>
                <c:pt idx="3">
                  <c:v>-1.1742098515359123E-2</c:v>
                </c:pt>
                <c:pt idx="4">
                  <c:v>-3.699314473564419E-2</c:v>
                </c:pt>
                <c:pt idx="5">
                  <c:v>4.7484177410221928E-3</c:v>
                </c:pt>
                <c:pt idx="6">
                  <c:v>0.10626018899425826</c:v>
                </c:pt>
                <c:pt idx="7">
                  <c:v>0.27207926863459564</c:v>
                </c:pt>
                <c:pt idx="8">
                  <c:v>0.23791912852441466</c:v>
                </c:pt>
                <c:pt idx="9">
                  <c:v>0.22312224603911623</c:v>
                </c:pt>
                <c:pt idx="10">
                  <c:v>0.26078897345673968</c:v>
                </c:pt>
                <c:pt idx="11">
                  <c:v>8.3457357562736867E-2</c:v>
                </c:pt>
                <c:pt idx="12">
                  <c:v>0.2009701957974217</c:v>
                </c:pt>
              </c:numCache>
            </c:numRef>
          </c:val>
          <c:smooth val="1"/>
          <c:extLst>
            <c:ext xmlns:c16="http://schemas.microsoft.com/office/drawing/2014/chart" uri="{C3380CC4-5D6E-409C-BE32-E72D297353CC}">
              <c16:uniqueId val="{00000002-4486-4EE4-932E-13E2C8DB0B3F}"/>
            </c:ext>
          </c:extLst>
        </c:ser>
        <c:dLbls>
          <c:showLegendKey val="0"/>
          <c:showVal val="0"/>
          <c:showCatName val="0"/>
          <c:showSerName val="0"/>
          <c:showPercent val="0"/>
          <c:showBubbleSize val="0"/>
        </c:dLbls>
        <c:smooth val="0"/>
        <c:axId val="858595144"/>
        <c:axId val="858600064"/>
      </c:lineChart>
      <c:dateAx>
        <c:axId val="858595144"/>
        <c:scaling>
          <c:orientation val="minMax"/>
        </c:scaling>
        <c:delete val="0"/>
        <c:axPos val="b"/>
        <c:numFmt formatCode="dd/mm"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8600064"/>
        <c:crosses val="autoZero"/>
        <c:auto val="1"/>
        <c:lblOffset val="100"/>
        <c:baseTimeUnit val="days"/>
        <c:majorUnit val="7"/>
        <c:majorTimeUnit val="days"/>
      </c:dateAx>
      <c:valAx>
        <c:axId val="85860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GB" sz="1100" b="1" dirty="0">
                    <a:solidFill>
                      <a:schemeClr val="tx1"/>
                    </a:solidFill>
                  </a:rPr>
                  <a:t>% CHANGE YOY</a:t>
                </a:r>
              </a:p>
            </c:rich>
          </c:tx>
          <c:layout>
            <c:manualLayout>
              <c:xMode val="edge"/>
              <c:yMode val="edge"/>
              <c:x val="1.926591814658506E-2"/>
              <c:y val="0.346237709208720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8595144"/>
        <c:crosses val="autoZero"/>
        <c:crossBetween val="between"/>
      </c:valAx>
      <c:spPr>
        <a:noFill/>
        <a:ln>
          <a:noFill/>
        </a:ln>
        <a:effectLst/>
      </c:spPr>
    </c:plotArea>
    <c:legend>
      <c:legendPos val="r"/>
      <c:layout>
        <c:manualLayout>
          <c:xMode val="edge"/>
          <c:yMode val="edge"/>
          <c:x val="0.15828446635628254"/>
          <c:y val="0.20739777379279487"/>
          <c:w val="9.44324529037847E-2"/>
          <c:h val="0.1834490044404347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18928130908513"/>
          <c:y val="3.5999958768837485E-2"/>
          <c:w val="0.6593575352826605"/>
          <c:h val="0.7960119158059662"/>
        </c:manualLayout>
      </c:layout>
      <c:barChart>
        <c:barDir val="bar"/>
        <c:grouping val="clustered"/>
        <c:varyColors val="0"/>
        <c:ser>
          <c:idx val="0"/>
          <c:order val="0"/>
          <c:tx>
            <c:strRef>
              <c:f>Sheet1!$B$1</c:f>
              <c:strCache>
                <c:ptCount val="1"/>
                <c:pt idx="0">
                  <c:v>WKS 13-18 2019</c:v>
                </c:pt>
              </c:strCache>
            </c:strRef>
          </c:tx>
          <c:spPr>
            <a:solidFill>
              <a:schemeClr val="accent1"/>
            </a:solidFill>
            <a:ln>
              <a:noFill/>
            </a:ln>
            <a:effectLst/>
          </c:spPr>
          <c:invertIfNegative val="0"/>
          <c:cat>
            <c:strRef>
              <c:f>Sheet1!$A$2:$A$16</c:f>
              <c:strCache>
                <c:ptCount val="15"/>
                <c:pt idx="0">
                  <c:v>FMCG</c:v>
                </c:pt>
                <c:pt idx="1">
                  <c:v>FINANCE</c:v>
                </c:pt>
                <c:pt idx="2">
                  <c:v>ENTS &amp; LEISURE</c:v>
                </c:pt>
                <c:pt idx="3">
                  <c:v>GOVERNMENT</c:v>
                </c:pt>
                <c:pt idx="4">
                  <c:v>TELECOMS</c:v>
                </c:pt>
                <c:pt idx="5">
                  <c:v>COSMETICS &amp; PERSONAL</c:v>
                </c:pt>
                <c:pt idx="6">
                  <c:v>HEALTH &amp; WELLBEING</c:v>
                </c:pt>
                <c:pt idx="7">
                  <c:v>ELECTRONICS/COMPUTERS</c:v>
                </c:pt>
                <c:pt idx="8">
                  <c:v>MEDIA</c:v>
                </c:pt>
                <c:pt idx="9">
                  <c:v>ONLINE RETAIL</c:v>
                </c:pt>
                <c:pt idx="10">
                  <c:v>RETAIL</c:v>
                </c:pt>
                <c:pt idx="11">
                  <c:v>MOTORS</c:v>
                </c:pt>
                <c:pt idx="12">
                  <c:v>HH EQUIPMENT &amp; DIY</c:v>
                </c:pt>
                <c:pt idx="13">
                  <c:v>LEISURE EQUIPMENT</c:v>
                </c:pt>
                <c:pt idx="14">
                  <c:v>TRAVEL &amp; TRANSPORT</c:v>
                </c:pt>
              </c:strCache>
            </c:strRef>
          </c:cat>
          <c:val>
            <c:numRef>
              <c:f>Sheet1!$B$2:$B$16</c:f>
              <c:numCache>
                <c:formatCode>0.0%</c:formatCode>
                <c:ptCount val="15"/>
                <c:pt idx="0">
                  <c:v>0.18137937190676276</c:v>
                </c:pt>
                <c:pt idx="1">
                  <c:v>0.13021035012948096</c:v>
                </c:pt>
                <c:pt idx="2">
                  <c:v>0.10951275585098226</c:v>
                </c:pt>
                <c:pt idx="3">
                  <c:v>3.5466121782067178E-2</c:v>
                </c:pt>
                <c:pt idx="4">
                  <c:v>5.0736417943146955E-2</c:v>
                </c:pt>
                <c:pt idx="5">
                  <c:v>7.0169237781614727E-2</c:v>
                </c:pt>
                <c:pt idx="6">
                  <c:v>3.8380138953424917E-2</c:v>
                </c:pt>
                <c:pt idx="7">
                  <c:v>4.872541729051879E-2</c:v>
                </c:pt>
                <c:pt idx="8">
                  <c:v>1.5095640363885074E-2</c:v>
                </c:pt>
                <c:pt idx="9">
                  <c:v>1.3559928599432062E-2</c:v>
                </c:pt>
                <c:pt idx="10">
                  <c:v>3.6820307209805302E-2</c:v>
                </c:pt>
                <c:pt idx="11">
                  <c:v>4.8199445121445507E-2</c:v>
                </c:pt>
                <c:pt idx="12">
                  <c:v>5.6607022482859072E-2</c:v>
                </c:pt>
                <c:pt idx="13">
                  <c:v>3.0895980898313018E-2</c:v>
                </c:pt>
                <c:pt idx="14">
                  <c:v>5.2553090919467908E-2</c:v>
                </c:pt>
              </c:numCache>
            </c:numRef>
          </c:val>
          <c:extLst>
            <c:ext xmlns:c16="http://schemas.microsoft.com/office/drawing/2014/chart" uri="{C3380CC4-5D6E-409C-BE32-E72D297353CC}">
              <c16:uniqueId val="{00000000-B782-4062-8D65-D03717834967}"/>
            </c:ext>
          </c:extLst>
        </c:ser>
        <c:ser>
          <c:idx val="1"/>
          <c:order val="1"/>
          <c:tx>
            <c:strRef>
              <c:f>Sheet1!$C$1</c:f>
              <c:strCache>
                <c:ptCount val="1"/>
                <c:pt idx="0">
                  <c:v>WKS 13-18 2020</c:v>
                </c:pt>
              </c:strCache>
            </c:strRef>
          </c:tx>
          <c:spPr>
            <a:solidFill>
              <a:schemeClr val="accent3"/>
            </a:solidFill>
            <a:ln>
              <a:noFill/>
            </a:ln>
            <a:effectLst/>
          </c:spPr>
          <c:invertIfNegative val="0"/>
          <c:cat>
            <c:strRef>
              <c:f>Sheet1!$A$2:$A$16</c:f>
              <c:strCache>
                <c:ptCount val="15"/>
                <c:pt idx="0">
                  <c:v>FMCG</c:v>
                </c:pt>
                <c:pt idx="1">
                  <c:v>FINANCE</c:v>
                </c:pt>
                <c:pt idx="2">
                  <c:v>ENTS &amp; LEISURE</c:v>
                </c:pt>
                <c:pt idx="3">
                  <c:v>GOVERNMENT</c:v>
                </c:pt>
                <c:pt idx="4">
                  <c:v>TELECOMS</c:v>
                </c:pt>
                <c:pt idx="5">
                  <c:v>COSMETICS &amp; PERSONAL</c:v>
                </c:pt>
                <c:pt idx="6">
                  <c:v>HEALTH &amp; WELLBEING</c:v>
                </c:pt>
                <c:pt idx="7">
                  <c:v>ELECTRONICS/COMPUTERS</c:v>
                </c:pt>
                <c:pt idx="8">
                  <c:v>MEDIA</c:v>
                </c:pt>
                <c:pt idx="9">
                  <c:v>ONLINE RETAIL</c:v>
                </c:pt>
                <c:pt idx="10">
                  <c:v>RETAIL</c:v>
                </c:pt>
                <c:pt idx="11">
                  <c:v>MOTORS</c:v>
                </c:pt>
                <c:pt idx="12">
                  <c:v>HH EQUIPMENT &amp; DIY</c:v>
                </c:pt>
                <c:pt idx="13">
                  <c:v>LEISURE EQUIPMENT</c:v>
                </c:pt>
                <c:pt idx="14">
                  <c:v>TRAVEL &amp; TRANSPORT</c:v>
                </c:pt>
              </c:strCache>
            </c:strRef>
          </c:cat>
          <c:val>
            <c:numRef>
              <c:f>Sheet1!$C$2:$C$16</c:f>
              <c:numCache>
                <c:formatCode>0.0%</c:formatCode>
                <c:ptCount val="15"/>
                <c:pt idx="0">
                  <c:v>0.24078803017597622</c:v>
                </c:pt>
                <c:pt idx="1">
                  <c:v>0.13037146102377423</c:v>
                </c:pt>
                <c:pt idx="2">
                  <c:v>0.10071954350694823</c:v>
                </c:pt>
                <c:pt idx="3">
                  <c:v>9.3408978456551411E-2</c:v>
                </c:pt>
                <c:pt idx="4">
                  <c:v>7.3674365396346836E-2</c:v>
                </c:pt>
                <c:pt idx="5">
                  <c:v>6.8410462900300756E-2</c:v>
                </c:pt>
                <c:pt idx="6">
                  <c:v>3.6935374570191644E-2</c:v>
                </c:pt>
                <c:pt idx="7">
                  <c:v>5.8196050231399413E-2</c:v>
                </c:pt>
                <c:pt idx="8">
                  <c:v>2.8656234114213367E-2</c:v>
                </c:pt>
                <c:pt idx="9">
                  <c:v>2.4546800464529939E-2</c:v>
                </c:pt>
                <c:pt idx="10">
                  <c:v>2.3770632144094032E-2</c:v>
                </c:pt>
                <c:pt idx="11">
                  <c:v>2.2036598183743129E-2</c:v>
                </c:pt>
                <c:pt idx="12">
                  <c:v>2.0514248886737415E-2</c:v>
                </c:pt>
                <c:pt idx="13">
                  <c:v>1.5599774441800869E-2</c:v>
                </c:pt>
                <c:pt idx="14">
                  <c:v>7.5224691761532078E-4</c:v>
                </c:pt>
              </c:numCache>
            </c:numRef>
          </c:val>
          <c:extLst>
            <c:ext xmlns:c16="http://schemas.microsoft.com/office/drawing/2014/chart" uri="{C3380CC4-5D6E-409C-BE32-E72D297353CC}">
              <c16:uniqueId val="{00000001-B782-4062-8D65-D03717834967}"/>
            </c:ext>
          </c:extLst>
        </c:ser>
        <c:dLbls>
          <c:showLegendKey val="0"/>
          <c:showVal val="0"/>
          <c:showCatName val="0"/>
          <c:showSerName val="0"/>
          <c:showPercent val="0"/>
          <c:showBubbleSize val="0"/>
        </c:dLbls>
        <c:gapWidth val="72"/>
        <c:axId val="797202304"/>
        <c:axId val="797202960"/>
      </c:barChart>
      <c:catAx>
        <c:axId val="797202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97202960"/>
        <c:crosses val="autoZero"/>
        <c:auto val="1"/>
        <c:lblAlgn val="ctr"/>
        <c:lblOffset val="100"/>
        <c:noMultiLvlLbl val="0"/>
      </c:catAx>
      <c:valAx>
        <c:axId val="797202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PROPORTION OF TOTAL TV IMPACTS</a:t>
                </a:r>
              </a:p>
            </c:rich>
          </c:tx>
          <c:layout>
            <c:manualLayout>
              <c:xMode val="edge"/>
              <c:yMode val="edge"/>
              <c:x val="0.4441320931780372"/>
              <c:y val="0.9419426577607357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97202304"/>
        <c:crosses val="max"/>
        <c:crossBetween val="between"/>
      </c:valAx>
      <c:spPr>
        <a:noFill/>
        <a:ln>
          <a:noFill/>
        </a:ln>
        <a:effectLst/>
      </c:spPr>
    </c:plotArea>
    <c:legend>
      <c:legendPos val="b"/>
      <c:layout>
        <c:manualLayout>
          <c:xMode val="edge"/>
          <c:yMode val="edge"/>
          <c:x val="0.83209177527965394"/>
          <c:y val="1.4136619456985591E-2"/>
          <c:w val="0.16158178821943048"/>
          <c:h val="0.1382279877131135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92062156804121"/>
          <c:y val="5.4616821895346959E-2"/>
          <c:w val="0.71441312197629669"/>
          <c:h val="0.76690327232515432"/>
        </c:manualLayout>
      </c:layout>
      <c:barChart>
        <c:barDir val="bar"/>
        <c:grouping val="clustered"/>
        <c:varyColors val="0"/>
        <c:ser>
          <c:idx val="0"/>
          <c:order val="0"/>
          <c:tx>
            <c:strRef>
              <c:f>Sheet1!$B$1</c:f>
              <c:strCache>
                <c:ptCount val="1"/>
                <c:pt idx="0">
                  <c:v>Diff</c:v>
                </c:pt>
              </c:strCache>
            </c:strRef>
          </c:tx>
          <c:spPr>
            <a:solidFill>
              <a:schemeClr val="accent1"/>
            </a:solidFill>
            <a:ln>
              <a:noFill/>
            </a:ln>
            <a:effectLst/>
          </c:spPr>
          <c:invertIfNegative val="0"/>
          <c:cat>
            <c:strRef>
              <c:f>Sheet1!$A$2:$A$21</c:f>
              <c:strCache>
                <c:ptCount val="20"/>
                <c:pt idx="0">
                  <c:v>UK GOVERNMENT</c:v>
                </c:pt>
                <c:pt idx="1">
                  <c:v>UNILEVER</c:v>
                </c:pt>
                <c:pt idx="2">
                  <c:v>TESCO </c:v>
                </c:pt>
                <c:pt idx="3">
                  <c:v>VODAFONE </c:v>
                </c:pt>
                <c:pt idx="4">
                  <c:v>ITV</c:v>
                </c:pt>
                <c:pt idx="5">
                  <c:v>SAMSUNG </c:v>
                </c:pt>
                <c:pt idx="6">
                  <c:v>WALT DISNEY </c:v>
                </c:pt>
                <c:pt idx="7">
                  <c:v>SAINSBURYS</c:v>
                </c:pt>
                <c:pt idx="8">
                  <c:v>EBAY</c:v>
                </c:pt>
                <c:pt idx="9">
                  <c:v>CARLSBERG</c:v>
                </c:pt>
                <c:pt idx="10">
                  <c:v>FACEBOOK</c:v>
                </c:pt>
                <c:pt idx="11">
                  <c:v>KING.COM</c:v>
                </c:pt>
                <c:pt idx="12">
                  <c:v>O2</c:v>
                </c:pt>
                <c:pt idx="13">
                  <c:v>ALDI STORES</c:v>
                </c:pt>
                <c:pt idx="14">
                  <c:v>COLGATE PALMOLIVE</c:v>
                </c:pt>
                <c:pt idx="15">
                  <c:v>MONDELEZ</c:v>
                </c:pt>
                <c:pt idx="16">
                  <c:v>SKY</c:v>
                </c:pt>
                <c:pt idx="17">
                  <c:v>COTY</c:v>
                </c:pt>
                <c:pt idx="18">
                  <c:v>SUNTORY</c:v>
                </c:pt>
                <c:pt idx="19">
                  <c:v>MULLER DAIRY</c:v>
                </c:pt>
              </c:strCache>
            </c:strRef>
          </c:cat>
          <c:val>
            <c:numRef>
              <c:f>Sheet1!$B$2:$B$21</c:f>
              <c:numCache>
                <c:formatCode>General</c:formatCode>
                <c:ptCount val="20"/>
                <c:pt idx="0">
                  <c:v>1549075</c:v>
                </c:pt>
                <c:pt idx="1">
                  <c:v>843533</c:v>
                </c:pt>
                <c:pt idx="2">
                  <c:v>827638</c:v>
                </c:pt>
                <c:pt idx="3">
                  <c:v>819396</c:v>
                </c:pt>
                <c:pt idx="4">
                  <c:v>670792</c:v>
                </c:pt>
                <c:pt idx="5">
                  <c:v>605223</c:v>
                </c:pt>
                <c:pt idx="6">
                  <c:v>592564</c:v>
                </c:pt>
                <c:pt idx="7">
                  <c:v>586007</c:v>
                </c:pt>
                <c:pt idx="8">
                  <c:v>539376</c:v>
                </c:pt>
                <c:pt idx="9">
                  <c:v>505693</c:v>
                </c:pt>
                <c:pt idx="10">
                  <c:v>488711</c:v>
                </c:pt>
                <c:pt idx="11">
                  <c:v>488563</c:v>
                </c:pt>
                <c:pt idx="12">
                  <c:v>488033</c:v>
                </c:pt>
                <c:pt idx="13">
                  <c:v>459638</c:v>
                </c:pt>
                <c:pt idx="14">
                  <c:v>432415</c:v>
                </c:pt>
                <c:pt idx="15">
                  <c:v>417997</c:v>
                </c:pt>
                <c:pt idx="16">
                  <c:v>391187</c:v>
                </c:pt>
                <c:pt idx="17">
                  <c:v>389123</c:v>
                </c:pt>
                <c:pt idx="18">
                  <c:v>354309</c:v>
                </c:pt>
                <c:pt idx="19">
                  <c:v>338191</c:v>
                </c:pt>
              </c:numCache>
            </c:numRef>
          </c:val>
          <c:extLst>
            <c:ext xmlns:c16="http://schemas.microsoft.com/office/drawing/2014/chart" uri="{C3380CC4-5D6E-409C-BE32-E72D297353CC}">
              <c16:uniqueId val="{00000000-5CC1-4994-9347-AAECF731F319}"/>
            </c:ext>
          </c:extLst>
        </c:ser>
        <c:dLbls>
          <c:showLegendKey val="0"/>
          <c:showVal val="0"/>
          <c:showCatName val="0"/>
          <c:showSerName val="0"/>
          <c:showPercent val="0"/>
          <c:showBubbleSize val="0"/>
        </c:dLbls>
        <c:gapWidth val="74"/>
        <c:axId val="614570680"/>
        <c:axId val="614562152"/>
      </c:barChart>
      <c:catAx>
        <c:axId val="614570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14562152"/>
        <c:crosses val="autoZero"/>
        <c:auto val="1"/>
        <c:lblAlgn val="ctr"/>
        <c:lblOffset val="100"/>
        <c:noMultiLvlLbl val="0"/>
      </c:catAx>
      <c:valAx>
        <c:axId val="6145621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i="0" baseline="0" dirty="0">
                    <a:solidFill>
                      <a:schemeClr val="tx1"/>
                    </a:solidFill>
                    <a:effectLst/>
                  </a:rPr>
                  <a:t>YOY CHANGE IN IMPACTS WEEKS 13-18 (INDS, BILLIONS)</a:t>
                </a:r>
                <a:endParaRPr lang="en-GB" sz="1200" b="1" dirty="0">
                  <a:solidFill>
                    <a:schemeClr val="tx1"/>
                  </a:solidFill>
                  <a:effectLst/>
                </a:endParaRPr>
              </a:p>
            </c:rich>
          </c:tx>
          <c:layout>
            <c:manualLayout>
              <c:xMode val="edge"/>
              <c:yMode val="edge"/>
              <c:x val="0.41645304022111695"/>
              <c:y val="0.886604994067887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14570680"/>
        <c:crosses val="max"/>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78964592413103E-2"/>
          <c:y val="2.4014706880829746E-2"/>
          <c:w val="0.85814624961578767"/>
          <c:h val="0.76684380843335065"/>
        </c:manualLayout>
      </c:layout>
      <c:lineChart>
        <c:grouping val="standard"/>
        <c:varyColors val="0"/>
        <c:ser>
          <c:idx val="0"/>
          <c:order val="0"/>
          <c:tx>
            <c:strRef>
              <c:f>Sheet1!$B$1</c:f>
              <c:strCache>
                <c:ptCount val="1"/>
                <c:pt idx="0">
                  <c:v>Search volume</c:v>
                </c:pt>
              </c:strCache>
            </c:strRef>
          </c:tx>
          <c:spPr>
            <a:ln w="28575" cap="rnd">
              <a:solidFill>
                <a:srgbClr val="00B050"/>
              </a:solidFill>
              <a:round/>
            </a:ln>
            <a:effectLst/>
          </c:spPr>
          <c:marker>
            <c:symbol val="none"/>
          </c:marker>
          <c:cat>
            <c:numRef>
              <c:f>Sheet1!$A$2:$A$13</c:f>
              <c:numCache>
                <c:formatCode>d\-mmm</c:formatCode>
                <c:ptCount val="12"/>
                <c:pt idx="0">
                  <c:v>43850</c:v>
                </c:pt>
                <c:pt idx="1">
                  <c:v>43857</c:v>
                </c:pt>
                <c:pt idx="2">
                  <c:v>43864</c:v>
                </c:pt>
                <c:pt idx="3">
                  <c:v>43871</c:v>
                </c:pt>
                <c:pt idx="4">
                  <c:v>43878</c:v>
                </c:pt>
                <c:pt idx="5">
                  <c:v>43885</c:v>
                </c:pt>
                <c:pt idx="6">
                  <c:v>43892</c:v>
                </c:pt>
                <c:pt idx="7">
                  <c:v>43899</c:v>
                </c:pt>
                <c:pt idx="8">
                  <c:v>43906</c:v>
                </c:pt>
                <c:pt idx="9">
                  <c:v>43913</c:v>
                </c:pt>
                <c:pt idx="10">
                  <c:v>43920</c:v>
                </c:pt>
                <c:pt idx="11">
                  <c:v>43927</c:v>
                </c:pt>
              </c:numCache>
            </c:numRef>
          </c:cat>
          <c:val>
            <c:numRef>
              <c:f>Sheet1!$B$2:$B$13</c:f>
              <c:numCache>
                <c:formatCode>General</c:formatCode>
                <c:ptCount val="12"/>
                <c:pt idx="0">
                  <c:v>19</c:v>
                </c:pt>
                <c:pt idx="1">
                  <c:v>20</c:v>
                </c:pt>
                <c:pt idx="2">
                  <c:v>20</c:v>
                </c:pt>
                <c:pt idx="3">
                  <c:v>18</c:v>
                </c:pt>
                <c:pt idx="4">
                  <c:v>17</c:v>
                </c:pt>
                <c:pt idx="5">
                  <c:v>16</c:v>
                </c:pt>
                <c:pt idx="6">
                  <c:v>20</c:v>
                </c:pt>
                <c:pt idx="7">
                  <c:v>18</c:v>
                </c:pt>
                <c:pt idx="8">
                  <c:v>27</c:v>
                </c:pt>
                <c:pt idx="9">
                  <c:v>45</c:v>
                </c:pt>
                <c:pt idx="10">
                  <c:v>57</c:v>
                </c:pt>
                <c:pt idx="11">
                  <c:v>77</c:v>
                </c:pt>
              </c:numCache>
            </c:numRef>
          </c:val>
          <c:smooth val="1"/>
          <c:extLst>
            <c:ext xmlns:c16="http://schemas.microsoft.com/office/drawing/2014/chart" uri="{C3380CC4-5D6E-409C-BE32-E72D297353CC}">
              <c16:uniqueId val="{00000000-AF71-4C9C-8570-06A84C222B5D}"/>
            </c:ext>
          </c:extLst>
        </c:ser>
        <c:dLbls>
          <c:showLegendKey val="0"/>
          <c:showVal val="0"/>
          <c:showCatName val="0"/>
          <c:showSerName val="0"/>
          <c:showPercent val="0"/>
          <c:showBubbleSize val="0"/>
        </c:dLbls>
        <c:marker val="1"/>
        <c:smooth val="0"/>
        <c:axId val="1684880480"/>
        <c:axId val="1874021040"/>
      </c:lineChart>
      <c:lineChart>
        <c:grouping val="standard"/>
        <c:varyColors val="0"/>
        <c:ser>
          <c:idx val="1"/>
          <c:order val="1"/>
          <c:tx>
            <c:strRef>
              <c:f>Sheet1!$C$1</c:f>
              <c:strCache>
                <c:ptCount val="1"/>
                <c:pt idx="0">
                  <c:v>TV exposures</c:v>
                </c:pt>
              </c:strCache>
            </c:strRef>
          </c:tx>
          <c:spPr>
            <a:ln w="28575" cap="rnd">
              <a:solidFill>
                <a:schemeClr val="accent3"/>
              </a:solidFill>
              <a:round/>
            </a:ln>
            <a:effectLst/>
          </c:spPr>
          <c:marker>
            <c:symbol val="none"/>
          </c:marker>
          <c:cat>
            <c:numRef>
              <c:f>Sheet1!$A$2:$A$13</c:f>
              <c:numCache>
                <c:formatCode>d\-mmm</c:formatCode>
                <c:ptCount val="12"/>
                <c:pt idx="0">
                  <c:v>43850</c:v>
                </c:pt>
                <c:pt idx="1">
                  <c:v>43857</c:v>
                </c:pt>
                <c:pt idx="2">
                  <c:v>43864</c:v>
                </c:pt>
                <c:pt idx="3">
                  <c:v>43871</c:v>
                </c:pt>
                <c:pt idx="4">
                  <c:v>43878</c:v>
                </c:pt>
                <c:pt idx="5">
                  <c:v>43885</c:v>
                </c:pt>
                <c:pt idx="6">
                  <c:v>43892</c:v>
                </c:pt>
                <c:pt idx="7">
                  <c:v>43899</c:v>
                </c:pt>
                <c:pt idx="8">
                  <c:v>43906</c:v>
                </c:pt>
                <c:pt idx="9">
                  <c:v>43913</c:v>
                </c:pt>
                <c:pt idx="10">
                  <c:v>43920</c:v>
                </c:pt>
                <c:pt idx="11">
                  <c:v>43927</c:v>
                </c:pt>
              </c:numCache>
            </c:numRef>
          </c:cat>
          <c:val>
            <c:numRef>
              <c:f>Sheet1!$C$2:$C$13</c:f>
              <c:numCache>
                <c:formatCode>General</c:formatCode>
                <c:ptCount val="12"/>
                <c:pt idx="7" formatCode="#,##0">
                  <c:v>0</c:v>
                </c:pt>
                <c:pt idx="8" formatCode="#,##0">
                  <c:v>78095100</c:v>
                </c:pt>
                <c:pt idx="9" formatCode="#,##0">
                  <c:v>108408900</c:v>
                </c:pt>
                <c:pt idx="10" formatCode="#,##0">
                  <c:v>167381400</c:v>
                </c:pt>
                <c:pt idx="11" formatCode="#,##0">
                  <c:v>75101100</c:v>
                </c:pt>
              </c:numCache>
            </c:numRef>
          </c:val>
          <c:smooth val="1"/>
          <c:extLst>
            <c:ext xmlns:c16="http://schemas.microsoft.com/office/drawing/2014/chart" uri="{C3380CC4-5D6E-409C-BE32-E72D297353CC}">
              <c16:uniqueId val="{00000001-AF71-4C9C-8570-06A84C222B5D}"/>
            </c:ext>
          </c:extLst>
        </c:ser>
        <c:dLbls>
          <c:showLegendKey val="0"/>
          <c:showVal val="0"/>
          <c:showCatName val="0"/>
          <c:showSerName val="0"/>
          <c:showPercent val="0"/>
          <c:showBubbleSize val="0"/>
        </c:dLbls>
        <c:marker val="1"/>
        <c:smooth val="0"/>
        <c:axId val="405438719"/>
        <c:axId val="405003103"/>
      </c:lineChart>
      <c:dateAx>
        <c:axId val="16848804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WEEK COMMENCING</a:t>
                </a:r>
              </a:p>
            </c:rich>
          </c:tx>
          <c:layout>
            <c:manualLayout>
              <c:xMode val="edge"/>
              <c:yMode val="edge"/>
              <c:x val="0.42004720316356309"/>
              <c:y val="0.8697552854261618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dd/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874021040"/>
        <c:crosses val="autoZero"/>
        <c:auto val="1"/>
        <c:lblOffset val="100"/>
        <c:baseTimeUnit val="days"/>
        <c:majorUnit val="7"/>
        <c:majorTimeUnit val="days"/>
      </c:dateAx>
      <c:valAx>
        <c:axId val="1874021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solidFill>
                      <a:schemeClr val="tx1"/>
                    </a:solidFill>
                    <a:effectLst/>
                  </a:rPr>
                  <a:t>RELATIVE GOOGLE SEARCH VOLUME (INDEX)</a:t>
                </a:r>
                <a:endParaRPr lang="en-GB" sz="1100" dirty="0">
                  <a:solidFill>
                    <a:schemeClr val="tx1"/>
                  </a:solidFill>
                </a:endParaRPr>
              </a:p>
            </c:rich>
          </c:tx>
          <c:layout>
            <c:manualLayout>
              <c:xMode val="edge"/>
              <c:yMode val="edge"/>
              <c:x val="1.3700838241376944E-2"/>
              <c:y val="1.9621996373067465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84880480"/>
        <c:crosses val="autoZero"/>
        <c:crossBetween val="between"/>
        <c:majorUnit val="10"/>
        <c:minorUnit val="1"/>
      </c:valAx>
      <c:valAx>
        <c:axId val="405003103"/>
        <c:scaling>
          <c:orientation val="minMax"/>
          <c:max val="310000000"/>
          <c:min val="0"/>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dirty="0">
                    <a:solidFill>
                      <a:schemeClr val="tx1"/>
                    </a:solidFill>
                  </a:rPr>
                  <a:t>TV EXPOSURES (MILLION)</a:t>
                </a:r>
              </a:p>
            </c:rich>
          </c:tx>
          <c:layout>
            <c:manualLayout>
              <c:xMode val="edge"/>
              <c:yMode val="edge"/>
              <c:x val="0.97167918066829706"/>
              <c:y val="0.2275608808211022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05438719"/>
        <c:crosses val="max"/>
        <c:crossBetween val="between"/>
        <c:dispUnits>
          <c:builtInUnit val="millions"/>
        </c:dispUnits>
      </c:valAx>
      <c:dateAx>
        <c:axId val="405438719"/>
        <c:scaling>
          <c:orientation val="minMax"/>
        </c:scaling>
        <c:delete val="1"/>
        <c:axPos val="b"/>
        <c:numFmt formatCode="d\-mmm" sourceLinked="1"/>
        <c:majorTickMark val="out"/>
        <c:minorTickMark val="none"/>
        <c:tickLblPos val="nextTo"/>
        <c:crossAx val="405003103"/>
        <c:crosses val="autoZero"/>
        <c:auto val="1"/>
        <c:lblOffset val="100"/>
        <c:baseTimeUnit val="days"/>
        <c:majorUnit val="1"/>
        <c:minorUnit val="1"/>
      </c:dateAx>
      <c:spPr>
        <a:noFill/>
        <a:ln>
          <a:noFill/>
        </a:ln>
        <a:effectLst/>
      </c:spPr>
    </c:plotArea>
    <c:legend>
      <c:legendPos val="b"/>
      <c:layout>
        <c:manualLayout>
          <c:xMode val="edge"/>
          <c:yMode val="edge"/>
          <c:x val="0.68386754166237018"/>
          <c:y val="4.3385384392589141E-2"/>
          <c:w val="0.20390155642061825"/>
          <c:h val="0.1207099559360811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28545471724633E-2"/>
          <c:y val="2.4014706880829746E-2"/>
          <c:w val="0.87298882437727943"/>
          <c:h val="0.71909882145839543"/>
        </c:manualLayout>
      </c:layout>
      <c:lineChart>
        <c:grouping val="standard"/>
        <c:varyColors val="0"/>
        <c:ser>
          <c:idx val="0"/>
          <c:order val="0"/>
          <c:tx>
            <c:strRef>
              <c:f>Sheet1!$B$1</c:f>
              <c:strCache>
                <c:ptCount val="1"/>
                <c:pt idx="0">
                  <c:v>Search volume</c:v>
                </c:pt>
              </c:strCache>
            </c:strRef>
          </c:tx>
          <c:spPr>
            <a:ln w="28575" cap="rnd">
              <a:solidFill>
                <a:srgbClr val="00B050"/>
              </a:solidFill>
              <a:round/>
            </a:ln>
            <a:effectLst/>
          </c:spPr>
          <c:marker>
            <c:symbol val="none"/>
          </c:marker>
          <c:cat>
            <c:numRef>
              <c:f>Sheet1!$A$2:$A$33</c:f>
              <c:numCache>
                <c:formatCode>m/d/yyyy</c:formatCode>
                <c:ptCount val="32"/>
                <c:pt idx="0">
                  <c:v>43772</c:v>
                </c:pt>
                <c:pt idx="1">
                  <c:v>43779</c:v>
                </c:pt>
                <c:pt idx="2">
                  <c:v>43786</c:v>
                </c:pt>
                <c:pt idx="3">
                  <c:v>43793</c:v>
                </c:pt>
                <c:pt idx="4">
                  <c:v>43800</c:v>
                </c:pt>
                <c:pt idx="5">
                  <c:v>43807</c:v>
                </c:pt>
                <c:pt idx="6">
                  <c:v>43814</c:v>
                </c:pt>
                <c:pt idx="7">
                  <c:v>43821</c:v>
                </c:pt>
                <c:pt idx="8">
                  <c:v>43828</c:v>
                </c:pt>
                <c:pt idx="9">
                  <c:v>43835</c:v>
                </c:pt>
                <c:pt idx="10">
                  <c:v>43842</c:v>
                </c:pt>
                <c:pt idx="11">
                  <c:v>43849</c:v>
                </c:pt>
                <c:pt idx="12">
                  <c:v>43856</c:v>
                </c:pt>
                <c:pt idx="13">
                  <c:v>43863</c:v>
                </c:pt>
                <c:pt idx="14">
                  <c:v>43870</c:v>
                </c:pt>
                <c:pt idx="15">
                  <c:v>43877</c:v>
                </c:pt>
                <c:pt idx="16">
                  <c:v>43884</c:v>
                </c:pt>
                <c:pt idx="17">
                  <c:v>43891</c:v>
                </c:pt>
                <c:pt idx="18">
                  <c:v>43898</c:v>
                </c:pt>
                <c:pt idx="19">
                  <c:v>43905</c:v>
                </c:pt>
                <c:pt idx="20">
                  <c:v>43912</c:v>
                </c:pt>
                <c:pt idx="21">
                  <c:v>43919</c:v>
                </c:pt>
                <c:pt idx="22">
                  <c:v>43926</c:v>
                </c:pt>
                <c:pt idx="23">
                  <c:v>43933</c:v>
                </c:pt>
                <c:pt idx="24">
                  <c:v>43940</c:v>
                </c:pt>
                <c:pt idx="25">
                  <c:v>43947</c:v>
                </c:pt>
                <c:pt idx="26">
                  <c:v>43954</c:v>
                </c:pt>
                <c:pt idx="27">
                  <c:v>43961</c:v>
                </c:pt>
                <c:pt idx="28">
                  <c:v>43968</c:v>
                </c:pt>
                <c:pt idx="29">
                  <c:v>43975</c:v>
                </c:pt>
                <c:pt idx="30">
                  <c:v>43982</c:v>
                </c:pt>
                <c:pt idx="31">
                  <c:v>43989</c:v>
                </c:pt>
              </c:numCache>
            </c:numRef>
          </c:cat>
          <c:val>
            <c:numRef>
              <c:f>Sheet1!$B$2:$B$33</c:f>
              <c:numCache>
                <c:formatCode>General</c:formatCode>
                <c:ptCount val="32"/>
                <c:pt idx="0">
                  <c:v>16</c:v>
                </c:pt>
                <c:pt idx="1">
                  <c:v>32</c:v>
                </c:pt>
                <c:pt idx="2">
                  <c:v>26</c:v>
                </c:pt>
                <c:pt idx="3">
                  <c:v>39</c:v>
                </c:pt>
                <c:pt idx="4">
                  <c:v>60</c:v>
                </c:pt>
                <c:pt idx="5">
                  <c:v>100</c:v>
                </c:pt>
                <c:pt idx="6">
                  <c:v>75</c:v>
                </c:pt>
                <c:pt idx="7">
                  <c:v>74</c:v>
                </c:pt>
                <c:pt idx="8">
                  <c:v>25</c:v>
                </c:pt>
                <c:pt idx="9">
                  <c:v>17</c:v>
                </c:pt>
                <c:pt idx="10">
                  <c:v>19</c:v>
                </c:pt>
                <c:pt idx="11">
                  <c:v>22</c:v>
                </c:pt>
                <c:pt idx="12">
                  <c:v>14</c:v>
                </c:pt>
                <c:pt idx="13">
                  <c:v>21</c:v>
                </c:pt>
                <c:pt idx="14">
                  <c:v>15</c:v>
                </c:pt>
                <c:pt idx="15">
                  <c:v>17</c:v>
                </c:pt>
                <c:pt idx="16">
                  <c:v>10</c:v>
                </c:pt>
                <c:pt idx="17">
                  <c:v>15</c:v>
                </c:pt>
                <c:pt idx="18">
                  <c:v>10</c:v>
                </c:pt>
                <c:pt idx="19">
                  <c:v>12</c:v>
                </c:pt>
                <c:pt idx="20">
                  <c:v>7</c:v>
                </c:pt>
                <c:pt idx="21">
                  <c:v>18</c:v>
                </c:pt>
                <c:pt idx="22">
                  <c:v>43</c:v>
                </c:pt>
                <c:pt idx="23">
                  <c:v>70</c:v>
                </c:pt>
                <c:pt idx="24">
                  <c:v>54</c:v>
                </c:pt>
                <c:pt idx="25">
                  <c:v>59</c:v>
                </c:pt>
                <c:pt idx="26">
                  <c:v>62</c:v>
                </c:pt>
                <c:pt idx="27">
                  <c:v>46</c:v>
                </c:pt>
                <c:pt idx="28">
                  <c:v>63</c:v>
                </c:pt>
                <c:pt idx="29">
                  <c:v>41</c:v>
                </c:pt>
                <c:pt idx="30">
                  <c:v>30</c:v>
                </c:pt>
                <c:pt idx="31">
                  <c:v>29</c:v>
                </c:pt>
              </c:numCache>
            </c:numRef>
          </c:val>
          <c:smooth val="1"/>
          <c:extLst>
            <c:ext xmlns:c16="http://schemas.microsoft.com/office/drawing/2014/chart" uri="{C3380CC4-5D6E-409C-BE32-E72D297353CC}">
              <c16:uniqueId val="{00000000-AF71-4C9C-8570-06A84C222B5D}"/>
            </c:ext>
          </c:extLst>
        </c:ser>
        <c:dLbls>
          <c:showLegendKey val="0"/>
          <c:showVal val="0"/>
          <c:showCatName val="0"/>
          <c:showSerName val="0"/>
          <c:showPercent val="0"/>
          <c:showBubbleSize val="0"/>
        </c:dLbls>
        <c:marker val="1"/>
        <c:smooth val="0"/>
        <c:axId val="1684880480"/>
        <c:axId val="1874021040"/>
      </c:lineChart>
      <c:lineChart>
        <c:grouping val="standard"/>
        <c:varyColors val="0"/>
        <c:ser>
          <c:idx val="1"/>
          <c:order val="1"/>
          <c:tx>
            <c:strRef>
              <c:f>Sheet1!$C$1</c:f>
              <c:strCache>
                <c:ptCount val="1"/>
                <c:pt idx="0">
                  <c:v>TV exposures</c:v>
                </c:pt>
              </c:strCache>
            </c:strRef>
          </c:tx>
          <c:spPr>
            <a:ln w="28575" cap="rnd">
              <a:solidFill>
                <a:schemeClr val="accent3"/>
              </a:solidFill>
              <a:round/>
            </a:ln>
            <a:effectLst/>
          </c:spPr>
          <c:marker>
            <c:symbol val="none"/>
          </c:marker>
          <c:cat>
            <c:numRef>
              <c:f>Sheet1!$A$2:$A$33</c:f>
              <c:numCache>
                <c:formatCode>m/d/yyyy</c:formatCode>
                <c:ptCount val="32"/>
                <c:pt idx="0">
                  <c:v>43772</c:v>
                </c:pt>
                <c:pt idx="1">
                  <c:v>43779</c:v>
                </c:pt>
                <c:pt idx="2">
                  <c:v>43786</c:v>
                </c:pt>
                <c:pt idx="3">
                  <c:v>43793</c:v>
                </c:pt>
                <c:pt idx="4">
                  <c:v>43800</c:v>
                </c:pt>
                <c:pt idx="5">
                  <c:v>43807</c:v>
                </c:pt>
                <c:pt idx="6">
                  <c:v>43814</c:v>
                </c:pt>
                <c:pt idx="7">
                  <c:v>43821</c:v>
                </c:pt>
                <c:pt idx="8">
                  <c:v>43828</c:v>
                </c:pt>
                <c:pt idx="9">
                  <c:v>43835</c:v>
                </c:pt>
                <c:pt idx="10">
                  <c:v>43842</c:v>
                </c:pt>
                <c:pt idx="11">
                  <c:v>43849</c:v>
                </c:pt>
                <c:pt idx="12">
                  <c:v>43856</c:v>
                </c:pt>
                <c:pt idx="13">
                  <c:v>43863</c:v>
                </c:pt>
                <c:pt idx="14">
                  <c:v>43870</c:v>
                </c:pt>
                <c:pt idx="15">
                  <c:v>43877</c:v>
                </c:pt>
                <c:pt idx="16">
                  <c:v>43884</c:v>
                </c:pt>
                <c:pt idx="17">
                  <c:v>43891</c:v>
                </c:pt>
                <c:pt idx="18">
                  <c:v>43898</c:v>
                </c:pt>
                <c:pt idx="19">
                  <c:v>43905</c:v>
                </c:pt>
                <c:pt idx="20">
                  <c:v>43912</c:v>
                </c:pt>
                <c:pt idx="21">
                  <c:v>43919</c:v>
                </c:pt>
                <c:pt idx="22">
                  <c:v>43926</c:v>
                </c:pt>
                <c:pt idx="23">
                  <c:v>43933</c:v>
                </c:pt>
                <c:pt idx="24">
                  <c:v>43940</c:v>
                </c:pt>
                <c:pt idx="25">
                  <c:v>43947</c:v>
                </c:pt>
                <c:pt idx="26">
                  <c:v>43954</c:v>
                </c:pt>
                <c:pt idx="27">
                  <c:v>43961</c:v>
                </c:pt>
                <c:pt idx="28">
                  <c:v>43968</c:v>
                </c:pt>
                <c:pt idx="29">
                  <c:v>43975</c:v>
                </c:pt>
                <c:pt idx="30">
                  <c:v>43982</c:v>
                </c:pt>
                <c:pt idx="31">
                  <c:v>43989</c:v>
                </c:pt>
              </c:numCache>
            </c:numRef>
          </c:cat>
          <c:val>
            <c:numRef>
              <c:f>Sheet1!$C$2:$C$33</c:f>
              <c:numCache>
                <c:formatCode>General</c:formatCode>
                <c:ptCount val="32"/>
                <c:pt idx="3">
                  <c:v>0</c:v>
                </c:pt>
                <c:pt idx="4">
                  <c:v>31240</c:v>
                </c:pt>
                <c:pt idx="5">
                  <c:v>38164</c:v>
                </c:pt>
                <c:pt idx="6">
                  <c:v>28431</c:v>
                </c:pt>
                <c:pt idx="7">
                  <c:v>19363</c:v>
                </c:pt>
                <c:pt idx="8">
                  <c:v>0</c:v>
                </c:pt>
                <c:pt idx="20">
                  <c:v>0</c:v>
                </c:pt>
                <c:pt idx="21">
                  <c:v>39810</c:v>
                </c:pt>
                <c:pt idx="22">
                  <c:v>61963</c:v>
                </c:pt>
                <c:pt idx="23">
                  <c:v>67546</c:v>
                </c:pt>
                <c:pt idx="24">
                  <c:v>52975</c:v>
                </c:pt>
                <c:pt idx="25">
                  <c:v>74995</c:v>
                </c:pt>
                <c:pt idx="26">
                  <c:v>70373</c:v>
                </c:pt>
                <c:pt idx="27">
                  <c:v>69642</c:v>
                </c:pt>
                <c:pt idx="28">
                  <c:v>65653</c:v>
                </c:pt>
                <c:pt idx="29">
                  <c:v>7049</c:v>
                </c:pt>
                <c:pt idx="30">
                  <c:v>0</c:v>
                </c:pt>
              </c:numCache>
            </c:numRef>
          </c:val>
          <c:smooth val="1"/>
          <c:extLst>
            <c:ext xmlns:c16="http://schemas.microsoft.com/office/drawing/2014/chart" uri="{C3380CC4-5D6E-409C-BE32-E72D297353CC}">
              <c16:uniqueId val="{00000001-AF71-4C9C-8570-06A84C222B5D}"/>
            </c:ext>
          </c:extLst>
        </c:ser>
        <c:dLbls>
          <c:showLegendKey val="0"/>
          <c:showVal val="0"/>
          <c:showCatName val="0"/>
          <c:showSerName val="0"/>
          <c:showPercent val="0"/>
          <c:showBubbleSize val="0"/>
        </c:dLbls>
        <c:marker val="1"/>
        <c:smooth val="0"/>
        <c:axId val="405438719"/>
        <c:axId val="405003103"/>
      </c:lineChart>
      <c:dateAx>
        <c:axId val="16848804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WEEK COMMENCING</a:t>
                </a:r>
              </a:p>
            </c:rich>
          </c:tx>
          <c:layout>
            <c:manualLayout>
              <c:xMode val="edge"/>
              <c:yMode val="edge"/>
              <c:x val="0.42004720316356309"/>
              <c:y val="0.8846757166105333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dd/mm/yy" sourceLinked="0"/>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1" i="0" u="none" strike="noStrike" kern="1200" baseline="0">
                <a:solidFill>
                  <a:schemeClr val="tx1"/>
                </a:solidFill>
                <a:latin typeface="+mn-lt"/>
                <a:ea typeface="+mn-ea"/>
                <a:cs typeface="+mn-cs"/>
              </a:defRPr>
            </a:pPr>
            <a:endParaRPr lang="en-US"/>
          </a:p>
        </c:txPr>
        <c:crossAx val="1874021040"/>
        <c:crosses val="autoZero"/>
        <c:auto val="1"/>
        <c:lblOffset val="100"/>
        <c:baseTimeUnit val="days"/>
        <c:majorUnit val="7"/>
        <c:majorTimeUnit val="days"/>
      </c:dateAx>
      <c:valAx>
        <c:axId val="187402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solidFill>
                      <a:schemeClr val="tx1"/>
                    </a:solidFill>
                    <a:effectLst/>
                  </a:rPr>
                  <a:t>RELATIVE GOOGLE SEARCH VOLUME (INDEX)</a:t>
                </a:r>
                <a:endParaRPr lang="en-GB" sz="1100" dirty="0">
                  <a:solidFill>
                    <a:schemeClr val="tx1"/>
                  </a:solidFill>
                </a:endParaRPr>
              </a:p>
            </c:rich>
          </c:tx>
          <c:layout>
            <c:manualLayout>
              <c:xMode val="edge"/>
              <c:yMode val="edge"/>
              <c:x val="1.3700838241376944E-2"/>
              <c:y val="7.6857322639568527E-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84880480"/>
        <c:crosses val="autoZero"/>
        <c:crossBetween val="between"/>
        <c:majorUnit val="10"/>
        <c:minorUnit val="1"/>
      </c:valAx>
      <c:valAx>
        <c:axId val="405003103"/>
        <c:scaling>
          <c:orientation val="minMax"/>
          <c:max val="120000"/>
          <c:min val="0"/>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dirty="0">
                    <a:solidFill>
                      <a:schemeClr val="tx1"/>
                    </a:solidFill>
                  </a:rPr>
                  <a:t>TV EXPOSURES (MILLION)</a:t>
                </a:r>
              </a:p>
            </c:rich>
          </c:tx>
          <c:layout>
            <c:manualLayout>
              <c:xMode val="edge"/>
              <c:yMode val="edge"/>
              <c:x val="0.97396265370852675"/>
              <c:y val="0.1499751641118832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05438719"/>
        <c:crosses val="max"/>
        <c:crossBetween val="between"/>
        <c:dispUnits>
          <c:builtInUnit val="thousands"/>
        </c:dispUnits>
      </c:valAx>
      <c:dateAx>
        <c:axId val="405438719"/>
        <c:scaling>
          <c:orientation val="minMax"/>
        </c:scaling>
        <c:delete val="1"/>
        <c:axPos val="b"/>
        <c:numFmt formatCode="m/d/yyyy" sourceLinked="1"/>
        <c:majorTickMark val="out"/>
        <c:minorTickMark val="none"/>
        <c:tickLblPos val="nextTo"/>
        <c:crossAx val="405003103"/>
        <c:crosses val="autoZero"/>
        <c:auto val="1"/>
        <c:lblOffset val="100"/>
        <c:baseTimeUnit val="days"/>
        <c:majorUnit val="1"/>
        <c:minorUnit val="1"/>
      </c:dateAx>
      <c:spPr>
        <a:noFill/>
        <a:ln>
          <a:noFill/>
        </a:ln>
        <a:effectLst/>
      </c:spPr>
    </c:plotArea>
    <c:legend>
      <c:legendPos val="b"/>
      <c:layout>
        <c:manualLayout>
          <c:xMode val="edge"/>
          <c:yMode val="edge"/>
          <c:x val="0.56512694357043669"/>
          <c:y val="4.3385500446670042E-2"/>
          <c:w val="0.20390155642061825"/>
          <c:h val="0.1207099559360811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150000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0.20259</cdr:x>
      <cdr:y>0.05312</cdr:y>
    </cdr:from>
    <cdr:to>
      <cdr:x>0.28945</cdr:x>
      <cdr:y>0.15801</cdr:y>
    </cdr:to>
    <cdr:grpSp>
      <cdr:nvGrpSpPr>
        <cdr:cNvPr id="2" name="Group 1">
          <a:extLst xmlns:a="http://schemas.openxmlformats.org/drawingml/2006/main">
            <a:ext uri="{FF2B5EF4-FFF2-40B4-BE49-F238E27FC236}">
              <a16:creationId xmlns:a16="http://schemas.microsoft.com/office/drawing/2014/main" id="{2CBA6775-2D4C-4EFB-98ED-29D2BA9AE3C2}"/>
            </a:ext>
          </a:extLst>
        </cdr:cNvPr>
        <cdr:cNvGrpSpPr/>
      </cdr:nvGrpSpPr>
      <cdr:grpSpPr>
        <a:xfrm xmlns:a="http://schemas.openxmlformats.org/drawingml/2006/main">
          <a:off x="2223980" y="204907"/>
          <a:ext cx="953527" cy="404605"/>
          <a:chOff x="-28421" y="3235991"/>
          <a:chExt cx="563756" cy="230832"/>
        </a:xfrm>
      </cdr:grpSpPr>
      <cdr:sp macro="" textlink="">
        <cdr:nvSpPr>
          <cdr:cNvPr id="3" name="Rectangle 2">
            <a:extLst xmlns:a="http://schemas.openxmlformats.org/drawingml/2006/main">
              <a:ext uri="{FF2B5EF4-FFF2-40B4-BE49-F238E27FC236}">
                <a16:creationId xmlns:a16="http://schemas.microsoft.com/office/drawing/2014/main" id="{98C07E65-C261-46B7-8D19-1CBB0CBE06F1}"/>
              </a:ext>
            </a:extLst>
          </cdr:cNvPr>
          <cdr:cNvSpPr/>
        </cdr:nvSpPr>
        <cdr:spPr>
          <a:xfrm xmlns:a="http://schemas.openxmlformats.org/drawingml/2006/main">
            <a:off x="-14449" y="3235991"/>
            <a:ext cx="320040" cy="162627"/>
          </a:xfrm>
          <a:prstGeom xmlns:a="http://schemas.openxmlformats.org/drawingml/2006/main" prst="rect">
            <a:avLst/>
          </a:prstGeom>
          <a:solidFill xmlns:a="http://schemas.openxmlformats.org/drawingml/2006/main">
            <a:srgbClr val="E1051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sz="1000" b="1" dirty="0">
              <a:latin typeface="Arial" panose="020B0604020202020204" pitchFamily="34" charset="0"/>
              <a:cs typeface="Arial" panose="020B0604020202020204" pitchFamily="34" charset="0"/>
            </a:endParaRPr>
          </a:p>
        </cdr:txBody>
      </cdr:sp>
      <cdr:sp macro="" textlink="">
        <cdr:nvSpPr>
          <cdr:cNvPr id="4" name="Isosceles Triangle 3">
            <a:extLst xmlns:a="http://schemas.openxmlformats.org/drawingml/2006/main">
              <a:ext uri="{FF2B5EF4-FFF2-40B4-BE49-F238E27FC236}">
                <a16:creationId xmlns:a16="http://schemas.microsoft.com/office/drawing/2014/main" id="{2E653F39-7557-4D4C-955F-1BC73BAA927B}"/>
              </a:ext>
            </a:extLst>
          </cdr:cNvPr>
          <cdr:cNvSpPr/>
        </cdr:nvSpPr>
        <cdr:spPr>
          <a:xfrm xmlns:a="http://schemas.openxmlformats.org/drawingml/2006/main" rot="10800000">
            <a:off x="93854" y="3398618"/>
            <a:ext cx="103434" cy="68205"/>
          </a:xfrm>
          <a:prstGeom xmlns:a="http://schemas.openxmlformats.org/drawingml/2006/main" prst="triangle">
            <a:avLst/>
          </a:prstGeom>
          <a:solidFill xmlns:a="http://schemas.openxmlformats.org/drawingml/2006/main">
            <a:srgbClr val="E1051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sz="1000">
              <a:latin typeface="Arial" panose="020B0604020202020204" pitchFamily="34" charset="0"/>
              <a:cs typeface="Arial" panose="020B0604020202020204" pitchFamily="34" charset="0"/>
            </a:endParaRPr>
          </a:p>
        </cdr:txBody>
      </cdr:sp>
      <cdr:sp macro="" textlink="">
        <cdr:nvSpPr>
          <cdr:cNvPr id="5" name="TextBox 29">
            <a:extLst xmlns:a="http://schemas.openxmlformats.org/drawingml/2006/main">
              <a:ext uri="{FF2B5EF4-FFF2-40B4-BE49-F238E27FC236}">
                <a16:creationId xmlns:a16="http://schemas.microsoft.com/office/drawing/2014/main" id="{25F24410-95DD-4D6C-BC30-B5913691F775}"/>
              </a:ext>
            </a:extLst>
          </cdr:cNvPr>
          <cdr:cNvSpPr txBox="1"/>
        </cdr:nvSpPr>
        <cdr:spPr>
          <a:xfrm xmlns:a="http://schemas.openxmlformats.org/drawingml/2006/main">
            <a:off x="-28421" y="3241696"/>
            <a:ext cx="563756" cy="1616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chemeClr val="bg1"/>
                </a:solidFill>
                <a:latin typeface="Arial" panose="020B0604020202020204" pitchFamily="34" charset="0"/>
                <a:cs typeface="Arial" panose="020B0604020202020204" pitchFamily="34" charset="0"/>
              </a:rPr>
              <a:t>+21%</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C4F07-DC05-45AA-A1F3-85AC88F2FECC}" type="datetimeFigureOut">
              <a:rPr lang="en-GB" smtClean="0"/>
              <a:t>29/11/2021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2D90E-523F-45FB-AEC1-23DAC667075A}" type="slidenum">
              <a:rPr lang="en-GB" smtClean="0"/>
              <a:t>‹#›</a:t>
            </a:fld>
            <a:endParaRPr lang="en-GB"/>
          </a:p>
        </p:txBody>
      </p:sp>
    </p:spTree>
    <p:extLst>
      <p:ext uri="{BB962C8B-B14F-4D97-AF65-F5344CB8AC3E}">
        <p14:creationId xmlns:p14="http://schemas.microsoft.com/office/powerpoint/2010/main" val="341312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usiness.linkedin.com/marketing-solutions/blog/linkedin-news/2020/advertising-in-recession-long-short-or-dar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dn2.hubspot.net/hubfs/2235762/Coronavirus/Week%208/System1_PeterField_Week8_Webinar-compressed.pdf?utm_campaign=Coronavirus&amp;utm_source=hs_email&amp;utm_medium=email&amp;utm_content=87921430&amp;_hsenc=p2ANqtz-8jMDlrqsDABPAzT7U-lGdVIiXEWYPLv4hGVZD-EylzRgTLj0C_Lja4bfGyttcjebE0vYMgg12aBgQbuq0nPwhKYK_dDQ&amp;_hsmi=8792143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arketingweek.com/mark-ritson-marketing-spend-recession-coronavir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usiness.linkedin.com/marketing-solutions/blog/content-marketing-thought-leaders/2020/what-should-ads-look-like-in-the-time-of-recess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hinkbox.tv/research/thinkbox-research/profit-ability-the-business-case-for-advertis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hinkbox.tv/research/thinkbox-research/profit-ability-the-business-case-for-advertis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hinkbox.tv/research/thinkbox-research/demand-genera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hinkbox.tv/research/thinkbox-research/profit-ability-the-business-case-for-advertis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1</a:t>
            </a:fld>
            <a:endParaRPr lang="en-GB"/>
          </a:p>
        </p:txBody>
      </p:sp>
    </p:spTree>
    <p:extLst>
      <p:ext uri="{BB962C8B-B14F-4D97-AF65-F5344CB8AC3E}">
        <p14:creationId xmlns:p14="http://schemas.microsoft.com/office/powerpoint/2010/main" val="236519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2D90E-523F-45FB-AEC1-23DAC667075A}" type="slidenum">
              <a:rPr lang="en-GB" smtClean="0"/>
              <a:t>10</a:t>
            </a:fld>
            <a:endParaRPr lang="en-GB"/>
          </a:p>
        </p:txBody>
      </p:sp>
    </p:spTree>
    <p:extLst>
      <p:ext uri="{BB962C8B-B14F-4D97-AF65-F5344CB8AC3E}">
        <p14:creationId xmlns:p14="http://schemas.microsoft.com/office/powerpoint/2010/main" val="235003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supply of TV ad inventory has seen a sudden increase as a result of the rise in TV viewing since lockdown.</a:t>
            </a:r>
          </a:p>
        </p:txBody>
      </p:sp>
      <p:sp>
        <p:nvSpPr>
          <p:cNvPr id="4" name="Slide Number Placeholder 3"/>
          <p:cNvSpPr>
            <a:spLocks noGrp="1"/>
          </p:cNvSpPr>
          <p:nvPr>
            <p:ph type="sldNum" sz="quarter" idx="5"/>
          </p:nvPr>
        </p:nvSpPr>
        <p:spPr/>
        <p:txBody>
          <a:bodyPr/>
          <a:lstStyle/>
          <a:p>
            <a:fld id="{9BF2D90E-523F-45FB-AEC1-23DAC667075A}" type="slidenum">
              <a:rPr lang="en-GB" smtClean="0"/>
              <a:t>11</a:t>
            </a:fld>
            <a:endParaRPr lang="en-GB"/>
          </a:p>
        </p:txBody>
      </p:sp>
    </p:spTree>
    <p:extLst>
      <p:ext uri="{BB962C8B-B14F-4D97-AF65-F5344CB8AC3E}">
        <p14:creationId xmlns:p14="http://schemas.microsoft.com/office/powerpoint/2010/main" val="90693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lockdown there has been significant change to the profile of advertisers seen on TV. FMCG, Government, Telecoms and Electronics have accounted for a much higher proportion of the ads appearing on our tellies. </a:t>
            </a:r>
          </a:p>
        </p:txBody>
      </p:sp>
      <p:sp>
        <p:nvSpPr>
          <p:cNvPr id="4" name="Slide Number Placeholder 3"/>
          <p:cNvSpPr>
            <a:spLocks noGrp="1"/>
          </p:cNvSpPr>
          <p:nvPr>
            <p:ph type="sldNum" sz="quarter" idx="5"/>
          </p:nvPr>
        </p:nvSpPr>
        <p:spPr/>
        <p:txBody>
          <a:bodyPr/>
          <a:lstStyle/>
          <a:p>
            <a:fld id="{9BF2D90E-523F-45FB-AEC1-23DAC667075A}" type="slidenum">
              <a:rPr lang="en-GB" smtClean="0"/>
              <a:t>12</a:t>
            </a:fld>
            <a:endParaRPr lang="en-GB"/>
          </a:p>
        </p:txBody>
      </p:sp>
    </p:spTree>
    <p:extLst>
      <p:ext uri="{BB962C8B-B14F-4D97-AF65-F5344CB8AC3E}">
        <p14:creationId xmlns:p14="http://schemas.microsoft.com/office/powerpoint/2010/main" val="217275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overall demand for advertising is lower during this period, many large advertisers are increasing their TV activity year on year.</a:t>
            </a:r>
          </a:p>
        </p:txBody>
      </p:sp>
      <p:sp>
        <p:nvSpPr>
          <p:cNvPr id="4" name="Slide Number Placeholder 3"/>
          <p:cNvSpPr>
            <a:spLocks noGrp="1"/>
          </p:cNvSpPr>
          <p:nvPr>
            <p:ph type="sldNum" sz="quarter" idx="5"/>
          </p:nvPr>
        </p:nvSpPr>
        <p:spPr/>
        <p:txBody>
          <a:bodyPr/>
          <a:lstStyle/>
          <a:p>
            <a:fld id="{9BF2D90E-523F-45FB-AEC1-23DAC667075A}" type="slidenum">
              <a:rPr lang="en-GB" smtClean="0"/>
              <a:t>13</a:t>
            </a:fld>
            <a:endParaRPr lang="en-GB"/>
          </a:p>
        </p:txBody>
      </p:sp>
    </p:spTree>
    <p:extLst>
      <p:ext uri="{BB962C8B-B14F-4D97-AF65-F5344CB8AC3E}">
        <p14:creationId xmlns:p14="http://schemas.microsoft.com/office/powerpoint/2010/main" val="276816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some types of advertisers, the lockdown environment, plus TV advertising, has driven search demand.</a:t>
            </a:r>
          </a:p>
          <a:p>
            <a:endParaRPr lang="en-GB" dirty="0"/>
          </a:p>
          <a:p>
            <a:r>
              <a:rPr lang="en-GB" dirty="0"/>
              <a:t>Pressure washer brand </a:t>
            </a:r>
            <a:r>
              <a:rPr lang="en-GB" dirty="0" err="1"/>
              <a:t>K</a:t>
            </a:r>
            <a:r>
              <a:rPr lang="en-GB" dirty="0" err="1">
                <a:latin typeface="Arial" panose="020B0604020202020204" pitchFamily="34" charset="0"/>
                <a:cs typeface="Arial" panose="020B0604020202020204" pitchFamily="34" charset="0"/>
              </a:rPr>
              <a:t>ä</a:t>
            </a:r>
            <a:r>
              <a:rPr lang="en-GB" dirty="0" err="1"/>
              <a:t>rcher</a:t>
            </a:r>
            <a:r>
              <a:rPr lang="en-GB" dirty="0"/>
              <a:t> is a good example of a brand which has benefitted from TV advertising during the lockdown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7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some types of advertisers, the lockdown environment, plus TV advertising, has driven search demand.</a:t>
            </a:r>
          </a:p>
          <a:p>
            <a:endParaRPr lang="en-GB" dirty="0"/>
          </a:p>
          <a:p>
            <a:r>
              <a:rPr lang="en-GB" dirty="0"/>
              <a:t>Gin brand </a:t>
            </a:r>
            <a:r>
              <a:rPr lang="en-GB" dirty="0" err="1"/>
              <a:t>Sipmsith</a:t>
            </a:r>
            <a:r>
              <a:rPr lang="en-GB" dirty="0"/>
              <a:t> is a good example of a brand which has benefitted from TV advertising during the lockdown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66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some types of advertisers, the lockdown environment, plus TV advertising, has driven search demand.</a:t>
            </a:r>
          </a:p>
          <a:p>
            <a:endParaRPr lang="en-GB" dirty="0"/>
          </a:p>
          <a:p>
            <a:r>
              <a:rPr lang="en-GB" dirty="0" err="1"/>
              <a:t>TouchNote</a:t>
            </a:r>
            <a:r>
              <a:rPr lang="en-GB" dirty="0"/>
              <a:t> app for creating personalised greetings cards is a good example of a brand which has benefitted from TV advertising during the lockdown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0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some types of advertisers, For some types of advertisers, the lockdown environment, plus TV advertising, has driven search demand.</a:t>
            </a:r>
          </a:p>
          <a:p>
            <a:endParaRPr lang="en-GB" dirty="0"/>
          </a:p>
          <a:p>
            <a:r>
              <a:rPr lang="en-GB" dirty="0"/>
              <a:t>Retailer Wilko is a good example of a brand which has benefitted from TV advertising during the lockdown period.</a:t>
            </a:r>
          </a:p>
          <a:p>
            <a:endParaRPr lang="en-GB" dirty="0"/>
          </a:p>
        </p:txBody>
      </p:sp>
      <p:sp>
        <p:nvSpPr>
          <p:cNvPr id="4" name="Slide Number Placeholder 3"/>
          <p:cNvSpPr>
            <a:spLocks noGrp="1"/>
          </p:cNvSpPr>
          <p:nvPr>
            <p:ph type="sldNum" sz="quarter" idx="5"/>
          </p:nvPr>
        </p:nvSpPr>
        <p:spPr/>
        <p:txBody>
          <a:bodyPr/>
          <a:lstStyle/>
          <a:p>
            <a:fld id="{A035AE6A-FC86-4838-A2A3-D08A46407DD3}" type="slidenum">
              <a:rPr lang="en-GB" smtClean="0"/>
              <a:t>17</a:t>
            </a:fld>
            <a:endParaRPr lang="en-GB"/>
          </a:p>
        </p:txBody>
      </p:sp>
    </p:spTree>
    <p:extLst>
      <p:ext uri="{BB962C8B-B14F-4D97-AF65-F5344CB8AC3E}">
        <p14:creationId xmlns:p14="http://schemas.microsoft.com/office/powerpoint/2010/main" val="66882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2D90E-523F-45FB-AEC1-23DAC667075A}" type="slidenum">
              <a:rPr lang="en-GB" smtClean="0"/>
              <a:t>18</a:t>
            </a:fld>
            <a:endParaRPr lang="en-GB"/>
          </a:p>
        </p:txBody>
      </p:sp>
    </p:spTree>
    <p:extLst>
      <p:ext uri="{BB962C8B-B14F-4D97-AF65-F5344CB8AC3E}">
        <p14:creationId xmlns:p14="http://schemas.microsoft.com/office/powerpoint/2010/main" val="3809458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‘Advertising in Recession — Long, Short, or Dark? </a:t>
            </a:r>
            <a:r>
              <a:rPr lang="en-GB" sz="1200" b="0" i="0" kern="1200" dirty="0">
                <a:solidFill>
                  <a:schemeClr val="tx1"/>
                </a:solidFill>
                <a:effectLst/>
                <a:latin typeface="+mn-lt"/>
                <a:ea typeface="+mn-ea"/>
                <a:cs typeface="+mn-cs"/>
              </a:rPr>
              <a:t>A Guide to Advertising Best Practice in Recession’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Peter Field, April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https://business.linkedin.com/marketing-solutions/blog/linkedin-news/2020/advertising-in-recession-long-short-or-dark</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19</a:t>
            </a:fld>
            <a:endParaRPr lang="en-GB"/>
          </a:p>
        </p:txBody>
      </p:sp>
    </p:spTree>
    <p:extLst>
      <p:ext uri="{BB962C8B-B14F-4D97-AF65-F5344CB8AC3E}">
        <p14:creationId xmlns:p14="http://schemas.microsoft.com/office/powerpoint/2010/main" val="286411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Thinkbox is the marketing body for commercial TV in the UK, in all its forms. It works with the marketing community with a single ambition: to help advertisers get the best out of today’s TV.</a:t>
            </a:r>
          </a:p>
          <a:p>
            <a:br>
              <a:rPr lang="en-US" dirty="0"/>
            </a:br>
            <a:r>
              <a:rPr lang="en-US" sz="1200" dirty="0"/>
              <a:t>Its shareholders are Channel 4, ITV, Sky Media and UKTV, who together represent over 98% of commercial TV advertising revenue through their owned and partner TV channels. Associate Members are TAM Ireland, Think TV (Australia), </a:t>
            </a:r>
            <a:r>
              <a:rPr lang="en-US" sz="1200" dirty="0" err="1"/>
              <a:t>thinktv</a:t>
            </a:r>
            <a:r>
              <a:rPr lang="en-US" sz="1200" dirty="0"/>
              <a:t> (Canada), TVN Media (Poland), TV Globo (Brazil), </a:t>
            </a:r>
            <a:r>
              <a:rPr lang="en-US" sz="1200" dirty="0" err="1"/>
              <a:t>Tenk</a:t>
            </a:r>
            <a:r>
              <a:rPr lang="en-US" sz="1200" dirty="0"/>
              <a:t> TV (Norway), TV 2 (Denmark), </a:t>
            </a:r>
            <a:r>
              <a:rPr lang="en-US" sz="1200" dirty="0" err="1"/>
              <a:t>DSTv</a:t>
            </a:r>
            <a:r>
              <a:rPr lang="en-US" sz="1200" dirty="0"/>
              <a:t> (South Africa), and Virgin Media. Discovery Networks UK &amp; Ireland and STV also give direct financial support.  Thinkbox are also members of The Global TV Group, of which Lindsey Clay is President.</a:t>
            </a:r>
          </a:p>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2</a:t>
            </a:fld>
            <a:endParaRPr lang="en-GB"/>
          </a:p>
        </p:txBody>
      </p:sp>
    </p:spTree>
    <p:extLst>
      <p:ext uri="{BB962C8B-B14F-4D97-AF65-F5344CB8AC3E}">
        <p14:creationId xmlns:p14="http://schemas.microsoft.com/office/powerpoint/2010/main" val="301785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Analysis of the IPA databank covering cases during the 2008-2009 recession shows that advertisers with highest share of voice benefitted from greatest effectiveness. </a:t>
            </a:r>
          </a:p>
          <a:p>
            <a:endParaRPr lang="en-GB" dirty="0"/>
          </a:p>
          <a:p>
            <a:r>
              <a:rPr lang="en-GB" dirty="0">
                <a:hlinkClick r:id="rId3"/>
              </a:rPr>
              <a:t>https://cdn2.hubspot.net/hubfs/2235762/Coronavirus/Week%208/System1_PeterField_Week8_Webinar-compressed.pdf?utm_campaign=Coronavirus&amp;utm_source=hs_email&amp;utm_medium=email&amp;utm_content=87921430&amp;_hsenc=p2ANqtz-8jMDlrqsDABPAzT7U-lGdVIiXEWYPLv4hGVZD-EylzRgTLj0C_Lja4bfGyttcjebE0vYMgg12aBgQbuq0nPwhKYK_dDQ&amp;_hsmi=87921430</a:t>
            </a:r>
            <a:endParaRPr lang="en-GB" dirty="0"/>
          </a:p>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20</a:t>
            </a:fld>
            <a:endParaRPr lang="en-GB"/>
          </a:p>
        </p:txBody>
      </p:sp>
    </p:spTree>
    <p:extLst>
      <p:ext uri="{BB962C8B-B14F-4D97-AF65-F5344CB8AC3E}">
        <p14:creationId xmlns:p14="http://schemas.microsoft.com/office/powerpoint/2010/main" val="72192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t>
            </a:r>
            <a:r>
              <a:rPr lang="en-GB" sz="1200" b="0" kern="1200" dirty="0">
                <a:solidFill>
                  <a:schemeClr val="tx1"/>
                </a:solidFill>
                <a:effectLst/>
                <a:latin typeface="+mn-lt"/>
                <a:ea typeface="+mn-ea"/>
                <a:cs typeface="+mn-cs"/>
              </a:rPr>
              <a:t>The best marketers will be upping, not cutting, their budgets’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Mark </a:t>
            </a:r>
            <a:r>
              <a:rPr lang="en-GB" sz="1200" b="0" kern="1200" dirty="0" err="1">
                <a:solidFill>
                  <a:schemeClr val="tx1"/>
                </a:solidFill>
                <a:effectLst/>
                <a:latin typeface="+mn-lt"/>
                <a:ea typeface="+mn-ea"/>
                <a:cs typeface="+mn-cs"/>
              </a:rPr>
              <a:t>Ritson</a:t>
            </a:r>
            <a:r>
              <a:rPr lang="en-GB" sz="1200" b="0" kern="1200" dirty="0">
                <a:solidFill>
                  <a:schemeClr val="tx1"/>
                </a:solidFill>
                <a:effectLst/>
                <a:latin typeface="+mn-lt"/>
                <a:ea typeface="+mn-ea"/>
                <a:cs typeface="+mn-cs"/>
              </a:rPr>
              <a:t>, Marketing Week, April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https://www.marketingweek.com/mark-ritson-marketing-spend-recession-coronavirus/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21</a:t>
            </a:fld>
            <a:endParaRPr lang="en-GB"/>
          </a:p>
        </p:txBody>
      </p:sp>
    </p:spTree>
    <p:extLst>
      <p:ext uri="{BB962C8B-B14F-4D97-AF65-F5344CB8AC3E}">
        <p14:creationId xmlns:p14="http://schemas.microsoft.com/office/powerpoint/2010/main" val="4155526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‘What Should Ads Look Like in the Time of Recession?’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Orland Wood, April 2020</a:t>
            </a:r>
          </a:p>
          <a:p>
            <a:r>
              <a:rPr lang="en-GB" dirty="0">
                <a:hlinkClick r:id="rId3"/>
              </a:rPr>
              <a:t>https://business.linkedin.com/marketing-solutions/blog/content-marketing-thought-leaders/2020/what-should-ads-look-like-in-the-time-of-recession-</a:t>
            </a:r>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22</a:t>
            </a:fld>
            <a:endParaRPr lang="en-GB"/>
          </a:p>
        </p:txBody>
      </p:sp>
    </p:spTree>
    <p:extLst>
      <p:ext uri="{BB962C8B-B14F-4D97-AF65-F5344CB8AC3E}">
        <p14:creationId xmlns:p14="http://schemas.microsoft.com/office/powerpoint/2010/main" val="1822734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2D90E-523F-45FB-AEC1-23DAC667075A}" type="slidenum">
              <a:rPr lang="en-GB" smtClean="0"/>
              <a:t>23</a:t>
            </a:fld>
            <a:endParaRPr lang="en-GB"/>
          </a:p>
        </p:txBody>
      </p:sp>
    </p:spTree>
    <p:extLst>
      <p:ext uri="{BB962C8B-B14F-4D97-AF65-F5344CB8AC3E}">
        <p14:creationId xmlns:p14="http://schemas.microsoft.com/office/powerpoint/2010/main" val="180695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advertising has been proven to have superior effectiveness, be a high contributor of short-term sales, be a low risk advertising medium and is a highly trusted form of advertising. </a:t>
            </a:r>
          </a:p>
        </p:txBody>
      </p:sp>
      <p:sp>
        <p:nvSpPr>
          <p:cNvPr id="4" name="Slide Number Placeholder 3"/>
          <p:cNvSpPr>
            <a:spLocks noGrp="1"/>
          </p:cNvSpPr>
          <p:nvPr>
            <p:ph type="sldNum" sz="quarter" idx="5"/>
          </p:nvPr>
        </p:nvSpPr>
        <p:spPr/>
        <p:txBody>
          <a:bodyPr/>
          <a:lstStyle/>
          <a:p>
            <a:fld id="{9BF2D90E-523F-45FB-AEC1-23DAC667075A}" type="slidenum">
              <a:rPr lang="en-GB" smtClean="0"/>
              <a:t>24</a:t>
            </a:fld>
            <a:endParaRPr lang="en-GB"/>
          </a:p>
        </p:txBody>
      </p:sp>
    </p:spTree>
    <p:extLst>
      <p:ext uri="{BB962C8B-B14F-4D97-AF65-F5344CB8AC3E}">
        <p14:creationId xmlns:p14="http://schemas.microsoft.com/office/powerpoint/2010/main" val="4187456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Findings from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‘Profit Ability: the business case for advertising’ commissioned by Thinkbox with Ebiquity and Gain Theory shows that o</a:t>
            </a:r>
            <a:r>
              <a:rPr lang="en-GB" sz="1200" kern="1200" dirty="0">
                <a:solidFill>
                  <a:schemeClr val="tx1"/>
                </a:solidFill>
                <a:effectLst/>
                <a:latin typeface="+mn-lt"/>
                <a:ea typeface="+mn-ea"/>
                <a:cs typeface="+mn-cs"/>
              </a:rPr>
              <a:t>nly by looking at the combined short and long-term effects of advertising can you see the entirety of what each medium provides in profitable return. To do this we combine the results of the short and long-term section of the Profit Ability study to report total efficiency and profit volume returned by media channel.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TV delivers 71% of total advertising-generated profit over 3 years despite TV currently commanding 54% of average advertising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nSpc>
                <a:spcPct val="107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p>
          <a:p>
            <a:pPr>
              <a:lnSpc>
                <a:spcPct val="107000"/>
              </a:lnSpc>
              <a:spcAft>
                <a:spcPts val="0"/>
              </a:spcAft>
            </a:pPr>
            <a:r>
              <a:rPr lang="en-GB" dirty="0">
                <a:hlinkClick r:id="rId3"/>
              </a:rPr>
              <a:t>https://www.thinkbox.tv/research/thinkbox-research/profit-ability-the-business-case-for-advertising/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25</a:t>
            </a:fld>
            <a:endParaRPr lang="en-GB"/>
          </a:p>
        </p:txBody>
      </p:sp>
    </p:spTree>
    <p:extLst>
      <p:ext uri="{BB962C8B-B14F-4D97-AF65-F5344CB8AC3E}">
        <p14:creationId xmlns:p14="http://schemas.microsoft.com/office/powerpoint/2010/main" val="1720511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TV drives the largest short-term profit at the highest efficiency, as shown by findings from ‘Profit Ability: the business case for advertising’ commissioned by Thinkbox with Ebiquity and Gain Theory.</a:t>
            </a:r>
          </a:p>
          <a:p>
            <a:pPr>
              <a:lnSpc>
                <a:spcPct val="107000"/>
              </a:lnSpc>
              <a:spcAft>
                <a:spcPts val="0"/>
              </a:spcAft>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chart demonstrates how each channel performs in terms of its short-term efficiency (ROI) versus % budget. However, it’s crucial to consider not only the ROI efficiency of a channel, but also the relative profit generated by each media (represented by the size of the ‘bubble’).</a:t>
            </a:r>
          </a:p>
          <a:p>
            <a:pPr>
              <a:lnSpc>
                <a:spcPct val="107000"/>
              </a:lnSpc>
              <a:spcAft>
                <a:spcPts val="0"/>
              </a:spcAft>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Whilst TV accounts for just over half of all media spend in the Ebiquity database, the returns from TV represent nearly two thirds of all the measured short-term profit generated from media investment.  The impact of TV investment surpasses what the weight of investment implies it should deliver.</a:t>
            </a:r>
          </a:p>
          <a:p>
            <a:pPr>
              <a:lnSpc>
                <a:spcPct val="107000"/>
              </a:lnSpc>
              <a:spcAft>
                <a:spcPts val="0"/>
              </a:spcAft>
            </a:pP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p>
          <a:p>
            <a:pPr>
              <a:lnSpc>
                <a:spcPct val="107000"/>
              </a:lnSpc>
              <a:spcAft>
                <a:spcPts val="0"/>
              </a:spcAft>
            </a:pPr>
            <a:r>
              <a:rPr lang="en-GB" dirty="0">
                <a:hlinkClick r:id="rId3"/>
              </a:rPr>
              <a:t>https://www.thinkbox.tv/research/thinkbox-research/profit-ability-the-business-case-for-advertising/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26</a:t>
            </a:fld>
            <a:endParaRPr lang="en-GB"/>
          </a:p>
        </p:txBody>
      </p:sp>
    </p:spTree>
    <p:extLst>
      <p:ext uri="{BB962C8B-B14F-4D97-AF65-F5344CB8AC3E}">
        <p14:creationId xmlns:p14="http://schemas.microsoft.com/office/powerpoint/2010/main" val="1194435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‘Demand Generation’, a Thinkbox study conducted by WPP agencies Mediacom, Wavemaker and Gain Theory, investigated how advertising channels contribute to short-term sales. </a:t>
            </a:r>
          </a:p>
          <a:p>
            <a:endParaRPr lang="en-GB" dirty="0"/>
          </a:p>
          <a:p>
            <a:r>
              <a:rPr lang="en-GB" dirty="0"/>
              <a:t>Results showed that TV was responsible for nearly a quarter of all sales which are generated within two weeks of a campaign going live – second only to generic paid search.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p>
          <a:p>
            <a:r>
              <a:rPr lang="en-GB" dirty="0">
                <a:hlinkClick r:id="rId3"/>
              </a:rPr>
              <a:t>https://www.thinkbox.tv/research/thinkbox-research/demand-generation/</a:t>
            </a:r>
            <a:endParaRPr lang="en-GB" dirty="0"/>
          </a:p>
        </p:txBody>
      </p:sp>
      <p:sp>
        <p:nvSpPr>
          <p:cNvPr id="4" name="Slide Number Placeholder 3"/>
          <p:cNvSpPr>
            <a:spLocks noGrp="1"/>
          </p:cNvSpPr>
          <p:nvPr>
            <p:ph type="sldNum" sz="quarter" idx="5"/>
          </p:nvPr>
        </p:nvSpPr>
        <p:spPr/>
        <p:txBody>
          <a:bodyPr/>
          <a:lstStyle/>
          <a:p>
            <a:pPr defTabSz="947860">
              <a:defRPr/>
            </a:pPr>
            <a:fld id="{164DCACC-26D3-42D4-985E-6852C5409334}" type="slidenum">
              <a:rPr lang="en-GB">
                <a:solidFill>
                  <a:prstClr val="black"/>
                </a:solidFill>
                <a:latin typeface="Calibri" panose="020F0502020204030204"/>
              </a:rPr>
              <a:pPr defTabSz="947860">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561716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Findings from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‘Profit Ability: the business case for advertising’ uncovered the risk associated with advertising in different forms of advertising in the short term.</a:t>
            </a:r>
          </a:p>
          <a:p>
            <a:endParaRPr lang="en-GB" sz="120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000000"/>
                </a:solidFill>
                <a:effectLst/>
                <a:latin typeface="Calibri" panose="020F0502020204030204" pitchFamily="34" charset="0"/>
                <a:cs typeface="Times New Roman" panose="02020603050405020304" pitchFamily="18" charset="0"/>
              </a:rPr>
              <a:t>Ebiquity</a:t>
            </a:r>
            <a:r>
              <a:rPr lang="en-GB" sz="1200" dirty="0">
                <a:solidFill>
                  <a:srgbClr val="000000"/>
                </a:solidFill>
                <a:effectLst/>
                <a:latin typeface="Calibri" panose="020F0502020204030204" pitchFamily="34" charset="0"/>
                <a:cs typeface="Times New Roman" panose="02020603050405020304" pitchFamily="18" charset="0"/>
              </a:rPr>
              <a:t> assessed the investment risk by the typical range of ROIs delivered in the short term for each media. </a:t>
            </a:r>
            <a:r>
              <a:rPr lang="en-GB" dirty="0"/>
              <a:t>To do this they removed the outlying ROIs and focussed on the middle 50%. This is called the inter-quartile range and demonstrates the typical short-term ROI a brand could expect. The shorter the bar, the higher the certainty. The higher the bar the better the short-term efficiency.</a:t>
            </a:r>
          </a:p>
          <a:p>
            <a:endParaRPr lang="en-GB" dirty="0"/>
          </a:p>
          <a:p>
            <a:r>
              <a:rPr lang="en-GB" dirty="0"/>
              <a:t>The discovered that TV is the safest place to invest your advertising budget.</a:t>
            </a:r>
          </a:p>
          <a:p>
            <a:endParaRPr lang="en-GB" baseline="0" dirty="0"/>
          </a:p>
          <a:p>
            <a:r>
              <a:rPr lang="en-GB" baseline="0" dirty="0"/>
              <a:t>For TV, the inter-quartile range is consistently higher than it is for other media, meaning that TV is a safer investment than other media channels and more likely to deliver a profitable short-term ROI.  It also delivers the highest maximum profit ROI in the short-term.</a:t>
            </a:r>
          </a:p>
          <a:p>
            <a:endParaRPr lang="en-GB" baseline="0" dirty="0"/>
          </a:p>
          <a:p>
            <a:pPr>
              <a:lnSpc>
                <a:spcPct val="107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p>
          <a:p>
            <a:pPr>
              <a:lnSpc>
                <a:spcPct val="107000"/>
              </a:lnSpc>
              <a:spcAft>
                <a:spcPts val="0"/>
              </a:spcAft>
            </a:pPr>
            <a:r>
              <a:rPr lang="en-GB" dirty="0">
                <a:hlinkClick r:id="rId3"/>
              </a:rPr>
              <a:t>https://www.thinkbox.tv/research/thinkbox-research/profit-ability-the-business-case-for-advertising/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28</a:t>
            </a:fld>
            <a:endParaRPr lang="en-GB"/>
          </a:p>
        </p:txBody>
      </p:sp>
    </p:spTree>
    <p:extLst>
      <p:ext uri="{BB962C8B-B14F-4D97-AF65-F5344CB8AC3E}">
        <p14:creationId xmlns:p14="http://schemas.microsoft.com/office/powerpoint/2010/main" val="3621018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320" rtl="0" eaLnBrk="1" fontAlgn="auto" latinLnBrk="0" hangingPunct="1">
              <a:lnSpc>
                <a:spcPct val="100000"/>
              </a:lnSpc>
              <a:spcBef>
                <a:spcPct val="0"/>
              </a:spcBef>
              <a:spcAft>
                <a:spcPts val="0"/>
              </a:spcAft>
              <a:buClrTx/>
              <a:buSzTx/>
              <a:buFontTx/>
              <a:buNone/>
              <a:tabLst/>
              <a:defRPr/>
            </a:pPr>
            <a:r>
              <a:rPr lang="en-GB" sz="1200" dirty="0" err="1">
                <a:latin typeface="Calibri" pitchFamily="34" charset="0"/>
                <a:cs typeface="Calibri" pitchFamily="34" charset="0"/>
              </a:rPr>
              <a:t>Thinkbox’s</a:t>
            </a:r>
            <a:r>
              <a:rPr lang="en-GB" sz="1200" dirty="0">
                <a:latin typeface="Calibri" pitchFamily="34" charset="0"/>
                <a:cs typeface="Calibri" pitchFamily="34" charset="0"/>
              </a:rPr>
              <a:t> ‘TV Nation’ work showed that TV ads were by far the most trusted form of advertising</a:t>
            </a:r>
            <a:r>
              <a:rPr lang="en-GB" sz="1200" baseline="0" dirty="0">
                <a:latin typeface="Calibri" pitchFamily="34" charset="0"/>
                <a:cs typeface="Calibri" pitchFamily="34" charset="0"/>
              </a:rPr>
              <a:t>.</a:t>
            </a:r>
          </a:p>
          <a:p>
            <a:pPr marL="0" marR="0" lvl="0" indent="0" algn="l" defTabSz="911320" rtl="0" eaLnBrk="1" fontAlgn="auto" latinLnBrk="0" hangingPunct="1">
              <a:lnSpc>
                <a:spcPct val="100000"/>
              </a:lnSpc>
              <a:spcBef>
                <a:spcPct val="0"/>
              </a:spcBef>
              <a:spcAft>
                <a:spcPts val="0"/>
              </a:spcAft>
              <a:buClrTx/>
              <a:buSzTx/>
              <a:buFontTx/>
              <a:buNone/>
              <a:tabLst/>
              <a:defRPr/>
            </a:pPr>
            <a:endParaRPr lang="en-GB" sz="1200" baseline="0" dirty="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more information on this study,</a:t>
            </a:r>
            <a:r>
              <a:rPr lang="en-GB" sz="1200" kern="1200" baseline="0" dirty="0">
                <a:solidFill>
                  <a:schemeClr val="tx1"/>
                </a:solidFill>
                <a:effectLst/>
                <a:latin typeface="+mn-lt"/>
                <a:ea typeface="+mn-ea"/>
                <a:cs typeface="+mn-cs"/>
              </a:rPr>
              <a:t> see the full write up on the Thinkbox website:</a:t>
            </a:r>
            <a:endParaRPr lang="en-GB" dirty="0"/>
          </a:p>
          <a:p>
            <a:r>
              <a:rPr lang="en-GB" dirty="0"/>
              <a:t>https://www.thinkbox.tv/Research/Thinkbox-research/TV-Nation-Ad-Nation</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BA0DFD36-33EA-4DB4-B32D-6EBE0B1D4496}" type="slidenum">
              <a:rPr lang="en-GB" smtClean="0"/>
              <a:t>29</a:t>
            </a:fld>
            <a:endParaRPr lang="en-GB"/>
          </a:p>
        </p:txBody>
      </p:sp>
    </p:spTree>
    <p:extLst>
      <p:ext uri="{BB962C8B-B14F-4D97-AF65-F5344CB8AC3E}">
        <p14:creationId xmlns:p14="http://schemas.microsoft.com/office/powerpoint/2010/main" val="173994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2D90E-523F-45FB-AEC1-23DAC667075A}" type="slidenum">
              <a:rPr lang="en-GB" smtClean="0"/>
              <a:t>3</a:t>
            </a:fld>
            <a:endParaRPr lang="en-GB"/>
          </a:p>
        </p:txBody>
      </p:sp>
    </p:spTree>
    <p:extLst>
      <p:ext uri="{BB962C8B-B14F-4D97-AF65-F5344CB8AC3E}">
        <p14:creationId xmlns:p14="http://schemas.microsoft.com/office/powerpoint/2010/main" val="426440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ct val="20000"/>
              </a:spcBef>
            </a:pPr>
            <a:r>
              <a:rPr lang="en-GB" sz="1600" b="1" u="sng" dirty="0">
                <a:solidFill>
                  <a:prstClr val="white"/>
                </a:solidFill>
              </a:rPr>
              <a:t>Find out more from Thinkbox</a:t>
            </a:r>
          </a:p>
          <a:p>
            <a:pPr lvl="0">
              <a:lnSpc>
                <a:spcPct val="100000"/>
              </a:lnSpc>
              <a:spcBef>
                <a:spcPct val="20000"/>
              </a:spcBef>
            </a:pPr>
            <a:endParaRPr lang="en-GB" sz="1200" dirty="0">
              <a:solidFill>
                <a:prstClr val="white"/>
              </a:solidFill>
            </a:endParaRPr>
          </a:p>
          <a:p>
            <a:pPr lvl="0">
              <a:lnSpc>
                <a:spcPct val="100000"/>
              </a:lnSpc>
              <a:spcBef>
                <a:spcPct val="20000"/>
              </a:spcBef>
            </a:pPr>
            <a:r>
              <a:rPr lang="en-GB" sz="1200" dirty="0">
                <a:solidFill>
                  <a:prstClr val="white"/>
                </a:solidFill>
              </a:rPr>
              <a:t>Whether you are in need of information or inspiration, we’ll keep you up to date:</a:t>
            </a:r>
          </a:p>
          <a:p>
            <a:pPr lvl="0">
              <a:lnSpc>
                <a:spcPct val="100000"/>
              </a:lnSpc>
              <a:spcBef>
                <a:spcPct val="20000"/>
              </a:spcBef>
            </a:pPr>
            <a:endParaRPr lang="en-GB" sz="1100" b="0" dirty="0">
              <a:solidFill>
                <a:prstClr val="white"/>
              </a:solidFill>
            </a:endParaRPr>
          </a:p>
          <a:p>
            <a:pPr lvl="0">
              <a:lnSpc>
                <a:spcPct val="100000"/>
              </a:lnSpc>
              <a:spcBef>
                <a:spcPct val="20000"/>
              </a:spcBef>
            </a:pPr>
            <a:r>
              <a:rPr lang="en-GB" sz="1100" b="0" dirty="0">
                <a:solidFill>
                  <a:prstClr val="white"/>
                </a:solidFill>
              </a:rPr>
              <a:t>Visit www.thinkbox.tv</a:t>
            </a:r>
          </a:p>
          <a:p>
            <a:pPr lvl="0">
              <a:lnSpc>
                <a:spcPct val="100000"/>
              </a:lnSpc>
              <a:spcBef>
                <a:spcPct val="20000"/>
              </a:spcBef>
            </a:pPr>
            <a:r>
              <a:rPr lang="en-GB" sz="1100" b="0" dirty="0">
                <a:solidFill>
                  <a:prstClr val="white"/>
                </a:solidFill>
              </a:rPr>
              <a:t>Register for our newsletter </a:t>
            </a:r>
          </a:p>
          <a:p>
            <a:pPr lvl="0">
              <a:lnSpc>
                <a:spcPct val="100000"/>
              </a:lnSpc>
              <a:spcBef>
                <a:spcPct val="20000"/>
              </a:spcBef>
            </a:pPr>
            <a:r>
              <a:rPr lang="en-GB" sz="1100" b="0" dirty="0">
                <a:solidFill>
                  <a:prstClr val="white"/>
                </a:solidFill>
              </a:rPr>
              <a:t>Or simply talk to us</a:t>
            </a:r>
          </a:p>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30</a:t>
            </a:fld>
            <a:endParaRPr lang="en-GB"/>
          </a:p>
        </p:txBody>
      </p:sp>
    </p:spTree>
    <p:extLst>
      <p:ext uri="{BB962C8B-B14F-4D97-AF65-F5344CB8AC3E}">
        <p14:creationId xmlns:p14="http://schemas.microsoft.com/office/powerpoint/2010/main" val="349010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everyone spending more time at home, and needed information and entertainment, live and fast-playback (VOSDAL) TV set viewing has increased by 21% since lockdown on 23 March.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A247-2633-4828-95AB-4BD37EB841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93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viewing has been up across all audiences, lighter linear TV viewers are those which have seen the biggest increases.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66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 just linear TV which has seen a significant increase since lockdown. </a:t>
            </a:r>
            <a:r>
              <a:rPr lang="en-GB"/>
              <a:t>Commercial Broadcaster </a:t>
            </a:r>
            <a:r>
              <a:rPr lang="en-GB" dirty="0"/>
              <a:t>VOD viewing increased by 45% year on year during the first five weeks of lockdown.</a:t>
            </a:r>
          </a:p>
        </p:txBody>
      </p:sp>
      <p:sp>
        <p:nvSpPr>
          <p:cNvPr id="4" name="Slide Number Placeholder 3"/>
          <p:cNvSpPr>
            <a:spLocks noGrp="1"/>
          </p:cNvSpPr>
          <p:nvPr>
            <p:ph type="sldNum" sz="quarter" idx="5"/>
          </p:nvPr>
        </p:nvSpPr>
        <p:spPr/>
        <p:txBody>
          <a:bodyPr/>
          <a:lstStyle/>
          <a:p>
            <a:fld id="{9BF2D90E-523F-45FB-AEC1-23DAC667075A}" type="slidenum">
              <a:rPr lang="en-GB" smtClean="0"/>
              <a:t>6</a:t>
            </a:fld>
            <a:endParaRPr lang="en-GB"/>
          </a:p>
        </p:txBody>
      </p:sp>
    </p:spTree>
    <p:extLst>
      <p:ext uri="{BB962C8B-B14F-4D97-AF65-F5344CB8AC3E}">
        <p14:creationId xmlns:p14="http://schemas.microsoft.com/office/powerpoint/2010/main" val="387436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daily routines significantly changed, daytime viewing has seen extremely high year on year increases. The largest uplifts have been for younger viewers and upmarket adults.</a:t>
            </a:r>
          </a:p>
        </p:txBody>
      </p:sp>
      <p:sp>
        <p:nvSpPr>
          <p:cNvPr id="4" name="Slide Number Placeholder 3"/>
          <p:cNvSpPr>
            <a:spLocks noGrp="1"/>
          </p:cNvSpPr>
          <p:nvPr>
            <p:ph type="sldNum" sz="quarter" idx="5"/>
          </p:nvPr>
        </p:nvSpPr>
        <p:spPr/>
        <p:txBody>
          <a:bodyPr/>
          <a:lstStyle/>
          <a:p>
            <a:fld id="{9BF2D90E-523F-45FB-AEC1-23DAC667075A}" type="slidenum">
              <a:rPr lang="en-GB" smtClean="0"/>
              <a:t>7</a:t>
            </a:fld>
            <a:endParaRPr lang="en-GB"/>
          </a:p>
        </p:txBody>
      </p:sp>
    </p:spTree>
    <p:extLst>
      <p:ext uri="{BB962C8B-B14F-4D97-AF65-F5344CB8AC3E}">
        <p14:creationId xmlns:p14="http://schemas.microsoft.com/office/powerpoint/2010/main" val="110816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households spend significantly more time at home, we’ve seen a very large increase in people watching TV together.</a:t>
            </a:r>
          </a:p>
        </p:txBody>
      </p:sp>
      <p:sp>
        <p:nvSpPr>
          <p:cNvPr id="4" name="Slide Number Placeholder 3"/>
          <p:cNvSpPr>
            <a:spLocks noGrp="1"/>
          </p:cNvSpPr>
          <p:nvPr>
            <p:ph type="sldNum" sz="quarter" idx="5"/>
          </p:nvPr>
        </p:nvSpPr>
        <p:spPr/>
        <p:txBody>
          <a:bodyPr/>
          <a:lstStyle/>
          <a:p>
            <a:fld id="{9BF2D90E-523F-45FB-AEC1-23DAC667075A}" type="slidenum">
              <a:rPr lang="en-GB" smtClean="0"/>
              <a:t>8</a:t>
            </a:fld>
            <a:endParaRPr lang="en-GB"/>
          </a:p>
        </p:txBody>
      </p:sp>
    </p:spTree>
    <p:extLst>
      <p:ext uri="{BB962C8B-B14F-4D97-AF65-F5344CB8AC3E}">
        <p14:creationId xmlns:p14="http://schemas.microsoft.com/office/powerpoint/2010/main" val="261728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viewing needs have seen us turning to the telly for quality news and information, family films and light relief in the form of comedy content. </a:t>
            </a:r>
          </a:p>
        </p:txBody>
      </p:sp>
      <p:sp>
        <p:nvSpPr>
          <p:cNvPr id="4" name="Slide Number Placeholder 3"/>
          <p:cNvSpPr>
            <a:spLocks noGrp="1"/>
          </p:cNvSpPr>
          <p:nvPr>
            <p:ph type="sldNum" sz="quarter" idx="5"/>
          </p:nvPr>
        </p:nvSpPr>
        <p:spPr/>
        <p:txBody>
          <a:bodyPr/>
          <a:lstStyle/>
          <a:p>
            <a:fld id="{9BF2D90E-523F-45FB-AEC1-23DAC667075A}" type="slidenum">
              <a:rPr lang="en-GB" smtClean="0"/>
              <a:t>9</a:t>
            </a:fld>
            <a:endParaRPr lang="en-GB"/>
          </a:p>
        </p:txBody>
      </p:sp>
    </p:spTree>
    <p:extLst>
      <p:ext uri="{BB962C8B-B14F-4D97-AF65-F5344CB8AC3E}">
        <p14:creationId xmlns:p14="http://schemas.microsoft.com/office/powerpoint/2010/main" val="55419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2901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4162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6432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820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3702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19334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7433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225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846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4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36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8939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966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959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74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0822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72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4051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8786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658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58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730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1890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65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4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4819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616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583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3891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29/11/2021</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7371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uk/url?sa=i&amp;rct=j&amp;q=&amp;esrc=s&amp;frm=1&amp;source=images&amp;cd=&amp;cad=rja&amp;uact=8&amp;ved=0ahUKEwjSsrmYzKHKAhUFPBQKHQMzBfoQjRwIBw&amp;url=https://en.wikipedia.org/wiki/Rede_Globo&amp;bvm=bv.111396085,d.d24&amp;psig=AFQjCNFgge-DkfV6A-IUaEd0ZXGCidAqqA&amp;ust=1452596052588745" TargetMode="Externa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www.google.co.uk/url?sa=i&amp;rct=j&amp;q=&amp;esrc=s&amp;frm=1&amp;source=images&amp;cd=&amp;cad=rja&amp;uact=8&amp;ved=0ahUKEwiNw8X8y6HKAhXGWxQKHew6DlUQjRwIBw&amp;url=http://www.tvb.ca/&amp;bvm=bv.111396085,d.d24&amp;psig=AFQjCNFgy3OewZ1W9mA3dgJWMRcYyUG0Hg&amp;ust=1452596011074054" TargetMode="External"/><Relationship Id="rId11" Type="http://schemas.openxmlformats.org/officeDocument/2006/relationships/image" Target="../media/image10.png"/><Relationship Id="rId5" Type="http://schemas.openxmlformats.org/officeDocument/2006/relationships/image" Target="../media/image6.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8.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25.xml"/><Relationship Id="rId7" Type="http://schemas.openxmlformats.org/officeDocument/2006/relationships/slide" Target="slide28.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slide" Target="slide27.xm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notesSlide" Target="../notesSlides/notesSlide29.xml"/><Relationship Id="rId7" Type="http://schemas.openxmlformats.org/officeDocument/2006/relationships/chart" Target="../charts/chart19.xml"/><Relationship Id="rId12" Type="http://schemas.openxmlformats.org/officeDocument/2006/relationships/chart" Target="../charts/chart24.xml"/><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chart" Target="../charts/chart18.xml"/><Relationship Id="rId11" Type="http://schemas.openxmlformats.org/officeDocument/2006/relationships/chart" Target="../charts/chart23.xml"/><Relationship Id="rId5" Type="http://schemas.openxmlformats.org/officeDocument/2006/relationships/chart" Target="../charts/chart17.xml"/><Relationship Id="rId10" Type="http://schemas.openxmlformats.org/officeDocument/2006/relationships/chart" Target="../charts/chart22.xml"/><Relationship Id="rId4" Type="http://schemas.openxmlformats.org/officeDocument/2006/relationships/chart" Target="../charts/chart16.xml"/><Relationship Id="rId9"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D3F604-945D-4EC9-9D15-9BFE961A081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9" name="Rectangle 8">
            <a:extLst>
              <a:ext uri="{FF2B5EF4-FFF2-40B4-BE49-F238E27FC236}">
                <a16:creationId xmlns:a16="http://schemas.microsoft.com/office/drawing/2014/main" id="{FFAF417C-D566-44A3-A376-48E6F9411820}"/>
              </a:ext>
            </a:extLst>
          </p:cNvPr>
          <p:cNvSpPr/>
          <p:nvPr/>
        </p:nvSpPr>
        <p:spPr>
          <a:xfrm>
            <a:off x="-1" y="0"/>
            <a:ext cx="11645383" cy="6858000"/>
          </a:xfrm>
          <a:prstGeom prst="rect">
            <a:avLst/>
          </a:prstGeom>
          <a:gradFill flip="none" rotWithShape="1">
            <a:gsLst>
              <a:gs pos="22000">
                <a:srgbClr val="000000">
                  <a:alpha val="85000"/>
                </a:srgbClr>
              </a:gs>
              <a:gs pos="45000">
                <a:srgbClr val="000000">
                  <a:alpha val="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580972DD-6DFF-424A-9063-DA0F8C46C829}"/>
              </a:ext>
            </a:extLst>
          </p:cNvPr>
          <p:cNvSpPr>
            <a:spLocks noGrp="1"/>
          </p:cNvSpPr>
          <p:nvPr>
            <p:ph type="ctrTitle"/>
          </p:nvPr>
        </p:nvSpPr>
        <p:spPr>
          <a:xfrm>
            <a:off x="371289" y="1216494"/>
            <a:ext cx="4492811" cy="2411176"/>
          </a:xfrm>
        </p:spPr>
        <p:txBody>
          <a:bodyPr>
            <a:normAutofit fontScale="90000"/>
          </a:bodyPr>
          <a:lstStyle/>
          <a:p>
            <a:r>
              <a:rPr lang="en-GB" sz="4400" dirty="0"/>
              <a:t>TV advertising’s ultimate </a:t>
            </a:r>
            <a:r>
              <a:rPr lang="en-GB" sz="4400" dirty="0" err="1"/>
              <a:t>nickable</a:t>
            </a:r>
            <a:r>
              <a:rPr lang="en-GB" sz="4400" dirty="0"/>
              <a:t> charts</a:t>
            </a:r>
            <a:br>
              <a:rPr lang="en-GB" dirty="0"/>
            </a:br>
            <a:br>
              <a:rPr lang="en-GB" dirty="0"/>
            </a:br>
            <a:r>
              <a:rPr lang="en-GB" dirty="0">
                <a:solidFill>
                  <a:srgbClr val="FFCD00"/>
                </a:solidFill>
              </a:rPr>
              <a:t>The lockdown edition</a:t>
            </a:r>
          </a:p>
        </p:txBody>
      </p:sp>
      <p:sp>
        <p:nvSpPr>
          <p:cNvPr id="7" name="Text Placeholder 7">
            <a:extLst>
              <a:ext uri="{FF2B5EF4-FFF2-40B4-BE49-F238E27FC236}">
                <a16:creationId xmlns:a16="http://schemas.microsoft.com/office/drawing/2014/main" id="{237D6B09-72BD-4A63-9256-2EC76ADA8681}"/>
              </a:ext>
            </a:extLst>
          </p:cNvPr>
          <p:cNvSpPr>
            <a:spLocks noGrp="1"/>
          </p:cNvSpPr>
          <p:nvPr>
            <p:ph type="body" sz="quarter" idx="15"/>
          </p:nvPr>
        </p:nvSpPr>
        <p:spPr>
          <a:xfrm>
            <a:off x="546618" y="571616"/>
            <a:ext cx="2861599" cy="352613"/>
          </a:xfrm>
        </p:spPr>
        <p:txBody>
          <a:bodyPr>
            <a:normAutofit/>
          </a:bodyPr>
          <a:lstStyle/>
          <a:p>
            <a:r>
              <a:rPr lang="en-GB" dirty="0"/>
              <a:t>UPDATED  </a:t>
            </a:r>
            <a:r>
              <a:rPr lang="en-GB" b="0" dirty="0"/>
              <a:t>January 2021</a:t>
            </a:r>
          </a:p>
          <a:p>
            <a:endParaRPr lang="en-GB" dirty="0"/>
          </a:p>
        </p:txBody>
      </p:sp>
      <p:sp>
        <p:nvSpPr>
          <p:cNvPr id="10" name="Freeform 8">
            <a:extLst>
              <a:ext uri="{FF2B5EF4-FFF2-40B4-BE49-F238E27FC236}">
                <a16:creationId xmlns:a16="http://schemas.microsoft.com/office/drawing/2014/main" id="{1C798FD7-BA2C-43E7-A7F7-B22F02E5DE39}"/>
              </a:ext>
            </a:extLst>
          </p:cNvPr>
          <p:cNvSpPr>
            <a:spLocks/>
          </p:cNvSpPr>
          <p:nvPr/>
        </p:nvSpPr>
        <p:spPr bwMode="auto">
          <a:xfrm>
            <a:off x="457325" y="423925"/>
            <a:ext cx="305046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424AA2F4-A070-4D6E-9FA2-79BF702D9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Tree>
    <p:extLst>
      <p:ext uri="{BB962C8B-B14F-4D97-AF65-F5344CB8AC3E}">
        <p14:creationId xmlns:p14="http://schemas.microsoft.com/office/powerpoint/2010/main" val="40995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sign hanging on a wall&#10;&#10;Description automatically generated">
            <a:extLst>
              <a:ext uri="{FF2B5EF4-FFF2-40B4-BE49-F238E27FC236}">
                <a16:creationId xmlns:a16="http://schemas.microsoft.com/office/drawing/2014/main" id="{369F3117-02A7-4DDE-8469-58972C96596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Rectangle 8">
            <a:extLst>
              <a:ext uri="{FF2B5EF4-FFF2-40B4-BE49-F238E27FC236}">
                <a16:creationId xmlns:a16="http://schemas.microsoft.com/office/drawing/2014/main" id="{70C843B1-BC8F-4897-AA37-1089EE55D7AD}"/>
              </a:ext>
            </a:extLst>
          </p:cNvPr>
          <p:cNvSpPr/>
          <p:nvPr/>
        </p:nvSpPr>
        <p:spPr>
          <a:xfrm>
            <a:off x="8559" y="-9282"/>
            <a:ext cx="12174882" cy="6858000"/>
          </a:xfrm>
          <a:prstGeom prst="rect">
            <a:avLst/>
          </a:prstGeom>
          <a:gradFill flip="none" rotWithShape="1">
            <a:gsLst>
              <a:gs pos="0">
                <a:srgbClr val="000000">
                  <a:alpha val="95000"/>
                </a:srgbClr>
              </a:gs>
              <a:gs pos="45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itle 5">
            <a:extLst>
              <a:ext uri="{FF2B5EF4-FFF2-40B4-BE49-F238E27FC236}">
                <a16:creationId xmlns:a16="http://schemas.microsoft.com/office/drawing/2014/main" id="{BEA086B1-2467-4DAA-8A86-B83B8FA8130F}"/>
              </a:ext>
            </a:extLst>
          </p:cNvPr>
          <p:cNvSpPr>
            <a:spLocks noGrp="1"/>
          </p:cNvSpPr>
          <p:nvPr>
            <p:ph type="ctrTitle"/>
          </p:nvPr>
        </p:nvSpPr>
        <p:spPr>
          <a:xfrm>
            <a:off x="371288" y="957414"/>
            <a:ext cx="5298141" cy="2412000"/>
          </a:xfrm>
        </p:spPr>
        <p:txBody>
          <a:bodyPr/>
          <a:lstStyle/>
          <a:p>
            <a:r>
              <a:rPr lang="en-GB" dirty="0"/>
              <a:t>TV advertising during lockdown</a:t>
            </a:r>
          </a:p>
        </p:txBody>
      </p:sp>
      <p:pic>
        <p:nvPicPr>
          <p:cNvPr id="5" name="Picture 4">
            <a:extLst>
              <a:ext uri="{FF2B5EF4-FFF2-40B4-BE49-F238E27FC236}">
                <a16:creationId xmlns:a16="http://schemas.microsoft.com/office/drawing/2014/main" id="{7719456F-2736-4355-95BA-B83D7380C7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7" name="Text Placeholder 1">
            <a:extLst>
              <a:ext uri="{FF2B5EF4-FFF2-40B4-BE49-F238E27FC236}">
                <a16:creationId xmlns:a16="http://schemas.microsoft.com/office/drawing/2014/main" id="{E3E3FD6A-F7B5-45C5-B380-0C052EB0BB73}"/>
              </a:ext>
            </a:extLst>
          </p:cNvPr>
          <p:cNvSpPr>
            <a:spLocks noGrp="1"/>
          </p:cNvSpPr>
          <p:nvPr>
            <p:ph type="body" sz="quarter" idx="14"/>
          </p:nvPr>
        </p:nvSpPr>
        <p:spPr>
          <a:xfrm>
            <a:off x="371288" y="651155"/>
            <a:ext cx="6450012" cy="352613"/>
          </a:xfrm>
        </p:spPr>
        <p:txBody>
          <a:bodyPr/>
          <a:lstStyle/>
          <a:p>
            <a:r>
              <a:rPr lang="en-US" dirty="0"/>
              <a:t>SECTION TWO</a:t>
            </a:r>
            <a:endParaRPr lang="en-GB" dirty="0"/>
          </a:p>
        </p:txBody>
      </p:sp>
      <p:cxnSp>
        <p:nvCxnSpPr>
          <p:cNvPr id="8" name="Straight Connector 7">
            <a:extLst>
              <a:ext uri="{FF2B5EF4-FFF2-40B4-BE49-F238E27FC236}">
                <a16:creationId xmlns:a16="http://schemas.microsoft.com/office/drawing/2014/main" id="{20EFD0A3-2FBE-464B-87BD-305D7696850E}"/>
              </a:ext>
            </a:extLst>
          </p:cNvPr>
          <p:cNvCxnSpPr/>
          <p:nvPr/>
        </p:nvCxnSpPr>
        <p:spPr>
          <a:xfrm>
            <a:off x="479425" y="467468"/>
            <a:ext cx="5521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2E3549-836D-43FE-B960-7BB989D8621E}"/>
              </a:ext>
            </a:extLst>
          </p:cNvPr>
          <p:cNvSpPr txBox="1"/>
          <p:nvPr/>
        </p:nvSpPr>
        <p:spPr>
          <a:xfrm rot="16200000">
            <a:off x="10486930" y="4324278"/>
            <a:ext cx="2982494" cy="246221"/>
          </a:xfrm>
          <a:prstGeom prst="rect">
            <a:avLst/>
          </a:prstGeom>
          <a:noFill/>
        </p:spPr>
        <p:txBody>
          <a:bodyPr wrap="square" rtlCol="0">
            <a:spAutoFit/>
          </a:bodyPr>
          <a:lstStyle/>
          <a:p>
            <a:r>
              <a:rPr lang="en-US" sz="1000" dirty="0">
                <a:solidFill>
                  <a:schemeClr val="bg1"/>
                </a:solidFill>
              </a:rPr>
              <a:t>VOXI ‘Stay Connected, Stay Endless’</a:t>
            </a:r>
            <a:endParaRPr lang="en-GB" sz="1000" dirty="0">
              <a:solidFill>
                <a:schemeClr val="bg1"/>
              </a:solidFill>
            </a:endParaRPr>
          </a:p>
        </p:txBody>
      </p:sp>
    </p:spTree>
    <p:extLst>
      <p:ext uri="{BB962C8B-B14F-4D97-AF65-F5344CB8AC3E}">
        <p14:creationId xmlns:p14="http://schemas.microsoft.com/office/powerpoint/2010/main" val="39389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AC01D3-27C9-47A7-826D-39013877355D}"/>
              </a:ext>
            </a:extLst>
          </p:cNvPr>
          <p:cNvSpPr/>
          <p:nvPr/>
        </p:nvSpPr>
        <p:spPr>
          <a:xfrm>
            <a:off x="7067774" y="1875453"/>
            <a:ext cx="4082307" cy="2612571"/>
          </a:xfrm>
          <a:prstGeom prst="rect">
            <a:avLst/>
          </a:prstGeom>
          <a:solidFill>
            <a:srgbClr val="FEC8CC">
              <a:alpha val="38824"/>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CF589DE-F24A-43ED-95F6-968A80535BA6}"/>
              </a:ext>
            </a:extLst>
          </p:cNvPr>
          <p:cNvSpPr>
            <a:spLocks noGrp="1"/>
          </p:cNvSpPr>
          <p:nvPr>
            <p:ph type="title"/>
          </p:nvPr>
        </p:nvSpPr>
        <p:spPr/>
        <p:txBody>
          <a:bodyPr>
            <a:normAutofit/>
          </a:bodyPr>
          <a:lstStyle/>
          <a:p>
            <a:r>
              <a:rPr lang="en-GB" sz="2800" dirty="0"/>
              <a:t>Viewing of TV ads increased by 19% YOY during spring lockdown</a:t>
            </a:r>
          </a:p>
        </p:txBody>
      </p:sp>
      <p:sp>
        <p:nvSpPr>
          <p:cNvPr id="3" name="Text Placeholder 2">
            <a:extLst>
              <a:ext uri="{FF2B5EF4-FFF2-40B4-BE49-F238E27FC236}">
                <a16:creationId xmlns:a16="http://schemas.microsoft.com/office/drawing/2014/main" id="{5D74BF89-F8EF-42DA-9407-1C94EC2C84D8}"/>
              </a:ext>
            </a:extLst>
          </p:cNvPr>
          <p:cNvSpPr>
            <a:spLocks noGrp="1"/>
          </p:cNvSpPr>
          <p:nvPr>
            <p:ph type="body" sz="quarter" idx="15"/>
          </p:nvPr>
        </p:nvSpPr>
        <p:spPr/>
        <p:txBody>
          <a:bodyPr/>
          <a:lstStyle/>
          <a:p>
            <a:r>
              <a:rPr lang="en-GB" dirty="0">
                <a:latin typeface="Arial" panose="020B0604020202020204" pitchFamily="34" charset="0"/>
                <a:cs typeface="Arial" panose="020B0604020202020204" pitchFamily="34" charset="0"/>
              </a:rPr>
              <a:t>Source: BARB weeks 6-18 2020 vs weeks 6-18 2019. 30” reweighted impacts.</a:t>
            </a:r>
            <a:endParaRPr lang="en-GB" dirty="0"/>
          </a:p>
          <a:p>
            <a:endParaRPr lang="en-GB" dirty="0"/>
          </a:p>
        </p:txBody>
      </p:sp>
      <p:graphicFrame>
        <p:nvGraphicFramePr>
          <p:cNvPr id="4" name="Chart 3">
            <a:extLst>
              <a:ext uri="{FF2B5EF4-FFF2-40B4-BE49-F238E27FC236}">
                <a16:creationId xmlns:a16="http://schemas.microsoft.com/office/drawing/2014/main" id="{762BD89D-DEB2-4583-BD85-DF6F2BFA815E}"/>
              </a:ext>
            </a:extLst>
          </p:cNvPr>
          <p:cNvGraphicFramePr/>
          <p:nvPr>
            <p:extLst>
              <p:ext uri="{D42A27DB-BD31-4B8C-83A1-F6EECF244321}">
                <p14:modId xmlns:p14="http://schemas.microsoft.com/office/powerpoint/2010/main" val="2555008651"/>
              </p:ext>
            </p:extLst>
          </p:nvPr>
        </p:nvGraphicFramePr>
        <p:xfrm>
          <a:off x="479426" y="1188085"/>
          <a:ext cx="11023975" cy="3773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516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CC20-1BED-4539-8AE1-319BFCC38E82}"/>
              </a:ext>
            </a:extLst>
          </p:cNvPr>
          <p:cNvSpPr>
            <a:spLocks noGrp="1"/>
          </p:cNvSpPr>
          <p:nvPr>
            <p:ph type="title"/>
          </p:nvPr>
        </p:nvSpPr>
        <p:spPr/>
        <p:txBody>
          <a:bodyPr/>
          <a:lstStyle/>
          <a:p>
            <a:r>
              <a:rPr lang="en-GB" dirty="0"/>
              <a:t>TV ad presence during first 6 weeks of lockdown (YOY)</a:t>
            </a:r>
          </a:p>
        </p:txBody>
      </p:sp>
      <p:sp>
        <p:nvSpPr>
          <p:cNvPr id="3" name="Text Placeholder 2">
            <a:extLst>
              <a:ext uri="{FF2B5EF4-FFF2-40B4-BE49-F238E27FC236}">
                <a16:creationId xmlns:a16="http://schemas.microsoft.com/office/drawing/2014/main" id="{CA120E70-BF7C-443C-88DA-5CFEF32E1915}"/>
              </a:ext>
            </a:extLst>
          </p:cNvPr>
          <p:cNvSpPr>
            <a:spLocks noGrp="1"/>
          </p:cNvSpPr>
          <p:nvPr>
            <p:ph type="body" sz="quarter" idx="15"/>
          </p:nvPr>
        </p:nvSpPr>
        <p:spPr/>
        <p:txBody>
          <a:bodyPr/>
          <a:lstStyle/>
          <a:p>
            <a:r>
              <a:rPr lang="en-GB" dirty="0"/>
              <a:t>Source: BARB weeks 13-18 2020 vs weeks 13-18 2019. 30” reweighted impacts</a:t>
            </a:r>
          </a:p>
        </p:txBody>
      </p:sp>
      <p:graphicFrame>
        <p:nvGraphicFramePr>
          <p:cNvPr id="6" name="Chart 5">
            <a:extLst>
              <a:ext uri="{FF2B5EF4-FFF2-40B4-BE49-F238E27FC236}">
                <a16:creationId xmlns:a16="http://schemas.microsoft.com/office/drawing/2014/main" id="{A5F4BE67-C50F-463E-AE77-CC66F6871ADA}"/>
              </a:ext>
            </a:extLst>
          </p:cNvPr>
          <p:cNvGraphicFramePr/>
          <p:nvPr>
            <p:extLst>
              <p:ext uri="{D42A27DB-BD31-4B8C-83A1-F6EECF244321}">
                <p14:modId xmlns:p14="http://schemas.microsoft.com/office/powerpoint/2010/main" val="1181238577"/>
              </p:ext>
            </p:extLst>
          </p:nvPr>
        </p:nvGraphicFramePr>
        <p:xfrm>
          <a:off x="371475" y="1269402"/>
          <a:ext cx="11334817" cy="4095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3374-B5FA-4783-984A-AFECF3E4EE49}"/>
              </a:ext>
            </a:extLst>
          </p:cNvPr>
          <p:cNvSpPr>
            <a:spLocks noGrp="1"/>
          </p:cNvSpPr>
          <p:nvPr>
            <p:ph type="title"/>
          </p:nvPr>
        </p:nvSpPr>
        <p:spPr>
          <a:xfrm>
            <a:off x="371475" y="359944"/>
            <a:ext cx="11644817" cy="1021181"/>
          </a:xfrm>
        </p:spPr>
        <p:txBody>
          <a:bodyPr/>
          <a:lstStyle/>
          <a:p>
            <a:r>
              <a:rPr lang="en-GB" dirty="0"/>
              <a:t>Advertisers that increased TV exposure during first lockdown</a:t>
            </a:r>
          </a:p>
        </p:txBody>
      </p:sp>
      <p:graphicFrame>
        <p:nvGraphicFramePr>
          <p:cNvPr id="6" name="Chart 5">
            <a:extLst>
              <a:ext uri="{FF2B5EF4-FFF2-40B4-BE49-F238E27FC236}">
                <a16:creationId xmlns:a16="http://schemas.microsoft.com/office/drawing/2014/main" id="{3EED9082-4508-4B65-B52E-D823333FD477}"/>
              </a:ext>
            </a:extLst>
          </p:cNvPr>
          <p:cNvGraphicFramePr/>
          <p:nvPr>
            <p:extLst>
              <p:ext uri="{D42A27DB-BD31-4B8C-83A1-F6EECF244321}">
                <p14:modId xmlns:p14="http://schemas.microsoft.com/office/powerpoint/2010/main" val="4086490511"/>
              </p:ext>
            </p:extLst>
          </p:nvPr>
        </p:nvGraphicFramePr>
        <p:xfrm>
          <a:off x="603380" y="1054359"/>
          <a:ext cx="11334817" cy="4615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117AF34B-89C0-4CA2-B89F-05F66DB3331B}"/>
              </a:ext>
            </a:extLst>
          </p:cNvPr>
          <p:cNvSpPr>
            <a:spLocks noGrp="1"/>
          </p:cNvSpPr>
          <p:nvPr>
            <p:ph type="body" sz="quarter" idx="15"/>
          </p:nvPr>
        </p:nvSpPr>
        <p:spPr/>
        <p:txBody>
          <a:bodyPr/>
          <a:lstStyle/>
          <a:p>
            <a:r>
              <a:rPr lang="en-GB" dirty="0"/>
              <a:t>Source: BARB weeks 13-18 2020 vs weeks 13-18 2019</a:t>
            </a:r>
          </a:p>
        </p:txBody>
      </p:sp>
    </p:spTree>
    <p:extLst>
      <p:ext uri="{BB962C8B-B14F-4D97-AF65-F5344CB8AC3E}">
        <p14:creationId xmlns:p14="http://schemas.microsoft.com/office/powerpoint/2010/main" val="201835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B49E-BE78-4F06-B75C-9896E1FB7AC3}"/>
              </a:ext>
            </a:extLst>
          </p:cNvPr>
          <p:cNvSpPr>
            <a:spLocks noGrp="1"/>
          </p:cNvSpPr>
          <p:nvPr>
            <p:ph type="title"/>
          </p:nvPr>
        </p:nvSpPr>
        <p:spPr/>
        <p:txBody>
          <a:bodyPr/>
          <a:lstStyle/>
          <a:p>
            <a:r>
              <a:rPr lang="en-GB" dirty="0"/>
              <a:t>Lockdown + TV advertising driving demand for </a:t>
            </a:r>
            <a:r>
              <a:rPr lang="en-GB" dirty="0" err="1"/>
              <a:t>K</a:t>
            </a:r>
            <a:r>
              <a:rPr lang="en-GB" dirty="0" err="1">
                <a:latin typeface="Arial" panose="020B0604020202020204" pitchFamily="34" charset="0"/>
                <a:cs typeface="Arial" panose="020B0604020202020204" pitchFamily="34" charset="0"/>
              </a:rPr>
              <a:t>ärcher</a:t>
            </a:r>
            <a:endParaRPr lang="en-GB" dirty="0"/>
          </a:p>
        </p:txBody>
      </p:sp>
      <p:sp>
        <p:nvSpPr>
          <p:cNvPr id="3" name="Text Placeholder 2">
            <a:extLst>
              <a:ext uri="{FF2B5EF4-FFF2-40B4-BE49-F238E27FC236}">
                <a16:creationId xmlns:a16="http://schemas.microsoft.com/office/drawing/2014/main" id="{2B911201-D1E5-45C2-9C46-55094D01414D}"/>
              </a:ext>
            </a:extLst>
          </p:cNvPr>
          <p:cNvSpPr>
            <a:spLocks noGrp="1"/>
          </p:cNvSpPr>
          <p:nvPr>
            <p:ph type="body" sz="quarter" idx="15"/>
          </p:nvPr>
        </p:nvSpPr>
        <p:spPr/>
        <p:txBody>
          <a:bodyPr/>
          <a:lstStyle/>
          <a:p>
            <a:r>
              <a:rPr lang="en-GB" dirty="0"/>
              <a:t>Source: BARB / Google Trends, 2020</a:t>
            </a:r>
          </a:p>
        </p:txBody>
      </p:sp>
      <p:graphicFrame>
        <p:nvGraphicFramePr>
          <p:cNvPr id="5" name="Chart 4">
            <a:extLst>
              <a:ext uri="{FF2B5EF4-FFF2-40B4-BE49-F238E27FC236}">
                <a16:creationId xmlns:a16="http://schemas.microsoft.com/office/drawing/2014/main" id="{E6A86A52-F5D8-4C9D-ACA8-3A7EAB370406}"/>
              </a:ext>
            </a:extLst>
          </p:cNvPr>
          <p:cNvGraphicFramePr/>
          <p:nvPr>
            <p:extLst>
              <p:ext uri="{D42A27DB-BD31-4B8C-83A1-F6EECF244321}">
                <p14:modId xmlns:p14="http://schemas.microsoft.com/office/powerpoint/2010/main" val="3915207938"/>
              </p:ext>
            </p:extLst>
          </p:nvPr>
        </p:nvGraphicFramePr>
        <p:xfrm>
          <a:off x="534296" y="1381125"/>
          <a:ext cx="11123407" cy="425593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Karcher K2 Basic Corded Pressure washer 1.4kW | Departments | DIY ...">
            <a:extLst>
              <a:ext uri="{FF2B5EF4-FFF2-40B4-BE49-F238E27FC236}">
                <a16:creationId xmlns:a16="http://schemas.microsoft.com/office/drawing/2014/main" id="{ACCA3B4D-A7EB-4779-8DFF-49A88C9EC92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7866" t="24402" r="14607" b="22792"/>
          <a:stretch/>
        </p:blipFill>
        <p:spPr bwMode="auto">
          <a:xfrm>
            <a:off x="1911097" y="1499617"/>
            <a:ext cx="1447172" cy="1131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re modern and easier to read | Kärcher International">
            <a:extLst>
              <a:ext uri="{FF2B5EF4-FFF2-40B4-BE49-F238E27FC236}">
                <a16:creationId xmlns:a16="http://schemas.microsoft.com/office/drawing/2014/main" id="{7A70D8D9-423A-4612-846F-467677B12C6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8692" r="7929"/>
          <a:stretch/>
        </p:blipFill>
        <p:spPr bwMode="auto">
          <a:xfrm>
            <a:off x="1856226" y="2631321"/>
            <a:ext cx="1371607" cy="59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B49E-BE78-4F06-B75C-9896E1FB7AC3}"/>
              </a:ext>
            </a:extLst>
          </p:cNvPr>
          <p:cNvSpPr>
            <a:spLocks noGrp="1"/>
          </p:cNvSpPr>
          <p:nvPr>
            <p:ph type="title"/>
          </p:nvPr>
        </p:nvSpPr>
        <p:spPr/>
        <p:txBody>
          <a:bodyPr/>
          <a:lstStyle/>
          <a:p>
            <a:r>
              <a:rPr lang="en-GB" dirty="0" err="1"/>
              <a:t>Sipsmith</a:t>
            </a:r>
            <a:r>
              <a:rPr lang="en-GB" dirty="0"/>
              <a:t> gin’s TV bursts help drive search uplifts</a:t>
            </a:r>
          </a:p>
        </p:txBody>
      </p:sp>
      <p:graphicFrame>
        <p:nvGraphicFramePr>
          <p:cNvPr id="5" name="Chart 4">
            <a:extLst>
              <a:ext uri="{FF2B5EF4-FFF2-40B4-BE49-F238E27FC236}">
                <a16:creationId xmlns:a16="http://schemas.microsoft.com/office/drawing/2014/main" id="{E6A86A52-F5D8-4C9D-ACA8-3A7EAB370406}"/>
              </a:ext>
            </a:extLst>
          </p:cNvPr>
          <p:cNvGraphicFramePr/>
          <p:nvPr/>
        </p:nvGraphicFramePr>
        <p:xfrm>
          <a:off x="534296" y="1381125"/>
          <a:ext cx="11123407" cy="4255938"/>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Sipsmith - Wikipedia">
            <a:extLst>
              <a:ext uri="{FF2B5EF4-FFF2-40B4-BE49-F238E27FC236}">
                <a16:creationId xmlns:a16="http://schemas.microsoft.com/office/drawing/2014/main" id="{8A88C4B5-3590-4BE2-8A26-B5F730BB8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2" y="1348273"/>
            <a:ext cx="1981518" cy="1245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2B911201-D1E5-45C2-9C46-55094D01414D}"/>
              </a:ext>
            </a:extLst>
          </p:cNvPr>
          <p:cNvSpPr>
            <a:spLocks noGrp="1"/>
          </p:cNvSpPr>
          <p:nvPr>
            <p:ph type="body" sz="quarter" idx="15"/>
          </p:nvPr>
        </p:nvSpPr>
        <p:spPr/>
        <p:txBody>
          <a:bodyPr/>
          <a:lstStyle/>
          <a:p>
            <a:r>
              <a:rPr lang="en-GB" dirty="0"/>
              <a:t>Source: BARB / Google Trends</a:t>
            </a:r>
          </a:p>
        </p:txBody>
      </p:sp>
    </p:spTree>
    <p:extLst>
      <p:ext uri="{BB962C8B-B14F-4D97-AF65-F5344CB8AC3E}">
        <p14:creationId xmlns:p14="http://schemas.microsoft.com/office/powerpoint/2010/main" val="149481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B49E-BE78-4F06-B75C-9896E1FB7AC3}"/>
              </a:ext>
            </a:extLst>
          </p:cNvPr>
          <p:cNvSpPr>
            <a:spLocks noGrp="1"/>
          </p:cNvSpPr>
          <p:nvPr>
            <p:ph type="title"/>
          </p:nvPr>
        </p:nvSpPr>
        <p:spPr>
          <a:xfrm>
            <a:off x="371474" y="359944"/>
            <a:ext cx="11681095" cy="1021181"/>
          </a:xfrm>
        </p:spPr>
        <p:txBody>
          <a:bodyPr>
            <a:normAutofit/>
          </a:bodyPr>
          <a:lstStyle/>
          <a:p>
            <a:r>
              <a:rPr lang="en-GB" sz="2800" dirty="0"/>
              <a:t>Online businesses drive demand during lockdown with TV</a:t>
            </a:r>
          </a:p>
        </p:txBody>
      </p:sp>
      <p:graphicFrame>
        <p:nvGraphicFramePr>
          <p:cNvPr id="5" name="Chart 4">
            <a:extLst>
              <a:ext uri="{FF2B5EF4-FFF2-40B4-BE49-F238E27FC236}">
                <a16:creationId xmlns:a16="http://schemas.microsoft.com/office/drawing/2014/main" id="{E6A86A52-F5D8-4C9D-ACA8-3A7EAB370406}"/>
              </a:ext>
            </a:extLst>
          </p:cNvPr>
          <p:cNvGraphicFramePr/>
          <p:nvPr/>
        </p:nvGraphicFramePr>
        <p:xfrm>
          <a:off x="534296" y="1381125"/>
          <a:ext cx="11123407" cy="425593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Touchnote Card of the Month Archives | TouchNote">
            <a:extLst>
              <a:ext uri="{FF2B5EF4-FFF2-40B4-BE49-F238E27FC236}">
                <a16:creationId xmlns:a16="http://schemas.microsoft.com/office/drawing/2014/main" id="{CA3A89DC-A8D1-4AEE-824A-AA3052A4D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833" y="1494518"/>
            <a:ext cx="1219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2B911201-D1E5-45C2-9C46-55094D01414D}"/>
              </a:ext>
            </a:extLst>
          </p:cNvPr>
          <p:cNvSpPr>
            <a:spLocks noGrp="1"/>
          </p:cNvSpPr>
          <p:nvPr>
            <p:ph type="body" sz="quarter" idx="15"/>
          </p:nvPr>
        </p:nvSpPr>
        <p:spPr/>
        <p:txBody>
          <a:bodyPr/>
          <a:lstStyle/>
          <a:p>
            <a:r>
              <a:rPr lang="en-GB" dirty="0"/>
              <a:t>Source: BARB, Google Trends, </a:t>
            </a:r>
            <a:r>
              <a:rPr lang="en-GB" dirty="0" err="1"/>
              <a:t>ViewersLogic</a:t>
            </a:r>
            <a:r>
              <a:rPr lang="en-GB" dirty="0"/>
              <a:t>, 2020</a:t>
            </a:r>
          </a:p>
        </p:txBody>
      </p:sp>
      <p:sp>
        <p:nvSpPr>
          <p:cNvPr id="7" name="Rectangle 6">
            <a:extLst>
              <a:ext uri="{FF2B5EF4-FFF2-40B4-BE49-F238E27FC236}">
                <a16:creationId xmlns:a16="http://schemas.microsoft.com/office/drawing/2014/main" id="{603592CC-3017-467F-945E-F1F4E2D59E41}"/>
              </a:ext>
            </a:extLst>
          </p:cNvPr>
          <p:cNvSpPr/>
          <p:nvPr/>
        </p:nvSpPr>
        <p:spPr>
          <a:xfrm>
            <a:off x="9396549" y="1469060"/>
            <a:ext cx="2417693" cy="2132556"/>
          </a:xfrm>
          <a:prstGeom prst="rect">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8D6EDEF-52E4-45EF-AEE1-3858894CDF86}"/>
              </a:ext>
            </a:extLst>
          </p:cNvPr>
          <p:cNvSpPr txBox="1"/>
          <p:nvPr/>
        </p:nvSpPr>
        <p:spPr>
          <a:xfrm>
            <a:off x="9483526" y="1477769"/>
            <a:ext cx="2243737" cy="2031775"/>
          </a:xfrm>
          <a:prstGeom prst="rect">
            <a:avLst/>
          </a:prstGeom>
          <a:noFill/>
        </p:spPr>
        <p:txBody>
          <a:bodyPr wrap="square" rtlCol="0">
            <a:spAutoFit/>
          </a:bodyPr>
          <a:lstStyle/>
          <a:p>
            <a:pPr algn="l">
              <a:lnSpc>
                <a:spcPts val="2200"/>
              </a:lnSpc>
              <a:spcBef>
                <a:spcPts val="1200"/>
              </a:spcBef>
              <a:spcAft>
                <a:spcPts val="1200"/>
              </a:spcAft>
            </a:pPr>
            <a:r>
              <a:rPr lang="en-GB" sz="1200" dirty="0">
                <a:solidFill>
                  <a:schemeClr val="bg2"/>
                </a:solidFill>
              </a:rPr>
              <a:t>Passive, single-source data from </a:t>
            </a:r>
            <a:r>
              <a:rPr lang="en-GB" sz="1200" b="1" dirty="0" err="1">
                <a:solidFill>
                  <a:schemeClr val="bg2"/>
                </a:solidFill>
              </a:rPr>
              <a:t>ViewersLogic</a:t>
            </a:r>
            <a:r>
              <a:rPr lang="en-GB" sz="1200" b="1" dirty="0">
                <a:solidFill>
                  <a:schemeClr val="accent1"/>
                </a:solidFill>
              </a:rPr>
              <a:t> </a:t>
            </a:r>
            <a:r>
              <a:rPr lang="en-GB" sz="1200" dirty="0">
                <a:solidFill>
                  <a:schemeClr val="bg2"/>
                </a:solidFill>
              </a:rPr>
              <a:t>shows those who searched for </a:t>
            </a:r>
            <a:r>
              <a:rPr lang="en-GB" sz="1200" dirty="0" err="1">
                <a:solidFill>
                  <a:schemeClr val="bg2"/>
                </a:solidFill>
              </a:rPr>
              <a:t>Touchnote</a:t>
            </a:r>
            <a:r>
              <a:rPr lang="en-GB" sz="1200" dirty="0">
                <a:solidFill>
                  <a:schemeClr val="bg2"/>
                </a:solidFill>
              </a:rPr>
              <a:t> on Google saw, on average, </a:t>
            </a:r>
            <a:r>
              <a:rPr lang="en-GB" sz="2400" b="1" dirty="0">
                <a:solidFill>
                  <a:schemeClr val="accent4"/>
                </a:solidFill>
              </a:rPr>
              <a:t>3x</a:t>
            </a:r>
            <a:r>
              <a:rPr lang="en-GB" sz="1200" dirty="0">
                <a:solidFill>
                  <a:schemeClr val="bg2"/>
                </a:solidFill>
              </a:rPr>
              <a:t> more TV ads in the week before searching  than the general population</a:t>
            </a:r>
          </a:p>
        </p:txBody>
      </p:sp>
    </p:spTree>
    <p:extLst>
      <p:ext uri="{BB962C8B-B14F-4D97-AF65-F5344CB8AC3E}">
        <p14:creationId xmlns:p14="http://schemas.microsoft.com/office/powerpoint/2010/main" val="386833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D94E-E9D2-40A5-91BB-17DF04B3E15C}"/>
              </a:ext>
            </a:extLst>
          </p:cNvPr>
          <p:cNvSpPr>
            <a:spLocks noGrp="1"/>
          </p:cNvSpPr>
          <p:nvPr>
            <p:ph type="title"/>
          </p:nvPr>
        </p:nvSpPr>
        <p:spPr/>
        <p:txBody>
          <a:bodyPr>
            <a:normAutofit/>
          </a:bodyPr>
          <a:lstStyle/>
          <a:p>
            <a:r>
              <a:rPr lang="en-GB" dirty="0"/>
              <a:t>Wilko retail sees lockdown demand with TV advertising</a:t>
            </a:r>
            <a:br>
              <a:rPr lang="en-GB" dirty="0"/>
            </a:br>
            <a:endParaRPr lang="en-GB" dirty="0"/>
          </a:p>
        </p:txBody>
      </p:sp>
      <p:graphicFrame>
        <p:nvGraphicFramePr>
          <p:cNvPr id="5" name="Chart 4">
            <a:extLst>
              <a:ext uri="{FF2B5EF4-FFF2-40B4-BE49-F238E27FC236}">
                <a16:creationId xmlns:a16="http://schemas.microsoft.com/office/drawing/2014/main" id="{E6A86A52-F5D8-4C9D-ACA8-3A7EAB370406}"/>
              </a:ext>
            </a:extLst>
          </p:cNvPr>
          <p:cNvGraphicFramePr/>
          <p:nvPr/>
        </p:nvGraphicFramePr>
        <p:xfrm>
          <a:off x="595366" y="1123406"/>
          <a:ext cx="11123407" cy="4489608"/>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wilko logo 1 - Procurement for Housing">
            <a:extLst>
              <a:ext uri="{FF2B5EF4-FFF2-40B4-BE49-F238E27FC236}">
                <a16:creationId xmlns:a16="http://schemas.microsoft.com/office/drawing/2014/main" id="{AEFC5AAA-07D5-48CD-A0B0-1480BFA18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535" y="1244986"/>
            <a:ext cx="1293842" cy="878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2B911201-D1E5-45C2-9C46-55094D01414D}"/>
              </a:ext>
            </a:extLst>
          </p:cNvPr>
          <p:cNvSpPr>
            <a:spLocks noGrp="1"/>
          </p:cNvSpPr>
          <p:nvPr>
            <p:ph type="body" sz="quarter" idx="15"/>
          </p:nvPr>
        </p:nvSpPr>
        <p:spPr/>
        <p:txBody>
          <a:bodyPr/>
          <a:lstStyle/>
          <a:p>
            <a:r>
              <a:rPr lang="en-GB" dirty="0"/>
              <a:t>Source: BARB / Google Trends, 2020</a:t>
            </a:r>
          </a:p>
        </p:txBody>
      </p:sp>
    </p:spTree>
    <p:extLst>
      <p:ext uri="{BB962C8B-B14F-4D97-AF65-F5344CB8AC3E}">
        <p14:creationId xmlns:p14="http://schemas.microsoft.com/office/powerpoint/2010/main" val="14883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86D8C5B-137C-4B61-89E1-F5B45A9D1BD4}"/>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p:blipFill>
        <p:spPr>
          <a:xfrm>
            <a:off x="0" y="0"/>
            <a:ext cx="12192000" cy="6858000"/>
          </a:xfrm>
        </p:spPr>
      </p:pic>
      <p:sp>
        <p:nvSpPr>
          <p:cNvPr id="7" name="Rectangle 6">
            <a:extLst>
              <a:ext uri="{FF2B5EF4-FFF2-40B4-BE49-F238E27FC236}">
                <a16:creationId xmlns:a16="http://schemas.microsoft.com/office/drawing/2014/main" id="{081F3114-6B9F-4D44-A434-8CCA3F2686A6}"/>
              </a:ext>
            </a:extLst>
          </p:cNvPr>
          <p:cNvSpPr/>
          <p:nvPr/>
        </p:nvSpPr>
        <p:spPr>
          <a:xfrm>
            <a:off x="8559" y="0"/>
            <a:ext cx="12183441" cy="6921713"/>
          </a:xfrm>
          <a:prstGeom prst="rect">
            <a:avLst/>
          </a:prstGeom>
          <a:gradFill flip="none" rotWithShape="1">
            <a:gsLst>
              <a:gs pos="0">
                <a:srgbClr val="000000">
                  <a:alpha val="95000"/>
                </a:srgbClr>
              </a:gs>
              <a:gs pos="45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DAE237F5-77F1-46EB-92CF-5E444E37854D}"/>
              </a:ext>
            </a:extLst>
          </p:cNvPr>
          <p:cNvSpPr>
            <a:spLocks noGrp="1"/>
          </p:cNvSpPr>
          <p:nvPr>
            <p:ph type="ctrTitle"/>
          </p:nvPr>
        </p:nvSpPr>
        <p:spPr>
          <a:xfrm>
            <a:off x="371288" y="982133"/>
            <a:ext cx="5298141" cy="2412000"/>
          </a:xfrm>
        </p:spPr>
        <p:txBody>
          <a:bodyPr/>
          <a:lstStyle/>
          <a:p>
            <a:r>
              <a:rPr lang="en-GB" dirty="0"/>
              <a:t>Expert guidance for advertisers</a:t>
            </a:r>
          </a:p>
        </p:txBody>
      </p:sp>
      <p:pic>
        <p:nvPicPr>
          <p:cNvPr id="5" name="Picture 4">
            <a:extLst>
              <a:ext uri="{FF2B5EF4-FFF2-40B4-BE49-F238E27FC236}">
                <a16:creationId xmlns:a16="http://schemas.microsoft.com/office/drawing/2014/main" id="{441F65C4-4B39-48BF-BCB2-35DA6A5424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6" name="Text Placeholder 1">
            <a:extLst>
              <a:ext uri="{FF2B5EF4-FFF2-40B4-BE49-F238E27FC236}">
                <a16:creationId xmlns:a16="http://schemas.microsoft.com/office/drawing/2014/main" id="{EF0C1FA3-14CE-4A4A-8F26-4302411FBFD3}"/>
              </a:ext>
            </a:extLst>
          </p:cNvPr>
          <p:cNvSpPr>
            <a:spLocks noGrp="1"/>
          </p:cNvSpPr>
          <p:nvPr>
            <p:ph type="body" sz="quarter" idx="14"/>
          </p:nvPr>
        </p:nvSpPr>
        <p:spPr>
          <a:xfrm>
            <a:off x="371288" y="651155"/>
            <a:ext cx="6450012" cy="352613"/>
          </a:xfrm>
        </p:spPr>
        <p:txBody>
          <a:bodyPr/>
          <a:lstStyle/>
          <a:p>
            <a:r>
              <a:rPr lang="en-US" dirty="0"/>
              <a:t>SECTION THREE</a:t>
            </a:r>
            <a:endParaRPr lang="en-GB" dirty="0"/>
          </a:p>
        </p:txBody>
      </p:sp>
      <p:cxnSp>
        <p:nvCxnSpPr>
          <p:cNvPr id="8" name="Straight Connector 7">
            <a:extLst>
              <a:ext uri="{FF2B5EF4-FFF2-40B4-BE49-F238E27FC236}">
                <a16:creationId xmlns:a16="http://schemas.microsoft.com/office/drawing/2014/main" id="{C02FC64C-0A60-4033-8758-6EDDB874D64C}"/>
              </a:ext>
            </a:extLst>
          </p:cNvPr>
          <p:cNvCxnSpPr/>
          <p:nvPr/>
        </p:nvCxnSpPr>
        <p:spPr>
          <a:xfrm>
            <a:off x="479425" y="467468"/>
            <a:ext cx="5521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4360E7-396A-40DD-9E62-66BE13698ABC}"/>
              </a:ext>
            </a:extLst>
          </p:cNvPr>
          <p:cNvSpPr txBox="1"/>
          <p:nvPr/>
        </p:nvSpPr>
        <p:spPr>
          <a:xfrm rot="16200000">
            <a:off x="9885159" y="3722507"/>
            <a:ext cx="4186036" cy="246221"/>
          </a:xfrm>
          <a:prstGeom prst="rect">
            <a:avLst/>
          </a:prstGeom>
          <a:noFill/>
        </p:spPr>
        <p:txBody>
          <a:bodyPr wrap="square" rtlCol="0">
            <a:spAutoFit/>
          </a:bodyPr>
          <a:lstStyle/>
          <a:p>
            <a:r>
              <a:rPr lang="en-US" sz="1000" dirty="0">
                <a:solidFill>
                  <a:schemeClr val="bg1"/>
                </a:solidFill>
              </a:rPr>
              <a:t>Virgin Media ‘Stay Home, Stay Safe, Stay Connected’</a:t>
            </a:r>
            <a:endParaRPr lang="en-GB" sz="1000" dirty="0">
              <a:solidFill>
                <a:schemeClr val="bg1"/>
              </a:solidFill>
            </a:endParaRPr>
          </a:p>
        </p:txBody>
      </p:sp>
    </p:spTree>
    <p:extLst>
      <p:ext uri="{BB962C8B-B14F-4D97-AF65-F5344CB8AC3E}">
        <p14:creationId xmlns:p14="http://schemas.microsoft.com/office/powerpoint/2010/main" val="112846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37BE2-00A1-42A3-9D6F-F1E3C9CD90A5}"/>
              </a:ext>
            </a:extLst>
          </p:cNvPr>
          <p:cNvSpPr>
            <a:spLocks noGrp="1"/>
          </p:cNvSpPr>
          <p:nvPr>
            <p:ph type="title"/>
          </p:nvPr>
        </p:nvSpPr>
        <p:spPr/>
        <p:txBody>
          <a:bodyPr/>
          <a:lstStyle/>
          <a:p>
            <a:r>
              <a:rPr lang="en-GB" dirty="0"/>
              <a:t>Peter Field’s guidance for this recession</a:t>
            </a:r>
          </a:p>
        </p:txBody>
      </p:sp>
      <p:sp>
        <p:nvSpPr>
          <p:cNvPr id="5" name="Text Placeholder 4">
            <a:extLst>
              <a:ext uri="{FF2B5EF4-FFF2-40B4-BE49-F238E27FC236}">
                <a16:creationId xmlns:a16="http://schemas.microsoft.com/office/drawing/2014/main" id="{58492ABD-CED0-4E7E-8E17-258C7708CE59}"/>
              </a:ext>
            </a:extLst>
          </p:cNvPr>
          <p:cNvSpPr>
            <a:spLocks noGrp="1"/>
          </p:cNvSpPr>
          <p:nvPr>
            <p:ph type="body" sz="quarter" idx="13"/>
          </p:nvPr>
        </p:nvSpPr>
        <p:spPr>
          <a:xfrm>
            <a:off x="377758" y="1614207"/>
            <a:ext cx="5183287" cy="3651531"/>
          </a:xfrm>
        </p:spPr>
        <p:txBody>
          <a:bodyPr>
            <a:normAutofit fontScale="85000" lnSpcReduction="20000"/>
          </a:bodyPr>
          <a:lstStyle/>
          <a:p>
            <a:pPr marL="342900" indent="-342900">
              <a:spcBef>
                <a:spcPts val="600"/>
              </a:spcBef>
              <a:spcAft>
                <a:spcPts val="600"/>
              </a:spcAft>
              <a:buClr>
                <a:schemeClr val="accent1"/>
              </a:buClr>
              <a:buFont typeface="Arial" panose="020B0604020202020204" pitchFamily="34" charset="0"/>
              <a:buChar char="—"/>
            </a:pPr>
            <a:r>
              <a:rPr lang="en-GB" b="1" dirty="0">
                <a:solidFill>
                  <a:schemeClr val="tx2"/>
                </a:solidFill>
              </a:rPr>
              <a:t>Do not withdraw brand advertising</a:t>
            </a:r>
            <a:r>
              <a:rPr lang="en-GB" dirty="0"/>
              <a:t>, unless short-term survival depends on it</a:t>
            </a:r>
          </a:p>
          <a:p>
            <a:pPr marL="342900" indent="-342900">
              <a:spcBef>
                <a:spcPts val="600"/>
              </a:spcBef>
              <a:spcAft>
                <a:spcPts val="600"/>
              </a:spcAft>
              <a:buClr>
                <a:schemeClr val="accent1"/>
              </a:buClr>
              <a:buFont typeface="Arial" panose="020B0604020202020204" pitchFamily="34" charset="0"/>
              <a:buChar char="—"/>
            </a:pPr>
            <a:r>
              <a:rPr lang="en-GB" b="1" dirty="0">
                <a:solidFill>
                  <a:schemeClr val="tx2"/>
                </a:solidFill>
              </a:rPr>
              <a:t>Resist the pressure to switch spend from brand </a:t>
            </a:r>
            <a:r>
              <a:rPr lang="en-GB" dirty="0"/>
              <a:t>solely to activation</a:t>
            </a:r>
          </a:p>
          <a:p>
            <a:pPr marL="342900" indent="-342900">
              <a:spcBef>
                <a:spcPts val="600"/>
              </a:spcBef>
              <a:spcAft>
                <a:spcPts val="600"/>
              </a:spcAft>
              <a:buClr>
                <a:schemeClr val="accent1"/>
              </a:buClr>
              <a:buFont typeface="Arial" panose="020B0604020202020204" pitchFamily="34" charset="0"/>
              <a:buChar char="—"/>
            </a:pPr>
            <a:r>
              <a:rPr lang="en-GB" dirty="0"/>
              <a:t>If the resources can be found, aim to </a:t>
            </a:r>
            <a:r>
              <a:rPr lang="en-GB" b="1" dirty="0">
                <a:solidFill>
                  <a:schemeClr val="tx2"/>
                </a:solidFill>
              </a:rPr>
              <a:t>maintain your share of voice</a:t>
            </a:r>
            <a:r>
              <a:rPr lang="en-GB" dirty="0"/>
              <a:t>, ideally at least at the level of your market share</a:t>
            </a:r>
          </a:p>
          <a:p>
            <a:pPr marL="342900" indent="-342900">
              <a:spcBef>
                <a:spcPts val="600"/>
              </a:spcBef>
              <a:spcAft>
                <a:spcPts val="600"/>
              </a:spcAft>
              <a:buClr>
                <a:schemeClr val="accent1"/>
              </a:buClr>
              <a:buFont typeface="Arial" panose="020B0604020202020204" pitchFamily="34" charset="0"/>
              <a:buChar char="—"/>
            </a:pPr>
            <a:r>
              <a:rPr lang="en-GB" dirty="0"/>
              <a:t>Consider the opportunity to invest in lower-cost long-term growth by </a:t>
            </a:r>
            <a:r>
              <a:rPr lang="en-GB" b="1" dirty="0">
                <a:solidFill>
                  <a:schemeClr val="tx2"/>
                </a:solidFill>
              </a:rPr>
              <a:t>increasing share of voice </a:t>
            </a:r>
            <a:r>
              <a:rPr lang="en-GB" dirty="0"/>
              <a:t>during the recession</a:t>
            </a:r>
          </a:p>
          <a:p>
            <a:pPr marL="342900" indent="-342900">
              <a:spcBef>
                <a:spcPts val="600"/>
              </a:spcBef>
              <a:spcAft>
                <a:spcPts val="600"/>
              </a:spcAft>
              <a:buClr>
                <a:schemeClr val="accent1"/>
              </a:buClr>
              <a:buFont typeface="Arial" panose="020B0604020202020204" pitchFamily="34" charset="0"/>
              <a:buChar char="—"/>
            </a:pPr>
            <a:r>
              <a:rPr lang="en-GB" b="1" dirty="0">
                <a:solidFill>
                  <a:schemeClr val="tx2"/>
                </a:solidFill>
              </a:rPr>
              <a:t>Do not abandon your existing brand campaign </a:t>
            </a:r>
            <a:r>
              <a:rPr lang="en-GB" dirty="0"/>
              <a:t>unless it is clearly unsympathetic to the mood of customers</a:t>
            </a:r>
          </a:p>
          <a:p>
            <a:pPr marL="342900" indent="-342900">
              <a:spcBef>
                <a:spcPts val="600"/>
              </a:spcBef>
              <a:spcAft>
                <a:spcPts val="600"/>
              </a:spcAft>
              <a:buClr>
                <a:schemeClr val="accent1"/>
              </a:buClr>
              <a:buFont typeface="Arial" panose="020B0604020202020204" pitchFamily="34" charset="0"/>
              <a:buChar char="—"/>
            </a:pPr>
            <a:r>
              <a:rPr lang="en-GB" dirty="0"/>
              <a:t>Do not be frightened to </a:t>
            </a:r>
            <a:r>
              <a:rPr lang="en-GB" b="1" dirty="0">
                <a:solidFill>
                  <a:schemeClr val="tx2"/>
                </a:solidFill>
              </a:rPr>
              <a:t>use emotional brand advertising </a:t>
            </a:r>
            <a:r>
              <a:rPr lang="en-GB" dirty="0"/>
              <a:t>during recession – but ensure it is appropriate to the mood of customers</a:t>
            </a:r>
          </a:p>
          <a:p>
            <a:pPr marL="342900" indent="-342900">
              <a:spcBef>
                <a:spcPts val="600"/>
              </a:spcBef>
              <a:spcAft>
                <a:spcPts val="600"/>
              </a:spcAft>
              <a:buClr>
                <a:schemeClr val="accent1"/>
              </a:buClr>
              <a:buFont typeface="Arial" panose="020B0604020202020204" pitchFamily="34" charset="0"/>
              <a:buChar char="—"/>
            </a:pPr>
            <a:r>
              <a:rPr lang="en-GB" dirty="0"/>
              <a:t>Look for tactical opportunities to </a:t>
            </a:r>
            <a:r>
              <a:rPr lang="en-GB" b="1" dirty="0">
                <a:solidFill>
                  <a:schemeClr val="tx2"/>
                </a:solidFill>
              </a:rPr>
              <a:t>create goodwill </a:t>
            </a:r>
            <a:r>
              <a:rPr lang="en-GB" dirty="0"/>
              <a:t>through acts of humanity and generosity</a:t>
            </a:r>
          </a:p>
          <a:p>
            <a:pPr>
              <a:spcBef>
                <a:spcPts val="600"/>
              </a:spcBef>
              <a:spcAft>
                <a:spcPts val="600"/>
              </a:spcAft>
            </a:pPr>
            <a:endParaRPr lang="en-GB" dirty="0"/>
          </a:p>
        </p:txBody>
      </p:sp>
      <p:pic>
        <p:nvPicPr>
          <p:cNvPr id="9" name="Picture Placeholder 8" descr="A person smiling for the camera&#10;&#10;Description automatically generated">
            <a:extLst>
              <a:ext uri="{FF2B5EF4-FFF2-40B4-BE49-F238E27FC236}">
                <a16:creationId xmlns:a16="http://schemas.microsoft.com/office/drawing/2014/main" id="{0B796476-BAA4-488A-8FFF-91AC06DC3DC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ED510AE6-A7F6-4245-A270-0449D2338690}"/>
              </a:ext>
            </a:extLst>
          </p:cNvPr>
          <p:cNvSpPr>
            <a:spLocks noGrp="1"/>
          </p:cNvSpPr>
          <p:nvPr>
            <p:ph type="body" sz="quarter" idx="15"/>
          </p:nvPr>
        </p:nvSpPr>
        <p:spPr>
          <a:xfrm>
            <a:off x="377758" y="5365115"/>
            <a:ext cx="4368867" cy="447856"/>
          </a:xfrm>
        </p:spPr>
        <p:txBody>
          <a:bodyPr/>
          <a:lstStyle/>
          <a:p>
            <a:r>
              <a:rPr lang="en-GB" dirty="0"/>
              <a:t>Source: ‘Advertising in Recession – Long, Short or Dark? A Guide to Advertising Best Practice in Recession’, Peter Field, April 2020.</a:t>
            </a:r>
          </a:p>
          <a:p>
            <a:endParaRPr lang="en-GB" dirty="0"/>
          </a:p>
        </p:txBody>
      </p:sp>
    </p:spTree>
    <p:extLst>
      <p:ext uri="{BB962C8B-B14F-4D97-AF65-F5344CB8AC3E}">
        <p14:creationId xmlns:p14="http://schemas.microsoft.com/office/powerpoint/2010/main" val="350121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26A267-C623-4B5D-91E8-60FB6E520C02}"/>
              </a:ext>
            </a:extLst>
          </p:cNvPr>
          <p:cNvSpPr>
            <a:spLocks noGrp="1"/>
          </p:cNvSpPr>
          <p:nvPr>
            <p:ph type="title"/>
          </p:nvPr>
        </p:nvSpPr>
        <p:spPr>
          <a:xfrm>
            <a:off x="371475" y="359944"/>
            <a:ext cx="11341099" cy="1021181"/>
          </a:xfrm>
        </p:spPr>
        <p:txBody>
          <a:bodyPr/>
          <a:lstStyle/>
          <a:p>
            <a:r>
              <a:rPr lang="en-GB" dirty="0"/>
              <a:t>Who is Thinkbox?</a:t>
            </a:r>
          </a:p>
        </p:txBody>
      </p:sp>
      <p:sp>
        <p:nvSpPr>
          <p:cNvPr id="10" name="TextBox 9">
            <a:extLst>
              <a:ext uri="{FF2B5EF4-FFF2-40B4-BE49-F238E27FC236}">
                <a16:creationId xmlns:a16="http://schemas.microsoft.com/office/drawing/2014/main" id="{2B0BB5C3-A9D7-4C5F-95A6-E5FECA05DEA4}"/>
              </a:ext>
            </a:extLst>
          </p:cNvPr>
          <p:cNvSpPr txBox="1"/>
          <p:nvPr/>
        </p:nvSpPr>
        <p:spPr>
          <a:xfrm>
            <a:off x="371475" y="1040130"/>
            <a:ext cx="109499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Thinkbox is the marketing body for commercial TV in the UK, in all its forms. It works with the marketing community with a single ambition: to help advertisers get the best out of today’s TV.</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14" name="TextBox 13">
            <a:extLst>
              <a:ext uri="{FF2B5EF4-FFF2-40B4-BE49-F238E27FC236}">
                <a16:creationId xmlns:a16="http://schemas.microsoft.com/office/drawing/2014/main" id="{3FECCCE3-3A36-45E0-9022-9BDDD202480E}"/>
              </a:ext>
            </a:extLst>
          </p:cNvPr>
          <p:cNvSpPr txBox="1"/>
          <p:nvPr/>
        </p:nvSpPr>
        <p:spPr>
          <a:xfrm>
            <a:off x="1369826" y="2041795"/>
            <a:ext cx="2223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72D87"/>
                </a:solidFill>
                <a:effectLst/>
                <a:uLnTx/>
                <a:uFillTx/>
                <a:latin typeface="Arial"/>
                <a:ea typeface="+mn-ea"/>
                <a:cs typeface="+mn-cs"/>
              </a:rPr>
              <a:t>Main shareholders</a:t>
            </a:r>
          </a:p>
        </p:txBody>
      </p:sp>
      <p:pic>
        <p:nvPicPr>
          <p:cNvPr id="15" name="Picture 6" descr="http://www.ruddstudio.com/wp-content/uploads/ITV_logo_1024.jpg">
            <a:extLst>
              <a:ext uri="{FF2B5EF4-FFF2-40B4-BE49-F238E27FC236}">
                <a16:creationId xmlns:a16="http://schemas.microsoft.com/office/drawing/2014/main" id="{88D6F249-31D1-402E-95AC-9DE76018E8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354" y="2555183"/>
            <a:ext cx="1831601" cy="10292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www.thedrum.com/uploads/drum_basic_article/104502/main_images/UKTV%203D%20Logo%20RGB%20%283%29_0.jpg">
            <a:extLst>
              <a:ext uri="{FF2B5EF4-FFF2-40B4-BE49-F238E27FC236}">
                <a16:creationId xmlns:a16="http://schemas.microsoft.com/office/drawing/2014/main" id="{8D254BF0-5029-4E92-A917-0FAFFD52651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02" t="7669" b="7004"/>
          <a:stretch/>
        </p:blipFill>
        <p:spPr bwMode="auto">
          <a:xfrm>
            <a:off x="1454345" y="4384495"/>
            <a:ext cx="1757070" cy="151404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5236B889-C599-4F6A-973E-FECC059D1138}"/>
              </a:ext>
            </a:extLst>
          </p:cNvPr>
          <p:cNvCxnSpPr/>
          <p:nvPr/>
        </p:nvCxnSpPr>
        <p:spPr>
          <a:xfrm>
            <a:off x="4460817" y="2161670"/>
            <a:ext cx="0" cy="342000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3094153-BA8C-486C-904F-2930BD98EC7A}"/>
              </a:ext>
            </a:extLst>
          </p:cNvPr>
          <p:cNvSpPr txBox="1"/>
          <p:nvPr/>
        </p:nvSpPr>
        <p:spPr>
          <a:xfrm>
            <a:off x="5340120" y="2041795"/>
            <a:ext cx="2903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72D87"/>
                </a:solidFill>
                <a:effectLst/>
                <a:uLnTx/>
                <a:uFillTx/>
                <a:latin typeface="Arial"/>
                <a:ea typeface="+mn-ea"/>
                <a:cs typeface="+mn-cs"/>
              </a:rPr>
              <a:t>Associates &amp; supporters</a:t>
            </a:r>
          </a:p>
        </p:txBody>
      </p:sp>
      <p:cxnSp>
        <p:nvCxnSpPr>
          <p:cNvPr id="23" name="Straight Connector 22">
            <a:extLst>
              <a:ext uri="{FF2B5EF4-FFF2-40B4-BE49-F238E27FC236}">
                <a16:creationId xmlns:a16="http://schemas.microsoft.com/office/drawing/2014/main" id="{A4810667-02D9-4BB0-95B4-DEAA30215D5B}"/>
              </a:ext>
            </a:extLst>
          </p:cNvPr>
          <p:cNvCxnSpPr/>
          <p:nvPr/>
        </p:nvCxnSpPr>
        <p:spPr>
          <a:xfrm>
            <a:off x="8892193" y="2161670"/>
            <a:ext cx="0" cy="342000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5" name="Picture 8" descr="C:\Users\visha.naul\AppData\Local\Microsoft\Windows\Temporary Internet Files\Content.Outlook\FW2JO05I\STV_MASTER_POS_RGB (2).jpg">
            <a:extLst>
              <a:ext uri="{FF2B5EF4-FFF2-40B4-BE49-F238E27FC236}">
                <a16:creationId xmlns:a16="http://schemas.microsoft.com/office/drawing/2014/main" id="{0C72A7CE-B924-4D06-B097-98409B9297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8255" y="5193042"/>
            <a:ext cx="937745" cy="6536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www.tvb.ca/Images/thinktv_masterlogo_blackcyan.png">
            <a:hlinkClick r:id="rId6"/>
            <a:extLst>
              <a:ext uri="{FF2B5EF4-FFF2-40B4-BE49-F238E27FC236}">
                <a16:creationId xmlns:a16="http://schemas.microsoft.com/office/drawing/2014/main" id="{2C9B2F0C-464F-4895-8667-3285D78497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2228" y="4333187"/>
            <a:ext cx="1143693" cy="4534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https://upload.wikimedia.org/wikipedia/en/2/22/Logotipo_da_Rede_Globo.png">
            <a:hlinkClick r:id="rId8"/>
            <a:extLst>
              <a:ext uri="{FF2B5EF4-FFF2-40B4-BE49-F238E27FC236}">
                <a16:creationId xmlns:a16="http://schemas.microsoft.com/office/drawing/2014/main" id="{1220EEDA-886C-4BF4-9212-6E75C38BB5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0500" y="3372289"/>
            <a:ext cx="697469" cy="7131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sam.olive\AppData\Local\Microsoft\Windows\Temporary Internet Files\Content.Outlook\68Z0K2E9\TVN (2).PNG">
            <a:extLst>
              <a:ext uri="{FF2B5EF4-FFF2-40B4-BE49-F238E27FC236}">
                <a16:creationId xmlns:a16="http://schemas.microsoft.com/office/drawing/2014/main" id="{AA3E5B46-1025-4B52-883C-F48115D5C33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1800" y="4258873"/>
            <a:ext cx="800639" cy="8006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345F7812-3E44-46CD-B9FD-E5D1BC4FCC7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21649" y="3294471"/>
            <a:ext cx="1134232" cy="662580"/>
          </a:xfrm>
          <a:prstGeom prst="rect">
            <a:avLst/>
          </a:prstGeom>
        </p:spPr>
      </p:pic>
      <p:pic>
        <p:nvPicPr>
          <p:cNvPr id="35" name="Picture 34">
            <a:extLst>
              <a:ext uri="{FF2B5EF4-FFF2-40B4-BE49-F238E27FC236}">
                <a16:creationId xmlns:a16="http://schemas.microsoft.com/office/drawing/2014/main" id="{15051DC4-D515-44AC-B062-9007130755DB}"/>
              </a:ext>
            </a:extLst>
          </p:cNvPr>
          <p:cNvPicPr>
            <a:picLocks noChangeAspect="1"/>
          </p:cNvPicPr>
          <p:nvPr/>
        </p:nvPicPr>
        <p:blipFill rotWithShape="1">
          <a:blip r:embed="rId12">
            <a:extLst>
              <a:ext uri="{28A0092B-C50C-407E-A947-70E740481C1C}">
                <a14:useLocalDpi xmlns:a14="http://schemas.microsoft.com/office/drawing/2010/main" val="0"/>
              </a:ext>
            </a:extLst>
          </a:blip>
          <a:srcRect t="16321" b="15829"/>
          <a:stretch/>
        </p:blipFill>
        <p:spPr>
          <a:xfrm>
            <a:off x="6303743" y="3394486"/>
            <a:ext cx="1255368" cy="662580"/>
          </a:xfrm>
          <a:prstGeom prst="rect">
            <a:avLst/>
          </a:prstGeom>
        </p:spPr>
      </p:pic>
      <p:pic>
        <p:nvPicPr>
          <p:cNvPr id="36" name="Picture 35">
            <a:extLst>
              <a:ext uri="{FF2B5EF4-FFF2-40B4-BE49-F238E27FC236}">
                <a16:creationId xmlns:a16="http://schemas.microsoft.com/office/drawing/2014/main" id="{CC2A01A8-1D7F-44D8-93F8-D2E9A7691A35}"/>
              </a:ext>
            </a:extLst>
          </p:cNvPr>
          <p:cNvPicPr>
            <a:picLocks noChangeAspect="1"/>
          </p:cNvPicPr>
          <p:nvPr/>
        </p:nvPicPr>
        <p:blipFill rotWithShape="1">
          <a:blip r:embed="rId13"/>
          <a:srcRect l="10910" t="35574" r="9355" b="37632"/>
          <a:stretch/>
        </p:blipFill>
        <p:spPr>
          <a:xfrm>
            <a:off x="6615341" y="5269878"/>
            <a:ext cx="2074397" cy="576789"/>
          </a:xfrm>
          <a:prstGeom prst="rect">
            <a:avLst/>
          </a:prstGeom>
        </p:spPr>
      </p:pic>
      <p:pic>
        <p:nvPicPr>
          <p:cNvPr id="33" name="Picture 32">
            <a:extLst>
              <a:ext uri="{FF2B5EF4-FFF2-40B4-BE49-F238E27FC236}">
                <a16:creationId xmlns:a16="http://schemas.microsoft.com/office/drawing/2014/main" id="{F9A671D7-BAE6-4826-8553-36BFC2B5A23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4290" t="13528" r="14841" b="12972"/>
          <a:stretch/>
        </p:blipFill>
        <p:spPr>
          <a:xfrm>
            <a:off x="7197301" y="2325646"/>
            <a:ext cx="1530482" cy="846504"/>
          </a:xfrm>
          <a:prstGeom prst="rect">
            <a:avLst/>
          </a:prstGeom>
        </p:spPr>
      </p:pic>
      <p:sp>
        <p:nvSpPr>
          <p:cNvPr id="37" name="TextBox 36">
            <a:extLst>
              <a:ext uri="{FF2B5EF4-FFF2-40B4-BE49-F238E27FC236}">
                <a16:creationId xmlns:a16="http://schemas.microsoft.com/office/drawing/2014/main" id="{46BEBF02-04A4-4798-B690-42FC586AE160}"/>
              </a:ext>
            </a:extLst>
          </p:cNvPr>
          <p:cNvSpPr txBox="1"/>
          <p:nvPr/>
        </p:nvSpPr>
        <p:spPr>
          <a:xfrm>
            <a:off x="9821845" y="2041795"/>
            <a:ext cx="1351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72D87"/>
                </a:solidFill>
                <a:effectLst/>
                <a:uLnTx/>
                <a:uFillTx/>
                <a:latin typeface="Arial"/>
                <a:ea typeface="+mn-ea"/>
                <a:cs typeface="+mn-cs"/>
              </a:rPr>
              <a:t>Member of</a:t>
            </a:r>
          </a:p>
        </p:txBody>
      </p:sp>
      <p:pic>
        <p:nvPicPr>
          <p:cNvPr id="1026" name="Picture 5" descr="image001">
            <a:extLst>
              <a:ext uri="{FF2B5EF4-FFF2-40B4-BE49-F238E27FC236}">
                <a16:creationId xmlns:a16="http://schemas.microsoft.com/office/drawing/2014/main" id="{3BBC1337-614F-411B-A9EE-683DEB1271C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4923" y="3385408"/>
            <a:ext cx="1817934" cy="77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sign&#10;&#10;Description automatically generated">
            <a:extLst>
              <a:ext uri="{FF2B5EF4-FFF2-40B4-BE49-F238E27FC236}">
                <a16:creationId xmlns:a16="http://schemas.microsoft.com/office/drawing/2014/main" id="{03028CCB-A5A1-4EEB-BB02-1855EED2753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6105" y="2555183"/>
            <a:ext cx="638400" cy="873817"/>
          </a:xfrm>
          <a:prstGeom prst="rect">
            <a:avLst/>
          </a:prstGeom>
        </p:spPr>
      </p:pic>
      <p:pic>
        <p:nvPicPr>
          <p:cNvPr id="2" name="Picture 2" descr="Foreningen Tenk TV">
            <a:extLst>
              <a:ext uri="{FF2B5EF4-FFF2-40B4-BE49-F238E27FC236}">
                <a16:creationId xmlns:a16="http://schemas.microsoft.com/office/drawing/2014/main" id="{24ABBD3C-785C-4E71-9C53-8986654026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0356" y="2643457"/>
            <a:ext cx="1895982" cy="486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M Ireland - Providing precise viewership data and promoting the power of  television with a commitment to excellence, vision and adaptability. - TAM  Ireland">
            <a:extLst>
              <a:ext uri="{FF2B5EF4-FFF2-40B4-BE49-F238E27FC236}">
                <a16:creationId xmlns:a16="http://schemas.microsoft.com/office/drawing/2014/main" id="{59F956A2-FD33-44AA-8670-10578BC120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5989" y="4228373"/>
            <a:ext cx="1300011" cy="732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to Sky Media - Sky Media">
            <a:extLst>
              <a:ext uri="{FF2B5EF4-FFF2-40B4-BE49-F238E27FC236}">
                <a16:creationId xmlns:a16="http://schemas.microsoft.com/office/drawing/2014/main" id="{1DC5A4AE-7627-4087-ABF9-36ABE92F7E0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4003" y="3490638"/>
            <a:ext cx="2952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97CAD2-3030-4E24-9D39-7EF85BD652F7}"/>
              </a:ext>
            </a:extLst>
          </p:cNvPr>
          <p:cNvSpPr>
            <a:spLocks noGrp="1"/>
          </p:cNvSpPr>
          <p:nvPr>
            <p:ph type="title"/>
          </p:nvPr>
        </p:nvSpPr>
        <p:spPr>
          <a:xfrm>
            <a:off x="371475" y="359944"/>
            <a:ext cx="11535180" cy="1021181"/>
          </a:xfrm>
        </p:spPr>
        <p:txBody>
          <a:bodyPr/>
          <a:lstStyle/>
          <a:p>
            <a:r>
              <a:rPr lang="en-GB" dirty="0"/>
              <a:t>Advertisers with higher SOV in last recession benefitted most </a:t>
            </a:r>
          </a:p>
        </p:txBody>
      </p:sp>
      <p:sp>
        <p:nvSpPr>
          <p:cNvPr id="7" name="Text Placeholder 6">
            <a:extLst>
              <a:ext uri="{FF2B5EF4-FFF2-40B4-BE49-F238E27FC236}">
                <a16:creationId xmlns:a16="http://schemas.microsoft.com/office/drawing/2014/main" id="{9F472762-B634-4A16-9F05-31079E972AF7}"/>
              </a:ext>
            </a:extLst>
          </p:cNvPr>
          <p:cNvSpPr>
            <a:spLocks noGrp="1"/>
          </p:cNvSpPr>
          <p:nvPr>
            <p:ph type="body" sz="quarter" idx="15"/>
          </p:nvPr>
        </p:nvSpPr>
        <p:spPr/>
        <p:txBody>
          <a:bodyPr/>
          <a:lstStyle/>
          <a:p>
            <a:r>
              <a:rPr lang="en-GB" dirty="0"/>
              <a:t>Source: Peter Field / IPA</a:t>
            </a:r>
          </a:p>
        </p:txBody>
      </p:sp>
      <p:pic>
        <p:nvPicPr>
          <p:cNvPr id="8" name="Picture 7">
            <a:extLst>
              <a:ext uri="{FF2B5EF4-FFF2-40B4-BE49-F238E27FC236}">
                <a16:creationId xmlns:a16="http://schemas.microsoft.com/office/drawing/2014/main" id="{2FB082E2-D866-4196-AF8B-E343C48FEA8F}"/>
              </a:ext>
            </a:extLst>
          </p:cNvPr>
          <p:cNvPicPr>
            <a:picLocks noChangeAspect="1"/>
          </p:cNvPicPr>
          <p:nvPr/>
        </p:nvPicPr>
        <p:blipFill>
          <a:blip r:embed="rId3"/>
          <a:stretch>
            <a:fillRect/>
          </a:stretch>
        </p:blipFill>
        <p:spPr>
          <a:xfrm>
            <a:off x="2642129" y="1188085"/>
            <a:ext cx="6907742" cy="3878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4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A80A6-AE50-49BC-8602-5BC9F287AB14}"/>
              </a:ext>
            </a:extLst>
          </p:cNvPr>
          <p:cNvSpPr>
            <a:spLocks noGrp="1"/>
          </p:cNvSpPr>
          <p:nvPr>
            <p:ph type="title"/>
          </p:nvPr>
        </p:nvSpPr>
        <p:spPr>
          <a:xfrm>
            <a:off x="743492" y="376654"/>
            <a:ext cx="6888949" cy="2973025"/>
          </a:xfrm>
        </p:spPr>
        <p:txBody>
          <a:bodyPr/>
          <a:lstStyle/>
          <a:p>
            <a:pPr>
              <a:lnSpc>
                <a:spcPct val="100000"/>
              </a:lnSpc>
              <a:spcBef>
                <a:spcPts val="0"/>
              </a:spcBef>
              <a:spcAft>
                <a:spcPts val="600"/>
              </a:spcAft>
            </a:pPr>
            <a:r>
              <a:rPr lang="en-GB" sz="3600" dirty="0"/>
              <a:t>The optimum response to the recession is to maintain, and ideally increase, your advertising investment…</a:t>
            </a:r>
            <a:br>
              <a:rPr lang="en-GB" sz="3600" dirty="0"/>
            </a:br>
            <a:r>
              <a:rPr lang="en-GB" sz="3600" dirty="0"/>
              <a:t>There are few things more proven in the world of marketing than the power of advertising in a recession</a:t>
            </a:r>
            <a:br>
              <a:rPr lang="en-GB" sz="1800" dirty="0"/>
            </a:br>
            <a:r>
              <a:rPr lang="en-GB" sz="1800" dirty="0"/>
              <a:t>	</a:t>
            </a:r>
            <a:br>
              <a:rPr lang="en-GB" sz="1800" dirty="0"/>
            </a:br>
            <a:endParaRPr lang="en-GB" sz="1800" dirty="0"/>
          </a:p>
        </p:txBody>
      </p:sp>
      <p:sp>
        <p:nvSpPr>
          <p:cNvPr id="7" name="Text Placeholder 6">
            <a:extLst>
              <a:ext uri="{FF2B5EF4-FFF2-40B4-BE49-F238E27FC236}">
                <a16:creationId xmlns:a16="http://schemas.microsoft.com/office/drawing/2014/main" id="{CB5CB10A-F947-48E1-B7B8-4C84720A602F}"/>
              </a:ext>
            </a:extLst>
          </p:cNvPr>
          <p:cNvSpPr>
            <a:spLocks noGrp="1"/>
          </p:cNvSpPr>
          <p:nvPr>
            <p:ph type="body" sz="quarter" idx="13"/>
          </p:nvPr>
        </p:nvSpPr>
        <p:spPr>
          <a:xfrm>
            <a:off x="479325" y="5056216"/>
            <a:ext cx="2982331" cy="626122"/>
          </a:xfrm>
        </p:spPr>
        <p:txBody>
          <a:bodyPr>
            <a:noAutofit/>
          </a:bodyPr>
          <a:lstStyle/>
          <a:p>
            <a:pPr>
              <a:spcBef>
                <a:spcPts val="0"/>
              </a:spcBef>
            </a:pPr>
            <a:r>
              <a:rPr lang="en-GB" dirty="0"/>
              <a:t>Mark </a:t>
            </a:r>
            <a:r>
              <a:rPr lang="en-GB" dirty="0" err="1"/>
              <a:t>Ritson</a:t>
            </a:r>
            <a:endParaRPr lang="en-GB" dirty="0"/>
          </a:p>
          <a:p>
            <a:pPr>
              <a:spcBef>
                <a:spcPts val="0"/>
              </a:spcBef>
            </a:pPr>
            <a:r>
              <a:rPr lang="en-GB" dirty="0"/>
              <a:t>Marketing Week, April 2020</a:t>
            </a:r>
          </a:p>
        </p:txBody>
      </p:sp>
      <p:pic>
        <p:nvPicPr>
          <p:cNvPr id="15" name="Picture Placeholder 14" descr="A person posing for the camera&#10;&#10;Description automatically generated">
            <a:extLst>
              <a:ext uri="{FF2B5EF4-FFF2-40B4-BE49-F238E27FC236}">
                <a16:creationId xmlns:a16="http://schemas.microsoft.com/office/drawing/2014/main" id="{525694F7-4230-4FE9-94B0-94ABD3161AFA}"/>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164"/>
          <a:stretch/>
        </p:blipFill>
        <p:spPr>
          <a:xfrm>
            <a:off x="8313420" y="-9729"/>
            <a:ext cx="3878580" cy="5948364"/>
          </a:xfrm>
        </p:spPr>
      </p:pic>
      <p:sp>
        <p:nvSpPr>
          <p:cNvPr id="12" name="TextBox 11">
            <a:extLst>
              <a:ext uri="{FF2B5EF4-FFF2-40B4-BE49-F238E27FC236}">
                <a16:creationId xmlns:a16="http://schemas.microsoft.com/office/drawing/2014/main" id="{3BE01EAF-A481-4892-BDE3-BE68171EAE83}"/>
              </a:ext>
            </a:extLst>
          </p:cNvPr>
          <p:cNvSpPr txBox="1"/>
          <p:nvPr/>
        </p:nvSpPr>
        <p:spPr>
          <a:xfrm>
            <a:off x="90804" y="-33877"/>
            <a:ext cx="821094" cy="1862048"/>
          </a:xfrm>
          <a:prstGeom prst="rect">
            <a:avLst/>
          </a:prstGeom>
          <a:noFill/>
        </p:spPr>
        <p:txBody>
          <a:bodyPr wrap="square" rtlCol="0">
            <a:spAutoFit/>
          </a:bodyPr>
          <a:lstStyle/>
          <a:p>
            <a:pPr algn="l"/>
            <a:r>
              <a:rPr lang="en-GB" sz="11500" dirty="0">
                <a:solidFill>
                  <a:schemeClr val="tx2"/>
                </a:solidFill>
              </a:rPr>
              <a:t>“</a:t>
            </a:r>
          </a:p>
        </p:txBody>
      </p:sp>
      <p:sp>
        <p:nvSpPr>
          <p:cNvPr id="13" name="TextBox 12">
            <a:extLst>
              <a:ext uri="{FF2B5EF4-FFF2-40B4-BE49-F238E27FC236}">
                <a16:creationId xmlns:a16="http://schemas.microsoft.com/office/drawing/2014/main" id="{AC5B9DCB-42A6-4B4B-8CA5-6B11CDA211CB}"/>
              </a:ext>
            </a:extLst>
          </p:cNvPr>
          <p:cNvSpPr txBox="1"/>
          <p:nvPr/>
        </p:nvSpPr>
        <p:spPr>
          <a:xfrm rot="10800000">
            <a:off x="3163521" y="3429000"/>
            <a:ext cx="821094" cy="1862048"/>
          </a:xfrm>
          <a:prstGeom prst="rect">
            <a:avLst/>
          </a:prstGeom>
          <a:noFill/>
        </p:spPr>
        <p:txBody>
          <a:bodyPr wrap="square" rtlCol="0">
            <a:spAutoFit/>
          </a:bodyPr>
          <a:lstStyle/>
          <a:p>
            <a:pPr algn="l"/>
            <a:r>
              <a:rPr lang="en-GB" sz="11500" dirty="0">
                <a:solidFill>
                  <a:schemeClr val="tx2"/>
                </a:solidFill>
              </a:rPr>
              <a:t>“</a:t>
            </a:r>
          </a:p>
        </p:txBody>
      </p:sp>
    </p:spTree>
    <p:extLst>
      <p:ext uri="{BB962C8B-B14F-4D97-AF65-F5344CB8AC3E}">
        <p14:creationId xmlns:p14="http://schemas.microsoft.com/office/powerpoint/2010/main" val="37648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EAC1-BBE9-4BA0-8B07-96609BC8A2A6}"/>
              </a:ext>
            </a:extLst>
          </p:cNvPr>
          <p:cNvSpPr>
            <a:spLocks noGrp="1"/>
          </p:cNvSpPr>
          <p:nvPr>
            <p:ph type="title"/>
          </p:nvPr>
        </p:nvSpPr>
        <p:spPr/>
        <p:txBody>
          <a:bodyPr/>
          <a:lstStyle/>
          <a:p>
            <a:r>
              <a:rPr lang="en-GB" dirty="0"/>
              <a:t>Creative guidance from System1’s Orlando Wood</a:t>
            </a:r>
          </a:p>
        </p:txBody>
      </p:sp>
      <p:sp>
        <p:nvSpPr>
          <p:cNvPr id="3" name="Text Placeholder 2">
            <a:extLst>
              <a:ext uri="{FF2B5EF4-FFF2-40B4-BE49-F238E27FC236}">
                <a16:creationId xmlns:a16="http://schemas.microsoft.com/office/drawing/2014/main" id="{427317B3-A78A-4F0E-8F54-B29C76909D18}"/>
              </a:ext>
            </a:extLst>
          </p:cNvPr>
          <p:cNvSpPr>
            <a:spLocks noGrp="1"/>
          </p:cNvSpPr>
          <p:nvPr>
            <p:ph type="body" sz="quarter" idx="13"/>
          </p:nvPr>
        </p:nvSpPr>
        <p:spPr>
          <a:xfrm>
            <a:off x="377758" y="1614207"/>
            <a:ext cx="5183946" cy="3651531"/>
          </a:xfrm>
        </p:spPr>
        <p:txBody>
          <a:bodyPr>
            <a:normAutofit/>
          </a:bodyPr>
          <a:lstStyle/>
          <a:p>
            <a:pPr marL="285750" indent="-285750">
              <a:buClr>
                <a:schemeClr val="accent1"/>
              </a:buClr>
              <a:buFont typeface="Arial" panose="020B0604020202020204" pitchFamily="34" charset="0"/>
              <a:buChar char="—"/>
            </a:pPr>
            <a:r>
              <a:rPr lang="en-GB" dirty="0"/>
              <a:t>There has been </a:t>
            </a:r>
            <a:r>
              <a:rPr lang="en-GB" b="1" dirty="0">
                <a:solidFill>
                  <a:schemeClr val="tx2"/>
                </a:solidFill>
              </a:rPr>
              <a:t>no reduction </a:t>
            </a:r>
            <a:r>
              <a:rPr lang="en-GB" dirty="0"/>
              <a:t>in advertising’s ability to connect with people</a:t>
            </a:r>
          </a:p>
          <a:p>
            <a:pPr marL="285750" indent="-285750">
              <a:buClr>
                <a:schemeClr val="accent1"/>
              </a:buClr>
              <a:buFont typeface="Arial" panose="020B0604020202020204" pitchFamily="34" charset="0"/>
              <a:buChar char="—"/>
            </a:pPr>
            <a:r>
              <a:rPr lang="en-GB" dirty="0"/>
              <a:t>Certain advertising characteristics are </a:t>
            </a:r>
            <a:r>
              <a:rPr lang="en-GB" b="1" dirty="0">
                <a:solidFill>
                  <a:schemeClr val="tx2"/>
                </a:solidFill>
              </a:rPr>
              <a:t>connecting slightly better</a:t>
            </a:r>
            <a:r>
              <a:rPr lang="en-GB" dirty="0"/>
              <a:t> today, e.g. ads using established brand characters or campaign scenarios</a:t>
            </a:r>
          </a:p>
          <a:p>
            <a:pPr marL="285750" indent="-285750">
              <a:buClr>
                <a:schemeClr val="accent1"/>
              </a:buClr>
              <a:buFont typeface="Arial" panose="020B0604020202020204" pitchFamily="34" charset="0"/>
              <a:buChar char="—"/>
            </a:pPr>
            <a:r>
              <a:rPr lang="en-GB" dirty="0"/>
              <a:t>Certain advertising characteristics are </a:t>
            </a:r>
            <a:r>
              <a:rPr lang="en-GB" b="1" dirty="0">
                <a:solidFill>
                  <a:schemeClr val="tx2"/>
                </a:solidFill>
              </a:rPr>
              <a:t>connecting slightly less well at this point in the crisis</a:t>
            </a:r>
            <a:r>
              <a:rPr lang="en-GB" dirty="0"/>
              <a:t>, e.g. ‘hard sell’ ads directly focusing on price</a:t>
            </a:r>
          </a:p>
          <a:p>
            <a:pPr marL="285750" indent="-285750">
              <a:buClr>
                <a:schemeClr val="accent1"/>
              </a:buClr>
              <a:buFont typeface="Arial" panose="020B0604020202020204" pitchFamily="34" charset="0"/>
              <a:buChar char="—"/>
            </a:pPr>
            <a:r>
              <a:rPr lang="en-GB" dirty="0"/>
              <a:t>Companies should embrace </a:t>
            </a:r>
            <a:r>
              <a:rPr lang="en-GB" b="1" dirty="0">
                <a:solidFill>
                  <a:schemeClr val="tx2"/>
                </a:solidFill>
              </a:rPr>
              <a:t>generosity of spirit, humour, humility and spontaneity</a:t>
            </a:r>
            <a:r>
              <a:rPr lang="en-GB" dirty="0"/>
              <a:t> in their communications and working practices</a:t>
            </a:r>
          </a:p>
        </p:txBody>
      </p:sp>
      <p:pic>
        <p:nvPicPr>
          <p:cNvPr id="7" name="Picture Placeholder 6" descr="A person sitting at a table&#10;&#10;Description automatically generated">
            <a:extLst>
              <a:ext uri="{FF2B5EF4-FFF2-40B4-BE49-F238E27FC236}">
                <a16:creationId xmlns:a16="http://schemas.microsoft.com/office/drawing/2014/main" id="{BAFC7C49-AB46-427B-AE18-D624E9DF9BD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5FD28F-8F98-44CC-9080-EE887C21999C}"/>
              </a:ext>
            </a:extLst>
          </p:cNvPr>
          <p:cNvSpPr>
            <a:spLocks noGrp="1"/>
          </p:cNvSpPr>
          <p:nvPr>
            <p:ph type="body" sz="quarter" idx="15"/>
          </p:nvPr>
        </p:nvSpPr>
        <p:spPr>
          <a:xfrm>
            <a:off x="377758" y="5365115"/>
            <a:ext cx="4368867" cy="454772"/>
          </a:xfrm>
        </p:spPr>
        <p:txBody>
          <a:bodyPr/>
          <a:lstStyle/>
          <a:p>
            <a:r>
              <a:rPr lang="en-GB" dirty="0"/>
              <a:t>Source: ‘What Should Ads Look Like in the Time of Recession?’, Orlando Wood, April 2020</a:t>
            </a:r>
          </a:p>
        </p:txBody>
      </p:sp>
    </p:spTree>
    <p:extLst>
      <p:ext uri="{BB962C8B-B14F-4D97-AF65-F5344CB8AC3E}">
        <p14:creationId xmlns:p14="http://schemas.microsoft.com/office/powerpoint/2010/main" val="227107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86D8C5B-137C-4B61-89E1-F5B45A9D1BD4}"/>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p:blipFill>
        <p:spPr>
          <a:xfrm>
            <a:off x="1496" y="0"/>
            <a:ext cx="12190504" cy="6858000"/>
          </a:xfrm>
        </p:spPr>
      </p:pic>
      <p:sp>
        <p:nvSpPr>
          <p:cNvPr id="7" name="Rectangle 6">
            <a:extLst>
              <a:ext uri="{FF2B5EF4-FFF2-40B4-BE49-F238E27FC236}">
                <a16:creationId xmlns:a16="http://schemas.microsoft.com/office/drawing/2014/main" id="{081F3114-6B9F-4D44-A434-8CCA3F2686A6}"/>
              </a:ext>
            </a:extLst>
          </p:cNvPr>
          <p:cNvSpPr/>
          <p:nvPr/>
        </p:nvSpPr>
        <p:spPr>
          <a:xfrm>
            <a:off x="0" y="0"/>
            <a:ext cx="11812153" cy="6957572"/>
          </a:xfrm>
          <a:prstGeom prst="rect">
            <a:avLst/>
          </a:prstGeom>
          <a:gradFill flip="none" rotWithShape="1">
            <a:gsLst>
              <a:gs pos="0">
                <a:srgbClr val="000000">
                  <a:alpha val="95000"/>
                </a:srgbClr>
              </a:gs>
              <a:gs pos="45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DAE237F5-77F1-46EB-92CF-5E444E37854D}"/>
              </a:ext>
            </a:extLst>
          </p:cNvPr>
          <p:cNvSpPr>
            <a:spLocks noGrp="1"/>
          </p:cNvSpPr>
          <p:nvPr>
            <p:ph type="ctrTitle"/>
          </p:nvPr>
        </p:nvSpPr>
        <p:spPr>
          <a:xfrm>
            <a:off x="371288" y="982133"/>
            <a:ext cx="5298141" cy="2412000"/>
          </a:xfrm>
        </p:spPr>
        <p:txBody>
          <a:bodyPr/>
          <a:lstStyle/>
          <a:p>
            <a:r>
              <a:rPr lang="en-GB" dirty="0"/>
              <a:t>Why TV advertising during a time of uncertainty?</a:t>
            </a:r>
          </a:p>
        </p:txBody>
      </p:sp>
      <p:pic>
        <p:nvPicPr>
          <p:cNvPr id="5" name="Picture 4">
            <a:extLst>
              <a:ext uri="{FF2B5EF4-FFF2-40B4-BE49-F238E27FC236}">
                <a16:creationId xmlns:a16="http://schemas.microsoft.com/office/drawing/2014/main" id="{441F65C4-4B39-48BF-BCB2-35DA6A5424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6" name="Text Placeholder 1">
            <a:extLst>
              <a:ext uri="{FF2B5EF4-FFF2-40B4-BE49-F238E27FC236}">
                <a16:creationId xmlns:a16="http://schemas.microsoft.com/office/drawing/2014/main" id="{EF0C1FA3-14CE-4A4A-8F26-4302411FBFD3}"/>
              </a:ext>
            </a:extLst>
          </p:cNvPr>
          <p:cNvSpPr>
            <a:spLocks noGrp="1"/>
          </p:cNvSpPr>
          <p:nvPr>
            <p:ph type="body" sz="quarter" idx="14"/>
          </p:nvPr>
        </p:nvSpPr>
        <p:spPr>
          <a:xfrm>
            <a:off x="371288" y="651155"/>
            <a:ext cx="6450012" cy="352613"/>
          </a:xfrm>
        </p:spPr>
        <p:txBody>
          <a:bodyPr/>
          <a:lstStyle/>
          <a:p>
            <a:r>
              <a:rPr lang="en-US" dirty="0"/>
              <a:t>SECTION FOUR</a:t>
            </a:r>
            <a:endParaRPr lang="en-GB" dirty="0"/>
          </a:p>
        </p:txBody>
      </p:sp>
      <p:cxnSp>
        <p:nvCxnSpPr>
          <p:cNvPr id="8" name="Straight Connector 7">
            <a:extLst>
              <a:ext uri="{FF2B5EF4-FFF2-40B4-BE49-F238E27FC236}">
                <a16:creationId xmlns:a16="http://schemas.microsoft.com/office/drawing/2014/main" id="{C02FC64C-0A60-4033-8758-6EDDB874D64C}"/>
              </a:ext>
            </a:extLst>
          </p:cNvPr>
          <p:cNvCxnSpPr/>
          <p:nvPr/>
        </p:nvCxnSpPr>
        <p:spPr>
          <a:xfrm>
            <a:off x="479425" y="467468"/>
            <a:ext cx="5521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411868-26E6-49D3-9676-56988A259980}"/>
              </a:ext>
            </a:extLst>
          </p:cNvPr>
          <p:cNvSpPr txBox="1"/>
          <p:nvPr/>
        </p:nvSpPr>
        <p:spPr>
          <a:xfrm rot="16200000">
            <a:off x="10486930" y="4324278"/>
            <a:ext cx="2982494" cy="246221"/>
          </a:xfrm>
          <a:prstGeom prst="rect">
            <a:avLst/>
          </a:prstGeom>
          <a:noFill/>
        </p:spPr>
        <p:txBody>
          <a:bodyPr wrap="square" rtlCol="0">
            <a:spAutoFit/>
          </a:bodyPr>
          <a:lstStyle/>
          <a:p>
            <a:r>
              <a:rPr lang="en-US" sz="1000" dirty="0">
                <a:solidFill>
                  <a:schemeClr val="bg1"/>
                </a:solidFill>
              </a:rPr>
              <a:t>Cadbury ‘This Doesn’t Need to End’</a:t>
            </a:r>
            <a:endParaRPr lang="en-GB" sz="1000" dirty="0">
              <a:solidFill>
                <a:schemeClr val="bg1"/>
              </a:solidFill>
            </a:endParaRPr>
          </a:p>
        </p:txBody>
      </p:sp>
    </p:spTree>
    <p:extLst>
      <p:ext uri="{BB962C8B-B14F-4D97-AF65-F5344CB8AC3E}">
        <p14:creationId xmlns:p14="http://schemas.microsoft.com/office/powerpoint/2010/main" val="262061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3A762-A6B0-485E-9DAE-92AC1CE0B6ED}"/>
              </a:ext>
            </a:extLst>
          </p:cNvPr>
          <p:cNvSpPr>
            <a:spLocks noGrp="1"/>
          </p:cNvSpPr>
          <p:nvPr>
            <p:ph type="title"/>
          </p:nvPr>
        </p:nvSpPr>
        <p:spPr/>
        <p:txBody>
          <a:bodyPr/>
          <a:lstStyle/>
          <a:p>
            <a:r>
              <a:rPr lang="en-GB" dirty="0"/>
              <a:t>Why TV advertising during a time of uncertainty?</a:t>
            </a:r>
          </a:p>
        </p:txBody>
      </p:sp>
      <p:sp>
        <p:nvSpPr>
          <p:cNvPr id="5" name="Text Placeholder 4">
            <a:extLst>
              <a:ext uri="{FF2B5EF4-FFF2-40B4-BE49-F238E27FC236}">
                <a16:creationId xmlns:a16="http://schemas.microsoft.com/office/drawing/2014/main" id="{5D66607B-21AD-4155-ABA4-4594CE534EA2}"/>
              </a:ext>
            </a:extLst>
          </p:cNvPr>
          <p:cNvSpPr>
            <a:spLocks noGrp="1"/>
          </p:cNvSpPr>
          <p:nvPr>
            <p:ph type="body" sz="quarter" idx="13"/>
          </p:nvPr>
        </p:nvSpPr>
        <p:spPr/>
        <p:txBody>
          <a:bodyPr>
            <a:normAutofit/>
          </a:bodyPr>
          <a:lstStyle/>
          <a:p>
            <a:r>
              <a:rPr lang="en-GB" sz="2400" b="1" dirty="0">
                <a:solidFill>
                  <a:schemeClr val="accent3"/>
                </a:solidFill>
              </a:rPr>
              <a:t>Superior effectiveness</a:t>
            </a:r>
          </a:p>
          <a:p>
            <a:endParaRPr lang="en-GB" sz="2400" b="1" dirty="0">
              <a:solidFill>
                <a:schemeClr val="accent3"/>
              </a:solidFill>
            </a:endParaRPr>
          </a:p>
        </p:txBody>
      </p:sp>
      <p:sp>
        <p:nvSpPr>
          <p:cNvPr id="7" name="Text Placeholder 6">
            <a:extLst>
              <a:ext uri="{FF2B5EF4-FFF2-40B4-BE49-F238E27FC236}">
                <a16:creationId xmlns:a16="http://schemas.microsoft.com/office/drawing/2014/main" id="{6EB694D4-0230-468B-90E2-884172FD93F8}"/>
              </a:ext>
            </a:extLst>
          </p:cNvPr>
          <p:cNvSpPr>
            <a:spLocks noGrp="1"/>
          </p:cNvSpPr>
          <p:nvPr>
            <p:ph type="body" sz="quarter" idx="17"/>
          </p:nvPr>
        </p:nvSpPr>
        <p:spPr/>
        <p:txBody>
          <a:bodyPr>
            <a:normAutofit/>
          </a:bodyPr>
          <a:lstStyle/>
          <a:p>
            <a:r>
              <a:rPr lang="en-GB" sz="2400" b="1" dirty="0">
                <a:solidFill>
                  <a:schemeClr val="accent4"/>
                </a:solidFill>
              </a:rPr>
              <a:t>Driver of short-term sales</a:t>
            </a:r>
          </a:p>
          <a:p>
            <a:endParaRPr lang="en-GB" sz="2400" b="1" dirty="0"/>
          </a:p>
        </p:txBody>
      </p:sp>
      <p:sp>
        <p:nvSpPr>
          <p:cNvPr id="8" name="Text Placeholder 7">
            <a:extLst>
              <a:ext uri="{FF2B5EF4-FFF2-40B4-BE49-F238E27FC236}">
                <a16:creationId xmlns:a16="http://schemas.microsoft.com/office/drawing/2014/main" id="{FD189AC4-AFCC-4FB5-B7A6-13B2A8D3BEF0}"/>
              </a:ext>
            </a:extLst>
          </p:cNvPr>
          <p:cNvSpPr>
            <a:spLocks noGrp="1"/>
          </p:cNvSpPr>
          <p:nvPr>
            <p:ph type="body" sz="quarter" idx="18"/>
          </p:nvPr>
        </p:nvSpPr>
        <p:spPr/>
        <p:txBody>
          <a:bodyPr>
            <a:normAutofit/>
          </a:bodyPr>
          <a:lstStyle/>
          <a:p>
            <a:r>
              <a:rPr lang="en-GB" sz="2400" b="1" dirty="0">
                <a:solidFill>
                  <a:srgbClr val="FFCD00"/>
                </a:solidFill>
              </a:rPr>
              <a:t>Low short-term risk</a:t>
            </a:r>
          </a:p>
          <a:p>
            <a:endParaRPr lang="en-GB" sz="2400" b="1" dirty="0"/>
          </a:p>
        </p:txBody>
      </p:sp>
      <p:sp>
        <p:nvSpPr>
          <p:cNvPr id="13" name="Text Placeholder 12">
            <a:extLst>
              <a:ext uri="{FF2B5EF4-FFF2-40B4-BE49-F238E27FC236}">
                <a16:creationId xmlns:a16="http://schemas.microsoft.com/office/drawing/2014/main" id="{3F69C64E-92DA-4C32-BE9A-C916851318C3}"/>
              </a:ext>
            </a:extLst>
          </p:cNvPr>
          <p:cNvSpPr>
            <a:spLocks noGrp="1"/>
          </p:cNvSpPr>
          <p:nvPr>
            <p:ph type="body" sz="quarter" idx="27"/>
          </p:nvPr>
        </p:nvSpPr>
        <p:spPr/>
        <p:txBody>
          <a:bodyPr>
            <a:normAutofit/>
          </a:bodyPr>
          <a:lstStyle/>
          <a:p>
            <a:r>
              <a:rPr lang="en-GB" sz="2400" b="1" dirty="0">
                <a:solidFill>
                  <a:schemeClr val="accent5"/>
                </a:solidFill>
              </a:rPr>
              <a:t>Highly trusted</a:t>
            </a:r>
          </a:p>
          <a:p>
            <a:endParaRPr lang="en-GB" sz="2400" b="1" dirty="0"/>
          </a:p>
        </p:txBody>
      </p:sp>
      <p:pic>
        <p:nvPicPr>
          <p:cNvPr id="16" name="Picture 15">
            <a:hlinkClick r:id="rId3" action="ppaction://hlinksldjump"/>
            <a:extLst>
              <a:ext uri="{FF2B5EF4-FFF2-40B4-BE49-F238E27FC236}">
                <a16:creationId xmlns:a16="http://schemas.microsoft.com/office/drawing/2014/main" id="{654F6BB4-49A7-4730-8F70-2C7BA157FE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830" y="1945184"/>
            <a:ext cx="2700000" cy="1513951"/>
          </a:xfrm>
          <a:prstGeom prst="rect">
            <a:avLst/>
          </a:prstGeom>
          <a:ln>
            <a:solidFill>
              <a:schemeClr val="bg1">
                <a:lumMod val="85000"/>
              </a:schemeClr>
            </a:solidFill>
          </a:ln>
        </p:spPr>
      </p:pic>
      <p:pic>
        <p:nvPicPr>
          <p:cNvPr id="17" name="Picture 16">
            <a:hlinkClick r:id="rId5" action="ppaction://hlinksldjump"/>
            <a:extLst>
              <a:ext uri="{FF2B5EF4-FFF2-40B4-BE49-F238E27FC236}">
                <a16:creationId xmlns:a16="http://schemas.microsoft.com/office/drawing/2014/main" id="{D296F995-F1F7-4473-9E58-BEB7430D2C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42024" y="1945184"/>
            <a:ext cx="2700000" cy="1524204"/>
          </a:xfrm>
          <a:prstGeom prst="rect">
            <a:avLst/>
          </a:prstGeom>
          <a:ln>
            <a:solidFill>
              <a:schemeClr val="bg1">
                <a:lumMod val="85000"/>
              </a:schemeClr>
            </a:solidFill>
          </a:ln>
        </p:spPr>
      </p:pic>
      <p:pic>
        <p:nvPicPr>
          <p:cNvPr id="18" name="Picture 17">
            <a:hlinkClick r:id="rId7" action="ppaction://hlinksldjump"/>
            <a:extLst>
              <a:ext uri="{FF2B5EF4-FFF2-40B4-BE49-F238E27FC236}">
                <a16:creationId xmlns:a16="http://schemas.microsoft.com/office/drawing/2014/main" id="{90D56B1D-684C-4E75-8861-33ADB98A009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65049" y="1945184"/>
            <a:ext cx="2700000" cy="1511321"/>
          </a:xfrm>
          <a:prstGeom prst="rect">
            <a:avLst/>
          </a:prstGeom>
          <a:ln>
            <a:solidFill>
              <a:schemeClr val="bg1">
                <a:lumMod val="85000"/>
              </a:schemeClr>
            </a:solidFill>
          </a:ln>
        </p:spPr>
      </p:pic>
      <p:pic>
        <p:nvPicPr>
          <p:cNvPr id="19" name="Picture 18">
            <a:hlinkClick r:id="rId9" action="ppaction://hlinksldjump"/>
            <a:extLst>
              <a:ext uri="{FF2B5EF4-FFF2-40B4-BE49-F238E27FC236}">
                <a16:creationId xmlns:a16="http://schemas.microsoft.com/office/drawing/2014/main" id="{4D896D0F-0D65-4CFD-9688-D03E8A72193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032170" y="1945184"/>
            <a:ext cx="2700000" cy="1534798"/>
          </a:xfrm>
          <a:prstGeom prst="rect">
            <a:avLst/>
          </a:prstGeom>
          <a:ln>
            <a:solidFill>
              <a:schemeClr val="bg1">
                <a:lumMod val="85000"/>
              </a:schemeClr>
            </a:solidFill>
          </a:ln>
        </p:spPr>
      </p:pic>
    </p:spTree>
    <p:extLst>
      <p:ext uri="{BB962C8B-B14F-4D97-AF65-F5344CB8AC3E}">
        <p14:creationId xmlns:p14="http://schemas.microsoft.com/office/powerpoint/2010/main" val="352684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38F5-B9C0-4DD2-81C8-7DCDC9C7EE1A}"/>
              </a:ext>
            </a:extLst>
          </p:cNvPr>
          <p:cNvSpPr>
            <a:spLocks noGrp="1"/>
          </p:cNvSpPr>
          <p:nvPr>
            <p:ph type="title"/>
          </p:nvPr>
        </p:nvSpPr>
        <p:spPr/>
        <p:txBody>
          <a:bodyPr>
            <a:noAutofit/>
          </a:bodyPr>
          <a:lstStyle/>
          <a:p>
            <a:r>
              <a:rPr lang="en-GB" sz="3200" dirty="0"/>
              <a:t>TV delivers 71% of  advertising-generated profit</a:t>
            </a:r>
          </a:p>
        </p:txBody>
      </p:sp>
      <p:sp>
        <p:nvSpPr>
          <p:cNvPr id="3" name="Text Placeholder 2">
            <a:extLst>
              <a:ext uri="{FF2B5EF4-FFF2-40B4-BE49-F238E27FC236}">
                <a16:creationId xmlns:a16="http://schemas.microsoft.com/office/drawing/2014/main" id="{444F7A23-BE49-4883-A95F-044DD1E8196F}"/>
              </a:ext>
            </a:extLst>
          </p:cNvPr>
          <p:cNvSpPr>
            <a:spLocks noGrp="1"/>
          </p:cNvSpPr>
          <p:nvPr>
            <p:ph type="body" sz="quarter" idx="15"/>
          </p:nvPr>
        </p:nvSpPr>
        <p:spPr>
          <a:xfrm>
            <a:off x="377757" y="5365115"/>
            <a:ext cx="11334817" cy="304800"/>
          </a:xfrm>
        </p:spPr>
        <p:txBody>
          <a:bodyPr vert="horz" lIns="91440" tIns="45720" rIns="91440" bIns="45720" rtlCol="0">
            <a:noAutofit/>
          </a:bodyPr>
          <a:lstStyle/>
          <a:p>
            <a:pPr>
              <a:spcBef>
                <a:spcPts val="0"/>
              </a:spcBef>
            </a:pPr>
            <a:r>
              <a:rPr lang="en-GB" dirty="0">
                <a:cs typeface="Segoe UI" panose="020B0502040204020203" pitchFamily="34" charset="0"/>
              </a:rPr>
              <a:t>Source: ‘Profit Ability: the business case for advertising’, Nov 2017</a:t>
            </a:r>
          </a:p>
          <a:p>
            <a:pPr>
              <a:spcBef>
                <a:spcPts val="0"/>
              </a:spcBef>
            </a:pPr>
            <a:r>
              <a:rPr lang="en-GB" dirty="0">
                <a:cs typeface="Segoe UI" panose="020B0502040204020203" pitchFamily="34" charset="0"/>
              </a:rPr>
              <a:t>Ebiquity ROI campaign database (Feb’14-May’17) &amp; Gain Theory. Campaign </a:t>
            </a:r>
            <a:r>
              <a:rPr lang="en-GB" dirty="0" err="1">
                <a:cs typeface="Segoe UI" panose="020B0502040204020203" pitchFamily="34" charset="0"/>
              </a:rPr>
              <a:t>obs</a:t>
            </a:r>
            <a:r>
              <a:rPr lang="en-GB" dirty="0">
                <a:cs typeface="Segoe UI" panose="020B0502040204020203" pitchFamily="34" charset="0"/>
              </a:rPr>
              <a:t>: 1,954</a:t>
            </a:r>
          </a:p>
        </p:txBody>
      </p:sp>
      <p:grpSp>
        <p:nvGrpSpPr>
          <p:cNvPr id="6" name="Group 5">
            <a:extLst>
              <a:ext uri="{FF2B5EF4-FFF2-40B4-BE49-F238E27FC236}">
                <a16:creationId xmlns:a16="http://schemas.microsoft.com/office/drawing/2014/main" id="{C6EAF1B0-C918-46C1-821B-381411D90FE1}"/>
              </a:ext>
            </a:extLst>
          </p:cNvPr>
          <p:cNvGrpSpPr/>
          <p:nvPr/>
        </p:nvGrpSpPr>
        <p:grpSpPr>
          <a:xfrm>
            <a:off x="698500" y="1495652"/>
            <a:ext cx="11007725" cy="3812948"/>
            <a:chOff x="1479371" y="1495652"/>
            <a:chExt cx="10240708" cy="3687716"/>
          </a:xfrm>
        </p:grpSpPr>
        <p:sp>
          <p:nvSpPr>
            <p:cNvPr id="7" name="Line 30">
              <a:extLst>
                <a:ext uri="{FF2B5EF4-FFF2-40B4-BE49-F238E27FC236}">
                  <a16:creationId xmlns:a16="http://schemas.microsoft.com/office/drawing/2014/main" id="{30AE7F4E-4400-48B2-AAAA-CEA1A4577D00}"/>
                </a:ext>
              </a:extLst>
            </p:cNvPr>
            <p:cNvSpPr>
              <a:spLocks noChangeShapeType="1"/>
            </p:cNvSpPr>
            <p:nvPr/>
          </p:nvSpPr>
          <p:spPr bwMode="auto">
            <a:xfrm>
              <a:off x="11226800" y="47037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31">
              <a:extLst>
                <a:ext uri="{FF2B5EF4-FFF2-40B4-BE49-F238E27FC236}">
                  <a16:creationId xmlns:a16="http://schemas.microsoft.com/office/drawing/2014/main" id="{A03CA003-565D-42D6-82D8-4441F76E7231}"/>
                </a:ext>
              </a:extLst>
            </p:cNvPr>
            <p:cNvSpPr>
              <a:spLocks noChangeShapeType="1"/>
            </p:cNvSpPr>
            <p:nvPr/>
          </p:nvSpPr>
          <p:spPr bwMode="auto">
            <a:xfrm>
              <a:off x="11226800" y="47037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Chart 8">
              <a:extLst>
                <a:ext uri="{FF2B5EF4-FFF2-40B4-BE49-F238E27FC236}">
                  <a16:creationId xmlns:a16="http://schemas.microsoft.com/office/drawing/2014/main" id="{D8DC61C8-94D6-4F36-851F-A79539E40EFF}"/>
                </a:ext>
              </a:extLst>
            </p:cNvPr>
            <p:cNvGraphicFramePr/>
            <p:nvPr/>
          </p:nvGraphicFramePr>
          <p:xfrm>
            <a:off x="1479371" y="1495652"/>
            <a:ext cx="8540930" cy="368771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6CB449F0-AB77-4389-BCEF-FD1C4E7620EB}"/>
                </a:ext>
              </a:extLst>
            </p:cNvPr>
            <p:cNvSpPr/>
            <p:nvPr/>
          </p:nvSpPr>
          <p:spPr>
            <a:xfrm>
              <a:off x="7618799" y="2696698"/>
              <a:ext cx="914400" cy="335404"/>
            </a:xfrm>
            <a:prstGeom prst="rect">
              <a:avLst/>
            </a:prstGeom>
            <a:solidFill>
              <a:schemeClr val="bg1"/>
            </a:solid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accent3"/>
                  </a:solidFill>
                </a:rPr>
                <a:t>TV: 71%</a:t>
              </a:r>
            </a:p>
          </p:txBody>
        </p:sp>
        <p:sp>
          <p:nvSpPr>
            <p:cNvPr id="11" name="Rectangle 10">
              <a:extLst>
                <a:ext uri="{FF2B5EF4-FFF2-40B4-BE49-F238E27FC236}">
                  <a16:creationId xmlns:a16="http://schemas.microsoft.com/office/drawing/2014/main" id="{D50636F7-9EB7-4FFA-94DC-5F157A2D62B5}"/>
                </a:ext>
              </a:extLst>
            </p:cNvPr>
            <p:cNvSpPr/>
            <p:nvPr/>
          </p:nvSpPr>
          <p:spPr>
            <a:xfrm>
              <a:off x="4268258" y="2715150"/>
              <a:ext cx="970343" cy="254952"/>
            </a:xfrm>
            <a:prstGeom prst="rect">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2"/>
                  </a:solidFill>
                </a:rPr>
                <a:t>Print: 18%</a:t>
              </a:r>
            </a:p>
          </p:txBody>
        </p:sp>
        <p:sp>
          <p:nvSpPr>
            <p:cNvPr id="12" name="Rectangle 11">
              <a:extLst>
                <a:ext uri="{FF2B5EF4-FFF2-40B4-BE49-F238E27FC236}">
                  <a16:creationId xmlns:a16="http://schemas.microsoft.com/office/drawing/2014/main" id="{9C054F7B-88E4-4875-9E9B-881FDDFFCB18}"/>
                </a:ext>
              </a:extLst>
            </p:cNvPr>
            <p:cNvSpPr/>
            <p:nvPr/>
          </p:nvSpPr>
          <p:spPr>
            <a:xfrm>
              <a:off x="3107066" y="3326741"/>
              <a:ext cx="970343" cy="254952"/>
            </a:xfrm>
            <a:prstGeom prst="rect">
              <a:avLst/>
            </a:prstGeom>
            <a:solidFill>
              <a:schemeClr val="bg1"/>
            </a:solid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6"/>
                  </a:solidFill>
                </a:rPr>
                <a:t>Radio: 3%</a:t>
              </a:r>
            </a:p>
          </p:txBody>
        </p:sp>
        <p:sp>
          <p:nvSpPr>
            <p:cNvPr id="13" name="Rectangle 12">
              <a:extLst>
                <a:ext uri="{FF2B5EF4-FFF2-40B4-BE49-F238E27FC236}">
                  <a16:creationId xmlns:a16="http://schemas.microsoft.com/office/drawing/2014/main" id="{87516102-133D-4F05-BDFD-3DDCECF67BAC}"/>
                </a:ext>
              </a:extLst>
            </p:cNvPr>
            <p:cNvSpPr/>
            <p:nvPr/>
          </p:nvSpPr>
          <p:spPr>
            <a:xfrm>
              <a:off x="2365194" y="2891983"/>
              <a:ext cx="1354075" cy="254952"/>
            </a:xfrm>
            <a:prstGeom prst="rect">
              <a:avLst/>
            </a:prstGeom>
            <a:solidFill>
              <a:schemeClr val="bg1"/>
            </a:solidFill>
            <a:ln w="19050">
              <a:solidFill>
                <a:srgbClr val="FFC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2"/>
                  </a:solidFill>
                </a:rPr>
                <a:t>Online Video: 4%</a:t>
              </a:r>
            </a:p>
          </p:txBody>
        </p:sp>
        <p:sp>
          <p:nvSpPr>
            <p:cNvPr id="14" name="Rectangle 13">
              <a:extLst>
                <a:ext uri="{FF2B5EF4-FFF2-40B4-BE49-F238E27FC236}">
                  <a16:creationId xmlns:a16="http://schemas.microsoft.com/office/drawing/2014/main" id="{D4C9AC2E-9773-4602-8080-4E0A28FF42EE}"/>
                </a:ext>
              </a:extLst>
            </p:cNvPr>
            <p:cNvSpPr/>
            <p:nvPr/>
          </p:nvSpPr>
          <p:spPr>
            <a:xfrm>
              <a:off x="2785126" y="3663273"/>
              <a:ext cx="730115" cy="254169"/>
            </a:xfrm>
            <a:prstGeom prst="rect">
              <a:avLst/>
            </a:prstGeom>
            <a:solidFill>
              <a:schemeClr val="bg1"/>
            </a:solidFill>
            <a:ln w="19050">
              <a:solidFill>
                <a:srgbClr val="00A5D7"/>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b="1" dirty="0">
                  <a:solidFill>
                    <a:srgbClr val="00A5D7"/>
                  </a:solidFill>
                </a:rPr>
                <a:t>OOH: 3%</a:t>
              </a:r>
            </a:p>
          </p:txBody>
        </p:sp>
        <p:sp>
          <p:nvSpPr>
            <p:cNvPr id="16" name="TextBox 15">
              <a:extLst>
                <a:ext uri="{FF2B5EF4-FFF2-40B4-BE49-F238E27FC236}">
                  <a16:creationId xmlns:a16="http://schemas.microsoft.com/office/drawing/2014/main" id="{2F898096-8BAD-4A35-B7C2-D9A591E13EAA}"/>
                </a:ext>
              </a:extLst>
            </p:cNvPr>
            <p:cNvSpPr txBox="1"/>
            <p:nvPr/>
          </p:nvSpPr>
          <p:spPr>
            <a:xfrm>
              <a:off x="9926775" y="1581206"/>
              <a:ext cx="1793304" cy="1565729"/>
            </a:xfrm>
            <a:prstGeom prst="rect">
              <a:avLst/>
            </a:prstGeom>
          </p:spPr>
          <p:txBody>
            <a:bodyPr wrap="square" rtlCol="0">
              <a:normAutofit fontScale="97500"/>
            </a:bodyPr>
            <a:lstStyle>
              <a:defPPr>
                <a:defRPr lang="en-US"/>
              </a:defPPr>
              <a:lvl1pPr algn="ctr">
                <a:defRPr sz="1400"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1200" dirty="0">
                  <a:solidFill>
                    <a:schemeClr val="tx1"/>
                  </a:solidFill>
                  <a:latin typeface="+mj-lt"/>
                </a:rPr>
                <a:t>Bubble size represents % of total profit</a:t>
              </a:r>
            </a:p>
            <a:p>
              <a:pPr algn="l"/>
              <a:endParaRPr lang="en-GB" sz="1200" dirty="0">
                <a:solidFill>
                  <a:schemeClr val="tx1"/>
                </a:solidFill>
                <a:latin typeface="+mj-lt"/>
              </a:endParaRPr>
            </a:p>
            <a:p>
              <a:pPr algn="l"/>
              <a:r>
                <a:rPr lang="en-GB" sz="1200" dirty="0">
                  <a:solidFill>
                    <a:schemeClr val="tx1"/>
                  </a:solidFill>
                  <a:latin typeface="+mj-lt"/>
                </a:rPr>
                <a:t>Total profit = all return (short + long-term)</a:t>
              </a:r>
            </a:p>
            <a:p>
              <a:pPr algn="l"/>
              <a:r>
                <a:rPr lang="en-GB" sz="1200" dirty="0">
                  <a:solidFill>
                    <a:schemeClr val="tx1"/>
                  </a:solidFill>
                  <a:latin typeface="+mj-lt"/>
                </a:rPr>
                <a:t>generated over 3 years</a:t>
              </a:r>
            </a:p>
          </p:txBody>
        </p:sp>
      </p:grpSp>
      <p:sp>
        <p:nvSpPr>
          <p:cNvPr id="19" name="TextBox 18">
            <a:extLst>
              <a:ext uri="{FF2B5EF4-FFF2-40B4-BE49-F238E27FC236}">
                <a16:creationId xmlns:a16="http://schemas.microsoft.com/office/drawing/2014/main" id="{ED949147-534C-40E8-AA21-A9B19F717F75}"/>
              </a:ext>
            </a:extLst>
          </p:cNvPr>
          <p:cNvSpPr txBox="1"/>
          <p:nvPr/>
        </p:nvSpPr>
        <p:spPr>
          <a:xfrm>
            <a:off x="4257343" y="5189538"/>
            <a:ext cx="3677314"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 OF BUDGET</a:t>
            </a:r>
          </a:p>
        </p:txBody>
      </p:sp>
      <p:grpSp>
        <p:nvGrpSpPr>
          <p:cNvPr id="5" name="Group 4">
            <a:extLst>
              <a:ext uri="{FF2B5EF4-FFF2-40B4-BE49-F238E27FC236}">
                <a16:creationId xmlns:a16="http://schemas.microsoft.com/office/drawing/2014/main" id="{4FD5251E-8788-4A77-883B-25AC5FA5F640}"/>
              </a:ext>
            </a:extLst>
          </p:cNvPr>
          <p:cNvGrpSpPr/>
          <p:nvPr/>
        </p:nvGrpSpPr>
        <p:grpSpPr>
          <a:xfrm>
            <a:off x="1457507" y="4120663"/>
            <a:ext cx="9443690" cy="281357"/>
            <a:chOff x="1457507" y="4293235"/>
            <a:chExt cx="9443690" cy="281357"/>
          </a:xfrm>
        </p:grpSpPr>
        <p:sp>
          <p:nvSpPr>
            <p:cNvPr id="21" name="Rectangle 20">
              <a:extLst>
                <a:ext uri="{FF2B5EF4-FFF2-40B4-BE49-F238E27FC236}">
                  <a16:creationId xmlns:a16="http://schemas.microsoft.com/office/drawing/2014/main" id="{01245899-AED3-4871-9A15-58CBF445EF21}"/>
                </a:ext>
              </a:extLst>
            </p:cNvPr>
            <p:cNvSpPr/>
            <p:nvPr/>
          </p:nvSpPr>
          <p:spPr>
            <a:xfrm>
              <a:off x="1457507" y="4415612"/>
              <a:ext cx="8651693" cy="18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8E0765A-D493-44F8-A645-8194188FD536}"/>
                </a:ext>
              </a:extLst>
            </p:cNvPr>
            <p:cNvSpPr txBox="1"/>
            <p:nvPr/>
          </p:nvSpPr>
          <p:spPr>
            <a:xfrm>
              <a:off x="9633158" y="4293235"/>
              <a:ext cx="1268039" cy="281357"/>
            </a:xfrm>
            <a:prstGeom prst="rect">
              <a:avLst/>
            </a:prstGeom>
            <a:noFill/>
            <a:ln>
              <a:noFill/>
              <a:prstDash val="sysDash"/>
            </a:ln>
          </p:spPr>
          <p:txBody>
            <a:bodyPr wrap="square" rtlCol="0">
              <a:noAutofit/>
            </a:bodyPr>
            <a:lstStyle/>
            <a:p>
              <a:r>
                <a:rPr lang="en-GB" sz="1100" b="1" dirty="0">
                  <a:solidFill>
                    <a:schemeClr val="accent2"/>
                  </a:solidFill>
                  <a:latin typeface="+mj-lt"/>
                  <a:ea typeface="Segoe UI" panose="020B0502040204020203" pitchFamily="34" charset="0"/>
                  <a:cs typeface="Segoe UI" panose="020B0502040204020203" pitchFamily="34" charset="0"/>
                </a:rPr>
                <a:t>BREAK EVEN</a:t>
              </a:r>
            </a:p>
          </p:txBody>
        </p:sp>
      </p:grpSp>
      <p:sp>
        <p:nvSpPr>
          <p:cNvPr id="18" name="Rectangle 17">
            <a:extLst>
              <a:ext uri="{FF2B5EF4-FFF2-40B4-BE49-F238E27FC236}">
                <a16:creationId xmlns:a16="http://schemas.microsoft.com/office/drawing/2014/main" id="{FA81DC95-1D38-4463-8DA3-5287D6035017}"/>
              </a:ext>
            </a:extLst>
          </p:cNvPr>
          <p:cNvSpPr/>
          <p:nvPr/>
        </p:nvSpPr>
        <p:spPr>
          <a:xfrm>
            <a:off x="1549779" y="4476750"/>
            <a:ext cx="1556385" cy="263610"/>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1"/>
                </a:solidFill>
              </a:rPr>
              <a:t>Online Display: 1%</a:t>
            </a:r>
          </a:p>
        </p:txBody>
      </p:sp>
      <p:cxnSp>
        <p:nvCxnSpPr>
          <p:cNvPr id="24" name="Straight Connector 23">
            <a:extLst>
              <a:ext uri="{FF2B5EF4-FFF2-40B4-BE49-F238E27FC236}">
                <a16:creationId xmlns:a16="http://schemas.microsoft.com/office/drawing/2014/main" id="{2638BDAF-A801-4E75-BDCB-63D55FE65027}"/>
              </a:ext>
            </a:extLst>
          </p:cNvPr>
          <p:cNvCxnSpPr>
            <a:cxnSpLocks/>
          </p:cNvCxnSpPr>
          <p:nvPr/>
        </p:nvCxnSpPr>
        <p:spPr>
          <a:xfrm>
            <a:off x="1562515" y="4261341"/>
            <a:ext cx="807996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03135B7-12B4-4600-8AF0-AF60729DB4B2}"/>
              </a:ext>
            </a:extLst>
          </p:cNvPr>
          <p:cNvSpPr txBox="1"/>
          <p:nvPr/>
        </p:nvSpPr>
        <p:spPr>
          <a:xfrm rot="16200000">
            <a:off x="-1075822" y="3037588"/>
            <a:ext cx="3781862"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TOTAL PROFIT ROI EFFICIENCY</a:t>
            </a:r>
          </a:p>
        </p:txBody>
      </p:sp>
      <p:sp>
        <p:nvSpPr>
          <p:cNvPr id="25" name="TextBox 24">
            <a:extLst>
              <a:ext uri="{FF2B5EF4-FFF2-40B4-BE49-F238E27FC236}">
                <a16:creationId xmlns:a16="http://schemas.microsoft.com/office/drawing/2014/main" id="{51F78CE0-F0D2-4678-AACB-BC71BCC08F17}"/>
              </a:ext>
            </a:extLst>
          </p:cNvPr>
          <p:cNvSpPr txBox="1"/>
          <p:nvPr/>
        </p:nvSpPr>
        <p:spPr>
          <a:xfrm>
            <a:off x="8178896" y="5365115"/>
            <a:ext cx="4013104" cy="625712"/>
          </a:xfrm>
          <a:prstGeom prst="rect">
            <a:avLst/>
          </a:prstGeom>
        </p:spPr>
        <p:txBody>
          <a:bodyPr vert="horz" lIns="91440" tIns="45720" rIns="91440" bIns="45720" rtlCol="0">
            <a:noAutofit/>
          </a:bodyPr>
          <a:lstStyle>
            <a:defPPr>
              <a:defRPr lang="en-US"/>
            </a:defPPr>
            <a:lvl1pPr indent="0">
              <a:lnSpc>
                <a:spcPct val="100000"/>
              </a:lnSpc>
              <a:spcBef>
                <a:spcPts val="0"/>
              </a:spcBef>
              <a:spcAft>
                <a:spcPts val="0"/>
              </a:spcAft>
              <a:buFont typeface="Arial" panose="020B0604020202020204" pitchFamily="34" charset="0"/>
              <a:buNone/>
              <a:defRPr sz="1000" b="0" baseline="0">
                <a:solidFill>
                  <a:schemeClr val="bg2"/>
                </a:solidFill>
                <a:cs typeface="Segoe UI" panose="020B0502040204020203" pitchFamily="34" charset="0"/>
              </a:defRPr>
            </a:lvl1pPr>
            <a:lvl2pPr marL="225425" indent="-225425">
              <a:lnSpc>
                <a:spcPct val="100000"/>
              </a:lnSpc>
              <a:spcBef>
                <a:spcPts val="500"/>
              </a:spcBef>
              <a:spcAft>
                <a:spcPts val="600"/>
              </a:spcAft>
              <a:buClr>
                <a:schemeClr val="tx2"/>
              </a:buClr>
              <a:buFont typeface="Arial" panose="020B0604020202020204" pitchFamily="34" charset="0"/>
              <a:buChar char="—"/>
              <a:defRPr sz="1600">
                <a:solidFill>
                  <a:schemeClr val="bg2"/>
                </a:solidFill>
              </a:defRPr>
            </a:lvl2pPr>
            <a:lvl3pPr marL="223838" indent="-223838">
              <a:lnSpc>
                <a:spcPct val="100000"/>
              </a:lnSpc>
              <a:spcBef>
                <a:spcPts val="500"/>
              </a:spcBef>
              <a:spcAft>
                <a:spcPts val="600"/>
              </a:spcAft>
              <a:buClr>
                <a:schemeClr val="tx2"/>
              </a:buClr>
              <a:buFont typeface="Arial" panose="020B0604020202020204" pitchFamily="34" charset="0"/>
              <a:buChar char="—"/>
              <a:tabLst>
                <a:tab pos="447675" algn="l"/>
              </a:tabLst>
              <a:defRPr sz="1400">
                <a:solidFill>
                  <a:schemeClr val="bg2"/>
                </a:solidFill>
              </a:defRPr>
            </a:lvl3pPr>
            <a:lvl4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4pPr>
            <a:lvl5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Online Video includes Broadcaster VOD, YouTube, Facebook video &amp; online programmatic video</a:t>
            </a:r>
          </a:p>
        </p:txBody>
      </p:sp>
    </p:spTree>
    <p:custDataLst>
      <p:tags r:id="rId1"/>
    </p:custDataLst>
    <p:extLst>
      <p:ext uri="{BB962C8B-B14F-4D97-AF65-F5344CB8AC3E}">
        <p14:creationId xmlns:p14="http://schemas.microsoft.com/office/powerpoint/2010/main" val="7382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38F5-B9C0-4DD2-81C8-7DCDC9C7EE1A}"/>
              </a:ext>
            </a:extLst>
          </p:cNvPr>
          <p:cNvSpPr>
            <a:spLocks noGrp="1"/>
          </p:cNvSpPr>
          <p:nvPr>
            <p:ph type="title"/>
          </p:nvPr>
        </p:nvSpPr>
        <p:spPr/>
        <p:txBody>
          <a:bodyPr>
            <a:noAutofit/>
          </a:bodyPr>
          <a:lstStyle/>
          <a:p>
            <a:r>
              <a:rPr lang="en-GB" sz="3200" dirty="0"/>
              <a:t>TV creates 62% of short-term profit </a:t>
            </a:r>
            <a:br>
              <a:rPr lang="en-GB" sz="3200" dirty="0"/>
            </a:br>
            <a:r>
              <a:rPr lang="en-GB" sz="3200" dirty="0"/>
              <a:t>at the highest efficiency (all categories)</a:t>
            </a:r>
            <a:br>
              <a:rPr lang="en-GB" sz="3200" dirty="0"/>
            </a:br>
            <a:br>
              <a:rPr lang="en-GB" dirty="0"/>
            </a:br>
            <a:endParaRPr lang="en-GB" dirty="0"/>
          </a:p>
        </p:txBody>
      </p:sp>
      <p:sp>
        <p:nvSpPr>
          <p:cNvPr id="3" name="Text Placeholder 2">
            <a:extLst>
              <a:ext uri="{FF2B5EF4-FFF2-40B4-BE49-F238E27FC236}">
                <a16:creationId xmlns:a16="http://schemas.microsoft.com/office/drawing/2014/main" id="{444F7A23-BE49-4883-A95F-044DD1E8196F}"/>
              </a:ext>
            </a:extLst>
          </p:cNvPr>
          <p:cNvSpPr>
            <a:spLocks noGrp="1"/>
          </p:cNvSpPr>
          <p:nvPr>
            <p:ph type="body" sz="quarter" idx="15"/>
          </p:nvPr>
        </p:nvSpPr>
        <p:spPr/>
        <p:txBody>
          <a:bodyPr/>
          <a:lstStyle/>
          <a:p>
            <a:pPr>
              <a:spcBef>
                <a:spcPts val="0"/>
              </a:spcBef>
            </a:pPr>
            <a:r>
              <a:rPr lang="en-GB" dirty="0">
                <a:ea typeface="Segoe UI" panose="020B0502040204020203" pitchFamily="34" charset="0"/>
                <a:cs typeface="Segoe UI" panose="020B0502040204020203" pitchFamily="34" charset="0"/>
              </a:rPr>
              <a:t>Source: ‘Profit Ability: the business case for advertising’, November 2017</a:t>
            </a:r>
          </a:p>
          <a:p>
            <a:pPr>
              <a:spcBef>
                <a:spcPts val="0"/>
              </a:spcBef>
            </a:pPr>
            <a:r>
              <a:rPr lang="en-GB" dirty="0" err="1">
                <a:ea typeface="Segoe UI" panose="020B0502040204020203" pitchFamily="34" charset="0"/>
                <a:cs typeface="Segoe UI" panose="020B0502040204020203" pitchFamily="34" charset="0"/>
              </a:rPr>
              <a:t>Ebiquity</a:t>
            </a:r>
            <a:r>
              <a:rPr lang="en-GB" dirty="0">
                <a:ea typeface="Segoe UI" panose="020B0502040204020203" pitchFamily="34" charset="0"/>
                <a:cs typeface="Segoe UI" panose="020B0502040204020203" pitchFamily="34" charset="0"/>
              </a:rPr>
              <a:t> ROI campaign database (Feb’14-May’17). Campaign </a:t>
            </a:r>
            <a:r>
              <a:rPr lang="en-GB" dirty="0" err="1">
                <a:ea typeface="Segoe UI" panose="020B0502040204020203" pitchFamily="34" charset="0"/>
                <a:cs typeface="Segoe UI" panose="020B0502040204020203" pitchFamily="34" charset="0"/>
              </a:rPr>
              <a:t>obs</a:t>
            </a:r>
            <a:r>
              <a:rPr lang="en-GB" dirty="0">
                <a:ea typeface="Segoe UI" panose="020B0502040204020203" pitchFamily="34" charset="0"/>
                <a:cs typeface="Segoe UI" panose="020B0502040204020203" pitchFamily="34" charset="0"/>
              </a:rPr>
              <a:t>: 1954</a:t>
            </a:r>
          </a:p>
          <a:p>
            <a:pPr lvl="0"/>
            <a:endParaRPr lang="en-GB" dirty="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903135B7-12B4-4600-8AF0-AF60729DB4B2}"/>
              </a:ext>
            </a:extLst>
          </p:cNvPr>
          <p:cNvSpPr txBox="1"/>
          <p:nvPr/>
        </p:nvSpPr>
        <p:spPr>
          <a:xfrm rot="16200000">
            <a:off x="-1258102" y="3261976"/>
            <a:ext cx="3677314"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SHORT-TERM PROFIT ROI EFFICIENCY</a:t>
            </a:r>
          </a:p>
        </p:txBody>
      </p:sp>
      <p:sp>
        <p:nvSpPr>
          <p:cNvPr id="7" name="Line 30">
            <a:extLst>
              <a:ext uri="{FF2B5EF4-FFF2-40B4-BE49-F238E27FC236}">
                <a16:creationId xmlns:a16="http://schemas.microsoft.com/office/drawing/2014/main" id="{30AE7F4E-4400-48B2-AAAA-CEA1A4577D00}"/>
              </a:ext>
            </a:extLst>
          </p:cNvPr>
          <p:cNvSpPr>
            <a:spLocks noChangeShapeType="1"/>
          </p:cNvSpPr>
          <p:nvPr/>
        </p:nvSpPr>
        <p:spPr bwMode="auto">
          <a:xfrm>
            <a:off x="11176000" y="48127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31">
            <a:extLst>
              <a:ext uri="{FF2B5EF4-FFF2-40B4-BE49-F238E27FC236}">
                <a16:creationId xmlns:a16="http://schemas.microsoft.com/office/drawing/2014/main" id="{A03CA003-565D-42D6-82D8-4441F76E7231}"/>
              </a:ext>
            </a:extLst>
          </p:cNvPr>
          <p:cNvSpPr>
            <a:spLocks noChangeShapeType="1"/>
          </p:cNvSpPr>
          <p:nvPr/>
        </p:nvSpPr>
        <p:spPr bwMode="auto">
          <a:xfrm>
            <a:off x="11176000" y="48127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Chart 8">
            <a:extLst>
              <a:ext uri="{FF2B5EF4-FFF2-40B4-BE49-F238E27FC236}">
                <a16:creationId xmlns:a16="http://schemas.microsoft.com/office/drawing/2014/main" id="{D8DC61C8-94D6-4F36-851F-A79539E40EFF}"/>
              </a:ext>
            </a:extLst>
          </p:cNvPr>
          <p:cNvGraphicFramePr/>
          <p:nvPr/>
        </p:nvGraphicFramePr>
        <p:xfrm>
          <a:off x="698500" y="1495652"/>
          <a:ext cx="9180637" cy="381294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6CB449F0-AB77-4389-BCEF-FD1C4E7620EB}"/>
              </a:ext>
            </a:extLst>
          </p:cNvPr>
          <p:cNvSpPr/>
          <p:nvPr/>
        </p:nvSpPr>
        <p:spPr>
          <a:xfrm>
            <a:off x="7243789" y="1809751"/>
            <a:ext cx="982887" cy="276942"/>
          </a:xfrm>
          <a:prstGeom prst="rect">
            <a:avLst/>
          </a:prstGeom>
          <a:solidFill>
            <a:schemeClr val="bg1"/>
          </a:solid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accent3"/>
                </a:solidFill>
              </a:rPr>
              <a:t>TV: 62%</a:t>
            </a:r>
          </a:p>
        </p:txBody>
      </p:sp>
      <p:sp>
        <p:nvSpPr>
          <p:cNvPr id="11" name="Rectangle 10">
            <a:extLst>
              <a:ext uri="{FF2B5EF4-FFF2-40B4-BE49-F238E27FC236}">
                <a16:creationId xmlns:a16="http://schemas.microsoft.com/office/drawing/2014/main" id="{D50636F7-9EB7-4FFA-94DC-5F157A2D62B5}"/>
              </a:ext>
            </a:extLst>
          </p:cNvPr>
          <p:cNvSpPr/>
          <p:nvPr/>
        </p:nvSpPr>
        <p:spPr>
          <a:xfrm>
            <a:off x="3707701" y="2399640"/>
            <a:ext cx="1043021" cy="263610"/>
          </a:xfrm>
          <a:prstGeom prst="rect">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2"/>
                </a:solidFill>
              </a:rPr>
              <a:t>Print: 22%</a:t>
            </a:r>
          </a:p>
        </p:txBody>
      </p:sp>
      <p:sp>
        <p:nvSpPr>
          <p:cNvPr id="12" name="Rectangle 11">
            <a:extLst>
              <a:ext uri="{FF2B5EF4-FFF2-40B4-BE49-F238E27FC236}">
                <a16:creationId xmlns:a16="http://schemas.microsoft.com/office/drawing/2014/main" id="{9C054F7B-88E4-4875-9E9B-881FDDFFCB18}"/>
              </a:ext>
            </a:extLst>
          </p:cNvPr>
          <p:cNvSpPr/>
          <p:nvPr/>
        </p:nvSpPr>
        <p:spPr>
          <a:xfrm>
            <a:off x="1559107" y="2353874"/>
            <a:ext cx="1043021" cy="263610"/>
          </a:xfrm>
          <a:prstGeom prst="rect">
            <a:avLst/>
          </a:prstGeom>
          <a:solidFill>
            <a:schemeClr val="bg1"/>
          </a:solid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6"/>
                </a:solidFill>
              </a:rPr>
              <a:t>Radio: 5%</a:t>
            </a:r>
          </a:p>
        </p:txBody>
      </p:sp>
      <p:sp>
        <p:nvSpPr>
          <p:cNvPr id="13" name="Rectangle 12">
            <a:extLst>
              <a:ext uri="{FF2B5EF4-FFF2-40B4-BE49-F238E27FC236}">
                <a16:creationId xmlns:a16="http://schemas.microsoft.com/office/drawing/2014/main" id="{87516102-133D-4F05-BDFD-3DDCECF67BAC}"/>
              </a:ext>
            </a:extLst>
          </p:cNvPr>
          <p:cNvSpPr/>
          <p:nvPr/>
        </p:nvSpPr>
        <p:spPr>
          <a:xfrm>
            <a:off x="2469816" y="3187463"/>
            <a:ext cx="1520293" cy="251393"/>
          </a:xfrm>
          <a:prstGeom prst="rect">
            <a:avLst/>
          </a:prstGeom>
          <a:solidFill>
            <a:schemeClr val="bg1"/>
          </a:solidFill>
          <a:ln w="19050">
            <a:solidFill>
              <a:srgbClr val="FFC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2"/>
                </a:solidFill>
              </a:rPr>
              <a:t>Online Video: 5%</a:t>
            </a:r>
          </a:p>
        </p:txBody>
      </p:sp>
      <p:sp>
        <p:nvSpPr>
          <p:cNvPr id="14" name="Rectangle 13">
            <a:extLst>
              <a:ext uri="{FF2B5EF4-FFF2-40B4-BE49-F238E27FC236}">
                <a16:creationId xmlns:a16="http://schemas.microsoft.com/office/drawing/2014/main" id="{D4C9AC2E-9773-4602-8080-4E0A28FF42EE}"/>
              </a:ext>
            </a:extLst>
          </p:cNvPr>
          <p:cNvSpPr/>
          <p:nvPr/>
        </p:nvSpPr>
        <p:spPr>
          <a:xfrm>
            <a:off x="2675458" y="4055020"/>
            <a:ext cx="1043021" cy="262800"/>
          </a:xfrm>
          <a:prstGeom prst="rect">
            <a:avLst/>
          </a:prstGeom>
          <a:solidFill>
            <a:schemeClr val="bg1"/>
          </a:solidFill>
          <a:ln w="19050">
            <a:solidFill>
              <a:srgbClr val="00A5D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00A5D7"/>
                </a:solidFill>
              </a:rPr>
              <a:t>OOH: 3%</a:t>
            </a:r>
          </a:p>
        </p:txBody>
      </p:sp>
      <p:sp>
        <p:nvSpPr>
          <p:cNvPr id="16" name="TextBox 15">
            <a:extLst>
              <a:ext uri="{FF2B5EF4-FFF2-40B4-BE49-F238E27FC236}">
                <a16:creationId xmlns:a16="http://schemas.microsoft.com/office/drawing/2014/main" id="{2F898096-8BAD-4A35-B7C2-D9A591E13EAA}"/>
              </a:ext>
            </a:extLst>
          </p:cNvPr>
          <p:cNvSpPr txBox="1"/>
          <p:nvPr/>
        </p:nvSpPr>
        <p:spPr>
          <a:xfrm>
            <a:off x="9778605" y="1584111"/>
            <a:ext cx="1927620" cy="649547"/>
          </a:xfrm>
          <a:prstGeom prst="rect">
            <a:avLst/>
          </a:prstGeom>
        </p:spPr>
        <p:txBody>
          <a:bodyPr wrap="square" rtlCol="0">
            <a:normAutofit fontScale="97500"/>
          </a:bodyPr>
          <a:lstStyle>
            <a:defPPr>
              <a:defRPr lang="en-US"/>
            </a:defPPr>
            <a:lvl1pPr algn="ctr">
              <a:defRPr sz="1400"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1200" dirty="0">
                <a:solidFill>
                  <a:schemeClr val="tx1"/>
                </a:solidFill>
                <a:latin typeface="+mj-lt"/>
              </a:rPr>
              <a:t>Bubble size represents % of short-term return</a:t>
            </a:r>
          </a:p>
        </p:txBody>
      </p:sp>
      <p:sp>
        <p:nvSpPr>
          <p:cNvPr id="15" name="Rectangle 14">
            <a:extLst>
              <a:ext uri="{FF2B5EF4-FFF2-40B4-BE49-F238E27FC236}">
                <a16:creationId xmlns:a16="http://schemas.microsoft.com/office/drawing/2014/main" id="{4911ED92-45FA-4694-AA0C-D1DCC357658B}"/>
              </a:ext>
            </a:extLst>
          </p:cNvPr>
          <p:cNvSpPr/>
          <p:nvPr/>
        </p:nvSpPr>
        <p:spPr>
          <a:xfrm>
            <a:off x="2184701" y="3717481"/>
            <a:ext cx="1639154" cy="263610"/>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1"/>
                </a:solidFill>
              </a:rPr>
              <a:t>Online Display: 2%</a:t>
            </a:r>
          </a:p>
        </p:txBody>
      </p:sp>
      <p:sp>
        <p:nvSpPr>
          <p:cNvPr id="19" name="TextBox 18">
            <a:extLst>
              <a:ext uri="{FF2B5EF4-FFF2-40B4-BE49-F238E27FC236}">
                <a16:creationId xmlns:a16="http://schemas.microsoft.com/office/drawing/2014/main" id="{ED949147-534C-40E8-AA21-A9B19F717F75}"/>
              </a:ext>
            </a:extLst>
          </p:cNvPr>
          <p:cNvSpPr txBox="1"/>
          <p:nvPr/>
        </p:nvSpPr>
        <p:spPr>
          <a:xfrm>
            <a:off x="4257343" y="5189538"/>
            <a:ext cx="3677314"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 OF BUDGET</a:t>
            </a:r>
          </a:p>
        </p:txBody>
      </p:sp>
      <p:grpSp>
        <p:nvGrpSpPr>
          <p:cNvPr id="24" name="Group 23">
            <a:extLst>
              <a:ext uri="{FF2B5EF4-FFF2-40B4-BE49-F238E27FC236}">
                <a16:creationId xmlns:a16="http://schemas.microsoft.com/office/drawing/2014/main" id="{8E8B88A0-183C-41E4-AF54-BE52BEA2E8F6}"/>
              </a:ext>
            </a:extLst>
          </p:cNvPr>
          <p:cNvGrpSpPr/>
          <p:nvPr/>
        </p:nvGrpSpPr>
        <p:grpSpPr>
          <a:xfrm>
            <a:off x="1406707" y="3505424"/>
            <a:ext cx="8651693" cy="191603"/>
            <a:chOff x="1406707" y="3505424"/>
            <a:chExt cx="8651693" cy="191603"/>
          </a:xfrm>
        </p:grpSpPr>
        <p:sp>
          <p:nvSpPr>
            <p:cNvPr id="23" name="Rectangle 22">
              <a:extLst>
                <a:ext uri="{FF2B5EF4-FFF2-40B4-BE49-F238E27FC236}">
                  <a16:creationId xmlns:a16="http://schemas.microsoft.com/office/drawing/2014/main" id="{37B69278-1ED5-4631-A10A-9E809094E7DF}"/>
                </a:ext>
              </a:extLst>
            </p:cNvPr>
            <p:cNvSpPr/>
            <p:nvPr/>
          </p:nvSpPr>
          <p:spPr>
            <a:xfrm>
              <a:off x="1406707" y="3505424"/>
              <a:ext cx="8651693" cy="191603"/>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58E3CFE-D7CC-44D0-A6CA-6BB298D632EB}"/>
                </a:ext>
              </a:extLst>
            </p:cNvPr>
            <p:cNvCxnSpPr>
              <a:cxnSpLocks/>
            </p:cNvCxnSpPr>
            <p:nvPr/>
          </p:nvCxnSpPr>
          <p:spPr>
            <a:xfrm>
              <a:off x="1511715" y="3610953"/>
              <a:ext cx="807996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224B2E59-6321-42EE-9656-05B6F0F45310}"/>
              </a:ext>
            </a:extLst>
          </p:cNvPr>
          <p:cNvSpPr txBox="1"/>
          <p:nvPr/>
        </p:nvSpPr>
        <p:spPr>
          <a:xfrm>
            <a:off x="9612838" y="3470275"/>
            <a:ext cx="1268039" cy="281357"/>
          </a:xfrm>
          <a:prstGeom prst="rect">
            <a:avLst/>
          </a:prstGeom>
          <a:noFill/>
          <a:ln>
            <a:noFill/>
            <a:prstDash val="sysDash"/>
          </a:ln>
        </p:spPr>
        <p:txBody>
          <a:bodyPr wrap="square" rtlCol="0">
            <a:noAutofit/>
          </a:bodyPr>
          <a:lstStyle/>
          <a:p>
            <a:r>
              <a:rPr lang="en-GB" sz="1100" b="1" dirty="0">
                <a:solidFill>
                  <a:schemeClr val="accent2"/>
                </a:solidFill>
                <a:latin typeface="+mj-lt"/>
                <a:ea typeface="Segoe UI" panose="020B0502040204020203" pitchFamily="34" charset="0"/>
                <a:cs typeface="Segoe UI" panose="020B0502040204020203" pitchFamily="34" charset="0"/>
              </a:rPr>
              <a:t>BREAK EVEN</a:t>
            </a:r>
          </a:p>
        </p:txBody>
      </p:sp>
      <p:sp>
        <p:nvSpPr>
          <p:cNvPr id="25" name="TextBox 24">
            <a:extLst>
              <a:ext uri="{FF2B5EF4-FFF2-40B4-BE49-F238E27FC236}">
                <a16:creationId xmlns:a16="http://schemas.microsoft.com/office/drawing/2014/main" id="{61B885B3-5FB4-4208-80B8-08D66D8EA0A6}"/>
              </a:ext>
            </a:extLst>
          </p:cNvPr>
          <p:cNvSpPr txBox="1"/>
          <p:nvPr/>
        </p:nvSpPr>
        <p:spPr>
          <a:xfrm>
            <a:off x="8178896" y="5343749"/>
            <a:ext cx="4013104" cy="625712"/>
          </a:xfrm>
          <a:prstGeom prst="rect">
            <a:avLst/>
          </a:prstGeom>
        </p:spPr>
        <p:txBody>
          <a:bodyPr vert="horz" lIns="91440" tIns="45720" rIns="91440" bIns="45720" rtlCol="0">
            <a:noAutofit/>
          </a:bodyPr>
          <a:lstStyle>
            <a:defPPr>
              <a:defRPr lang="en-US"/>
            </a:defPPr>
            <a:lvl1pPr indent="0">
              <a:lnSpc>
                <a:spcPct val="100000"/>
              </a:lnSpc>
              <a:spcBef>
                <a:spcPts val="0"/>
              </a:spcBef>
              <a:spcAft>
                <a:spcPts val="0"/>
              </a:spcAft>
              <a:buFont typeface="Arial" panose="020B0604020202020204" pitchFamily="34" charset="0"/>
              <a:buNone/>
              <a:defRPr sz="1000" b="0" baseline="0">
                <a:solidFill>
                  <a:srgbClr val="343434"/>
                </a:solidFill>
                <a:latin typeface="Segoe UI" panose="020B0502040204020203" pitchFamily="34" charset="0"/>
                <a:ea typeface="Segoe UI" panose="020B0502040204020203" pitchFamily="34" charset="0"/>
                <a:cs typeface="Segoe UI" panose="020B0502040204020203" pitchFamily="34" charset="0"/>
              </a:defRPr>
            </a:lvl1pPr>
            <a:lvl2pPr marL="225425" indent="-225425">
              <a:lnSpc>
                <a:spcPct val="100000"/>
              </a:lnSpc>
              <a:spcBef>
                <a:spcPts val="500"/>
              </a:spcBef>
              <a:spcAft>
                <a:spcPts val="600"/>
              </a:spcAft>
              <a:buClr>
                <a:schemeClr val="tx2"/>
              </a:buClr>
              <a:buFont typeface="Arial" panose="020B0604020202020204" pitchFamily="34" charset="0"/>
              <a:buChar char="—"/>
              <a:defRPr sz="1600">
                <a:solidFill>
                  <a:schemeClr val="bg2"/>
                </a:solidFill>
              </a:defRPr>
            </a:lvl2pPr>
            <a:lvl3pPr marL="223838" indent="-223838">
              <a:lnSpc>
                <a:spcPct val="100000"/>
              </a:lnSpc>
              <a:spcBef>
                <a:spcPts val="500"/>
              </a:spcBef>
              <a:spcAft>
                <a:spcPts val="600"/>
              </a:spcAft>
              <a:buClr>
                <a:schemeClr val="tx2"/>
              </a:buClr>
              <a:buFont typeface="Arial" panose="020B0604020202020204" pitchFamily="34" charset="0"/>
              <a:buChar char="—"/>
              <a:tabLst>
                <a:tab pos="447675" algn="l"/>
              </a:tabLst>
              <a:defRPr sz="1400">
                <a:solidFill>
                  <a:schemeClr val="bg2"/>
                </a:solidFill>
              </a:defRPr>
            </a:lvl3pPr>
            <a:lvl4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4pPr>
            <a:lvl5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latin typeface="+mj-lt"/>
              </a:rPr>
              <a:t>NB: Online Video includes Broadcaster VOD, YouTube, Facebook video &amp; online programmatic video</a:t>
            </a:r>
          </a:p>
        </p:txBody>
      </p:sp>
    </p:spTree>
    <p:custDataLst>
      <p:tags r:id="rId1"/>
    </p:custDataLst>
    <p:extLst>
      <p:ext uri="{BB962C8B-B14F-4D97-AF65-F5344CB8AC3E}">
        <p14:creationId xmlns:p14="http://schemas.microsoft.com/office/powerpoint/2010/main" val="19585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FC80-2059-4050-A8EF-B1CC92DB8E0C}"/>
              </a:ext>
            </a:extLst>
          </p:cNvPr>
          <p:cNvSpPr>
            <a:spLocks noGrp="1"/>
          </p:cNvSpPr>
          <p:nvPr>
            <p:ph type="title"/>
          </p:nvPr>
        </p:nvSpPr>
        <p:spPr/>
        <p:txBody>
          <a:bodyPr/>
          <a:lstStyle/>
          <a:p>
            <a:r>
              <a:rPr lang="en-GB" dirty="0"/>
              <a:t>TV’s short-term effect drives high level of sales</a:t>
            </a:r>
          </a:p>
        </p:txBody>
      </p:sp>
      <p:sp>
        <p:nvSpPr>
          <p:cNvPr id="3" name="Text Placeholder 2">
            <a:extLst>
              <a:ext uri="{FF2B5EF4-FFF2-40B4-BE49-F238E27FC236}">
                <a16:creationId xmlns:a16="http://schemas.microsoft.com/office/drawing/2014/main" id="{78C9943B-8E34-4EA9-8A61-717C023931C0}"/>
              </a:ext>
            </a:extLst>
          </p:cNvPr>
          <p:cNvSpPr>
            <a:spLocks noGrp="1"/>
          </p:cNvSpPr>
          <p:nvPr>
            <p:ph type="body" sz="quarter" idx="15"/>
          </p:nvPr>
        </p:nvSpPr>
        <p:spPr/>
        <p:txBody>
          <a:bodyPr/>
          <a:lstStyle/>
          <a:p>
            <a:r>
              <a:rPr lang="en-GB" dirty="0">
                <a:solidFill>
                  <a:prstClr val="black"/>
                </a:solidFill>
              </a:rPr>
              <a:t>Source: ‘Demand Generation’, Nov 2019, </a:t>
            </a:r>
            <a:r>
              <a:rPr lang="en-GB" dirty="0" err="1">
                <a:solidFill>
                  <a:prstClr val="black"/>
                </a:solidFill>
              </a:rPr>
              <a:t>MediaCom</a:t>
            </a:r>
            <a:r>
              <a:rPr lang="en-GB" dirty="0">
                <a:solidFill>
                  <a:prstClr val="black"/>
                </a:solidFill>
              </a:rPr>
              <a:t>/Wavemaker/Gain Theory</a:t>
            </a:r>
            <a:endParaRPr lang="en-US" dirty="0">
              <a:solidFill>
                <a:prstClr val="black"/>
              </a:solidFill>
            </a:endParaRPr>
          </a:p>
          <a:p>
            <a:endParaRPr lang="en-GB" dirty="0"/>
          </a:p>
        </p:txBody>
      </p:sp>
      <p:graphicFrame>
        <p:nvGraphicFramePr>
          <p:cNvPr id="4" name="Chart 3">
            <a:extLst>
              <a:ext uri="{FF2B5EF4-FFF2-40B4-BE49-F238E27FC236}">
                <a16:creationId xmlns:a16="http://schemas.microsoft.com/office/drawing/2014/main" id="{6876F267-36B1-4DCE-B48A-3C447128FFEB}"/>
              </a:ext>
            </a:extLst>
          </p:cNvPr>
          <p:cNvGraphicFramePr>
            <a:graphicFrameLocks/>
          </p:cNvGraphicFramePr>
          <p:nvPr/>
        </p:nvGraphicFramePr>
        <p:xfrm>
          <a:off x="622945" y="1293833"/>
          <a:ext cx="10838158" cy="4113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9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7C60BD8-91F5-4DAB-B10F-D62B151299D8}"/>
              </a:ext>
            </a:extLst>
          </p:cNvPr>
          <p:cNvCxnSpPr>
            <a:cxnSpLocks/>
          </p:cNvCxnSpPr>
          <p:nvPr/>
        </p:nvCxnSpPr>
        <p:spPr>
          <a:xfrm>
            <a:off x="1658087" y="3506178"/>
            <a:ext cx="749152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C3B14FEC-F39A-4058-9B85-DB5D865BD327}"/>
              </a:ext>
            </a:extLst>
          </p:cNvPr>
          <p:cNvGrpSpPr/>
          <p:nvPr/>
        </p:nvGrpSpPr>
        <p:grpSpPr>
          <a:xfrm>
            <a:off x="1655369" y="1770920"/>
            <a:ext cx="7456099" cy="2328411"/>
            <a:chOff x="1508997" y="1962150"/>
            <a:chExt cx="7456099" cy="2425148"/>
          </a:xfrm>
        </p:grpSpPr>
        <p:cxnSp>
          <p:nvCxnSpPr>
            <p:cNvPr id="42" name="Straight Connector 41">
              <a:extLst>
                <a:ext uri="{FF2B5EF4-FFF2-40B4-BE49-F238E27FC236}">
                  <a16:creationId xmlns:a16="http://schemas.microsoft.com/office/drawing/2014/main" id="{4D3CFB32-E295-47A1-8059-47427A02A804}"/>
                </a:ext>
              </a:extLst>
            </p:cNvPr>
            <p:cNvCxnSpPr>
              <a:cxnSpLocks/>
            </p:cNvCxnSpPr>
            <p:nvPr/>
          </p:nvCxnSpPr>
          <p:spPr>
            <a:xfrm>
              <a:off x="1508997" y="1962150"/>
              <a:ext cx="7456099"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FAFE19-2A84-47D5-8231-67C539AA74D6}"/>
                </a:ext>
              </a:extLst>
            </p:cNvPr>
            <p:cNvCxnSpPr>
              <a:cxnSpLocks/>
            </p:cNvCxnSpPr>
            <p:nvPr/>
          </p:nvCxnSpPr>
          <p:spPr>
            <a:xfrm>
              <a:off x="1508997" y="2561811"/>
              <a:ext cx="7456099"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113DC6-FEB7-4DDB-B77D-5C52944F2C5B}"/>
                </a:ext>
              </a:extLst>
            </p:cNvPr>
            <p:cNvCxnSpPr>
              <a:cxnSpLocks/>
            </p:cNvCxnSpPr>
            <p:nvPr/>
          </p:nvCxnSpPr>
          <p:spPr>
            <a:xfrm>
              <a:off x="1508997" y="3171411"/>
              <a:ext cx="7456099"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4DF38E1-2DDC-4AB8-B267-F4B4DD85F3AC}"/>
                </a:ext>
              </a:extLst>
            </p:cNvPr>
            <p:cNvCxnSpPr>
              <a:cxnSpLocks/>
            </p:cNvCxnSpPr>
            <p:nvPr/>
          </p:nvCxnSpPr>
          <p:spPr>
            <a:xfrm>
              <a:off x="1508997" y="4387298"/>
              <a:ext cx="7456099"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grpSp>
      <p:graphicFrame>
        <p:nvGraphicFramePr>
          <p:cNvPr id="12" name="Chart 11">
            <a:extLst>
              <a:ext uri="{FF2B5EF4-FFF2-40B4-BE49-F238E27FC236}">
                <a16:creationId xmlns:a16="http://schemas.microsoft.com/office/drawing/2014/main" id="{E561653B-AE34-4BA4-B7EC-B86EBAA0412A}"/>
              </a:ext>
            </a:extLst>
          </p:cNvPr>
          <p:cNvGraphicFramePr/>
          <p:nvPr>
            <p:extLst>
              <p:ext uri="{D42A27DB-BD31-4B8C-83A1-F6EECF244321}">
                <p14:modId xmlns:p14="http://schemas.microsoft.com/office/powerpoint/2010/main" val="3968662715"/>
              </p:ext>
            </p:extLst>
          </p:nvPr>
        </p:nvGraphicFramePr>
        <p:xfrm>
          <a:off x="1068908" y="1624188"/>
          <a:ext cx="8183364" cy="3554789"/>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a:extLst>
              <a:ext uri="{FF2B5EF4-FFF2-40B4-BE49-F238E27FC236}">
                <a16:creationId xmlns:a16="http://schemas.microsoft.com/office/drawing/2014/main" id="{5EBE2924-0D0A-48A4-B906-24AF158C673C}"/>
              </a:ext>
            </a:extLst>
          </p:cNvPr>
          <p:cNvSpPr>
            <a:spLocks noGrp="1"/>
          </p:cNvSpPr>
          <p:nvPr>
            <p:ph type="title"/>
          </p:nvPr>
        </p:nvSpPr>
        <p:spPr>
          <a:xfrm>
            <a:off x="371475" y="359944"/>
            <a:ext cx="11341099" cy="1021181"/>
          </a:xfrm>
        </p:spPr>
        <p:txBody>
          <a:bodyPr/>
          <a:lstStyle/>
          <a:p>
            <a:r>
              <a:rPr lang="en-US" sz="3200" dirty="0"/>
              <a:t>TV is the safest investment in the short-term</a:t>
            </a:r>
            <a:endParaRPr lang="en-GB" sz="3200" dirty="0"/>
          </a:p>
        </p:txBody>
      </p:sp>
      <p:sp>
        <p:nvSpPr>
          <p:cNvPr id="6" name="Text Placeholder 5">
            <a:extLst>
              <a:ext uri="{FF2B5EF4-FFF2-40B4-BE49-F238E27FC236}">
                <a16:creationId xmlns:a16="http://schemas.microsoft.com/office/drawing/2014/main" id="{C262C7A3-9144-4AFC-86FB-7570BF07A688}"/>
              </a:ext>
            </a:extLst>
          </p:cNvPr>
          <p:cNvSpPr>
            <a:spLocks noGrp="1"/>
          </p:cNvSpPr>
          <p:nvPr>
            <p:ph type="body" sz="quarter" idx="15"/>
          </p:nvPr>
        </p:nvSpPr>
        <p:spPr>
          <a:xfrm>
            <a:off x="377757" y="5365115"/>
            <a:ext cx="11334817" cy="304800"/>
          </a:xfrm>
        </p:spPr>
        <p:txBody>
          <a:bodyPr vert="horz" lIns="91440" tIns="45720" rIns="91440" bIns="45720" rtlCol="0">
            <a:noAutofit/>
          </a:bodyPr>
          <a:lstStyle/>
          <a:p>
            <a:pPr>
              <a:spcBef>
                <a:spcPts val="0"/>
              </a:spcBef>
            </a:pPr>
            <a:r>
              <a:rPr lang="en-GB" dirty="0">
                <a:cs typeface="Segoe UI" panose="020B0502040204020203" pitchFamily="34" charset="0"/>
              </a:rPr>
              <a:t>Source: : ‘Profit Ability: the business case for advertising’, Nov 2017</a:t>
            </a:r>
          </a:p>
          <a:p>
            <a:pPr>
              <a:spcBef>
                <a:spcPts val="0"/>
              </a:spcBef>
            </a:pPr>
            <a:r>
              <a:rPr lang="en-GB" dirty="0" err="1">
                <a:cs typeface="Segoe UI" panose="020B0502040204020203" pitchFamily="34" charset="0"/>
              </a:rPr>
              <a:t>Ebiquity</a:t>
            </a:r>
            <a:r>
              <a:rPr lang="en-GB" dirty="0">
                <a:cs typeface="Segoe UI" panose="020B0502040204020203" pitchFamily="34" charset="0"/>
              </a:rPr>
              <a:t> ROI campaign database (Feb’14-May’17) Campaign </a:t>
            </a:r>
            <a:r>
              <a:rPr lang="en-GB" dirty="0" err="1">
                <a:cs typeface="Segoe UI" panose="020B0502040204020203" pitchFamily="34" charset="0"/>
              </a:rPr>
              <a:t>obs</a:t>
            </a:r>
            <a:r>
              <a:rPr lang="en-GB" dirty="0">
                <a:cs typeface="Segoe UI" panose="020B0502040204020203" pitchFamily="34" charset="0"/>
              </a:rPr>
              <a:t>: 1954</a:t>
            </a:r>
          </a:p>
        </p:txBody>
      </p:sp>
      <p:sp>
        <p:nvSpPr>
          <p:cNvPr id="10" name="Line 30">
            <a:extLst>
              <a:ext uri="{FF2B5EF4-FFF2-40B4-BE49-F238E27FC236}">
                <a16:creationId xmlns:a16="http://schemas.microsoft.com/office/drawing/2014/main" id="{88FE0767-6534-4CF8-8C51-B5656A68FBB9}"/>
              </a:ext>
            </a:extLst>
          </p:cNvPr>
          <p:cNvSpPr>
            <a:spLocks noChangeShapeType="1"/>
          </p:cNvSpPr>
          <p:nvPr/>
        </p:nvSpPr>
        <p:spPr bwMode="auto">
          <a:xfrm>
            <a:off x="11500172" y="46878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Line 31">
            <a:extLst>
              <a:ext uri="{FF2B5EF4-FFF2-40B4-BE49-F238E27FC236}">
                <a16:creationId xmlns:a16="http://schemas.microsoft.com/office/drawing/2014/main" id="{A89D342A-49C6-4E20-B402-132F22773C97}"/>
              </a:ext>
            </a:extLst>
          </p:cNvPr>
          <p:cNvSpPr>
            <a:spLocks noChangeShapeType="1"/>
          </p:cNvSpPr>
          <p:nvPr/>
        </p:nvSpPr>
        <p:spPr bwMode="auto">
          <a:xfrm>
            <a:off x="11500172" y="46878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TextBox 22">
            <a:extLst>
              <a:ext uri="{FF2B5EF4-FFF2-40B4-BE49-F238E27FC236}">
                <a16:creationId xmlns:a16="http://schemas.microsoft.com/office/drawing/2014/main" id="{1F4D63AB-7312-4E8E-8027-C92013DD29BE}"/>
              </a:ext>
            </a:extLst>
          </p:cNvPr>
          <p:cNvSpPr txBox="1"/>
          <p:nvPr/>
        </p:nvSpPr>
        <p:spPr>
          <a:xfrm rot="16200000">
            <a:off x="-1111730" y="3042901"/>
            <a:ext cx="3677314" cy="353762"/>
          </a:xfrm>
          <a:prstGeom prst="rect">
            <a:avLst/>
          </a:prstGeom>
        </p:spPr>
        <p:txBody>
          <a:bodyPr wrap="square" rtlCol="0">
            <a:noAutofit/>
          </a:bodyPr>
          <a:lstStyle/>
          <a:p>
            <a:pPr algn="ctr"/>
            <a:r>
              <a:rPr lang="en-GB" sz="1200" b="1" dirty="0">
                <a:latin typeface="+mj-lt"/>
                <a:ea typeface="Segoe UI" panose="020B0502040204020203" pitchFamily="34" charset="0"/>
                <a:cs typeface="Segoe UI" panose="020B0502040204020203" pitchFamily="34" charset="0"/>
              </a:rPr>
              <a:t>SHORT-TERM PROFIT ROI</a:t>
            </a:r>
          </a:p>
        </p:txBody>
      </p:sp>
      <p:sp>
        <p:nvSpPr>
          <p:cNvPr id="25" name="TextBox 24">
            <a:extLst>
              <a:ext uri="{FF2B5EF4-FFF2-40B4-BE49-F238E27FC236}">
                <a16:creationId xmlns:a16="http://schemas.microsoft.com/office/drawing/2014/main" id="{A6A1B537-C940-410D-B895-EDC8F15088C4}"/>
              </a:ext>
            </a:extLst>
          </p:cNvPr>
          <p:cNvSpPr txBox="1"/>
          <p:nvPr/>
        </p:nvSpPr>
        <p:spPr>
          <a:xfrm>
            <a:off x="10503374" y="1621932"/>
            <a:ext cx="1317151" cy="512117"/>
          </a:xfrm>
          <a:prstGeom prst="rect">
            <a:avLst/>
          </a:prstGeom>
          <a:noFill/>
          <a:ln>
            <a:noFill/>
          </a:ln>
        </p:spPr>
        <p:txBody>
          <a:bodyPr wrap="square" rtlCol="0">
            <a:noAutofit/>
          </a:bodyPr>
          <a:lstStyle/>
          <a:p>
            <a:r>
              <a:rPr lang="en-GB" sz="1200" b="1" dirty="0">
                <a:latin typeface="+mj-lt"/>
                <a:ea typeface="Segoe UI" panose="020B0502040204020203" pitchFamily="34" charset="0"/>
                <a:cs typeface="Segoe UI" panose="020B0502040204020203" pitchFamily="34" charset="0"/>
              </a:rPr>
              <a:t>Inter-quartile range</a:t>
            </a:r>
          </a:p>
        </p:txBody>
      </p:sp>
      <p:sp>
        <p:nvSpPr>
          <p:cNvPr id="22" name="TextBox 21">
            <a:extLst>
              <a:ext uri="{FF2B5EF4-FFF2-40B4-BE49-F238E27FC236}">
                <a16:creationId xmlns:a16="http://schemas.microsoft.com/office/drawing/2014/main" id="{2B03EAA4-3113-4EC6-95E3-05218B6E2217}"/>
              </a:ext>
            </a:extLst>
          </p:cNvPr>
          <p:cNvSpPr txBox="1"/>
          <p:nvPr/>
        </p:nvSpPr>
        <p:spPr>
          <a:xfrm>
            <a:off x="9149610" y="3365500"/>
            <a:ext cx="1268039" cy="281357"/>
          </a:xfrm>
          <a:prstGeom prst="rect">
            <a:avLst/>
          </a:prstGeom>
          <a:noFill/>
          <a:ln>
            <a:noFill/>
            <a:prstDash val="sysDash"/>
          </a:ln>
        </p:spPr>
        <p:txBody>
          <a:bodyPr wrap="square" rtlCol="0">
            <a:noAutofit/>
          </a:bodyPr>
          <a:lstStyle/>
          <a:p>
            <a:r>
              <a:rPr lang="en-GB" sz="1100" b="1" dirty="0">
                <a:solidFill>
                  <a:schemeClr val="accent2"/>
                </a:solidFill>
                <a:latin typeface="+mj-lt"/>
                <a:ea typeface="Segoe UI" panose="020B0502040204020203" pitchFamily="34" charset="0"/>
                <a:cs typeface="Segoe UI" panose="020B0502040204020203" pitchFamily="34" charset="0"/>
              </a:rPr>
              <a:t>BREAK EVEN</a:t>
            </a:r>
          </a:p>
        </p:txBody>
      </p:sp>
      <p:sp>
        <p:nvSpPr>
          <p:cNvPr id="30" name="TextBox 29">
            <a:extLst>
              <a:ext uri="{FF2B5EF4-FFF2-40B4-BE49-F238E27FC236}">
                <a16:creationId xmlns:a16="http://schemas.microsoft.com/office/drawing/2014/main" id="{A676300C-10E0-4A80-93C5-BAD8A9EE7139}"/>
              </a:ext>
            </a:extLst>
          </p:cNvPr>
          <p:cNvSpPr txBox="1"/>
          <p:nvPr/>
        </p:nvSpPr>
        <p:spPr>
          <a:xfrm>
            <a:off x="9150629" y="1624187"/>
            <a:ext cx="991272" cy="3272690"/>
          </a:xfrm>
          <a:prstGeom prst="rect">
            <a:avLst/>
          </a:prstGeom>
          <a:noFill/>
        </p:spPr>
        <p:txBody>
          <a:bodyPr wrap="square" rtlCol="0">
            <a:spAutoFit/>
          </a:bodyPr>
          <a:lstStyle/>
          <a:p>
            <a:pPr algn="l"/>
            <a:r>
              <a:rPr lang="en-GB" sz="1200" b="1" dirty="0"/>
              <a:t>£2.50</a:t>
            </a:r>
          </a:p>
          <a:p>
            <a:pPr algn="l">
              <a:spcAft>
                <a:spcPts val="200"/>
              </a:spcAft>
            </a:pPr>
            <a:endParaRPr lang="en-GB" sz="1200" b="1" dirty="0"/>
          </a:p>
          <a:p>
            <a:pPr algn="l">
              <a:spcAft>
                <a:spcPts val="200"/>
              </a:spcAft>
            </a:pPr>
            <a:endParaRPr lang="en-GB" sz="1200" b="1" dirty="0"/>
          </a:p>
          <a:p>
            <a:pPr algn="l">
              <a:spcAft>
                <a:spcPts val="1200"/>
              </a:spcAft>
            </a:pPr>
            <a:r>
              <a:rPr lang="en-GB" sz="1200" b="1" dirty="0"/>
              <a:t>£2.00</a:t>
            </a:r>
          </a:p>
          <a:p>
            <a:pPr algn="l">
              <a:spcAft>
                <a:spcPts val="200"/>
              </a:spcAft>
            </a:pPr>
            <a:endParaRPr lang="en-GB" sz="1200" b="1" dirty="0"/>
          </a:p>
          <a:p>
            <a:pPr algn="l"/>
            <a:r>
              <a:rPr lang="en-GB" sz="1200" b="1" dirty="0"/>
              <a:t>£1.50</a:t>
            </a:r>
          </a:p>
          <a:p>
            <a:pPr algn="l">
              <a:spcAft>
                <a:spcPts val="200"/>
              </a:spcAft>
            </a:pPr>
            <a:endParaRPr lang="en-GB" sz="1200" b="1" dirty="0"/>
          </a:p>
          <a:p>
            <a:pPr algn="l">
              <a:spcAft>
                <a:spcPts val="100"/>
              </a:spcAft>
            </a:pPr>
            <a:endParaRPr lang="en-GB" sz="1200" b="1" dirty="0"/>
          </a:p>
          <a:p>
            <a:pPr algn="l">
              <a:spcAft>
                <a:spcPts val="100"/>
              </a:spcAft>
            </a:pPr>
            <a:r>
              <a:rPr lang="en-GB" sz="1200" b="1" dirty="0"/>
              <a:t> </a:t>
            </a:r>
          </a:p>
          <a:p>
            <a:pPr algn="l">
              <a:spcAft>
                <a:spcPts val="200"/>
              </a:spcAft>
            </a:pPr>
            <a:endParaRPr lang="en-GB" sz="1200" b="1" dirty="0"/>
          </a:p>
          <a:p>
            <a:pPr algn="l">
              <a:spcAft>
                <a:spcPts val="200"/>
              </a:spcAft>
            </a:pPr>
            <a:endParaRPr lang="en-GB" sz="1050" b="1" dirty="0"/>
          </a:p>
          <a:p>
            <a:pPr algn="l"/>
            <a:r>
              <a:rPr lang="en-GB" sz="1200" b="1" dirty="0"/>
              <a:t>£0.50</a:t>
            </a:r>
          </a:p>
          <a:p>
            <a:pPr algn="l">
              <a:spcAft>
                <a:spcPts val="200"/>
              </a:spcAft>
            </a:pPr>
            <a:endParaRPr lang="en-GB" sz="1050" b="1" dirty="0"/>
          </a:p>
          <a:p>
            <a:pPr algn="l">
              <a:spcAft>
                <a:spcPts val="200"/>
              </a:spcAft>
            </a:pPr>
            <a:endParaRPr lang="en-GB" sz="1200" b="1" dirty="0"/>
          </a:p>
          <a:p>
            <a:pPr algn="l">
              <a:spcAft>
                <a:spcPts val="200"/>
              </a:spcAft>
            </a:pPr>
            <a:r>
              <a:rPr lang="en-GB" sz="1200" b="1" dirty="0"/>
              <a:t>£0.00</a:t>
            </a:r>
          </a:p>
        </p:txBody>
      </p:sp>
      <p:sp>
        <p:nvSpPr>
          <p:cNvPr id="70" name="Rectangle 69">
            <a:extLst>
              <a:ext uri="{FF2B5EF4-FFF2-40B4-BE49-F238E27FC236}">
                <a16:creationId xmlns:a16="http://schemas.microsoft.com/office/drawing/2014/main" id="{B0DA04FE-4DEA-46E6-9DC6-F48A5DDCFCE4}"/>
              </a:ext>
            </a:extLst>
          </p:cNvPr>
          <p:cNvSpPr/>
          <p:nvPr/>
        </p:nvSpPr>
        <p:spPr>
          <a:xfrm>
            <a:off x="10392097" y="1704975"/>
            <a:ext cx="111125" cy="111125"/>
          </a:xfrm>
          <a:prstGeom prst="rect">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489071-CD59-49C1-A1FC-8B742D0AE5A8}"/>
              </a:ext>
            </a:extLst>
          </p:cNvPr>
          <p:cNvSpPr txBox="1"/>
          <p:nvPr/>
        </p:nvSpPr>
        <p:spPr>
          <a:xfrm>
            <a:off x="8178896" y="5425810"/>
            <a:ext cx="4013104" cy="625712"/>
          </a:xfrm>
          <a:prstGeom prst="rect">
            <a:avLst/>
          </a:prstGeom>
        </p:spPr>
        <p:txBody>
          <a:bodyPr vert="horz" lIns="91440" tIns="45720" rIns="91440" bIns="45720" rtlCol="0">
            <a:noAutofit/>
          </a:bodyPr>
          <a:lstStyle>
            <a:defPPr>
              <a:defRPr lang="en-US"/>
            </a:defPPr>
            <a:lvl1pPr indent="0">
              <a:lnSpc>
                <a:spcPct val="100000"/>
              </a:lnSpc>
              <a:spcBef>
                <a:spcPts val="0"/>
              </a:spcBef>
              <a:spcAft>
                <a:spcPts val="0"/>
              </a:spcAft>
              <a:buFont typeface="Arial" panose="020B0604020202020204" pitchFamily="34" charset="0"/>
              <a:buNone/>
              <a:defRPr sz="1000" b="0" baseline="0">
                <a:solidFill>
                  <a:schemeClr val="bg2"/>
                </a:solidFill>
                <a:cs typeface="Segoe UI" panose="020B0502040204020203" pitchFamily="34" charset="0"/>
              </a:defRPr>
            </a:lvl1pPr>
            <a:lvl2pPr marL="225425" indent="-225425">
              <a:lnSpc>
                <a:spcPct val="100000"/>
              </a:lnSpc>
              <a:spcBef>
                <a:spcPts val="500"/>
              </a:spcBef>
              <a:spcAft>
                <a:spcPts val="600"/>
              </a:spcAft>
              <a:buClr>
                <a:schemeClr val="tx2"/>
              </a:buClr>
              <a:buFont typeface="Arial" panose="020B0604020202020204" pitchFamily="34" charset="0"/>
              <a:buChar char="—"/>
              <a:defRPr sz="1600">
                <a:solidFill>
                  <a:schemeClr val="bg2"/>
                </a:solidFill>
              </a:defRPr>
            </a:lvl2pPr>
            <a:lvl3pPr marL="223838" indent="-223838">
              <a:lnSpc>
                <a:spcPct val="100000"/>
              </a:lnSpc>
              <a:spcBef>
                <a:spcPts val="500"/>
              </a:spcBef>
              <a:spcAft>
                <a:spcPts val="600"/>
              </a:spcAft>
              <a:buClr>
                <a:schemeClr val="tx2"/>
              </a:buClr>
              <a:buFont typeface="Arial" panose="020B0604020202020204" pitchFamily="34" charset="0"/>
              <a:buChar char="—"/>
              <a:tabLst>
                <a:tab pos="447675" algn="l"/>
              </a:tabLst>
              <a:defRPr sz="1400">
                <a:solidFill>
                  <a:schemeClr val="bg2"/>
                </a:solidFill>
              </a:defRPr>
            </a:lvl3pPr>
            <a:lvl4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4pPr>
            <a:lvl5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Online Video includes Broadcaster VOD, YouTube, Facebook video &amp; online programmatic video</a:t>
            </a:r>
          </a:p>
        </p:txBody>
      </p:sp>
    </p:spTree>
    <p:custDataLst>
      <p:tags r:id="rId1"/>
    </p:custDataLst>
    <p:extLst>
      <p:ext uri="{BB962C8B-B14F-4D97-AF65-F5344CB8AC3E}">
        <p14:creationId xmlns:p14="http://schemas.microsoft.com/office/powerpoint/2010/main" val="7336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0EE6-B33C-4FB4-ADA4-F4B16AEBE046}"/>
              </a:ext>
            </a:extLst>
          </p:cNvPr>
          <p:cNvSpPr>
            <a:spLocks noGrp="1"/>
          </p:cNvSpPr>
          <p:nvPr>
            <p:ph type="title"/>
          </p:nvPr>
        </p:nvSpPr>
        <p:spPr/>
        <p:txBody>
          <a:bodyPr/>
          <a:lstStyle/>
          <a:p>
            <a:r>
              <a:rPr lang="en-GB" dirty="0"/>
              <a:t>TV advertising is the most trusted</a:t>
            </a:r>
          </a:p>
        </p:txBody>
      </p:sp>
      <p:sp>
        <p:nvSpPr>
          <p:cNvPr id="3" name="Text Placeholder 2">
            <a:extLst>
              <a:ext uri="{FF2B5EF4-FFF2-40B4-BE49-F238E27FC236}">
                <a16:creationId xmlns:a16="http://schemas.microsoft.com/office/drawing/2014/main" id="{F5ACC766-05BC-4CE4-892A-568119F1EDEB}"/>
              </a:ext>
            </a:extLst>
          </p:cNvPr>
          <p:cNvSpPr>
            <a:spLocks noGrp="1"/>
          </p:cNvSpPr>
          <p:nvPr>
            <p:ph type="body" sz="quarter" idx="15"/>
          </p:nvPr>
        </p:nvSpPr>
        <p:spPr/>
        <p:txBody>
          <a:bodyPr/>
          <a:lstStyle/>
          <a:p>
            <a:r>
              <a:rPr lang="en-GB" dirty="0"/>
              <a:t>Source: TV/Ad Nation, 2016,  Ipsos Connect/Thinkbox, adults 15+  </a:t>
            </a:r>
            <a:br>
              <a:rPr lang="en-GB" dirty="0"/>
            </a:br>
            <a:r>
              <a:rPr lang="en-GB" dirty="0"/>
              <a:t>Question: ‘In which, if any, of the following places are you most likely to find advertising that…’</a:t>
            </a:r>
          </a:p>
        </p:txBody>
      </p:sp>
      <p:graphicFrame>
        <p:nvGraphicFramePr>
          <p:cNvPr id="75" name="Chart 74">
            <a:extLst>
              <a:ext uri="{FF2B5EF4-FFF2-40B4-BE49-F238E27FC236}">
                <a16:creationId xmlns:a16="http://schemas.microsoft.com/office/drawing/2014/main" id="{3505C6A2-8CCE-41D4-A5B9-45B5EDC55AA6}"/>
              </a:ext>
            </a:extLst>
          </p:cNvPr>
          <p:cNvGraphicFramePr/>
          <p:nvPr/>
        </p:nvGraphicFramePr>
        <p:xfrm>
          <a:off x="1697484" y="971413"/>
          <a:ext cx="1920213" cy="1962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6" name="Chart 75">
            <a:extLst>
              <a:ext uri="{FF2B5EF4-FFF2-40B4-BE49-F238E27FC236}">
                <a16:creationId xmlns:a16="http://schemas.microsoft.com/office/drawing/2014/main" id="{2C13C599-7888-4EF5-B6A7-A931A39DFC7B}"/>
              </a:ext>
            </a:extLst>
          </p:cNvPr>
          <p:cNvGraphicFramePr/>
          <p:nvPr/>
        </p:nvGraphicFramePr>
        <p:xfrm>
          <a:off x="5246365" y="3167854"/>
          <a:ext cx="1920213" cy="19627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7" name="Chart 76">
            <a:extLst>
              <a:ext uri="{FF2B5EF4-FFF2-40B4-BE49-F238E27FC236}">
                <a16:creationId xmlns:a16="http://schemas.microsoft.com/office/drawing/2014/main" id="{E21CD2B0-C0BB-4574-A827-B86E36BF1F86}"/>
              </a:ext>
            </a:extLst>
          </p:cNvPr>
          <p:cNvGraphicFramePr/>
          <p:nvPr/>
        </p:nvGraphicFramePr>
        <p:xfrm>
          <a:off x="2790369" y="3167857"/>
          <a:ext cx="1920213" cy="19627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8" name="Chart 77">
            <a:extLst>
              <a:ext uri="{FF2B5EF4-FFF2-40B4-BE49-F238E27FC236}">
                <a16:creationId xmlns:a16="http://schemas.microsoft.com/office/drawing/2014/main" id="{493ED2C0-8CB2-46B3-8CAE-91F790C906AD}"/>
              </a:ext>
            </a:extLst>
          </p:cNvPr>
          <p:cNvGraphicFramePr/>
          <p:nvPr/>
        </p:nvGraphicFramePr>
        <p:xfrm>
          <a:off x="4133377" y="971413"/>
          <a:ext cx="1920213" cy="19627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9" name="Chart 78">
            <a:extLst>
              <a:ext uri="{FF2B5EF4-FFF2-40B4-BE49-F238E27FC236}">
                <a16:creationId xmlns:a16="http://schemas.microsoft.com/office/drawing/2014/main" id="{2A636925-DDBB-46CA-8DC4-3DDA50C7AECF}"/>
              </a:ext>
            </a:extLst>
          </p:cNvPr>
          <p:cNvGraphicFramePr/>
          <p:nvPr/>
        </p:nvGraphicFramePr>
        <p:xfrm>
          <a:off x="487528" y="3199788"/>
          <a:ext cx="1920213" cy="19627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0" name="Chart 79">
            <a:extLst>
              <a:ext uri="{FF2B5EF4-FFF2-40B4-BE49-F238E27FC236}">
                <a16:creationId xmlns:a16="http://schemas.microsoft.com/office/drawing/2014/main" id="{1EFDB1A7-AABC-4E2C-ABE3-225A2C09B219}"/>
              </a:ext>
            </a:extLst>
          </p:cNvPr>
          <p:cNvGraphicFramePr/>
          <p:nvPr/>
        </p:nvGraphicFramePr>
        <p:xfrm>
          <a:off x="8798627" y="975061"/>
          <a:ext cx="1920213" cy="19627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1" name="Chart 80">
            <a:extLst>
              <a:ext uri="{FF2B5EF4-FFF2-40B4-BE49-F238E27FC236}">
                <a16:creationId xmlns:a16="http://schemas.microsoft.com/office/drawing/2014/main" id="{AFD81DC9-C94B-4D9A-81CD-FC4F6B0DADD5}"/>
              </a:ext>
            </a:extLst>
          </p:cNvPr>
          <p:cNvGraphicFramePr/>
          <p:nvPr/>
        </p:nvGraphicFramePr>
        <p:xfrm>
          <a:off x="7476119" y="3199788"/>
          <a:ext cx="1920213" cy="19627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2" name="Chart 81">
            <a:extLst>
              <a:ext uri="{FF2B5EF4-FFF2-40B4-BE49-F238E27FC236}">
                <a16:creationId xmlns:a16="http://schemas.microsoft.com/office/drawing/2014/main" id="{6CBB6FEB-9744-4A96-92B6-B7FFB70754DB}"/>
              </a:ext>
            </a:extLst>
          </p:cNvPr>
          <p:cNvGraphicFramePr/>
          <p:nvPr/>
        </p:nvGraphicFramePr>
        <p:xfrm>
          <a:off x="6495151" y="975061"/>
          <a:ext cx="1920213" cy="196270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3" name="Chart 82">
            <a:extLst>
              <a:ext uri="{FF2B5EF4-FFF2-40B4-BE49-F238E27FC236}">
                <a16:creationId xmlns:a16="http://schemas.microsoft.com/office/drawing/2014/main" id="{F735FC66-38B4-45C9-BD2B-0C865C1DFEAC}"/>
              </a:ext>
            </a:extLst>
          </p:cNvPr>
          <p:cNvGraphicFramePr/>
          <p:nvPr/>
        </p:nvGraphicFramePr>
        <p:xfrm>
          <a:off x="9779596" y="3199788"/>
          <a:ext cx="1920213" cy="1962705"/>
        </p:xfrm>
        <a:graphic>
          <a:graphicData uri="http://schemas.openxmlformats.org/drawingml/2006/chart">
            <c:chart xmlns:c="http://schemas.openxmlformats.org/drawingml/2006/chart" xmlns:r="http://schemas.openxmlformats.org/officeDocument/2006/relationships" r:id="rId12"/>
          </a:graphicData>
        </a:graphic>
      </p:graphicFrame>
      <p:sp>
        <p:nvSpPr>
          <p:cNvPr id="84" name="TextBox 83">
            <a:extLst>
              <a:ext uri="{FF2B5EF4-FFF2-40B4-BE49-F238E27FC236}">
                <a16:creationId xmlns:a16="http://schemas.microsoft.com/office/drawing/2014/main" id="{38829CFE-1344-4F49-B07B-6BAB5ADF36E1}"/>
              </a:ext>
            </a:extLst>
          </p:cNvPr>
          <p:cNvSpPr txBox="1"/>
          <p:nvPr/>
        </p:nvSpPr>
        <p:spPr>
          <a:xfrm>
            <a:off x="4290621" y="2869228"/>
            <a:ext cx="1552117" cy="307777"/>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Newspapers</a:t>
            </a:r>
          </a:p>
        </p:txBody>
      </p:sp>
      <p:sp>
        <p:nvSpPr>
          <p:cNvPr id="85" name="TextBox 84">
            <a:extLst>
              <a:ext uri="{FF2B5EF4-FFF2-40B4-BE49-F238E27FC236}">
                <a16:creationId xmlns:a16="http://schemas.microsoft.com/office/drawing/2014/main" id="{4F77006A-5BB9-4061-AE7B-15F2670B9707}"/>
              </a:ext>
            </a:extLst>
          </p:cNvPr>
          <p:cNvSpPr txBox="1"/>
          <p:nvPr/>
        </p:nvSpPr>
        <p:spPr>
          <a:xfrm>
            <a:off x="6609583" y="2840046"/>
            <a:ext cx="1552117" cy="307777"/>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Websites</a:t>
            </a:r>
          </a:p>
        </p:txBody>
      </p:sp>
      <p:sp>
        <p:nvSpPr>
          <p:cNvPr id="86" name="TextBox 85">
            <a:extLst>
              <a:ext uri="{FF2B5EF4-FFF2-40B4-BE49-F238E27FC236}">
                <a16:creationId xmlns:a16="http://schemas.microsoft.com/office/drawing/2014/main" id="{1D07C107-B8D6-423D-BD2A-A8485713EECA}"/>
              </a:ext>
            </a:extLst>
          </p:cNvPr>
          <p:cNvSpPr txBox="1"/>
          <p:nvPr/>
        </p:nvSpPr>
        <p:spPr>
          <a:xfrm>
            <a:off x="8927719" y="2840046"/>
            <a:ext cx="155211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Radio</a:t>
            </a:r>
          </a:p>
        </p:txBody>
      </p:sp>
      <p:sp>
        <p:nvSpPr>
          <p:cNvPr id="87" name="TextBox 86">
            <a:extLst>
              <a:ext uri="{FF2B5EF4-FFF2-40B4-BE49-F238E27FC236}">
                <a16:creationId xmlns:a16="http://schemas.microsoft.com/office/drawing/2014/main" id="{3D1859C8-ABFE-4B7D-911C-767463CF749A}"/>
              </a:ext>
            </a:extLst>
          </p:cNvPr>
          <p:cNvSpPr txBox="1"/>
          <p:nvPr/>
        </p:nvSpPr>
        <p:spPr>
          <a:xfrm>
            <a:off x="616389" y="5064773"/>
            <a:ext cx="155211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Magazines</a:t>
            </a:r>
          </a:p>
        </p:txBody>
      </p:sp>
      <p:sp>
        <p:nvSpPr>
          <p:cNvPr id="88" name="TextBox 87">
            <a:extLst>
              <a:ext uri="{FF2B5EF4-FFF2-40B4-BE49-F238E27FC236}">
                <a16:creationId xmlns:a16="http://schemas.microsoft.com/office/drawing/2014/main" id="{89603B23-CE75-41DB-BCF6-3ACCED6DCE18}"/>
              </a:ext>
            </a:extLst>
          </p:cNvPr>
          <p:cNvSpPr txBox="1"/>
          <p:nvPr/>
        </p:nvSpPr>
        <p:spPr>
          <a:xfrm>
            <a:off x="2947898" y="5065671"/>
            <a:ext cx="1552117" cy="307777"/>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YouTube</a:t>
            </a:r>
          </a:p>
        </p:txBody>
      </p:sp>
      <p:sp>
        <p:nvSpPr>
          <p:cNvPr id="89" name="TextBox 88">
            <a:extLst>
              <a:ext uri="{FF2B5EF4-FFF2-40B4-BE49-F238E27FC236}">
                <a16:creationId xmlns:a16="http://schemas.microsoft.com/office/drawing/2014/main" id="{A42611AD-98BD-4041-984B-53DAA535303E}"/>
              </a:ext>
            </a:extLst>
          </p:cNvPr>
          <p:cNvSpPr txBox="1"/>
          <p:nvPr/>
        </p:nvSpPr>
        <p:spPr>
          <a:xfrm>
            <a:off x="5359927" y="5065669"/>
            <a:ext cx="1552117" cy="307777"/>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Social Media</a:t>
            </a:r>
          </a:p>
        </p:txBody>
      </p:sp>
      <p:sp>
        <p:nvSpPr>
          <p:cNvPr id="90" name="TextBox 89">
            <a:extLst>
              <a:ext uri="{FF2B5EF4-FFF2-40B4-BE49-F238E27FC236}">
                <a16:creationId xmlns:a16="http://schemas.microsoft.com/office/drawing/2014/main" id="{18831C54-F36E-47D4-842E-810CE457A0AC}"/>
              </a:ext>
            </a:extLst>
          </p:cNvPr>
          <p:cNvSpPr txBox="1"/>
          <p:nvPr/>
        </p:nvSpPr>
        <p:spPr>
          <a:xfrm>
            <a:off x="7616224" y="5064773"/>
            <a:ext cx="155211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Search</a:t>
            </a:r>
          </a:p>
        </p:txBody>
      </p:sp>
      <p:sp>
        <p:nvSpPr>
          <p:cNvPr id="91" name="TextBox 90">
            <a:extLst>
              <a:ext uri="{FF2B5EF4-FFF2-40B4-BE49-F238E27FC236}">
                <a16:creationId xmlns:a16="http://schemas.microsoft.com/office/drawing/2014/main" id="{507B1282-FE55-4DA8-9A6C-5EA3D1CC541D}"/>
              </a:ext>
            </a:extLst>
          </p:cNvPr>
          <p:cNvSpPr txBox="1"/>
          <p:nvPr/>
        </p:nvSpPr>
        <p:spPr>
          <a:xfrm>
            <a:off x="9974527" y="5064773"/>
            <a:ext cx="155211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Outdoor</a:t>
            </a:r>
          </a:p>
        </p:txBody>
      </p:sp>
      <p:grpSp>
        <p:nvGrpSpPr>
          <p:cNvPr id="92" name="Group 4">
            <a:extLst>
              <a:ext uri="{FF2B5EF4-FFF2-40B4-BE49-F238E27FC236}">
                <a16:creationId xmlns:a16="http://schemas.microsoft.com/office/drawing/2014/main" id="{BB13E3D6-AAD2-472B-A9E9-51CB71A25EDD}"/>
              </a:ext>
            </a:extLst>
          </p:cNvPr>
          <p:cNvGrpSpPr>
            <a:grpSpLocks noChangeAspect="1"/>
          </p:cNvGrpSpPr>
          <p:nvPr/>
        </p:nvGrpSpPr>
        <p:grpSpPr bwMode="auto">
          <a:xfrm>
            <a:off x="2310508" y="1767950"/>
            <a:ext cx="588310" cy="416076"/>
            <a:chOff x="6722" y="3088"/>
            <a:chExt cx="304" cy="215"/>
          </a:xfrm>
          <a:solidFill>
            <a:srgbClr val="E10514"/>
          </a:solidFill>
        </p:grpSpPr>
        <p:sp>
          <p:nvSpPr>
            <p:cNvPr id="93" name="Oval 5">
              <a:extLst>
                <a:ext uri="{FF2B5EF4-FFF2-40B4-BE49-F238E27FC236}">
                  <a16:creationId xmlns:a16="http://schemas.microsoft.com/office/drawing/2014/main" id="{875A2F40-51F7-4415-A0DE-9F61F9B67E16}"/>
                </a:ext>
              </a:extLst>
            </p:cNvPr>
            <p:cNvSpPr>
              <a:spLocks noChangeArrowheads="1"/>
            </p:cNvSpPr>
            <p:nvPr/>
          </p:nvSpPr>
          <p:spPr bwMode="auto">
            <a:xfrm>
              <a:off x="6869" y="3236"/>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4" name="Freeform 6">
              <a:extLst>
                <a:ext uri="{FF2B5EF4-FFF2-40B4-BE49-F238E27FC236}">
                  <a16:creationId xmlns:a16="http://schemas.microsoft.com/office/drawing/2014/main" id="{4D6E4371-2A2C-4A08-87A9-58AC78060E1C}"/>
                </a:ext>
              </a:extLst>
            </p:cNvPr>
            <p:cNvSpPr>
              <a:spLocks noEditPoints="1"/>
            </p:cNvSpPr>
            <p:nvPr/>
          </p:nvSpPr>
          <p:spPr bwMode="auto">
            <a:xfrm>
              <a:off x="6722" y="3088"/>
              <a:ext cx="304" cy="215"/>
            </a:xfrm>
            <a:custGeom>
              <a:avLst/>
              <a:gdLst>
                <a:gd name="T0" fmla="*/ 170 w 182"/>
                <a:gd name="T1" fmla="*/ 0 h 128"/>
                <a:gd name="T2" fmla="*/ 12 w 182"/>
                <a:gd name="T3" fmla="*/ 0 h 128"/>
                <a:gd name="T4" fmla="*/ 0 w 182"/>
                <a:gd name="T5" fmla="*/ 12 h 128"/>
                <a:gd name="T6" fmla="*/ 0 w 182"/>
                <a:gd name="T7" fmla="*/ 94 h 128"/>
                <a:gd name="T8" fmla="*/ 12 w 182"/>
                <a:gd name="T9" fmla="*/ 106 h 128"/>
                <a:gd name="T10" fmla="*/ 71 w 182"/>
                <a:gd name="T11" fmla="*/ 106 h 128"/>
                <a:gd name="T12" fmla="*/ 71 w 182"/>
                <a:gd name="T13" fmla="*/ 123 h 128"/>
                <a:gd name="T14" fmla="*/ 48 w 182"/>
                <a:gd name="T15" fmla="*/ 123 h 128"/>
                <a:gd name="T16" fmla="*/ 45 w 182"/>
                <a:gd name="T17" fmla="*/ 126 h 128"/>
                <a:gd name="T18" fmla="*/ 48 w 182"/>
                <a:gd name="T19" fmla="*/ 128 h 128"/>
                <a:gd name="T20" fmla="*/ 134 w 182"/>
                <a:gd name="T21" fmla="*/ 128 h 128"/>
                <a:gd name="T22" fmla="*/ 136 w 182"/>
                <a:gd name="T23" fmla="*/ 126 h 128"/>
                <a:gd name="T24" fmla="*/ 134 w 182"/>
                <a:gd name="T25" fmla="*/ 123 h 128"/>
                <a:gd name="T26" fmla="*/ 111 w 182"/>
                <a:gd name="T27" fmla="*/ 123 h 128"/>
                <a:gd name="T28" fmla="*/ 111 w 182"/>
                <a:gd name="T29" fmla="*/ 106 h 128"/>
                <a:gd name="T30" fmla="*/ 170 w 182"/>
                <a:gd name="T31" fmla="*/ 106 h 128"/>
                <a:gd name="T32" fmla="*/ 182 w 182"/>
                <a:gd name="T33" fmla="*/ 94 h 128"/>
                <a:gd name="T34" fmla="*/ 182 w 182"/>
                <a:gd name="T35" fmla="*/ 12 h 128"/>
                <a:gd name="T36" fmla="*/ 170 w 182"/>
                <a:gd name="T37" fmla="*/ 0 h 128"/>
                <a:gd name="T38" fmla="*/ 106 w 182"/>
                <a:gd name="T39" fmla="*/ 123 h 128"/>
                <a:gd name="T40" fmla="*/ 76 w 182"/>
                <a:gd name="T41" fmla="*/ 123 h 128"/>
                <a:gd name="T42" fmla="*/ 76 w 182"/>
                <a:gd name="T43" fmla="*/ 106 h 128"/>
                <a:gd name="T44" fmla="*/ 106 w 182"/>
                <a:gd name="T45" fmla="*/ 106 h 128"/>
                <a:gd name="T46" fmla="*/ 106 w 182"/>
                <a:gd name="T47" fmla="*/ 123 h 128"/>
                <a:gd name="T48" fmla="*/ 177 w 182"/>
                <a:gd name="T49" fmla="*/ 94 h 128"/>
                <a:gd name="T50" fmla="*/ 170 w 182"/>
                <a:gd name="T51" fmla="*/ 101 h 128"/>
                <a:gd name="T52" fmla="*/ 12 w 182"/>
                <a:gd name="T53" fmla="*/ 101 h 128"/>
                <a:gd name="T54" fmla="*/ 5 w 182"/>
                <a:gd name="T55" fmla="*/ 94 h 128"/>
                <a:gd name="T56" fmla="*/ 5 w 182"/>
                <a:gd name="T57" fmla="*/ 12 h 128"/>
                <a:gd name="T58" fmla="*/ 12 w 182"/>
                <a:gd name="T59" fmla="*/ 5 h 128"/>
                <a:gd name="T60" fmla="*/ 170 w 182"/>
                <a:gd name="T61" fmla="*/ 5 h 128"/>
                <a:gd name="T62" fmla="*/ 177 w 182"/>
                <a:gd name="T63" fmla="*/ 12 h 128"/>
                <a:gd name="T64" fmla="*/ 177 w 182"/>
                <a:gd name="T65"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8">
                  <a:moveTo>
                    <a:pt x="170" y="0"/>
                  </a:moveTo>
                  <a:cubicBezTo>
                    <a:pt x="12" y="0"/>
                    <a:pt x="12" y="0"/>
                    <a:pt x="12" y="0"/>
                  </a:cubicBezTo>
                  <a:cubicBezTo>
                    <a:pt x="5" y="0"/>
                    <a:pt x="0" y="6"/>
                    <a:pt x="0" y="12"/>
                  </a:cubicBezTo>
                  <a:cubicBezTo>
                    <a:pt x="0" y="94"/>
                    <a:pt x="0" y="94"/>
                    <a:pt x="0" y="94"/>
                  </a:cubicBezTo>
                  <a:cubicBezTo>
                    <a:pt x="0" y="101"/>
                    <a:pt x="5" y="106"/>
                    <a:pt x="12" y="106"/>
                  </a:cubicBezTo>
                  <a:cubicBezTo>
                    <a:pt x="71" y="106"/>
                    <a:pt x="71" y="106"/>
                    <a:pt x="71" y="106"/>
                  </a:cubicBezTo>
                  <a:cubicBezTo>
                    <a:pt x="71" y="123"/>
                    <a:pt x="71" y="123"/>
                    <a:pt x="71" y="123"/>
                  </a:cubicBezTo>
                  <a:cubicBezTo>
                    <a:pt x="48" y="123"/>
                    <a:pt x="48" y="123"/>
                    <a:pt x="48" y="123"/>
                  </a:cubicBezTo>
                  <a:cubicBezTo>
                    <a:pt x="47" y="123"/>
                    <a:pt x="45" y="124"/>
                    <a:pt x="45" y="126"/>
                  </a:cubicBezTo>
                  <a:cubicBezTo>
                    <a:pt x="45" y="127"/>
                    <a:pt x="47" y="128"/>
                    <a:pt x="48" y="128"/>
                  </a:cubicBezTo>
                  <a:cubicBezTo>
                    <a:pt x="134" y="128"/>
                    <a:pt x="134" y="128"/>
                    <a:pt x="134" y="128"/>
                  </a:cubicBezTo>
                  <a:cubicBezTo>
                    <a:pt x="135" y="128"/>
                    <a:pt x="136" y="127"/>
                    <a:pt x="136" y="126"/>
                  </a:cubicBezTo>
                  <a:cubicBezTo>
                    <a:pt x="136" y="124"/>
                    <a:pt x="135" y="123"/>
                    <a:pt x="134" y="123"/>
                  </a:cubicBezTo>
                  <a:cubicBezTo>
                    <a:pt x="111" y="123"/>
                    <a:pt x="111" y="123"/>
                    <a:pt x="111" y="123"/>
                  </a:cubicBezTo>
                  <a:cubicBezTo>
                    <a:pt x="111" y="106"/>
                    <a:pt x="111" y="106"/>
                    <a:pt x="111" y="106"/>
                  </a:cubicBezTo>
                  <a:cubicBezTo>
                    <a:pt x="170" y="106"/>
                    <a:pt x="170" y="106"/>
                    <a:pt x="170" y="106"/>
                  </a:cubicBezTo>
                  <a:cubicBezTo>
                    <a:pt x="177" y="106"/>
                    <a:pt x="182" y="101"/>
                    <a:pt x="182" y="94"/>
                  </a:cubicBezTo>
                  <a:cubicBezTo>
                    <a:pt x="182" y="12"/>
                    <a:pt x="182" y="12"/>
                    <a:pt x="182" y="12"/>
                  </a:cubicBezTo>
                  <a:cubicBezTo>
                    <a:pt x="182" y="6"/>
                    <a:pt x="177" y="0"/>
                    <a:pt x="170" y="0"/>
                  </a:cubicBezTo>
                  <a:close/>
                  <a:moveTo>
                    <a:pt x="106" y="123"/>
                  </a:moveTo>
                  <a:cubicBezTo>
                    <a:pt x="76" y="123"/>
                    <a:pt x="76" y="123"/>
                    <a:pt x="76" y="123"/>
                  </a:cubicBezTo>
                  <a:cubicBezTo>
                    <a:pt x="76" y="106"/>
                    <a:pt x="76" y="106"/>
                    <a:pt x="76" y="106"/>
                  </a:cubicBezTo>
                  <a:cubicBezTo>
                    <a:pt x="106" y="106"/>
                    <a:pt x="106" y="106"/>
                    <a:pt x="106" y="106"/>
                  </a:cubicBezTo>
                  <a:lnTo>
                    <a:pt x="106" y="123"/>
                  </a:lnTo>
                  <a:close/>
                  <a:moveTo>
                    <a:pt x="177" y="94"/>
                  </a:moveTo>
                  <a:cubicBezTo>
                    <a:pt x="177" y="98"/>
                    <a:pt x="174" y="101"/>
                    <a:pt x="170" y="101"/>
                  </a:cubicBezTo>
                  <a:cubicBezTo>
                    <a:pt x="12" y="101"/>
                    <a:pt x="12" y="101"/>
                    <a:pt x="12" y="101"/>
                  </a:cubicBezTo>
                  <a:cubicBezTo>
                    <a:pt x="8" y="101"/>
                    <a:pt x="5" y="98"/>
                    <a:pt x="5" y="94"/>
                  </a:cubicBezTo>
                  <a:cubicBezTo>
                    <a:pt x="5" y="12"/>
                    <a:pt x="5" y="12"/>
                    <a:pt x="5" y="12"/>
                  </a:cubicBezTo>
                  <a:cubicBezTo>
                    <a:pt x="5" y="8"/>
                    <a:pt x="8" y="5"/>
                    <a:pt x="12" y="5"/>
                  </a:cubicBezTo>
                  <a:cubicBezTo>
                    <a:pt x="170" y="5"/>
                    <a:pt x="170" y="5"/>
                    <a:pt x="170" y="5"/>
                  </a:cubicBezTo>
                  <a:cubicBezTo>
                    <a:pt x="174" y="5"/>
                    <a:pt x="177" y="8"/>
                    <a:pt x="177" y="12"/>
                  </a:cubicBezTo>
                  <a:lnTo>
                    <a:pt x="17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95" name="Group 94">
            <a:extLst>
              <a:ext uri="{FF2B5EF4-FFF2-40B4-BE49-F238E27FC236}">
                <a16:creationId xmlns:a16="http://schemas.microsoft.com/office/drawing/2014/main" id="{26D903A1-5DC1-4A0D-ABA6-325BB93C2628}"/>
              </a:ext>
            </a:extLst>
          </p:cNvPr>
          <p:cNvGrpSpPr/>
          <p:nvPr/>
        </p:nvGrpSpPr>
        <p:grpSpPr>
          <a:xfrm>
            <a:off x="5793139" y="3796201"/>
            <a:ext cx="800051" cy="632192"/>
            <a:chOff x="5697657" y="3774708"/>
            <a:chExt cx="800051" cy="632192"/>
          </a:xfrm>
          <a:solidFill>
            <a:schemeClr val="bg2"/>
          </a:solidFill>
        </p:grpSpPr>
        <p:grpSp>
          <p:nvGrpSpPr>
            <p:cNvPr id="96" name="Group 4">
              <a:extLst>
                <a:ext uri="{FF2B5EF4-FFF2-40B4-BE49-F238E27FC236}">
                  <a16:creationId xmlns:a16="http://schemas.microsoft.com/office/drawing/2014/main" id="{6208A947-9F8D-43D8-A484-117411491342}"/>
                </a:ext>
              </a:extLst>
            </p:cNvPr>
            <p:cNvGrpSpPr>
              <a:grpSpLocks noChangeAspect="1"/>
            </p:cNvGrpSpPr>
            <p:nvPr/>
          </p:nvGrpSpPr>
          <p:grpSpPr bwMode="auto">
            <a:xfrm>
              <a:off x="5922826" y="3774708"/>
              <a:ext cx="398916" cy="294246"/>
              <a:chOff x="2205" y="952"/>
              <a:chExt cx="3270" cy="2412"/>
            </a:xfrm>
            <a:grpFill/>
          </p:grpSpPr>
          <p:sp>
            <p:nvSpPr>
              <p:cNvPr id="102" name="Freeform 6">
                <a:extLst>
                  <a:ext uri="{FF2B5EF4-FFF2-40B4-BE49-F238E27FC236}">
                    <a16:creationId xmlns:a16="http://schemas.microsoft.com/office/drawing/2014/main" id="{C494ED06-0D87-4CA2-B4BB-7105491C9ED2}"/>
                  </a:ext>
                </a:extLst>
              </p:cNvPr>
              <p:cNvSpPr>
                <a:spLocks/>
              </p:cNvSpPr>
              <p:nvPr/>
            </p:nvSpPr>
            <p:spPr bwMode="auto">
              <a:xfrm>
                <a:off x="4682" y="1547"/>
                <a:ext cx="793" cy="794"/>
              </a:xfrm>
              <a:custGeom>
                <a:avLst/>
                <a:gdLst>
                  <a:gd name="T0" fmla="*/ 832 w 1585"/>
                  <a:gd name="T1" fmla="*/ 6 h 1587"/>
                  <a:gd name="T2" fmla="*/ 901 w 1585"/>
                  <a:gd name="T3" fmla="*/ 40 h 1587"/>
                  <a:gd name="T4" fmla="*/ 949 w 1585"/>
                  <a:gd name="T5" fmla="*/ 99 h 1587"/>
                  <a:gd name="T6" fmla="*/ 967 w 1585"/>
                  <a:gd name="T7" fmla="*/ 177 h 1587"/>
                  <a:gd name="T8" fmla="*/ 1409 w 1585"/>
                  <a:gd name="T9" fmla="*/ 619 h 1587"/>
                  <a:gd name="T10" fmla="*/ 1486 w 1585"/>
                  <a:gd name="T11" fmla="*/ 637 h 1587"/>
                  <a:gd name="T12" fmla="*/ 1545 w 1585"/>
                  <a:gd name="T13" fmla="*/ 684 h 1587"/>
                  <a:gd name="T14" fmla="*/ 1579 w 1585"/>
                  <a:gd name="T15" fmla="*/ 754 h 1587"/>
                  <a:gd name="T16" fmla="*/ 1579 w 1585"/>
                  <a:gd name="T17" fmla="*/ 833 h 1587"/>
                  <a:gd name="T18" fmla="*/ 1545 w 1585"/>
                  <a:gd name="T19" fmla="*/ 903 h 1587"/>
                  <a:gd name="T20" fmla="*/ 1486 w 1585"/>
                  <a:gd name="T21" fmla="*/ 950 h 1587"/>
                  <a:gd name="T22" fmla="*/ 1409 w 1585"/>
                  <a:gd name="T23" fmla="*/ 968 h 1587"/>
                  <a:gd name="T24" fmla="*/ 967 w 1585"/>
                  <a:gd name="T25" fmla="*/ 1410 h 1587"/>
                  <a:gd name="T26" fmla="*/ 949 w 1585"/>
                  <a:gd name="T27" fmla="*/ 1488 h 1587"/>
                  <a:gd name="T28" fmla="*/ 901 w 1585"/>
                  <a:gd name="T29" fmla="*/ 1547 h 1587"/>
                  <a:gd name="T30" fmla="*/ 832 w 1585"/>
                  <a:gd name="T31" fmla="*/ 1581 h 1587"/>
                  <a:gd name="T32" fmla="*/ 753 w 1585"/>
                  <a:gd name="T33" fmla="*/ 1581 h 1587"/>
                  <a:gd name="T34" fmla="*/ 683 w 1585"/>
                  <a:gd name="T35" fmla="*/ 1547 h 1587"/>
                  <a:gd name="T36" fmla="*/ 636 w 1585"/>
                  <a:gd name="T37" fmla="*/ 1488 h 1587"/>
                  <a:gd name="T38" fmla="*/ 618 w 1585"/>
                  <a:gd name="T39" fmla="*/ 1410 h 1587"/>
                  <a:gd name="T40" fmla="*/ 176 w 1585"/>
                  <a:gd name="T41" fmla="*/ 968 h 1587"/>
                  <a:gd name="T42" fmla="*/ 99 w 1585"/>
                  <a:gd name="T43" fmla="*/ 950 h 1587"/>
                  <a:gd name="T44" fmla="*/ 39 w 1585"/>
                  <a:gd name="T45" fmla="*/ 903 h 1587"/>
                  <a:gd name="T46" fmla="*/ 5 w 1585"/>
                  <a:gd name="T47" fmla="*/ 833 h 1587"/>
                  <a:gd name="T48" fmla="*/ 5 w 1585"/>
                  <a:gd name="T49" fmla="*/ 754 h 1587"/>
                  <a:gd name="T50" fmla="*/ 39 w 1585"/>
                  <a:gd name="T51" fmla="*/ 684 h 1587"/>
                  <a:gd name="T52" fmla="*/ 99 w 1585"/>
                  <a:gd name="T53" fmla="*/ 637 h 1587"/>
                  <a:gd name="T54" fmla="*/ 176 w 1585"/>
                  <a:gd name="T55" fmla="*/ 619 h 1587"/>
                  <a:gd name="T56" fmla="*/ 618 w 1585"/>
                  <a:gd name="T57" fmla="*/ 177 h 1587"/>
                  <a:gd name="T58" fmla="*/ 636 w 1585"/>
                  <a:gd name="T59" fmla="*/ 99 h 1587"/>
                  <a:gd name="T60" fmla="*/ 683 w 1585"/>
                  <a:gd name="T61" fmla="*/ 40 h 1587"/>
                  <a:gd name="T62" fmla="*/ 753 w 1585"/>
                  <a:gd name="T63" fmla="*/ 6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5" h="1587">
                    <a:moveTo>
                      <a:pt x="792" y="0"/>
                    </a:moveTo>
                    <a:lnTo>
                      <a:pt x="832" y="6"/>
                    </a:lnTo>
                    <a:lnTo>
                      <a:pt x="870" y="18"/>
                    </a:lnTo>
                    <a:lnTo>
                      <a:pt x="901" y="40"/>
                    </a:lnTo>
                    <a:lnTo>
                      <a:pt x="929" y="66"/>
                    </a:lnTo>
                    <a:lnTo>
                      <a:pt x="949" y="99"/>
                    </a:lnTo>
                    <a:lnTo>
                      <a:pt x="963" y="135"/>
                    </a:lnTo>
                    <a:lnTo>
                      <a:pt x="967" y="177"/>
                    </a:lnTo>
                    <a:lnTo>
                      <a:pt x="967" y="619"/>
                    </a:lnTo>
                    <a:lnTo>
                      <a:pt x="1409" y="619"/>
                    </a:lnTo>
                    <a:lnTo>
                      <a:pt x="1450" y="623"/>
                    </a:lnTo>
                    <a:lnTo>
                      <a:pt x="1486" y="637"/>
                    </a:lnTo>
                    <a:lnTo>
                      <a:pt x="1520" y="657"/>
                    </a:lnTo>
                    <a:lnTo>
                      <a:pt x="1545" y="684"/>
                    </a:lnTo>
                    <a:lnTo>
                      <a:pt x="1567" y="716"/>
                    </a:lnTo>
                    <a:lnTo>
                      <a:pt x="1579" y="754"/>
                    </a:lnTo>
                    <a:lnTo>
                      <a:pt x="1585" y="794"/>
                    </a:lnTo>
                    <a:lnTo>
                      <a:pt x="1579" y="833"/>
                    </a:lnTo>
                    <a:lnTo>
                      <a:pt x="1567" y="871"/>
                    </a:lnTo>
                    <a:lnTo>
                      <a:pt x="1545" y="903"/>
                    </a:lnTo>
                    <a:lnTo>
                      <a:pt x="1520" y="930"/>
                    </a:lnTo>
                    <a:lnTo>
                      <a:pt x="1486" y="950"/>
                    </a:lnTo>
                    <a:lnTo>
                      <a:pt x="1450" y="964"/>
                    </a:lnTo>
                    <a:lnTo>
                      <a:pt x="1409" y="968"/>
                    </a:lnTo>
                    <a:lnTo>
                      <a:pt x="967" y="968"/>
                    </a:lnTo>
                    <a:lnTo>
                      <a:pt x="967" y="1410"/>
                    </a:lnTo>
                    <a:lnTo>
                      <a:pt x="963" y="1452"/>
                    </a:lnTo>
                    <a:lnTo>
                      <a:pt x="949" y="1488"/>
                    </a:lnTo>
                    <a:lnTo>
                      <a:pt x="929" y="1520"/>
                    </a:lnTo>
                    <a:lnTo>
                      <a:pt x="901" y="1547"/>
                    </a:lnTo>
                    <a:lnTo>
                      <a:pt x="870" y="1569"/>
                    </a:lnTo>
                    <a:lnTo>
                      <a:pt x="832" y="1581"/>
                    </a:lnTo>
                    <a:lnTo>
                      <a:pt x="792" y="1587"/>
                    </a:lnTo>
                    <a:lnTo>
                      <a:pt x="753" y="1581"/>
                    </a:lnTo>
                    <a:lnTo>
                      <a:pt x="715" y="1569"/>
                    </a:lnTo>
                    <a:lnTo>
                      <a:pt x="683" y="1547"/>
                    </a:lnTo>
                    <a:lnTo>
                      <a:pt x="656" y="1520"/>
                    </a:lnTo>
                    <a:lnTo>
                      <a:pt x="636" y="1488"/>
                    </a:lnTo>
                    <a:lnTo>
                      <a:pt x="622" y="1452"/>
                    </a:lnTo>
                    <a:lnTo>
                      <a:pt x="618" y="1410"/>
                    </a:lnTo>
                    <a:lnTo>
                      <a:pt x="618" y="968"/>
                    </a:lnTo>
                    <a:lnTo>
                      <a:pt x="176" y="968"/>
                    </a:lnTo>
                    <a:lnTo>
                      <a:pt x="134" y="964"/>
                    </a:lnTo>
                    <a:lnTo>
                      <a:pt x="99" y="950"/>
                    </a:lnTo>
                    <a:lnTo>
                      <a:pt x="65" y="930"/>
                    </a:lnTo>
                    <a:lnTo>
                      <a:pt x="39" y="903"/>
                    </a:lnTo>
                    <a:lnTo>
                      <a:pt x="17" y="871"/>
                    </a:lnTo>
                    <a:lnTo>
                      <a:pt x="5" y="833"/>
                    </a:lnTo>
                    <a:lnTo>
                      <a:pt x="0" y="794"/>
                    </a:lnTo>
                    <a:lnTo>
                      <a:pt x="5" y="754"/>
                    </a:lnTo>
                    <a:lnTo>
                      <a:pt x="17" y="716"/>
                    </a:lnTo>
                    <a:lnTo>
                      <a:pt x="39" y="684"/>
                    </a:lnTo>
                    <a:lnTo>
                      <a:pt x="65" y="657"/>
                    </a:lnTo>
                    <a:lnTo>
                      <a:pt x="99" y="637"/>
                    </a:lnTo>
                    <a:lnTo>
                      <a:pt x="134" y="623"/>
                    </a:lnTo>
                    <a:lnTo>
                      <a:pt x="176" y="619"/>
                    </a:lnTo>
                    <a:lnTo>
                      <a:pt x="618" y="619"/>
                    </a:lnTo>
                    <a:lnTo>
                      <a:pt x="618" y="177"/>
                    </a:lnTo>
                    <a:lnTo>
                      <a:pt x="622" y="135"/>
                    </a:lnTo>
                    <a:lnTo>
                      <a:pt x="636" y="99"/>
                    </a:lnTo>
                    <a:lnTo>
                      <a:pt x="656" y="66"/>
                    </a:lnTo>
                    <a:lnTo>
                      <a:pt x="683" y="40"/>
                    </a:lnTo>
                    <a:lnTo>
                      <a:pt x="715" y="18"/>
                    </a:lnTo>
                    <a:lnTo>
                      <a:pt x="753" y="6"/>
                    </a:lnTo>
                    <a:lnTo>
                      <a:pt x="7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3" name="Freeform 7">
                <a:extLst>
                  <a:ext uri="{FF2B5EF4-FFF2-40B4-BE49-F238E27FC236}">
                    <a16:creationId xmlns:a16="http://schemas.microsoft.com/office/drawing/2014/main" id="{280E9027-6DC6-40BF-B7AA-2C7802C6DF53}"/>
                  </a:ext>
                </a:extLst>
              </p:cNvPr>
              <p:cNvSpPr>
                <a:spLocks noEditPoints="1"/>
              </p:cNvSpPr>
              <p:nvPr/>
            </p:nvSpPr>
            <p:spPr bwMode="auto">
              <a:xfrm>
                <a:off x="2205" y="952"/>
                <a:ext cx="2365" cy="2412"/>
              </a:xfrm>
              <a:custGeom>
                <a:avLst/>
                <a:gdLst>
                  <a:gd name="T0" fmla="*/ 1645 w 4731"/>
                  <a:gd name="T1" fmla="*/ 510 h 4824"/>
                  <a:gd name="T2" fmla="*/ 926 w 4731"/>
                  <a:gd name="T3" fmla="*/ 1006 h 4824"/>
                  <a:gd name="T4" fmla="*/ 630 w 4731"/>
                  <a:gd name="T5" fmla="*/ 1404 h 4824"/>
                  <a:gd name="T6" fmla="*/ 571 w 4731"/>
                  <a:gd name="T7" fmla="*/ 1519 h 4824"/>
                  <a:gd name="T8" fmla="*/ 388 w 4731"/>
                  <a:gd name="T9" fmla="*/ 2103 h 4824"/>
                  <a:gd name="T10" fmla="*/ 438 w 4731"/>
                  <a:gd name="T11" fmla="*/ 2956 h 4824"/>
                  <a:gd name="T12" fmla="*/ 777 w 4731"/>
                  <a:gd name="T13" fmla="*/ 3646 h 4824"/>
                  <a:gd name="T14" fmla="*/ 1383 w 4731"/>
                  <a:gd name="T15" fmla="*/ 4179 h 4824"/>
                  <a:gd name="T16" fmla="*/ 2224 w 4731"/>
                  <a:gd name="T17" fmla="*/ 4453 h 4824"/>
                  <a:gd name="T18" fmla="*/ 3129 w 4731"/>
                  <a:gd name="T19" fmla="*/ 4344 h 4824"/>
                  <a:gd name="T20" fmla="*/ 3760 w 4731"/>
                  <a:gd name="T21" fmla="*/ 3967 h 4824"/>
                  <a:gd name="T22" fmla="*/ 4201 w 4731"/>
                  <a:gd name="T23" fmla="*/ 3336 h 4824"/>
                  <a:gd name="T24" fmla="*/ 4366 w 4731"/>
                  <a:gd name="T25" fmla="*/ 2489 h 4824"/>
                  <a:gd name="T26" fmla="*/ 2743 w 4731"/>
                  <a:gd name="T27" fmla="*/ 2682 h 4824"/>
                  <a:gd name="T28" fmla="*/ 3728 w 4731"/>
                  <a:gd name="T29" fmla="*/ 2735 h 4824"/>
                  <a:gd name="T30" fmla="*/ 3795 w 4731"/>
                  <a:gd name="T31" fmla="*/ 2942 h 4824"/>
                  <a:gd name="T32" fmla="*/ 3652 w 4731"/>
                  <a:gd name="T33" fmla="*/ 3305 h 4824"/>
                  <a:gd name="T34" fmla="*/ 3290 w 4731"/>
                  <a:gd name="T35" fmla="*/ 3699 h 4824"/>
                  <a:gd name="T36" fmla="*/ 2608 w 4731"/>
                  <a:gd name="T37" fmla="*/ 3939 h 4824"/>
                  <a:gd name="T38" fmla="*/ 1823 w 4731"/>
                  <a:gd name="T39" fmla="*/ 3828 h 4824"/>
                  <a:gd name="T40" fmla="*/ 1215 w 4731"/>
                  <a:gd name="T41" fmla="*/ 3346 h 4824"/>
                  <a:gd name="T42" fmla="*/ 914 w 4731"/>
                  <a:gd name="T43" fmla="*/ 2614 h 4824"/>
                  <a:gd name="T44" fmla="*/ 1031 w 4731"/>
                  <a:gd name="T45" fmla="*/ 1789 h 4824"/>
                  <a:gd name="T46" fmla="*/ 1494 w 4731"/>
                  <a:gd name="T47" fmla="*/ 1192 h 4824"/>
                  <a:gd name="T48" fmla="*/ 2148 w 4731"/>
                  <a:gd name="T49" fmla="*/ 897 h 4824"/>
                  <a:gd name="T50" fmla="*/ 2842 w 4731"/>
                  <a:gd name="T51" fmla="*/ 934 h 4824"/>
                  <a:gd name="T52" fmla="*/ 3633 w 4731"/>
                  <a:gd name="T53" fmla="*/ 776 h 4824"/>
                  <a:gd name="T54" fmla="*/ 2828 w 4731"/>
                  <a:gd name="T55" fmla="*/ 401 h 4824"/>
                  <a:gd name="T56" fmla="*/ 2830 w 4731"/>
                  <a:gd name="T57" fmla="*/ 32 h 4824"/>
                  <a:gd name="T58" fmla="*/ 3712 w 4731"/>
                  <a:gd name="T59" fmla="*/ 383 h 4824"/>
                  <a:gd name="T60" fmla="*/ 4039 w 4731"/>
                  <a:gd name="T61" fmla="*/ 653 h 4824"/>
                  <a:gd name="T62" fmla="*/ 4027 w 4731"/>
                  <a:gd name="T63" fmla="*/ 893 h 4824"/>
                  <a:gd name="T64" fmla="*/ 3355 w 4731"/>
                  <a:gd name="T65" fmla="*/ 1547 h 4824"/>
                  <a:gd name="T66" fmla="*/ 3121 w 4731"/>
                  <a:gd name="T67" fmla="*/ 1504 h 4824"/>
                  <a:gd name="T68" fmla="*/ 2588 w 4731"/>
                  <a:gd name="T69" fmla="*/ 1250 h 4824"/>
                  <a:gd name="T70" fmla="*/ 2000 w 4731"/>
                  <a:gd name="T71" fmla="*/ 1317 h 4824"/>
                  <a:gd name="T72" fmla="*/ 1516 w 4731"/>
                  <a:gd name="T73" fmla="*/ 1686 h 4824"/>
                  <a:gd name="T74" fmla="*/ 1276 w 4731"/>
                  <a:gd name="T75" fmla="*/ 2243 h 4824"/>
                  <a:gd name="T76" fmla="*/ 1363 w 4731"/>
                  <a:gd name="T77" fmla="*/ 2884 h 4824"/>
                  <a:gd name="T78" fmla="*/ 1728 w 4731"/>
                  <a:gd name="T79" fmla="*/ 3348 h 4824"/>
                  <a:gd name="T80" fmla="*/ 2335 w 4731"/>
                  <a:gd name="T81" fmla="*/ 3580 h 4824"/>
                  <a:gd name="T82" fmla="*/ 2983 w 4731"/>
                  <a:gd name="T83" fmla="*/ 3453 h 4824"/>
                  <a:gd name="T84" fmla="*/ 3369 w 4731"/>
                  <a:gd name="T85" fmla="*/ 3059 h 4824"/>
                  <a:gd name="T86" fmla="*/ 2337 w 4731"/>
                  <a:gd name="T87" fmla="*/ 3019 h 4824"/>
                  <a:gd name="T88" fmla="*/ 2224 w 4731"/>
                  <a:gd name="T89" fmla="*/ 2785 h 4824"/>
                  <a:gd name="T90" fmla="*/ 2241 w 4731"/>
                  <a:gd name="T91" fmla="*/ 1944 h 4824"/>
                  <a:gd name="T92" fmla="*/ 2465 w 4731"/>
                  <a:gd name="T93" fmla="*/ 1807 h 4824"/>
                  <a:gd name="T94" fmla="*/ 4574 w 4731"/>
                  <a:gd name="T95" fmla="*/ 1833 h 4824"/>
                  <a:gd name="T96" fmla="*/ 4685 w 4731"/>
                  <a:gd name="T97" fmla="*/ 1960 h 4824"/>
                  <a:gd name="T98" fmla="*/ 4731 w 4731"/>
                  <a:gd name="T99" fmla="*/ 2541 h 4824"/>
                  <a:gd name="T100" fmla="*/ 4532 w 4731"/>
                  <a:gd name="T101" fmla="*/ 3489 h 4824"/>
                  <a:gd name="T102" fmla="*/ 4088 w 4731"/>
                  <a:gd name="T103" fmla="*/ 4162 h 4824"/>
                  <a:gd name="T104" fmla="*/ 3387 w 4731"/>
                  <a:gd name="T105" fmla="*/ 4640 h 4824"/>
                  <a:gd name="T106" fmla="*/ 2400 w 4731"/>
                  <a:gd name="T107" fmla="*/ 4824 h 4824"/>
                  <a:gd name="T108" fmla="*/ 1465 w 4731"/>
                  <a:gd name="T109" fmla="*/ 4632 h 4824"/>
                  <a:gd name="T110" fmla="*/ 676 w 4731"/>
                  <a:gd name="T111" fmla="*/ 4090 h 4824"/>
                  <a:gd name="T112" fmla="*/ 200 w 4731"/>
                  <a:gd name="T113" fmla="*/ 3374 h 4824"/>
                  <a:gd name="T114" fmla="*/ 4 w 4731"/>
                  <a:gd name="T115" fmla="*/ 2555 h 4824"/>
                  <a:gd name="T116" fmla="*/ 157 w 4731"/>
                  <a:gd name="T117" fmla="*/ 1557 h 4824"/>
                  <a:gd name="T118" fmla="*/ 279 w 4731"/>
                  <a:gd name="T119" fmla="*/ 1285 h 4824"/>
                  <a:gd name="T120" fmla="*/ 775 w 4731"/>
                  <a:gd name="T121" fmla="*/ 639 h 4824"/>
                  <a:gd name="T122" fmla="*/ 1558 w 4731"/>
                  <a:gd name="T123" fmla="*/ 151 h 4824"/>
                  <a:gd name="T124" fmla="*/ 2509 w 4731"/>
                  <a:gd name="T125" fmla="*/ 0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31" h="4824">
                    <a:moveTo>
                      <a:pt x="2380" y="365"/>
                    </a:moveTo>
                    <a:lnTo>
                      <a:pt x="2224" y="375"/>
                    </a:lnTo>
                    <a:lnTo>
                      <a:pt x="2063" y="395"/>
                    </a:lnTo>
                    <a:lnTo>
                      <a:pt x="1920" y="422"/>
                    </a:lnTo>
                    <a:lnTo>
                      <a:pt x="1780" y="462"/>
                    </a:lnTo>
                    <a:lnTo>
                      <a:pt x="1645" y="510"/>
                    </a:lnTo>
                    <a:lnTo>
                      <a:pt x="1514" y="567"/>
                    </a:lnTo>
                    <a:lnTo>
                      <a:pt x="1387" y="637"/>
                    </a:lnTo>
                    <a:lnTo>
                      <a:pt x="1264" y="714"/>
                    </a:lnTo>
                    <a:lnTo>
                      <a:pt x="1147" y="801"/>
                    </a:lnTo>
                    <a:lnTo>
                      <a:pt x="1035" y="899"/>
                    </a:lnTo>
                    <a:lnTo>
                      <a:pt x="926" y="1006"/>
                    </a:lnTo>
                    <a:lnTo>
                      <a:pt x="840" y="1101"/>
                    </a:lnTo>
                    <a:lnTo>
                      <a:pt x="763" y="1196"/>
                    </a:lnTo>
                    <a:lnTo>
                      <a:pt x="696" y="1291"/>
                    </a:lnTo>
                    <a:lnTo>
                      <a:pt x="638" y="1390"/>
                    </a:lnTo>
                    <a:lnTo>
                      <a:pt x="634" y="1396"/>
                    </a:lnTo>
                    <a:lnTo>
                      <a:pt x="630" y="1404"/>
                    </a:lnTo>
                    <a:lnTo>
                      <a:pt x="626" y="1414"/>
                    </a:lnTo>
                    <a:lnTo>
                      <a:pt x="618" y="1430"/>
                    </a:lnTo>
                    <a:lnTo>
                      <a:pt x="608" y="1448"/>
                    </a:lnTo>
                    <a:lnTo>
                      <a:pt x="589" y="1488"/>
                    </a:lnTo>
                    <a:lnTo>
                      <a:pt x="581" y="1504"/>
                    </a:lnTo>
                    <a:lnTo>
                      <a:pt x="571" y="1519"/>
                    </a:lnTo>
                    <a:lnTo>
                      <a:pt x="561" y="1539"/>
                    </a:lnTo>
                    <a:lnTo>
                      <a:pt x="555" y="1551"/>
                    </a:lnTo>
                    <a:lnTo>
                      <a:pt x="497" y="1686"/>
                    </a:lnTo>
                    <a:lnTo>
                      <a:pt x="452" y="1823"/>
                    </a:lnTo>
                    <a:lnTo>
                      <a:pt x="414" y="1962"/>
                    </a:lnTo>
                    <a:lnTo>
                      <a:pt x="388" y="2103"/>
                    </a:lnTo>
                    <a:lnTo>
                      <a:pt x="373" y="2245"/>
                    </a:lnTo>
                    <a:lnTo>
                      <a:pt x="365" y="2388"/>
                    </a:lnTo>
                    <a:lnTo>
                      <a:pt x="369" y="2535"/>
                    </a:lnTo>
                    <a:lnTo>
                      <a:pt x="382" y="2682"/>
                    </a:lnTo>
                    <a:lnTo>
                      <a:pt x="406" y="2823"/>
                    </a:lnTo>
                    <a:lnTo>
                      <a:pt x="438" y="2956"/>
                    </a:lnTo>
                    <a:lnTo>
                      <a:pt x="476" y="3084"/>
                    </a:lnTo>
                    <a:lnTo>
                      <a:pt x="525" y="3205"/>
                    </a:lnTo>
                    <a:lnTo>
                      <a:pt x="583" y="3323"/>
                    </a:lnTo>
                    <a:lnTo>
                      <a:pt x="640" y="3436"/>
                    </a:lnTo>
                    <a:lnTo>
                      <a:pt x="706" y="3543"/>
                    </a:lnTo>
                    <a:lnTo>
                      <a:pt x="777" y="3646"/>
                    </a:lnTo>
                    <a:lnTo>
                      <a:pt x="854" y="3743"/>
                    </a:lnTo>
                    <a:lnTo>
                      <a:pt x="937" y="3834"/>
                    </a:lnTo>
                    <a:lnTo>
                      <a:pt x="1029" y="3920"/>
                    </a:lnTo>
                    <a:lnTo>
                      <a:pt x="1124" y="4001"/>
                    </a:lnTo>
                    <a:lnTo>
                      <a:pt x="1253" y="4096"/>
                    </a:lnTo>
                    <a:lnTo>
                      <a:pt x="1383" y="4179"/>
                    </a:lnTo>
                    <a:lnTo>
                      <a:pt x="1516" y="4253"/>
                    </a:lnTo>
                    <a:lnTo>
                      <a:pt x="1653" y="4314"/>
                    </a:lnTo>
                    <a:lnTo>
                      <a:pt x="1792" y="4366"/>
                    </a:lnTo>
                    <a:lnTo>
                      <a:pt x="1932" y="4406"/>
                    </a:lnTo>
                    <a:lnTo>
                      <a:pt x="2077" y="4435"/>
                    </a:lnTo>
                    <a:lnTo>
                      <a:pt x="2224" y="4453"/>
                    </a:lnTo>
                    <a:lnTo>
                      <a:pt x="2374" y="4461"/>
                    </a:lnTo>
                    <a:lnTo>
                      <a:pt x="2527" y="4457"/>
                    </a:lnTo>
                    <a:lnTo>
                      <a:pt x="2683" y="4441"/>
                    </a:lnTo>
                    <a:lnTo>
                      <a:pt x="2844" y="4416"/>
                    </a:lnTo>
                    <a:lnTo>
                      <a:pt x="3006" y="4380"/>
                    </a:lnTo>
                    <a:lnTo>
                      <a:pt x="3129" y="4344"/>
                    </a:lnTo>
                    <a:lnTo>
                      <a:pt x="3246" y="4300"/>
                    </a:lnTo>
                    <a:lnTo>
                      <a:pt x="3359" y="4251"/>
                    </a:lnTo>
                    <a:lnTo>
                      <a:pt x="3466" y="4191"/>
                    </a:lnTo>
                    <a:lnTo>
                      <a:pt x="3569" y="4124"/>
                    </a:lnTo>
                    <a:lnTo>
                      <a:pt x="3668" y="4051"/>
                    </a:lnTo>
                    <a:lnTo>
                      <a:pt x="3760" y="3967"/>
                    </a:lnTo>
                    <a:lnTo>
                      <a:pt x="3847" y="3886"/>
                    </a:lnTo>
                    <a:lnTo>
                      <a:pt x="3928" y="3797"/>
                    </a:lnTo>
                    <a:lnTo>
                      <a:pt x="4003" y="3697"/>
                    </a:lnTo>
                    <a:lnTo>
                      <a:pt x="4073" y="3588"/>
                    </a:lnTo>
                    <a:lnTo>
                      <a:pt x="4142" y="3463"/>
                    </a:lnTo>
                    <a:lnTo>
                      <a:pt x="4201" y="3336"/>
                    </a:lnTo>
                    <a:lnTo>
                      <a:pt x="4251" y="3204"/>
                    </a:lnTo>
                    <a:lnTo>
                      <a:pt x="4293" y="3069"/>
                    </a:lnTo>
                    <a:lnTo>
                      <a:pt x="4324" y="2930"/>
                    </a:lnTo>
                    <a:lnTo>
                      <a:pt x="4348" y="2787"/>
                    </a:lnTo>
                    <a:lnTo>
                      <a:pt x="4362" y="2640"/>
                    </a:lnTo>
                    <a:lnTo>
                      <a:pt x="4366" y="2489"/>
                    </a:lnTo>
                    <a:lnTo>
                      <a:pt x="4362" y="2333"/>
                    </a:lnTo>
                    <a:lnTo>
                      <a:pt x="4350" y="2174"/>
                    </a:lnTo>
                    <a:lnTo>
                      <a:pt x="3468" y="2174"/>
                    </a:lnTo>
                    <a:lnTo>
                      <a:pt x="2588" y="2174"/>
                    </a:lnTo>
                    <a:lnTo>
                      <a:pt x="2588" y="2682"/>
                    </a:lnTo>
                    <a:lnTo>
                      <a:pt x="2743" y="2682"/>
                    </a:lnTo>
                    <a:lnTo>
                      <a:pt x="3151" y="2682"/>
                    </a:lnTo>
                    <a:lnTo>
                      <a:pt x="3557" y="2680"/>
                    </a:lnTo>
                    <a:lnTo>
                      <a:pt x="3609" y="2686"/>
                    </a:lnTo>
                    <a:lnTo>
                      <a:pt x="3654" y="2696"/>
                    </a:lnTo>
                    <a:lnTo>
                      <a:pt x="3694" y="2712"/>
                    </a:lnTo>
                    <a:lnTo>
                      <a:pt x="3728" y="2735"/>
                    </a:lnTo>
                    <a:lnTo>
                      <a:pt x="3758" y="2767"/>
                    </a:lnTo>
                    <a:lnTo>
                      <a:pt x="3779" y="2805"/>
                    </a:lnTo>
                    <a:lnTo>
                      <a:pt x="3793" y="2842"/>
                    </a:lnTo>
                    <a:lnTo>
                      <a:pt x="3799" y="2878"/>
                    </a:lnTo>
                    <a:lnTo>
                      <a:pt x="3799" y="2912"/>
                    </a:lnTo>
                    <a:lnTo>
                      <a:pt x="3795" y="2942"/>
                    </a:lnTo>
                    <a:lnTo>
                      <a:pt x="3789" y="2965"/>
                    </a:lnTo>
                    <a:lnTo>
                      <a:pt x="3785" y="2983"/>
                    </a:lnTo>
                    <a:lnTo>
                      <a:pt x="3761" y="3059"/>
                    </a:lnTo>
                    <a:lnTo>
                      <a:pt x="3734" y="3138"/>
                    </a:lnTo>
                    <a:lnTo>
                      <a:pt x="3698" y="3217"/>
                    </a:lnTo>
                    <a:lnTo>
                      <a:pt x="3652" y="3305"/>
                    </a:lnTo>
                    <a:lnTo>
                      <a:pt x="3597" y="3390"/>
                    </a:lnTo>
                    <a:lnTo>
                      <a:pt x="3534" y="3469"/>
                    </a:lnTo>
                    <a:lnTo>
                      <a:pt x="3464" y="3549"/>
                    </a:lnTo>
                    <a:lnTo>
                      <a:pt x="3385" y="3622"/>
                    </a:lnTo>
                    <a:lnTo>
                      <a:pt x="3296" y="3693"/>
                    </a:lnTo>
                    <a:lnTo>
                      <a:pt x="3290" y="3699"/>
                    </a:lnTo>
                    <a:lnTo>
                      <a:pt x="3282" y="3703"/>
                    </a:lnTo>
                    <a:lnTo>
                      <a:pt x="3151" y="3777"/>
                    </a:lnTo>
                    <a:lnTo>
                      <a:pt x="3018" y="3836"/>
                    </a:lnTo>
                    <a:lnTo>
                      <a:pt x="2884" y="3884"/>
                    </a:lnTo>
                    <a:lnTo>
                      <a:pt x="2747" y="3918"/>
                    </a:lnTo>
                    <a:lnTo>
                      <a:pt x="2608" y="3939"/>
                    </a:lnTo>
                    <a:lnTo>
                      <a:pt x="2467" y="3947"/>
                    </a:lnTo>
                    <a:lnTo>
                      <a:pt x="2331" y="3945"/>
                    </a:lnTo>
                    <a:lnTo>
                      <a:pt x="2198" y="3933"/>
                    </a:lnTo>
                    <a:lnTo>
                      <a:pt x="2069" y="3910"/>
                    </a:lnTo>
                    <a:lnTo>
                      <a:pt x="1944" y="3874"/>
                    </a:lnTo>
                    <a:lnTo>
                      <a:pt x="1823" y="3828"/>
                    </a:lnTo>
                    <a:lnTo>
                      <a:pt x="1708" y="3771"/>
                    </a:lnTo>
                    <a:lnTo>
                      <a:pt x="1595" y="3703"/>
                    </a:lnTo>
                    <a:lnTo>
                      <a:pt x="1488" y="3624"/>
                    </a:lnTo>
                    <a:lnTo>
                      <a:pt x="1385" y="3533"/>
                    </a:lnTo>
                    <a:lnTo>
                      <a:pt x="1286" y="3432"/>
                    </a:lnTo>
                    <a:lnTo>
                      <a:pt x="1215" y="3346"/>
                    </a:lnTo>
                    <a:lnTo>
                      <a:pt x="1149" y="3253"/>
                    </a:lnTo>
                    <a:lnTo>
                      <a:pt x="1088" y="3150"/>
                    </a:lnTo>
                    <a:lnTo>
                      <a:pt x="1033" y="3035"/>
                    </a:lnTo>
                    <a:lnTo>
                      <a:pt x="979" y="2910"/>
                    </a:lnTo>
                    <a:lnTo>
                      <a:pt x="939" y="2761"/>
                    </a:lnTo>
                    <a:lnTo>
                      <a:pt x="914" y="2614"/>
                    </a:lnTo>
                    <a:lnTo>
                      <a:pt x="902" y="2470"/>
                    </a:lnTo>
                    <a:lnTo>
                      <a:pt x="902" y="2327"/>
                    </a:lnTo>
                    <a:lnTo>
                      <a:pt x="916" y="2188"/>
                    </a:lnTo>
                    <a:lnTo>
                      <a:pt x="941" y="2049"/>
                    </a:lnTo>
                    <a:lnTo>
                      <a:pt x="981" y="1914"/>
                    </a:lnTo>
                    <a:lnTo>
                      <a:pt x="1031" y="1789"/>
                    </a:lnTo>
                    <a:lnTo>
                      <a:pt x="1090" y="1672"/>
                    </a:lnTo>
                    <a:lnTo>
                      <a:pt x="1155" y="1563"/>
                    </a:lnTo>
                    <a:lnTo>
                      <a:pt x="1229" y="1460"/>
                    </a:lnTo>
                    <a:lnTo>
                      <a:pt x="1310" y="1363"/>
                    </a:lnTo>
                    <a:lnTo>
                      <a:pt x="1399" y="1273"/>
                    </a:lnTo>
                    <a:lnTo>
                      <a:pt x="1494" y="1192"/>
                    </a:lnTo>
                    <a:lnTo>
                      <a:pt x="1595" y="1119"/>
                    </a:lnTo>
                    <a:lnTo>
                      <a:pt x="1698" y="1055"/>
                    </a:lnTo>
                    <a:lnTo>
                      <a:pt x="1807" y="1002"/>
                    </a:lnTo>
                    <a:lnTo>
                      <a:pt x="1918" y="958"/>
                    </a:lnTo>
                    <a:lnTo>
                      <a:pt x="2031" y="922"/>
                    </a:lnTo>
                    <a:lnTo>
                      <a:pt x="2148" y="897"/>
                    </a:lnTo>
                    <a:lnTo>
                      <a:pt x="2263" y="879"/>
                    </a:lnTo>
                    <a:lnTo>
                      <a:pt x="2382" y="871"/>
                    </a:lnTo>
                    <a:lnTo>
                      <a:pt x="2499" y="873"/>
                    </a:lnTo>
                    <a:lnTo>
                      <a:pt x="2614" y="885"/>
                    </a:lnTo>
                    <a:lnTo>
                      <a:pt x="2729" y="904"/>
                    </a:lnTo>
                    <a:lnTo>
                      <a:pt x="2842" y="934"/>
                    </a:lnTo>
                    <a:lnTo>
                      <a:pt x="2953" y="974"/>
                    </a:lnTo>
                    <a:lnTo>
                      <a:pt x="3060" y="1022"/>
                    </a:lnTo>
                    <a:lnTo>
                      <a:pt x="3163" y="1079"/>
                    </a:lnTo>
                    <a:lnTo>
                      <a:pt x="3262" y="1146"/>
                    </a:lnTo>
                    <a:lnTo>
                      <a:pt x="3316" y="1093"/>
                    </a:lnTo>
                    <a:lnTo>
                      <a:pt x="3633" y="776"/>
                    </a:lnTo>
                    <a:lnTo>
                      <a:pt x="3506" y="684"/>
                    </a:lnTo>
                    <a:lnTo>
                      <a:pt x="3377" y="605"/>
                    </a:lnTo>
                    <a:lnTo>
                      <a:pt x="3244" y="537"/>
                    </a:lnTo>
                    <a:lnTo>
                      <a:pt x="3109" y="482"/>
                    </a:lnTo>
                    <a:lnTo>
                      <a:pt x="2971" y="436"/>
                    </a:lnTo>
                    <a:lnTo>
                      <a:pt x="2828" y="401"/>
                    </a:lnTo>
                    <a:lnTo>
                      <a:pt x="2683" y="379"/>
                    </a:lnTo>
                    <a:lnTo>
                      <a:pt x="2533" y="365"/>
                    </a:lnTo>
                    <a:lnTo>
                      <a:pt x="2380" y="365"/>
                    </a:lnTo>
                    <a:close/>
                    <a:moveTo>
                      <a:pt x="2509" y="0"/>
                    </a:moveTo>
                    <a:lnTo>
                      <a:pt x="2671" y="10"/>
                    </a:lnTo>
                    <a:lnTo>
                      <a:pt x="2830" y="32"/>
                    </a:lnTo>
                    <a:lnTo>
                      <a:pt x="2985" y="63"/>
                    </a:lnTo>
                    <a:lnTo>
                      <a:pt x="3137" y="105"/>
                    </a:lnTo>
                    <a:lnTo>
                      <a:pt x="3286" y="159"/>
                    </a:lnTo>
                    <a:lnTo>
                      <a:pt x="3431" y="222"/>
                    </a:lnTo>
                    <a:lnTo>
                      <a:pt x="3573" y="297"/>
                    </a:lnTo>
                    <a:lnTo>
                      <a:pt x="3712" y="383"/>
                    </a:lnTo>
                    <a:lnTo>
                      <a:pt x="3847" y="478"/>
                    </a:lnTo>
                    <a:lnTo>
                      <a:pt x="3978" y="585"/>
                    </a:lnTo>
                    <a:lnTo>
                      <a:pt x="3989" y="595"/>
                    </a:lnTo>
                    <a:lnTo>
                      <a:pt x="4005" y="609"/>
                    </a:lnTo>
                    <a:lnTo>
                      <a:pt x="4021" y="629"/>
                    </a:lnTo>
                    <a:lnTo>
                      <a:pt x="4039" y="653"/>
                    </a:lnTo>
                    <a:lnTo>
                      <a:pt x="4055" y="682"/>
                    </a:lnTo>
                    <a:lnTo>
                      <a:pt x="4065" y="716"/>
                    </a:lnTo>
                    <a:lnTo>
                      <a:pt x="4071" y="756"/>
                    </a:lnTo>
                    <a:lnTo>
                      <a:pt x="4067" y="803"/>
                    </a:lnTo>
                    <a:lnTo>
                      <a:pt x="4053" y="849"/>
                    </a:lnTo>
                    <a:lnTo>
                      <a:pt x="4027" y="893"/>
                    </a:lnTo>
                    <a:lnTo>
                      <a:pt x="3993" y="934"/>
                    </a:lnTo>
                    <a:lnTo>
                      <a:pt x="3783" y="1143"/>
                    </a:lnTo>
                    <a:lnTo>
                      <a:pt x="3573" y="1351"/>
                    </a:lnTo>
                    <a:lnTo>
                      <a:pt x="3438" y="1486"/>
                    </a:lnTo>
                    <a:lnTo>
                      <a:pt x="3397" y="1523"/>
                    </a:lnTo>
                    <a:lnTo>
                      <a:pt x="3355" y="1547"/>
                    </a:lnTo>
                    <a:lnTo>
                      <a:pt x="3312" y="1561"/>
                    </a:lnTo>
                    <a:lnTo>
                      <a:pt x="3268" y="1565"/>
                    </a:lnTo>
                    <a:lnTo>
                      <a:pt x="3228" y="1561"/>
                    </a:lnTo>
                    <a:lnTo>
                      <a:pt x="3189" y="1549"/>
                    </a:lnTo>
                    <a:lnTo>
                      <a:pt x="3153" y="1529"/>
                    </a:lnTo>
                    <a:lnTo>
                      <a:pt x="3121" y="1504"/>
                    </a:lnTo>
                    <a:lnTo>
                      <a:pt x="3042" y="1438"/>
                    </a:lnTo>
                    <a:lnTo>
                      <a:pt x="2959" y="1383"/>
                    </a:lnTo>
                    <a:lnTo>
                      <a:pt x="2872" y="1335"/>
                    </a:lnTo>
                    <a:lnTo>
                      <a:pt x="2779" y="1297"/>
                    </a:lnTo>
                    <a:lnTo>
                      <a:pt x="2685" y="1269"/>
                    </a:lnTo>
                    <a:lnTo>
                      <a:pt x="2588" y="1250"/>
                    </a:lnTo>
                    <a:lnTo>
                      <a:pt x="2489" y="1238"/>
                    </a:lnTo>
                    <a:lnTo>
                      <a:pt x="2390" y="1236"/>
                    </a:lnTo>
                    <a:lnTo>
                      <a:pt x="2291" y="1244"/>
                    </a:lnTo>
                    <a:lnTo>
                      <a:pt x="2192" y="1260"/>
                    </a:lnTo>
                    <a:lnTo>
                      <a:pt x="2095" y="1283"/>
                    </a:lnTo>
                    <a:lnTo>
                      <a:pt x="2000" y="1317"/>
                    </a:lnTo>
                    <a:lnTo>
                      <a:pt x="1907" y="1361"/>
                    </a:lnTo>
                    <a:lnTo>
                      <a:pt x="1815" y="1412"/>
                    </a:lnTo>
                    <a:lnTo>
                      <a:pt x="1730" y="1472"/>
                    </a:lnTo>
                    <a:lnTo>
                      <a:pt x="1649" y="1541"/>
                    </a:lnTo>
                    <a:lnTo>
                      <a:pt x="1580" y="1611"/>
                    </a:lnTo>
                    <a:lnTo>
                      <a:pt x="1516" y="1686"/>
                    </a:lnTo>
                    <a:lnTo>
                      <a:pt x="1459" y="1765"/>
                    </a:lnTo>
                    <a:lnTo>
                      <a:pt x="1409" y="1849"/>
                    </a:lnTo>
                    <a:lnTo>
                      <a:pt x="1363" y="1938"/>
                    </a:lnTo>
                    <a:lnTo>
                      <a:pt x="1326" y="2033"/>
                    </a:lnTo>
                    <a:lnTo>
                      <a:pt x="1296" y="2138"/>
                    </a:lnTo>
                    <a:lnTo>
                      <a:pt x="1276" y="2243"/>
                    </a:lnTo>
                    <a:lnTo>
                      <a:pt x="1266" y="2349"/>
                    </a:lnTo>
                    <a:lnTo>
                      <a:pt x="1264" y="2458"/>
                    </a:lnTo>
                    <a:lnTo>
                      <a:pt x="1274" y="2567"/>
                    </a:lnTo>
                    <a:lnTo>
                      <a:pt x="1294" y="2678"/>
                    </a:lnTo>
                    <a:lnTo>
                      <a:pt x="1324" y="2791"/>
                    </a:lnTo>
                    <a:lnTo>
                      <a:pt x="1363" y="2884"/>
                    </a:lnTo>
                    <a:lnTo>
                      <a:pt x="1407" y="2971"/>
                    </a:lnTo>
                    <a:lnTo>
                      <a:pt x="1453" y="3051"/>
                    </a:lnTo>
                    <a:lnTo>
                      <a:pt x="1502" y="3122"/>
                    </a:lnTo>
                    <a:lnTo>
                      <a:pt x="1556" y="3188"/>
                    </a:lnTo>
                    <a:lnTo>
                      <a:pt x="1641" y="3273"/>
                    </a:lnTo>
                    <a:lnTo>
                      <a:pt x="1728" y="3348"/>
                    </a:lnTo>
                    <a:lnTo>
                      <a:pt x="1819" y="3412"/>
                    </a:lnTo>
                    <a:lnTo>
                      <a:pt x="1914" y="3467"/>
                    </a:lnTo>
                    <a:lnTo>
                      <a:pt x="2014" y="3511"/>
                    </a:lnTo>
                    <a:lnTo>
                      <a:pt x="2117" y="3545"/>
                    </a:lnTo>
                    <a:lnTo>
                      <a:pt x="2224" y="3567"/>
                    </a:lnTo>
                    <a:lnTo>
                      <a:pt x="2335" y="3580"/>
                    </a:lnTo>
                    <a:lnTo>
                      <a:pt x="2450" y="3582"/>
                    </a:lnTo>
                    <a:lnTo>
                      <a:pt x="2570" y="3576"/>
                    </a:lnTo>
                    <a:lnTo>
                      <a:pt x="2675" y="3561"/>
                    </a:lnTo>
                    <a:lnTo>
                      <a:pt x="2779" y="3535"/>
                    </a:lnTo>
                    <a:lnTo>
                      <a:pt x="2882" y="3499"/>
                    </a:lnTo>
                    <a:lnTo>
                      <a:pt x="2983" y="3453"/>
                    </a:lnTo>
                    <a:lnTo>
                      <a:pt x="3082" y="3398"/>
                    </a:lnTo>
                    <a:lnTo>
                      <a:pt x="3157" y="3334"/>
                    </a:lnTo>
                    <a:lnTo>
                      <a:pt x="3224" y="3271"/>
                    </a:lnTo>
                    <a:lnTo>
                      <a:pt x="3280" y="3204"/>
                    </a:lnTo>
                    <a:lnTo>
                      <a:pt x="3329" y="3132"/>
                    </a:lnTo>
                    <a:lnTo>
                      <a:pt x="3369" y="3059"/>
                    </a:lnTo>
                    <a:lnTo>
                      <a:pt x="3375" y="3047"/>
                    </a:lnTo>
                    <a:lnTo>
                      <a:pt x="2743" y="3047"/>
                    </a:lnTo>
                    <a:lnTo>
                      <a:pt x="2483" y="3047"/>
                    </a:lnTo>
                    <a:lnTo>
                      <a:pt x="2428" y="3045"/>
                    </a:lnTo>
                    <a:lnTo>
                      <a:pt x="2378" y="3035"/>
                    </a:lnTo>
                    <a:lnTo>
                      <a:pt x="2337" y="3019"/>
                    </a:lnTo>
                    <a:lnTo>
                      <a:pt x="2301" y="2997"/>
                    </a:lnTo>
                    <a:lnTo>
                      <a:pt x="2273" y="2967"/>
                    </a:lnTo>
                    <a:lnTo>
                      <a:pt x="2251" y="2934"/>
                    </a:lnTo>
                    <a:lnTo>
                      <a:pt x="2235" y="2890"/>
                    </a:lnTo>
                    <a:lnTo>
                      <a:pt x="2228" y="2842"/>
                    </a:lnTo>
                    <a:lnTo>
                      <a:pt x="2224" y="2785"/>
                    </a:lnTo>
                    <a:lnTo>
                      <a:pt x="2224" y="2577"/>
                    </a:lnTo>
                    <a:lnTo>
                      <a:pt x="2224" y="2057"/>
                    </a:lnTo>
                    <a:lnTo>
                      <a:pt x="2224" y="2037"/>
                    </a:lnTo>
                    <a:lnTo>
                      <a:pt x="2226" y="2009"/>
                    </a:lnTo>
                    <a:lnTo>
                      <a:pt x="2232" y="1980"/>
                    </a:lnTo>
                    <a:lnTo>
                      <a:pt x="2241" y="1944"/>
                    </a:lnTo>
                    <a:lnTo>
                      <a:pt x="2261" y="1908"/>
                    </a:lnTo>
                    <a:lnTo>
                      <a:pt x="2289" y="1874"/>
                    </a:lnTo>
                    <a:lnTo>
                      <a:pt x="2325" y="1845"/>
                    </a:lnTo>
                    <a:lnTo>
                      <a:pt x="2366" y="1825"/>
                    </a:lnTo>
                    <a:lnTo>
                      <a:pt x="2414" y="1813"/>
                    </a:lnTo>
                    <a:lnTo>
                      <a:pt x="2465" y="1807"/>
                    </a:lnTo>
                    <a:lnTo>
                      <a:pt x="2467" y="1807"/>
                    </a:lnTo>
                    <a:lnTo>
                      <a:pt x="3458" y="1809"/>
                    </a:lnTo>
                    <a:lnTo>
                      <a:pt x="4451" y="1809"/>
                    </a:lnTo>
                    <a:lnTo>
                      <a:pt x="4499" y="1811"/>
                    </a:lnTo>
                    <a:lnTo>
                      <a:pt x="4540" y="1821"/>
                    </a:lnTo>
                    <a:lnTo>
                      <a:pt x="4574" y="1833"/>
                    </a:lnTo>
                    <a:lnTo>
                      <a:pt x="4604" y="1851"/>
                    </a:lnTo>
                    <a:lnTo>
                      <a:pt x="4628" y="1871"/>
                    </a:lnTo>
                    <a:lnTo>
                      <a:pt x="4647" y="1892"/>
                    </a:lnTo>
                    <a:lnTo>
                      <a:pt x="4663" y="1914"/>
                    </a:lnTo>
                    <a:lnTo>
                      <a:pt x="4675" y="1938"/>
                    </a:lnTo>
                    <a:lnTo>
                      <a:pt x="4685" y="1960"/>
                    </a:lnTo>
                    <a:lnTo>
                      <a:pt x="4691" y="1980"/>
                    </a:lnTo>
                    <a:lnTo>
                      <a:pt x="4695" y="1997"/>
                    </a:lnTo>
                    <a:lnTo>
                      <a:pt x="4697" y="2011"/>
                    </a:lnTo>
                    <a:lnTo>
                      <a:pt x="4719" y="2194"/>
                    </a:lnTo>
                    <a:lnTo>
                      <a:pt x="4731" y="2370"/>
                    </a:lnTo>
                    <a:lnTo>
                      <a:pt x="4731" y="2541"/>
                    </a:lnTo>
                    <a:lnTo>
                      <a:pt x="4723" y="2710"/>
                    </a:lnTo>
                    <a:lnTo>
                      <a:pt x="4705" y="2872"/>
                    </a:lnTo>
                    <a:lnTo>
                      <a:pt x="4677" y="3033"/>
                    </a:lnTo>
                    <a:lnTo>
                      <a:pt x="4639" y="3188"/>
                    </a:lnTo>
                    <a:lnTo>
                      <a:pt x="4590" y="3340"/>
                    </a:lnTo>
                    <a:lnTo>
                      <a:pt x="4532" y="3489"/>
                    </a:lnTo>
                    <a:lnTo>
                      <a:pt x="4465" y="3634"/>
                    </a:lnTo>
                    <a:lnTo>
                      <a:pt x="4386" y="3775"/>
                    </a:lnTo>
                    <a:lnTo>
                      <a:pt x="4318" y="3884"/>
                    </a:lnTo>
                    <a:lnTo>
                      <a:pt x="4245" y="3985"/>
                    </a:lnTo>
                    <a:lnTo>
                      <a:pt x="4170" y="4076"/>
                    </a:lnTo>
                    <a:lnTo>
                      <a:pt x="4088" y="4162"/>
                    </a:lnTo>
                    <a:lnTo>
                      <a:pt x="4003" y="4239"/>
                    </a:lnTo>
                    <a:lnTo>
                      <a:pt x="3894" y="4336"/>
                    </a:lnTo>
                    <a:lnTo>
                      <a:pt x="3777" y="4425"/>
                    </a:lnTo>
                    <a:lnTo>
                      <a:pt x="3652" y="4507"/>
                    </a:lnTo>
                    <a:lnTo>
                      <a:pt x="3522" y="4576"/>
                    </a:lnTo>
                    <a:lnTo>
                      <a:pt x="3387" y="4640"/>
                    </a:lnTo>
                    <a:lnTo>
                      <a:pt x="3244" y="4691"/>
                    </a:lnTo>
                    <a:lnTo>
                      <a:pt x="3096" y="4735"/>
                    </a:lnTo>
                    <a:lnTo>
                      <a:pt x="2919" y="4775"/>
                    </a:lnTo>
                    <a:lnTo>
                      <a:pt x="2743" y="4802"/>
                    </a:lnTo>
                    <a:lnTo>
                      <a:pt x="2570" y="4818"/>
                    </a:lnTo>
                    <a:lnTo>
                      <a:pt x="2400" y="4824"/>
                    </a:lnTo>
                    <a:lnTo>
                      <a:pt x="2237" y="4820"/>
                    </a:lnTo>
                    <a:lnTo>
                      <a:pt x="2077" y="4802"/>
                    </a:lnTo>
                    <a:lnTo>
                      <a:pt x="1920" y="4777"/>
                    </a:lnTo>
                    <a:lnTo>
                      <a:pt x="1766" y="4739"/>
                    </a:lnTo>
                    <a:lnTo>
                      <a:pt x="1613" y="4691"/>
                    </a:lnTo>
                    <a:lnTo>
                      <a:pt x="1465" y="4632"/>
                    </a:lnTo>
                    <a:lnTo>
                      <a:pt x="1318" y="4562"/>
                    </a:lnTo>
                    <a:lnTo>
                      <a:pt x="1175" y="4481"/>
                    </a:lnTo>
                    <a:lnTo>
                      <a:pt x="1035" y="4390"/>
                    </a:lnTo>
                    <a:lnTo>
                      <a:pt x="898" y="4289"/>
                    </a:lnTo>
                    <a:lnTo>
                      <a:pt x="783" y="4191"/>
                    </a:lnTo>
                    <a:lnTo>
                      <a:pt x="676" y="4090"/>
                    </a:lnTo>
                    <a:lnTo>
                      <a:pt x="577" y="3981"/>
                    </a:lnTo>
                    <a:lnTo>
                      <a:pt x="486" y="3866"/>
                    </a:lnTo>
                    <a:lnTo>
                      <a:pt x="400" y="3745"/>
                    </a:lnTo>
                    <a:lnTo>
                      <a:pt x="325" y="3620"/>
                    </a:lnTo>
                    <a:lnTo>
                      <a:pt x="256" y="3487"/>
                    </a:lnTo>
                    <a:lnTo>
                      <a:pt x="200" y="3374"/>
                    </a:lnTo>
                    <a:lnTo>
                      <a:pt x="151" y="3255"/>
                    </a:lnTo>
                    <a:lnTo>
                      <a:pt x="107" y="3132"/>
                    </a:lnTo>
                    <a:lnTo>
                      <a:pt x="71" y="3001"/>
                    </a:lnTo>
                    <a:lnTo>
                      <a:pt x="44" y="2866"/>
                    </a:lnTo>
                    <a:lnTo>
                      <a:pt x="22" y="2727"/>
                    </a:lnTo>
                    <a:lnTo>
                      <a:pt x="4" y="2555"/>
                    </a:lnTo>
                    <a:lnTo>
                      <a:pt x="0" y="2384"/>
                    </a:lnTo>
                    <a:lnTo>
                      <a:pt x="8" y="2216"/>
                    </a:lnTo>
                    <a:lnTo>
                      <a:pt x="28" y="2047"/>
                    </a:lnTo>
                    <a:lnTo>
                      <a:pt x="57" y="1882"/>
                    </a:lnTo>
                    <a:lnTo>
                      <a:pt x="101" y="1718"/>
                    </a:lnTo>
                    <a:lnTo>
                      <a:pt x="157" y="1557"/>
                    </a:lnTo>
                    <a:lnTo>
                      <a:pt x="224" y="1398"/>
                    </a:lnTo>
                    <a:lnTo>
                      <a:pt x="230" y="1385"/>
                    </a:lnTo>
                    <a:lnTo>
                      <a:pt x="240" y="1365"/>
                    </a:lnTo>
                    <a:lnTo>
                      <a:pt x="252" y="1341"/>
                    </a:lnTo>
                    <a:lnTo>
                      <a:pt x="266" y="1313"/>
                    </a:lnTo>
                    <a:lnTo>
                      <a:pt x="279" y="1285"/>
                    </a:lnTo>
                    <a:lnTo>
                      <a:pt x="339" y="1176"/>
                    </a:lnTo>
                    <a:lnTo>
                      <a:pt x="406" y="1067"/>
                    </a:lnTo>
                    <a:lnTo>
                      <a:pt x="482" y="962"/>
                    </a:lnTo>
                    <a:lnTo>
                      <a:pt x="567" y="857"/>
                    </a:lnTo>
                    <a:lnTo>
                      <a:pt x="660" y="754"/>
                    </a:lnTo>
                    <a:lnTo>
                      <a:pt x="775" y="639"/>
                    </a:lnTo>
                    <a:lnTo>
                      <a:pt x="896" y="536"/>
                    </a:lnTo>
                    <a:lnTo>
                      <a:pt x="1019" y="440"/>
                    </a:lnTo>
                    <a:lnTo>
                      <a:pt x="1147" y="353"/>
                    </a:lnTo>
                    <a:lnTo>
                      <a:pt x="1280" y="278"/>
                    </a:lnTo>
                    <a:lnTo>
                      <a:pt x="1417" y="210"/>
                    </a:lnTo>
                    <a:lnTo>
                      <a:pt x="1558" y="151"/>
                    </a:lnTo>
                    <a:lnTo>
                      <a:pt x="1702" y="103"/>
                    </a:lnTo>
                    <a:lnTo>
                      <a:pt x="1853" y="63"/>
                    </a:lnTo>
                    <a:lnTo>
                      <a:pt x="2006" y="34"/>
                    </a:lnTo>
                    <a:lnTo>
                      <a:pt x="2176" y="12"/>
                    </a:lnTo>
                    <a:lnTo>
                      <a:pt x="2344" y="0"/>
                    </a:lnTo>
                    <a:lnTo>
                      <a:pt x="25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97" name="Freeform 12">
              <a:extLst>
                <a:ext uri="{FF2B5EF4-FFF2-40B4-BE49-F238E27FC236}">
                  <a16:creationId xmlns:a16="http://schemas.microsoft.com/office/drawing/2014/main" id="{12E61A80-AEA3-4B46-B74B-40E94AD94713}"/>
                </a:ext>
              </a:extLst>
            </p:cNvPr>
            <p:cNvSpPr>
              <a:spLocks noEditPoints="1"/>
            </p:cNvSpPr>
            <p:nvPr/>
          </p:nvSpPr>
          <p:spPr bwMode="auto">
            <a:xfrm>
              <a:off x="6148487" y="4121473"/>
              <a:ext cx="349221" cy="285427"/>
            </a:xfrm>
            <a:custGeom>
              <a:avLst/>
              <a:gdLst>
                <a:gd name="T0" fmla="*/ 3684 w 6558"/>
                <a:gd name="T1" fmla="*/ 624 h 5360"/>
                <a:gd name="T2" fmla="*/ 3362 w 6558"/>
                <a:gd name="T3" fmla="*/ 1503 h 5360"/>
                <a:gd name="T4" fmla="*/ 3290 w 6558"/>
                <a:gd name="T5" fmla="*/ 1865 h 5360"/>
                <a:gd name="T6" fmla="*/ 2023 w 6558"/>
                <a:gd name="T7" fmla="*/ 1634 h 5360"/>
                <a:gd name="T8" fmla="*/ 987 w 6558"/>
                <a:gd name="T9" fmla="*/ 988 h 5360"/>
                <a:gd name="T10" fmla="*/ 569 w 6558"/>
                <a:gd name="T11" fmla="*/ 1064 h 5360"/>
                <a:gd name="T12" fmla="*/ 816 w 6558"/>
                <a:gd name="T13" fmla="*/ 1740 h 5360"/>
                <a:gd name="T14" fmla="*/ 1054 w 6558"/>
                <a:gd name="T15" fmla="*/ 2004 h 5360"/>
                <a:gd name="T16" fmla="*/ 957 w 6558"/>
                <a:gd name="T17" fmla="*/ 2241 h 5360"/>
                <a:gd name="T18" fmla="*/ 720 w 6558"/>
                <a:gd name="T19" fmla="*/ 2537 h 5360"/>
                <a:gd name="T20" fmla="*/ 1176 w 6558"/>
                <a:gd name="T21" fmla="*/ 2966 h 5360"/>
                <a:gd name="T22" fmla="*/ 1460 w 6558"/>
                <a:gd name="T23" fmla="*/ 3072 h 5360"/>
                <a:gd name="T24" fmla="*/ 1456 w 6558"/>
                <a:gd name="T25" fmla="*/ 3340 h 5360"/>
                <a:gd name="T26" fmla="*/ 1335 w 6558"/>
                <a:gd name="T27" fmla="*/ 3686 h 5360"/>
                <a:gd name="T28" fmla="*/ 1878 w 6558"/>
                <a:gd name="T29" fmla="*/ 3935 h 5360"/>
                <a:gd name="T30" fmla="*/ 2130 w 6558"/>
                <a:gd name="T31" fmla="*/ 4006 h 5360"/>
                <a:gd name="T32" fmla="*/ 1850 w 6558"/>
                <a:gd name="T33" fmla="*/ 4438 h 5360"/>
                <a:gd name="T34" fmla="*/ 933 w 6558"/>
                <a:gd name="T35" fmla="*/ 4778 h 5360"/>
                <a:gd name="T36" fmla="*/ 1846 w 6558"/>
                <a:gd name="T37" fmla="*/ 5054 h 5360"/>
                <a:gd name="T38" fmla="*/ 2687 w 6558"/>
                <a:gd name="T39" fmla="*/ 5026 h 5360"/>
                <a:gd name="T40" fmla="*/ 3543 w 6558"/>
                <a:gd name="T41" fmla="*/ 4772 h 5360"/>
                <a:gd name="T42" fmla="*/ 4680 w 6558"/>
                <a:gd name="T43" fmla="*/ 3994 h 5360"/>
                <a:gd name="T44" fmla="*/ 5299 w 6558"/>
                <a:gd name="T45" fmla="*/ 3046 h 5360"/>
                <a:gd name="T46" fmla="*/ 5558 w 6558"/>
                <a:gd name="T47" fmla="*/ 2165 h 5360"/>
                <a:gd name="T48" fmla="*/ 5609 w 6558"/>
                <a:gd name="T49" fmla="*/ 1585 h 5360"/>
                <a:gd name="T50" fmla="*/ 5657 w 6558"/>
                <a:gd name="T51" fmla="*/ 1360 h 5360"/>
                <a:gd name="T52" fmla="*/ 5766 w 6558"/>
                <a:gd name="T53" fmla="*/ 1082 h 5360"/>
                <a:gd name="T54" fmla="*/ 5558 w 6558"/>
                <a:gd name="T55" fmla="*/ 917 h 5360"/>
                <a:gd name="T56" fmla="*/ 5679 w 6558"/>
                <a:gd name="T57" fmla="*/ 646 h 5360"/>
                <a:gd name="T58" fmla="*/ 5180 w 6558"/>
                <a:gd name="T59" fmla="*/ 555 h 5360"/>
                <a:gd name="T60" fmla="*/ 4589 w 6558"/>
                <a:gd name="T61" fmla="*/ 6 h 5360"/>
                <a:gd name="T62" fmla="*/ 5494 w 6558"/>
                <a:gd name="T63" fmla="*/ 372 h 5360"/>
                <a:gd name="T64" fmla="*/ 6212 w 6558"/>
                <a:gd name="T65" fmla="*/ 103 h 5360"/>
                <a:gd name="T66" fmla="*/ 6369 w 6558"/>
                <a:gd name="T67" fmla="*/ 302 h 5360"/>
                <a:gd name="T68" fmla="*/ 6230 w 6558"/>
                <a:gd name="T69" fmla="*/ 678 h 5360"/>
                <a:gd name="T70" fmla="*/ 6542 w 6558"/>
                <a:gd name="T71" fmla="*/ 682 h 5360"/>
                <a:gd name="T72" fmla="*/ 6492 w 6558"/>
                <a:gd name="T73" fmla="*/ 903 h 5360"/>
                <a:gd name="T74" fmla="*/ 6081 w 6558"/>
                <a:gd name="T75" fmla="*/ 1368 h 5360"/>
                <a:gd name="T76" fmla="*/ 5888 w 6558"/>
                <a:gd name="T77" fmla="*/ 1917 h 5360"/>
                <a:gd name="T78" fmla="*/ 5727 w 6558"/>
                <a:gd name="T79" fmla="*/ 2740 h 5360"/>
                <a:gd name="T80" fmla="*/ 5271 w 6558"/>
                <a:gd name="T81" fmla="*/ 3724 h 5360"/>
                <a:gd name="T82" fmla="*/ 4376 w 6558"/>
                <a:gd name="T83" fmla="*/ 4650 h 5360"/>
                <a:gd name="T84" fmla="*/ 2894 w 6558"/>
                <a:gd name="T85" fmla="*/ 5292 h 5360"/>
                <a:gd name="T86" fmla="*/ 2427 w 6558"/>
                <a:gd name="T87" fmla="*/ 5350 h 5360"/>
                <a:gd name="T88" fmla="*/ 1345 w 6558"/>
                <a:gd name="T89" fmla="*/ 5291 h 5360"/>
                <a:gd name="T90" fmla="*/ 60 w 6558"/>
                <a:gd name="T91" fmla="*/ 4746 h 5360"/>
                <a:gd name="T92" fmla="*/ 78 w 6558"/>
                <a:gd name="T93" fmla="*/ 4495 h 5360"/>
                <a:gd name="T94" fmla="*/ 350 w 6558"/>
                <a:gd name="T95" fmla="*/ 4499 h 5360"/>
                <a:gd name="T96" fmla="*/ 1156 w 6558"/>
                <a:gd name="T97" fmla="*/ 4432 h 5360"/>
                <a:gd name="T98" fmla="*/ 1426 w 6558"/>
                <a:gd name="T99" fmla="*/ 4100 h 5360"/>
                <a:gd name="T100" fmla="*/ 861 w 6558"/>
                <a:gd name="T101" fmla="*/ 3573 h 5360"/>
                <a:gd name="T102" fmla="*/ 816 w 6558"/>
                <a:gd name="T103" fmla="*/ 3086 h 5360"/>
                <a:gd name="T104" fmla="*/ 366 w 6558"/>
                <a:gd name="T105" fmla="*/ 2479 h 5360"/>
                <a:gd name="T106" fmla="*/ 338 w 6558"/>
                <a:gd name="T107" fmla="*/ 1819 h 5360"/>
                <a:gd name="T108" fmla="*/ 338 w 6558"/>
                <a:gd name="T109" fmla="*/ 1447 h 5360"/>
                <a:gd name="T110" fmla="*/ 408 w 6558"/>
                <a:gd name="T111" fmla="*/ 451 h 5360"/>
                <a:gd name="T112" fmla="*/ 712 w 6558"/>
                <a:gd name="T113" fmla="*/ 310 h 5360"/>
                <a:gd name="T114" fmla="*/ 981 w 6558"/>
                <a:gd name="T115" fmla="*/ 583 h 5360"/>
                <a:gd name="T116" fmla="*/ 1683 w 6558"/>
                <a:gd name="T117" fmla="*/ 1121 h 5360"/>
                <a:gd name="T118" fmla="*/ 2689 w 6558"/>
                <a:gd name="T119" fmla="*/ 1533 h 5360"/>
                <a:gd name="T120" fmla="*/ 3149 w 6558"/>
                <a:gd name="T121" fmla="*/ 919 h 5360"/>
                <a:gd name="T122" fmla="*/ 3867 w 6558"/>
                <a:gd name="T123" fmla="*/ 137 h 5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8" h="5360">
                  <a:moveTo>
                    <a:pt x="4469" y="298"/>
                  </a:moveTo>
                  <a:lnTo>
                    <a:pt x="4356" y="304"/>
                  </a:lnTo>
                  <a:lnTo>
                    <a:pt x="4247" y="320"/>
                  </a:lnTo>
                  <a:lnTo>
                    <a:pt x="4139" y="348"/>
                  </a:lnTo>
                  <a:lnTo>
                    <a:pt x="4038" y="386"/>
                  </a:lnTo>
                  <a:lnTo>
                    <a:pt x="3940" y="431"/>
                  </a:lnTo>
                  <a:lnTo>
                    <a:pt x="3849" y="487"/>
                  </a:lnTo>
                  <a:lnTo>
                    <a:pt x="3763" y="553"/>
                  </a:lnTo>
                  <a:lnTo>
                    <a:pt x="3684" y="624"/>
                  </a:lnTo>
                  <a:lnTo>
                    <a:pt x="3612" y="702"/>
                  </a:lnTo>
                  <a:lnTo>
                    <a:pt x="3549" y="787"/>
                  </a:lnTo>
                  <a:lnTo>
                    <a:pt x="3493" y="881"/>
                  </a:lnTo>
                  <a:lnTo>
                    <a:pt x="3445" y="976"/>
                  </a:lnTo>
                  <a:lnTo>
                    <a:pt x="3407" y="1080"/>
                  </a:lnTo>
                  <a:lnTo>
                    <a:pt x="3381" y="1185"/>
                  </a:lnTo>
                  <a:lnTo>
                    <a:pt x="3364" y="1296"/>
                  </a:lnTo>
                  <a:lnTo>
                    <a:pt x="3358" y="1410"/>
                  </a:lnTo>
                  <a:lnTo>
                    <a:pt x="3362" y="1503"/>
                  </a:lnTo>
                  <a:lnTo>
                    <a:pt x="3373" y="1595"/>
                  </a:lnTo>
                  <a:lnTo>
                    <a:pt x="3393" y="1686"/>
                  </a:lnTo>
                  <a:lnTo>
                    <a:pt x="3397" y="1718"/>
                  </a:lnTo>
                  <a:lnTo>
                    <a:pt x="3395" y="1750"/>
                  </a:lnTo>
                  <a:lnTo>
                    <a:pt x="3385" y="1781"/>
                  </a:lnTo>
                  <a:lnTo>
                    <a:pt x="3370" y="1809"/>
                  </a:lnTo>
                  <a:lnTo>
                    <a:pt x="3346" y="1835"/>
                  </a:lnTo>
                  <a:lnTo>
                    <a:pt x="3320" y="1853"/>
                  </a:lnTo>
                  <a:lnTo>
                    <a:pt x="3290" y="1865"/>
                  </a:lnTo>
                  <a:lnTo>
                    <a:pt x="3256" y="1871"/>
                  </a:lnTo>
                  <a:lnTo>
                    <a:pt x="3091" y="1875"/>
                  </a:lnTo>
                  <a:lnTo>
                    <a:pt x="2928" y="1867"/>
                  </a:lnTo>
                  <a:lnTo>
                    <a:pt x="2767" y="1849"/>
                  </a:lnTo>
                  <a:lnTo>
                    <a:pt x="2612" y="1821"/>
                  </a:lnTo>
                  <a:lnTo>
                    <a:pt x="2459" y="1785"/>
                  </a:lnTo>
                  <a:lnTo>
                    <a:pt x="2309" y="1742"/>
                  </a:lnTo>
                  <a:lnTo>
                    <a:pt x="2164" y="1692"/>
                  </a:lnTo>
                  <a:lnTo>
                    <a:pt x="2023" y="1634"/>
                  </a:lnTo>
                  <a:lnTo>
                    <a:pt x="1886" y="1573"/>
                  </a:lnTo>
                  <a:lnTo>
                    <a:pt x="1754" y="1507"/>
                  </a:lnTo>
                  <a:lnTo>
                    <a:pt x="1627" y="1437"/>
                  </a:lnTo>
                  <a:lnTo>
                    <a:pt x="1506" y="1364"/>
                  </a:lnTo>
                  <a:lnTo>
                    <a:pt x="1390" y="1290"/>
                  </a:lnTo>
                  <a:lnTo>
                    <a:pt x="1281" y="1213"/>
                  </a:lnTo>
                  <a:lnTo>
                    <a:pt x="1176" y="1137"/>
                  </a:lnTo>
                  <a:lnTo>
                    <a:pt x="1078" y="1062"/>
                  </a:lnTo>
                  <a:lnTo>
                    <a:pt x="987" y="988"/>
                  </a:lnTo>
                  <a:lnTo>
                    <a:pt x="903" y="917"/>
                  </a:lnTo>
                  <a:lnTo>
                    <a:pt x="825" y="847"/>
                  </a:lnTo>
                  <a:lnTo>
                    <a:pt x="756" y="781"/>
                  </a:lnTo>
                  <a:lnTo>
                    <a:pt x="692" y="722"/>
                  </a:lnTo>
                  <a:lnTo>
                    <a:pt x="638" y="666"/>
                  </a:lnTo>
                  <a:lnTo>
                    <a:pt x="605" y="769"/>
                  </a:lnTo>
                  <a:lnTo>
                    <a:pt x="583" y="871"/>
                  </a:lnTo>
                  <a:lnTo>
                    <a:pt x="571" y="968"/>
                  </a:lnTo>
                  <a:lnTo>
                    <a:pt x="569" y="1064"/>
                  </a:lnTo>
                  <a:lnTo>
                    <a:pt x="575" y="1153"/>
                  </a:lnTo>
                  <a:lnTo>
                    <a:pt x="589" y="1243"/>
                  </a:lnTo>
                  <a:lnTo>
                    <a:pt x="609" y="1326"/>
                  </a:lnTo>
                  <a:lnTo>
                    <a:pt x="635" y="1406"/>
                  </a:lnTo>
                  <a:lnTo>
                    <a:pt x="666" y="1481"/>
                  </a:lnTo>
                  <a:lnTo>
                    <a:pt x="700" y="1553"/>
                  </a:lnTo>
                  <a:lnTo>
                    <a:pt x="738" y="1620"/>
                  </a:lnTo>
                  <a:lnTo>
                    <a:pt x="776" y="1682"/>
                  </a:lnTo>
                  <a:lnTo>
                    <a:pt x="816" y="1740"/>
                  </a:lnTo>
                  <a:lnTo>
                    <a:pt x="853" y="1791"/>
                  </a:lnTo>
                  <a:lnTo>
                    <a:pt x="891" y="1837"/>
                  </a:lnTo>
                  <a:lnTo>
                    <a:pt x="927" y="1877"/>
                  </a:lnTo>
                  <a:lnTo>
                    <a:pt x="957" y="1911"/>
                  </a:lnTo>
                  <a:lnTo>
                    <a:pt x="985" y="1936"/>
                  </a:lnTo>
                  <a:lnTo>
                    <a:pt x="1006" y="1958"/>
                  </a:lnTo>
                  <a:lnTo>
                    <a:pt x="1022" y="1972"/>
                  </a:lnTo>
                  <a:lnTo>
                    <a:pt x="1030" y="1980"/>
                  </a:lnTo>
                  <a:lnTo>
                    <a:pt x="1054" y="2004"/>
                  </a:lnTo>
                  <a:lnTo>
                    <a:pt x="1070" y="2034"/>
                  </a:lnTo>
                  <a:lnTo>
                    <a:pt x="1080" y="2066"/>
                  </a:lnTo>
                  <a:lnTo>
                    <a:pt x="1082" y="2100"/>
                  </a:lnTo>
                  <a:lnTo>
                    <a:pt x="1078" y="2133"/>
                  </a:lnTo>
                  <a:lnTo>
                    <a:pt x="1064" y="2165"/>
                  </a:lnTo>
                  <a:lnTo>
                    <a:pt x="1044" y="2193"/>
                  </a:lnTo>
                  <a:lnTo>
                    <a:pt x="1018" y="2215"/>
                  </a:lnTo>
                  <a:lnTo>
                    <a:pt x="989" y="2231"/>
                  </a:lnTo>
                  <a:lnTo>
                    <a:pt x="957" y="2241"/>
                  </a:lnTo>
                  <a:lnTo>
                    <a:pt x="881" y="2245"/>
                  </a:lnTo>
                  <a:lnTo>
                    <a:pt x="808" y="2243"/>
                  </a:lnTo>
                  <a:lnTo>
                    <a:pt x="734" y="2231"/>
                  </a:lnTo>
                  <a:lnTo>
                    <a:pt x="664" y="2213"/>
                  </a:lnTo>
                  <a:lnTo>
                    <a:pt x="599" y="2189"/>
                  </a:lnTo>
                  <a:lnTo>
                    <a:pt x="619" y="2288"/>
                  </a:lnTo>
                  <a:lnTo>
                    <a:pt x="646" y="2378"/>
                  </a:lnTo>
                  <a:lnTo>
                    <a:pt x="680" y="2461"/>
                  </a:lnTo>
                  <a:lnTo>
                    <a:pt x="720" y="2537"/>
                  </a:lnTo>
                  <a:lnTo>
                    <a:pt x="762" y="2608"/>
                  </a:lnTo>
                  <a:lnTo>
                    <a:pt x="810" y="2672"/>
                  </a:lnTo>
                  <a:lnTo>
                    <a:pt x="859" y="2730"/>
                  </a:lnTo>
                  <a:lnTo>
                    <a:pt x="911" y="2781"/>
                  </a:lnTo>
                  <a:lnTo>
                    <a:pt x="965" y="2829"/>
                  </a:lnTo>
                  <a:lnTo>
                    <a:pt x="1018" y="2869"/>
                  </a:lnTo>
                  <a:lnTo>
                    <a:pt x="1072" y="2907"/>
                  </a:lnTo>
                  <a:lnTo>
                    <a:pt x="1124" y="2939"/>
                  </a:lnTo>
                  <a:lnTo>
                    <a:pt x="1176" y="2966"/>
                  </a:lnTo>
                  <a:lnTo>
                    <a:pt x="1223" y="2988"/>
                  </a:lnTo>
                  <a:lnTo>
                    <a:pt x="1267" y="3008"/>
                  </a:lnTo>
                  <a:lnTo>
                    <a:pt x="1309" y="3024"/>
                  </a:lnTo>
                  <a:lnTo>
                    <a:pt x="1345" y="3038"/>
                  </a:lnTo>
                  <a:lnTo>
                    <a:pt x="1374" y="3048"/>
                  </a:lnTo>
                  <a:lnTo>
                    <a:pt x="1398" y="3054"/>
                  </a:lnTo>
                  <a:lnTo>
                    <a:pt x="1416" y="3058"/>
                  </a:lnTo>
                  <a:lnTo>
                    <a:pt x="1424" y="3060"/>
                  </a:lnTo>
                  <a:lnTo>
                    <a:pt x="1460" y="3072"/>
                  </a:lnTo>
                  <a:lnTo>
                    <a:pt x="1490" y="3094"/>
                  </a:lnTo>
                  <a:lnTo>
                    <a:pt x="1516" y="3119"/>
                  </a:lnTo>
                  <a:lnTo>
                    <a:pt x="1532" y="3153"/>
                  </a:lnTo>
                  <a:lnTo>
                    <a:pt x="1542" y="3189"/>
                  </a:lnTo>
                  <a:lnTo>
                    <a:pt x="1540" y="3227"/>
                  </a:lnTo>
                  <a:lnTo>
                    <a:pt x="1532" y="3263"/>
                  </a:lnTo>
                  <a:lnTo>
                    <a:pt x="1512" y="3294"/>
                  </a:lnTo>
                  <a:lnTo>
                    <a:pt x="1488" y="3320"/>
                  </a:lnTo>
                  <a:lnTo>
                    <a:pt x="1456" y="3340"/>
                  </a:lnTo>
                  <a:lnTo>
                    <a:pt x="1396" y="3362"/>
                  </a:lnTo>
                  <a:lnTo>
                    <a:pt x="1333" y="3380"/>
                  </a:lnTo>
                  <a:lnTo>
                    <a:pt x="1261" y="3392"/>
                  </a:lnTo>
                  <a:lnTo>
                    <a:pt x="1185" y="3398"/>
                  </a:lnTo>
                  <a:lnTo>
                    <a:pt x="1106" y="3398"/>
                  </a:lnTo>
                  <a:lnTo>
                    <a:pt x="1158" y="3483"/>
                  </a:lnTo>
                  <a:lnTo>
                    <a:pt x="1213" y="3561"/>
                  </a:lnTo>
                  <a:lnTo>
                    <a:pt x="1273" y="3626"/>
                  </a:lnTo>
                  <a:lnTo>
                    <a:pt x="1335" y="3686"/>
                  </a:lnTo>
                  <a:lnTo>
                    <a:pt x="1398" y="3738"/>
                  </a:lnTo>
                  <a:lnTo>
                    <a:pt x="1464" y="3781"/>
                  </a:lnTo>
                  <a:lnTo>
                    <a:pt x="1530" y="3819"/>
                  </a:lnTo>
                  <a:lnTo>
                    <a:pt x="1595" y="3851"/>
                  </a:lnTo>
                  <a:lnTo>
                    <a:pt x="1657" y="3877"/>
                  </a:lnTo>
                  <a:lnTo>
                    <a:pt x="1719" y="3897"/>
                  </a:lnTo>
                  <a:lnTo>
                    <a:pt x="1776" y="3915"/>
                  </a:lnTo>
                  <a:lnTo>
                    <a:pt x="1830" y="3927"/>
                  </a:lnTo>
                  <a:lnTo>
                    <a:pt x="1878" y="3935"/>
                  </a:lnTo>
                  <a:lnTo>
                    <a:pt x="1919" y="3941"/>
                  </a:lnTo>
                  <a:lnTo>
                    <a:pt x="1955" y="3945"/>
                  </a:lnTo>
                  <a:lnTo>
                    <a:pt x="1983" y="3947"/>
                  </a:lnTo>
                  <a:lnTo>
                    <a:pt x="2001" y="3948"/>
                  </a:lnTo>
                  <a:lnTo>
                    <a:pt x="2011" y="3948"/>
                  </a:lnTo>
                  <a:lnTo>
                    <a:pt x="2045" y="3952"/>
                  </a:lnTo>
                  <a:lnTo>
                    <a:pt x="2077" y="3964"/>
                  </a:lnTo>
                  <a:lnTo>
                    <a:pt x="2106" y="3982"/>
                  </a:lnTo>
                  <a:lnTo>
                    <a:pt x="2130" y="4006"/>
                  </a:lnTo>
                  <a:lnTo>
                    <a:pt x="2148" y="4036"/>
                  </a:lnTo>
                  <a:lnTo>
                    <a:pt x="2158" y="4070"/>
                  </a:lnTo>
                  <a:lnTo>
                    <a:pt x="2160" y="4104"/>
                  </a:lnTo>
                  <a:lnTo>
                    <a:pt x="2154" y="4137"/>
                  </a:lnTo>
                  <a:lnTo>
                    <a:pt x="2142" y="4169"/>
                  </a:lnTo>
                  <a:lnTo>
                    <a:pt x="2122" y="4197"/>
                  </a:lnTo>
                  <a:lnTo>
                    <a:pt x="2035" y="4284"/>
                  </a:lnTo>
                  <a:lnTo>
                    <a:pt x="1945" y="4366"/>
                  </a:lnTo>
                  <a:lnTo>
                    <a:pt x="1850" y="4438"/>
                  </a:lnTo>
                  <a:lnTo>
                    <a:pt x="1752" y="4501"/>
                  </a:lnTo>
                  <a:lnTo>
                    <a:pt x="1653" y="4557"/>
                  </a:lnTo>
                  <a:lnTo>
                    <a:pt x="1551" y="4607"/>
                  </a:lnTo>
                  <a:lnTo>
                    <a:pt x="1448" y="4648"/>
                  </a:lnTo>
                  <a:lnTo>
                    <a:pt x="1345" y="4686"/>
                  </a:lnTo>
                  <a:lnTo>
                    <a:pt x="1241" y="4716"/>
                  </a:lnTo>
                  <a:lnTo>
                    <a:pt x="1136" y="4742"/>
                  </a:lnTo>
                  <a:lnTo>
                    <a:pt x="1034" y="4762"/>
                  </a:lnTo>
                  <a:lnTo>
                    <a:pt x="933" y="4778"/>
                  </a:lnTo>
                  <a:lnTo>
                    <a:pt x="833" y="4789"/>
                  </a:lnTo>
                  <a:lnTo>
                    <a:pt x="736" y="4797"/>
                  </a:lnTo>
                  <a:lnTo>
                    <a:pt x="899" y="4863"/>
                  </a:lnTo>
                  <a:lnTo>
                    <a:pt x="1062" y="4917"/>
                  </a:lnTo>
                  <a:lnTo>
                    <a:pt x="1225" y="4960"/>
                  </a:lnTo>
                  <a:lnTo>
                    <a:pt x="1386" y="4996"/>
                  </a:lnTo>
                  <a:lnTo>
                    <a:pt x="1544" y="5022"/>
                  </a:lnTo>
                  <a:lnTo>
                    <a:pt x="1697" y="5042"/>
                  </a:lnTo>
                  <a:lnTo>
                    <a:pt x="1846" y="5054"/>
                  </a:lnTo>
                  <a:lnTo>
                    <a:pt x="1987" y="5062"/>
                  </a:lnTo>
                  <a:lnTo>
                    <a:pt x="2118" y="5064"/>
                  </a:lnTo>
                  <a:lnTo>
                    <a:pt x="2220" y="5062"/>
                  </a:lnTo>
                  <a:lnTo>
                    <a:pt x="2315" y="5060"/>
                  </a:lnTo>
                  <a:lnTo>
                    <a:pt x="2405" y="5054"/>
                  </a:lnTo>
                  <a:lnTo>
                    <a:pt x="2486" y="5048"/>
                  </a:lnTo>
                  <a:lnTo>
                    <a:pt x="2562" y="5040"/>
                  </a:lnTo>
                  <a:lnTo>
                    <a:pt x="2628" y="5032"/>
                  </a:lnTo>
                  <a:lnTo>
                    <a:pt x="2687" y="5026"/>
                  </a:lnTo>
                  <a:lnTo>
                    <a:pt x="2735" y="5018"/>
                  </a:lnTo>
                  <a:lnTo>
                    <a:pt x="2775" y="5012"/>
                  </a:lnTo>
                  <a:lnTo>
                    <a:pt x="2805" y="5006"/>
                  </a:lnTo>
                  <a:lnTo>
                    <a:pt x="2823" y="5002"/>
                  </a:lnTo>
                  <a:lnTo>
                    <a:pt x="2828" y="5002"/>
                  </a:lnTo>
                  <a:lnTo>
                    <a:pt x="3019" y="4953"/>
                  </a:lnTo>
                  <a:lnTo>
                    <a:pt x="3202" y="4899"/>
                  </a:lnTo>
                  <a:lnTo>
                    <a:pt x="3377" y="4837"/>
                  </a:lnTo>
                  <a:lnTo>
                    <a:pt x="3543" y="4772"/>
                  </a:lnTo>
                  <a:lnTo>
                    <a:pt x="3698" y="4702"/>
                  </a:lnTo>
                  <a:lnTo>
                    <a:pt x="3847" y="4626"/>
                  </a:lnTo>
                  <a:lnTo>
                    <a:pt x="3988" y="4545"/>
                  </a:lnTo>
                  <a:lnTo>
                    <a:pt x="4121" y="4461"/>
                  </a:lnTo>
                  <a:lnTo>
                    <a:pt x="4247" y="4374"/>
                  </a:lnTo>
                  <a:lnTo>
                    <a:pt x="4366" y="4284"/>
                  </a:lnTo>
                  <a:lnTo>
                    <a:pt x="4477" y="4189"/>
                  </a:lnTo>
                  <a:lnTo>
                    <a:pt x="4581" y="4094"/>
                  </a:lnTo>
                  <a:lnTo>
                    <a:pt x="4680" y="3994"/>
                  </a:lnTo>
                  <a:lnTo>
                    <a:pt x="4772" y="3893"/>
                  </a:lnTo>
                  <a:lnTo>
                    <a:pt x="4857" y="3789"/>
                  </a:lnTo>
                  <a:lnTo>
                    <a:pt x="4937" y="3686"/>
                  </a:lnTo>
                  <a:lnTo>
                    <a:pt x="5011" y="3581"/>
                  </a:lnTo>
                  <a:lnTo>
                    <a:pt x="5078" y="3473"/>
                  </a:lnTo>
                  <a:lnTo>
                    <a:pt x="5140" y="3366"/>
                  </a:lnTo>
                  <a:lnTo>
                    <a:pt x="5197" y="3261"/>
                  </a:lnTo>
                  <a:lnTo>
                    <a:pt x="5251" y="3153"/>
                  </a:lnTo>
                  <a:lnTo>
                    <a:pt x="5299" y="3046"/>
                  </a:lnTo>
                  <a:lnTo>
                    <a:pt x="5343" y="2940"/>
                  </a:lnTo>
                  <a:lnTo>
                    <a:pt x="5382" y="2837"/>
                  </a:lnTo>
                  <a:lnTo>
                    <a:pt x="5418" y="2734"/>
                  </a:lnTo>
                  <a:lnTo>
                    <a:pt x="5450" y="2632"/>
                  </a:lnTo>
                  <a:lnTo>
                    <a:pt x="5478" y="2533"/>
                  </a:lnTo>
                  <a:lnTo>
                    <a:pt x="5502" y="2437"/>
                  </a:lnTo>
                  <a:lnTo>
                    <a:pt x="5524" y="2344"/>
                  </a:lnTo>
                  <a:lnTo>
                    <a:pt x="5542" y="2253"/>
                  </a:lnTo>
                  <a:lnTo>
                    <a:pt x="5558" y="2165"/>
                  </a:lnTo>
                  <a:lnTo>
                    <a:pt x="5571" y="2082"/>
                  </a:lnTo>
                  <a:lnTo>
                    <a:pt x="5581" y="2002"/>
                  </a:lnTo>
                  <a:lnTo>
                    <a:pt x="5589" y="1927"/>
                  </a:lnTo>
                  <a:lnTo>
                    <a:pt x="5597" y="1857"/>
                  </a:lnTo>
                  <a:lnTo>
                    <a:pt x="5601" y="1791"/>
                  </a:lnTo>
                  <a:lnTo>
                    <a:pt x="5605" y="1730"/>
                  </a:lnTo>
                  <a:lnTo>
                    <a:pt x="5607" y="1676"/>
                  </a:lnTo>
                  <a:lnTo>
                    <a:pt x="5609" y="1626"/>
                  </a:lnTo>
                  <a:lnTo>
                    <a:pt x="5609" y="1585"/>
                  </a:lnTo>
                  <a:lnTo>
                    <a:pt x="5609" y="1549"/>
                  </a:lnTo>
                  <a:lnTo>
                    <a:pt x="5609" y="1521"/>
                  </a:lnTo>
                  <a:lnTo>
                    <a:pt x="5609" y="1499"/>
                  </a:lnTo>
                  <a:lnTo>
                    <a:pt x="5609" y="1485"/>
                  </a:lnTo>
                  <a:lnTo>
                    <a:pt x="5607" y="1479"/>
                  </a:lnTo>
                  <a:lnTo>
                    <a:pt x="5609" y="1445"/>
                  </a:lnTo>
                  <a:lnTo>
                    <a:pt x="5619" y="1414"/>
                  </a:lnTo>
                  <a:lnTo>
                    <a:pt x="5635" y="1384"/>
                  </a:lnTo>
                  <a:lnTo>
                    <a:pt x="5657" y="1360"/>
                  </a:lnTo>
                  <a:lnTo>
                    <a:pt x="5733" y="1288"/>
                  </a:lnTo>
                  <a:lnTo>
                    <a:pt x="5804" y="1223"/>
                  </a:lnTo>
                  <a:lnTo>
                    <a:pt x="5868" y="1161"/>
                  </a:lnTo>
                  <a:lnTo>
                    <a:pt x="5926" y="1105"/>
                  </a:lnTo>
                  <a:lnTo>
                    <a:pt x="5977" y="1052"/>
                  </a:lnTo>
                  <a:lnTo>
                    <a:pt x="5916" y="1062"/>
                  </a:lnTo>
                  <a:lnTo>
                    <a:pt x="5858" y="1072"/>
                  </a:lnTo>
                  <a:lnTo>
                    <a:pt x="5808" y="1078"/>
                  </a:lnTo>
                  <a:lnTo>
                    <a:pt x="5766" y="1082"/>
                  </a:lnTo>
                  <a:lnTo>
                    <a:pt x="5737" y="1086"/>
                  </a:lnTo>
                  <a:lnTo>
                    <a:pt x="5717" y="1086"/>
                  </a:lnTo>
                  <a:lnTo>
                    <a:pt x="5679" y="1086"/>
                  </a:lnTo>
                  <a:lnTo>
                    <a:pt x="5643" y="1074"/>
                  </a:lnTo>
                  <a:lnTo>
                    <a:pt x="5611" y="1054"/>
                  </a:lnTo>
                  <a:lnTo>
                    <a:pt x="5585" y="1026"/>
                  </a:lnTo>
                  <a:lnTo>
                    <a:pt x="5567" y="992"/>
                  </a:lnTo>
                  <a:lnTo>
                    <a:pt x="5558" y="954"/>
                  </a:lnTo>
                  <a:lnTo>
                    <a:pt x="5558" y="917"/>
                  </a:lnTo>
                  <a:lnTo>
                    <a:pt x="5569" y="881"/>
                  </a:lnTo>
                  <a:lnTo>
                    <a:pt x="5587" y="849"/>
                  </a:lnTo>
                  <a:lnTo>
                    <a:pt x="5615" y="821"/>
                  </a:lnTo>
                  <a:lnTo>
                    <a:pt x="5689" y="761"/>
                  </a:lnTo>
                  <a:lnTo>
                    <a:pt x="5756" y="704"/>
                  </a:lnTo>
                  <a:lnTo>
                    <a:pt x="5814" y="650"/>
                  </a:lnTo>
                  <a:lnTo>
                    <a:pt x="5866" y="598"/>
                  </a:lnTo>
                  <a:lnTo>
                    <a:pt x="5768" y="626"/>
                  </a:lnTo>
                  <a:lnTo>
                    <a:pt x="5679" y="646"/>
                  </a:lnTo>
                  <a:lnTo>
                    <a:pt x="5593" y="660"/>
                  </a:lnTo>
                  <a:lnTo>
                    <a:pt x="5518" y="668"/>
                  </a:lnTo>
                  <a:lnTo>
                    <a:pt x="5448" y="674"/>
                  </a:lnTo>
                  <a:lnTo>
                    <a:pt x="5388" y="674"/>
                  </a:lnTo>
                  <a:lnTo>
                    <a:pt x="5365" y="674"/>
                  </a:lnTo>
                  <a:lnTo>
                    <a:pt x="5327" y="668"/>
                  </a:lnTo>
                  <a:lnTo>
                    <a:pt x="5293" y="654"/>
                  </a:lnTo>
                  <a:lnTo>
                    <a:pt x="5261" y="630"/>
                  </a:lnTo>
                  <a:lnTo>
                    <a:pt x="5180" y="555"/>
                  </a:lnTo>
                  <a:lnTo>
                    <a:pt x="5092" y="487"/>
                  </a:lnTo>
                  <a:lnTo>
                    <a:pt x="4999" y="431"/>
                  </a:lnTo>
                  <a:lnTo>
                    <a:pt x="4899" y="384"/>
                  </a:lnTo>
                  <a:lnTo>
                    <a:pt x="4798" y="346"/>
                  </a:lnTo>
                  <a:lnTo>
                    <a:pt x="4690" y="320"/>
                  </a:lnTo>
                  <a:lnTo>
                    <a:pt x="4581" y="304"/>
                  </a:lnTo>
                  <a:lnTo>
                    <a:pt x="4469" y="298"/>
                  </a:lnTo>
                  <a:close/>
                  <a:moveTo>
                    <a:pt x="4469" y="0"/>
                  </a:moveTo>
                  <a:lnTo>
                    <a:pt x="4589" y="6"/>
                  </a:lnTo>
                  <a:lnTo>
                    <a:pt x="4704" y="20"/>
                  </a:lnTo>
                  <a:lnTo>
                    <a:pt x="4820" y="44"/>
                  </a:lnTo>
                  <a:lnTo>
                    <a:pt x="4931" y="78"/>
                  </a:lnTo>
                  <a:lnTo>
                    <a:pt x="5038" y="119"/>
                  </a:lnTo>
                  <a:lnTo>
                    <a:pt x="5144" y="171"/>
                  </a:lnTo>
                  <a:lnTo>
                    <a:pt x="5243" y="231"/>
                  </a:lnTo>
                  <a:lnTo>
                    <a:pt x="5339" y="300"/>
                  </a:lnTo>
                  <a:lnTo>
                    <a:pt x="5428" y="376"/>
                  </a:lnTo>
                  <a:lnTo>
                    <a:pt x="5494" y="372"/>
                  </a:lnTo>
                  <a:lnTo>
                    <a:pt x="5567" y="364"/>
                  </a:lnTo>
                  <a:lnTo>
                    <a:pt x="5651" y="348"/>
                  </a:lnTo>
                  <a:lnTo>
                    <a:pt x="5741" y="326"/>
                  </a:lnTo>
                  <a:lnTo>
                    <a:pt x="5834" y="294"/>
                  </a:lnTo>
                  <a:lnTo>
                    <a:pt x="5933" y="252"/>
                  </a:lnTo>
                  <a:lnTo>
                    <a:pt x="6035" y="199"/>
                  </a:lnTo>
                  <a:lnTo>
                    <a:pt x="6138" y="131"/>
                  </a:lnTo>
                  <a:lnTo>
                    <a:pt x="6172" y="113"/>
                  </a:lnTo>
                  <a:lnTo>
                    <a:pt x="6212" y="103"/>
                  </a:lnTo>
                  <a:lnTo>
                    <a:pt x="6250" y="105"/>
                  </a:lnTo>
                  <a:lnTo>
                    <a:pt x="6288" y="117"/>
                  </a:lnTo>
                  <a:lnTo>
                    <a:pt x="6321" y="139"/>
                  </a:lnTo>
                  <a:lnTo>
                    <a:pt x="6347" y="167"/>
                  </a:lnTo>
                  <a:lnTo>
                    <a:pt x="6365" y="203"/>
                  </a:lnTo>
                  <a:lnTo>
                    <a:pt x="6373" y="241"/>
                  </a:lnTo>
                  <a:lnTo>
                    <a:pt x="6373" y="254"/>
                  </a:lnTo>
                  <a:lnTo>
                    <a:pt x="6373" y="276"/>
                  </a:lnTo>
                  <a:lnTo>
                    <a:pt x="6369" y="302"/>
                  </a:lnTo>
                  <a:lnTo>
                    <a:pt x="6365" y="334"/>
                  </a:lnTo>
                  <a:lnTo>
                    <a:pt x="6355" y="372"/>
                  </a:lnTo>
                  <a:lnTo>
                    <a:pt x="6341" y="414"/>
                  </a:lnTo>
                  <a:lnTo>
                    <a:pt x="6321" y="461"/>
                  </a:lnTo>
                  <a:lnTo>
                    <a:pt x="6295" y="515"/>
                  </a:lnTo>
                  <a:lnTo>
                    <a:pt x="6262" y="571"/>
                  </a:lnTo>
                  <a:lnTo>
                    <a:pt x="6222" y="634"/>
                  </a:lnTo>
                  <a:lnTo>
                    <a:pt x="6170" y="700"/>
                  </a:lnTo>
                  <a:lnTo>
                    <a:pt x="6230" y="678"/>
                  </a:lnTo>
                  <a:lnTo>
                    <a:pt x="6280" y="654"/>
                  </a:lnTo>
                  <a:lnTo>
                    <a:pt x="6319" y="630"/>
                  </a:lnTo>
                  <a:lnTo>
                    <a:pt x="6353" y="610"/>
                  </a:lnTo>
                  <a:lnTo>
                    <a:pt x="6387" y="600"/>
                  </a:lnTo>
                  <a:lnTo>
                    <a:pt x="6425" y="600"/>
                  </a:lnTo>
                  <a:lnTo>
                    <a:pt x="6461" y="608"/>
                  </a:lnTo>
                  <a:lnTo>
                    <a:pt x="6492" y="626"/>
                  </a:lnTo>
                  <a:lnTo>
                    <a:pt x="6520" y="650"/>
                  </a:lnTo>
                  <a:lnTo>
                    <a:pt x="6542" y="682"/>
                  </a:lnTo>
                  <a:lnTo>
                    <a:pt x="6554" y="716"/>
                  </a:lnTo>
                  <a:lnTo>
                    <a:pt x="6558" y="752"/>
                  </a:lnTo>
                  <a:lnTo>
                    <a:pt x="6552" y="789"/>
                  </a:lnTo>
                  <a:lnTo>
                    <a:pt x="6548" y="799"/>
                  </a:lnTo>
                  <a:lnTo>
                    <a:pt x="6544" y="811"/>
                  </a:lnTo>
                  <a:lnTo>
                    <a:pt x="6536" y="829"/>
                  </a:lnTo>
                  <a:lnTo>
                    <a:pt x="6526" y="849"/>
                  </a:lnTo>
                  <a:lnTo>
                    <a:pt x="6510" y="873"/>
                  </a:lnTo>
                  <a:lnTo>
                    <a:pt x="6492" y="903"/>
                  </a:lnTo>
                  <a:lnTo>
                    <a:pt x="6471" y="934"/>
                  </a:lnTo>
                  <a:lnTo>
                    <a:pt x="6445" y="970"/>
                  </a:lnTo>
                  <a:lnTo>
                    <a:pt x="6411" y="1012"/>
                  </a:lnTo>
                  <a:lnTo>
                    <a:pt x="6373" y="1060"/>
                  </a:lnTo>
                  <a:lnTo>
                    <a:pt x="6329" y="1109"/>
                  </a:lnTo>
                  <a:lnTo>
                    <a:pt x="6278" y="1167"/>
                  </a:lnTo>
                  <a:lnTo>
                    <a:pt x="6220" y="1229"/>
                  </a:lnTo>
                  <a:lnTo>
                    <a:pt x="6154" y="1296"/>
                  </a:lnTo>
                  <a:lnTo>
                    <a:pt x="6081" y="1368"/>
                  </a:lnTo>
                  <a:lnTo>
                    <a:pt x="5999" y="1447"/>
                  </a:lnTo>
                  <a:lnTo>
                    <a:pt x="5908" y="1533"/>
                  </a:lnTo>
                  <a:lnTo>
                    <a:pt x="5908" y="1569"/>
                  </a:lnTo>
                  <a:lnTo>
                    <a:pt x="5906" y="1612"/>
                  </a:lnTo>
                  <a:lnTo>
                    <a:pt x="5906" y="1662"/>
                  </a:lnTo>
                  <a:lnTo>
                    <a:pt x="5904" y="1718"/>
                  </a:lnTo>
                  <a:lnTo>
                    <a:pt x="5900" y="1779"/>
                  </a:lnTo>
                  <a:lnTo>
                    <a:pt x="5894" y="1845"/>
                  </a:lnTo>
                  <a:lnTo>
                    <a:pt x="5888" y="1917"/>
                  </a:lnTo>
                  <a:lnTo>
                    <a:pt x="5880" y="1992"/>
                  </a:lnTo>
                  <a:lnTo>
                    <a:pt x="5870" y="2074"/>
                  </a:lnTo>
                  <a:lnTo>
                    <a:pt x="5858" y="2159"/>
                  </a:lnTo>
                  <a:lnTo>
                    <a:pt x="5842" y="2247"/>
                  </a:lnTo>
                  <a:lnTo>
                    <a:pt x="5826" y="2340"/>
                  </a:lnTo>
                  <a:lnTo>
                    <a:pt x="5806" y="2436"/>
                  </a:lnTo>
                  <a:lnTo>
                    <a:pt x="5782" y="2535"/>
                  </a:lnTo>
                  <a:lnTo>
                    <a:pt x="5756" y="2634"/>
                  </a:lnTo>
                  <a:lnTo>
                    <a:pt x="5727" y="2740"/>
                  </a:lnTo>
                  <a:lnTo>
                    <a:pt x="5693" y="2845"/>
                  </a:lnTo>
                  <a:lnTo>
                    <a:pt x="5655" y="2952"/>
                  </a:lnTo>
                  <a:lnTo>
                    <a:pt x="5613" y="3060"/>
                  </a:lnTo>
                  <a:lnTo>
                    <a:pt x="5569" y="3169"/>
                  </a:lnTo>
                  <a:lnTo>
                    <a:pt x="5520" y="3280"/>
                  </a:lnTo>
                  <a:lnTo>
                    <a:pt x="5464" y="3392"/>
                  </a:lnTo>
                  <a:lnTo>
                    <a:pt x="5404" y="3503"/>
                  </a:lnTo>
                  <a:lnTo>
                    <a:pt x="5341" y="3614"/>
                  </a:lnTo>
                  <a:lnTo>
                    <a:pt x="5271" y="3724"/>
                  </a:lnTo>
                  <a:lnTo>
                    <a:pt x="5196" y="3833"/>
                  </a:lnTo>
                  <a:lnTo>
                    <a:pt x="5116" y="3943"/>
                  </a:lnTo>
                  <a:lnTo>
                    <a:pt x="5028" y="4050"/>
                  </a:lnTo>
                  <a:lnTo>
                    <a:pt x="4937" y="4155"/>
                  </a:lnTo>
                  <a:lnTo>
                    <a:pt x="4837" y="4261"/>
                  </a:lnTo>
                  <a:lnTo>
                    <a:pt x="4732" y="4362"/>
                  </a:lnTo>
                  <a:lnTo>
                    <a:pt x="4621" y="4461"/>
                  </a:lnTo>
                  <a:lnTo>
                    <a:pt x="4501" y="4557"/>
                  </a:lnTo>
                  <a:lnTo>
                    <a:pt x="4376" y="4650"/>
                  </a:lnTo>
                  <a:lnTo>
                    <a:pt x="4243" y="4740"/>
                  </a:lnTo>
                  <a:lnTo>
                    <a:pt x="4103" y="4825"/>
                  </a:lnTo>
                  <a:lnTo>
                    <a:pt x="3954" y="4907"/>
                  </a:lnTo>
                  <a:lnTo>
                    <a:pt x="3799" y="4982"/>
                  </a:lnTo>
                  <a:lnTo>
                    <a:pt x="3634" y="5056"/>
                  </a:lnTo>
                  <a:lnTo>
                    <a:pt x="3463" y="5124"/>
                  </a:lnTo>
                  <a:lnTo>
                    <a:pt x="3280" y="5185"/>
                  </a:lnTo>
                  <a:lnTo>
                    <a:pt x="3093" y="5241"/>
                  </a:lnTo>
                  <a:lnTo>
                    <a:pt x="2894" y="5292"/>
                  </a:lnTo>
                  <a:lnTo>
                    <a:pt x="2884" y="5294"/>
                  </a:lnTo>
                  <a:lnTo>
                    <a:pt x="2862" y="5298"/>
                  </a:lnTo>
                  <a:lnTo>
                    <a:pt x="2828" y="5304"/>
                  </a:lnTo>
                  <a:lnTo>
                    <a:pt x="2785" y="5310"/>
                  </a:lnTo>
                  <a:lnTo>
                    <a:pt x="2731" y="5318"/>
                  </a:lnTo>
                  <a:lnTo>
                    <a:pt x="2669" y="5326"/>
                  </a:lnTo>
                  <a:lnTo>
                    <a:pt x="2596" y="5336"/>
                  </a:lnTo>
                  <a:lnTo>
                    <a:pt x="2516" y="5344"/>
                  </a:lnTo>
                  <a:lnTo>
                    <a:pt x="2427" y="5350"/>
                  </a:lnTo>
                  <a:lnTo>
                    <a:pt x="2331" y="5356"/>
                  </a:lnTo>
                  <a:lnTo>
                    <a:pt x="2228" y="5358"/>
                  </a:lnTo>
                  <a:lnTo>
                    <a:pt x="2118" y="5360"/>
                  </a:lnTo>
                  <a:lnTo>
                    <a:pt x="2003" y="5358"/>
                  </a:lnTo>
                  <a:lnTo>
                    <a:pt x="1880" y="5354"/>
                  </a:lnTo>
                  <a:lnTo>
                    <a:pt x="1752" y="5346"/>
                  </a:lnTo>
                  <a:lnTo>
                    <a:pt x="1621" y="5332"/>
                  </a:lnTo>
                  <a:lnTo>
                    <a:pt x="1484" y="5314"/>
                  </a:lnTo>
                  <a:lnTo>
                    <a:pt x="1345" y="5291"/>
                  </a:lnTo>
                  <a:lnTo>
                    <a:pt x="1201" y="5261"/>
                  </a:lnTo>
                  <a:lnTo>
                    <a:pt x="1058" y="5225"/>
                  </a:lnTo>
                  <a:lnTo>
                    <a:pt x="913" y="5181"/>
                  </a:lnTo>
                  <a:lnTo>
                    <a:pt x="768" y="5131"/>
                  </a:lnTo>
                  <a:lnTo>
                    <a:pt x="623" y="5072"/>
                  </a:lnTo>
                  <a:lnTo>
                    <a:pt x="479" y="5004"/>
                  </a:lnTo>
                  <a:lnTo>
                    <a:pt x="336" y="4929"/>
                  </a:lnTo>
                  <a:lnTo>
                    <a:pt x="197" y="4841"/>
                  </a:lnTo>
                  <a:lnTo>
                    <a:pt x="60" y="4746"/>
                  </a:lnTo>
                  <a:lnTo>
                    <a:pt x="36" y="4722"/>
                  </a:lnTo>
                  <a:lnTo>
                    <a:pt x="16" y="4694"/>
                  </a:lnTo>
                  <a:lnTo>
                    <a:pt x="4" y="4664"/>
                  </a:lnTo>
                  <a:lnTo>
                    <a:pt x="0" y="4632"/>
                  </a:lnTo>
                  <a:lnTo>
                    <a:pt x="2" y="4599"/>
                  </a:lnTo>
                  <a:lnTo>
                    <a:pt x="12" y="4567"/>
                  </a:lnTo>
                  <a:lnTo>
                    <a:pt x="30" y="4539"/>
                  </a:lnTo>
                  <a:lnTo>
                    <a:pt x="52" y="4513"/>
                  </a:lnTo>
                  <a:lnTo>
                    <a:pt x="78" y="4495"/>
                  </a:lnTo>
                  <a:lnTo>
                    <a:pt x="109" y="4483"/>
                  </a:lnTo>
                  <a:lnTo>
                    <a:pt x="141" y="4477"/>
                  </a:lnTo>
                  <a:lnTo>
                    <a:pt x="175" y="4479"/>
                  </a:lnTo>
                  <a:lnTo>
                    <a:pt x="181" y="4481"/>
                  </a:lnTo>
                  <a:lnTo>
                    <a:pt x="197" y="4483"/>
                  </a:lnTo>
                  <a:lnTo>
                    <a:pt x="223" y="4487"/>
                  </a:lnTo>
                  <a:lnTo>
                    <a:pt x="257" y="4491"/>
                  </a:lnTo>
                  <a:lnTo>
                    <a:pt x="298" y="4495"/>
                  </a:lnTo>
                  <a:lnTo>
                    <a:pt x="350" y="4499"/>
                  </a:lnTo>
                  <a:lnTo>
                    <a:pt x="408" y="4503"/>
                  </a:lnTo>
                  <a:lnTo>
                    <a:pt x="469" y="4505"/>
                  </a:lnTo>
                  <a:lnTo>
                    <a:pt x="539" y="4505"/>
                  </a:lnTo>
                  <a:lnTo>
                    <a:pt x="635" y="4505"/>
                  </a:lnTo>
                  <a:lnTo>
                    <a:pt x="732" y="4499"/>
                  </a:lnTo>
                  <a:lnTo>
                    <a:pt x="835" y="4489"/>
                  </a:lnTo>
                  <a:lnTo>
                    <a:pt x="941" y="4475"/>
                  </a:lnTo>
                  <a:lnTo>
                    <a:pt x="1048" y="4457"/>
                  </a:lnTo>
                  <a:lnTo>
                    <a:pt x="1156" y="4432"/>
                  </a:lnTo>
                  <a:lnTo>
                    <a:pt x="1263" y="4400"/>
                  </a:lnTo>
                  <a:lnTo>
                    <a:pt x="1370" y="4360"/>
                  </a:lnTo>
                  <a:lnTo>
                    <a:pt x="1476" y="4314"/>
                  </a:lnTo>
                  <a:lnTo>
                    <a:pt x="1579" y="4259"/>
                  </a:lnTo>
                  <a:lnTo>
                    <a:pt x="1679" y="4193"/>
                  </a:lnTo>
                  <a:lnTo>
                    <a:pt x="1619" y="4175"/>
                  </a:lnTo>
                  <a:lnTo>
                    <a:pt x="1557" y="4155"/>
                  </a:lnTo>
                  <a:lnTo>
                    <a:pt x="1492" y="4129"/>
                  </a:lnTo>
                  <a:lnTo>
                    <a:pt x="1426" y="4100"/>
                  </a:lnTo>
                  <a:lnTo>
                    <a:pt x="1359" y="4064"/>
                  </a:lnTo>
                  <a:lnTo>
                    <a:pt x="1291" y="4024"/>
                  </a:lnTo>
                  <a:lnTo>
                    <a:pt x="1225" y="3978"/>
                  </a:lnTo>
                  <a:lnTo>
                    <a:pt x="1160" y="3927"/>
                  </a:lnTo>
                  <a:lnTo>
                    <a:pt x="1094" y="3871"/>
                  </a:lnTo>
                  <a:lnTo>
                    <a:pt x="1032" y="3807"/>
                  </a:lnTo>
                  <a:lnTo>
                    <a:pt x="973" y="3736"/>
                  </a:lnTo>
                  <a:lnTo>
                    <a:pt x="915" y="3658"/>
                  </a:lnTo>
                  <a:lnTo>
                    <a:pt x="861" y="3573"/>
                  </a:lnTo>
                  <a:lnTo>
                    <a:pt x="814" y="3479"/>
                  </a:lnTo>
                  <a:lnTo>
                    <a:pt x="770" y="3378"/>
                  </a:lnTo>
                  <a:lnTo>
                    <a:pt x="730" y="3267"/>
                  </a:lnTo>
                  <a:lnTo>
                    <a:pt x="724" y="3229"/>
                  </a:lnTo>
                  <a:lnTo>
                    <a:pt x="728" y="3191"/>
                  </a:lnTo>
                  <a:lnTo>
                    <a:pt x="740" y="3155"/>
                  </a:lnTo>
                  <a:lnTo>
                    <a:pt x="764" y="3123"/>
                  </a:lnTo>
                  <a:lnTo>
                    <a:pt x="788" y="3102"/>
                  </a:lnTo>
                  <a:lnTo>
                    <a:pt x="816" y="3086"/>
                  </a:lnTo>
                  <a:lnTo>
                    <a:pt x="758" y="3038"/>
                  </a:lnTo>
                  <a:lnTo>
                    <a:pt x="700" y="2988"/>
                  </a:lnTo>
                  <a:lnTo>
                    <a:pt x="644" y="2931"/>
                  </a:lnTo>
                  <a:lnTo>
                    <a:pt x="589" y="2869"/>
                  </a:lnTo>
                  <a:lnTo>
                    <a:pt x="537" y="2803"/>
                  </a:lnTo>
                  <a:lnTo>
                    <a:pt x="489" y="2732"/>
                  </a:lnTo>
                  <a:lnTo>
                    <a:pt x="444" y="2652"/>
                  </a:lnTo>
                  <a:lnTo>
                    <a:pt x="402" y="2569"/>
                  </a:lnTo>
                  <a:lnTo>
                    <a:pt x="366" y="2479"/>
                  </a:lnTo>
                  <a:lnTo>
                    <a:pt x="336" y="2384"/>
                  </a:lnTo>
                  <a:lnTo>
                    <a:pt x="312" y="2280"/>
                  </a:lnTo>
                  <a:lnTo>
                    <a:pt x="294" y="2171"/>
                  </a:lnTo>
                  <a:lnTo>
                    <a:pt x="284" y="2054"/>
                  </a:lnTo>
                  <a:lnTo>
                    <a:pt x="282" y="1931"/>
                  </a:lnTo>
                  <a:lnTo>
                    <a:pt x="286" y="1899"/>
                  </a:lnTo>
                  <a:lnTo>
                    <a:pt x="298" y="1869"/>
                  </a:lnTo>
                  <a:lnTo>
                    <a:pt x="314" y="1841"/>
                  </a:lnTo>
                  <a:lnTo>
                    <a:pt x="338" y="1819"/>
                  </a:lnTo>
                  <a:lnTo>
                    <a:pt x="364" y="1801"/>
                  </a:lnTo>
                  <a:lnTo>
                    <a:pt x="400" y="1789"/>
                  </a:lnTo>
                  <a:lnTo>
                    <a:pt x="434" y="1785"/>
                  </a:lnTo>
                  <a:lnTo>
                    <a:pt x="469" y="1789"/>
                  </a:lnTo>
                  <a:lnTo>
                    <a:pt x="501" y="1803"/>
                  </a:lnTo>
                  <a:lnTo>
                    <a:pt x="456" y="1720"/>
                  </a:lnTo>
                  <a:lnTo>
                    <a:pt x="412" y="1634"/>
                  </a:lnTo>
                  <a:lnTo>
                    <a:pt x="372" y="1543"/>
                  </a:lnTo>
                  <a:lnTo>
                    <a:pt x="338" y="1447"/>
                  </a:lnTo>
                  <a:lnTo>
                    <a:pt x="310" y="1348"/>
                  </a:lnTo>
                  <a:lnTo>
                    <a:pt x="290" y="1245"/>
                  </a:lnTo>
                  <a:lnTo>
                    <a:pt x="278" y="1139"/>
                  </a:lnTo>
                  <a:lnTo>
                    <a:pt x="273" y="1030"/>
                  </a:lnTo>
                  <a:lnTo>
                    <a:pt x="278" y="919"/>
                  </a:lnTo>
                  <a:lnTo>
                    <a:pt x="292" y="805"/>
                  </a:lnTo>
                  <a:lnTo>
                    <a:pt x="318" y="688"/>
                  </a:lnTo>
                  <a:lnTo>
                    <a:pt x="356" y="571"/>
                  </a:lnTo>
                  <a:lnTo>
                    <a:pt x="408" y="451"/>
                  </a:lnTo>
                  <a:lnTo>
                    <a:pt x="471" y="332"/>
                  </a:lnTo>
                  <a:lnTo>
                    <a:pt x="491" y="304"/>
                  </a:lnTo>
                  <a:lnTo>
                    <a:pt x="519" y="280"/>
                  </a:lnTo>
                  <a:lnTo>
                    <a:pt x="551" y="266"/>
                  </a:lnTo>
                  <a:lnTo>
                    <a:pt x="587" y="258"/>
                  </a:lnTo>
                  <a:lnTo>
                    <a:pt x="623" y="260"/>
                  </a:lnTo>
                  <a:lnTo>
                    <a:pt x="656" y="268"/>
                  </a:lnTo>
                  <a:lnTo>
                    <a:pt x="686" y="286"/>
                  </a:lnTo>
                  <a:lnTo>
                    <a:pt x="712" y="310"/>
                  </a:lnTo>
                  <a:lnTo>
                    <a:pt x="716" y="316"/>
                  </a:lnTo>
                  <a:lnTo>
                    <a:pt x="728" y="328"/>
                  </a:lnTo>
                  <a:lnTo>
                    <a:pt x="746" y="348"/>
                  </a:lnTo>
                  <a:lnTo>
                    <a:pt x="770" y="374"/>
                  </a:lnTo>
                  <a:lnTo>
                    <a:pt x="802" y="406"/>
                  </a:lnTo>
                  <a:lnTo>
                    <a:pt x="837" y="443"/>
                  </a:lnTo>
                  <a:lnTo>
                    <a:pt x="879" y="487"/>
                  </a:lnTo>
                  <a:lnTo>
                    <a:pt x="927" y="533"/>
                  </a:lnTo>
                  <a:lnTo>
                    <a:pt x="981" y="583"/>
                  </a:lnTo>
                  <a:lnTo>
                    <a:pt x="1040" y="636"/>
                  </a:lnTo>
                  <a:lnTo>
                    <a:pt x="1104" y="694"/>
                  </a:lnTo>
                  <a:lnTo>
                    <a:pt x="1174" y="752"/>
                  </a:lnTo>
                  <a:lnTo>
                    <a:pt x="1247" y="813"/>
                  </a:lnTo>
                  <a:lnTo>
                    <a:pt x="1327" y="875"/>
                  </a:lnTo>
                  <a:lnTo>
                    <a:pt x="1408" y="936"/>
                  </a:lnTo>
                  <a:lnTo>
                    <a:pt x="1496" y="998"/>
                  </a:lnTo>
                  <a:lnTo>
                    <a:pt x="1587" y="1060"/>
                  </a:lnTo>
                  <a:lnTo>
                    <a:pt x="1683" y="1121"/>
                  </a:lnTo>
                  <a:lnTo>
                    <a:pt x="1782" y="1179"/>
                  </a:lnTo>
                  <a:lnTo>
                    <a:pt x="1886" y="1237"/>
                  </a:lnTo>
                  <a:lnTo>
                    <a:pt x="1991" y="1290"/>
                  </a:lnTo>
                  <a:lnTo>
                    <a:pt x="2100" y="1342"/>
                  </a:lnTo>
                  <a:lnTo>
                    <a:pt x="2214" y="1390"/>
                  </a:lnTo>
                  <a:lnTo>
                    <a:pt x="2329" y="1433"/>
                  </a:lnTo>
                  <a:lnTo>
                    <a:pt x="2447" y="1473"/>
                  </a:lnTo>
                  <a:lnTo>
                    <a:pt x="2568" y="1505"/>
                  </a:lnTo>
                  <a:lnTo>
                    <a:pt x="2689" y="1533"/>
                  </a:lnTo>
                  <a:lnTo>
                    <a:pt x="2815" y="1555"/>
                  </a:lnTo>
                  <a:lnTo>
                    <a:pt x="2942" y="1569"/>
                  </a:lnTo>
                  <a:lnTo>
                    <a:pt x="3071" y="1577"/>
                  </a:lnTo>
                  <a:lnTo>
                    <a:pt x="3063" y="1493"/>
                  </a:lnTo>
                  <a:lnTo>
                    <a:pt x="3061" y="1410"/>
                  </a:lnTo>
                  <a:lnTo>
                    <a:pt x="3067" y="1280"/>
                  </a:lnTo>
                  <a:lnTo>
                    <a:pt x="3083" y="1155"/>
                  </a:lnTo>
                  <a:lnTo>
                    <a:pt x="3111" y="1034"/>
                  </a:lnTo>
                  <a:lnTo>
                    <a:pt x="3149" y="919"/>
                  </a:lnTo>
                  <a:lnTo>
                    <a:pt x="3196" y="805"/>
                  </a:lnTo>
                  <a:lnTo>
                    <a:pt x="3254" y="698"/>
                  </a:lnTo>
                  <a:lnTo>
                    <a:pt x="3318" y="596"/>
                  </a:lnTo>
                  <a:lnTo>
                    <a:pt x="3391" y="503"/>
                  </a:lnTo>
                  <a:lnTo>
                    <a:pt x="3473" y="414"/>
                  </a:lnTo>
                  <a:lnTo>
                    <a:pt x="3562" y="332"/>
                  </a:lnTo>
                  <a:lnTo>
                    <a:pt x="3658" y="258"/>
                  </a:lnTo>
                  <a:lnTo>
                    <a:pt x="3759" y="193"/>
                  </a:lnTo>
                  <a:lnTo>
                    <a:pt x="3867" y="137"/>
                  </a:lnTo>
                  <a:lnTo>
                    <a:pt x="3978" y="89"/>
                  </a:lnTo>
                  <a:lnTo>
                    <a:pt x="4096" y="52"/>
                  </a:lnTo>
                  <a:lnTo>
                    <a:pt x="4217" y="24"/>
                  </a:lnTo>
                  <a:lnTo>
                    <a:pt x="4342" y="6"/>
                  </a:lnTo>
                  <a:lnTo>
                    <a:pt x="44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nvGrpSpPr>
            <p:cNvPr id="98" name="Group 15">
              <a:extLst>
                <a:ext uri="{FF2B5EF4-FFF2-40B4-BE49-F238E27FC236}">
                  <a16:creationId xmlns:a16="http://schemas.microsoft.com/office/drawing/2014/main" id="{65F8E390-3414-46E1-BE31-155410070C8B}"/>
                </a:ext>
              </a:extLst>
            </p:cNvPr>
            <p:cNvGrpSpPr>
              <a:grpSpLocks noChangeAspect="1"/>
            </p:cNvGrpSpPr>
            <p:nvPr/>
          </p:nvGrpSpPr>
          <p:grpSpPr bwMode="auto">
            <a:xfrm>
              <a:off x="5697657" y="4064741"/>
              <a:ext cx="322316" cy="326701"/>
              <a:chOff x="2219" y="519"/>
              <a:chExt cx="3234" cy="3278"/>
            </a:xfrm>
            <a:grpFill/>
          </p:grpSpPr>
          <p:sp>
            <p:nvSpPr>
              <p:cNvPr id="99" name="Freeform 17">
                <a:extLst>
                  <a:ext uri="{FF2B5EF4-FFF2-40B4-BE49-F238E27FC236}">
                    <a16:creationId xmlns:a16="http://schemas.microsoft.com/office/drawing/2014/main" id="{C86BF81D-9DF4-4621-8B7F-23F71AFACBA0}"/>
                  </a:ext>
                </a:extLst>
              </p:cNvPr>
              <p:cNvSpPr>
                <a:spLocks noEditPoints="1"/>
              </p:cNvSpPr>
              <p:nvPr/>
            </p:nvSpPr>
            <p:spPr bwMode="auto">
              <a:xfrm>
                <a:off x="2219" y="1582"/>
                <a:ext cx="797" cy="2215"/>
              </a:xfrm>
              <a:custGeom>
                <a:avLst/>
                <a:gdLst>
                  <a:gd name="T0" fmla="*/ 355 w 1595"/>
                  <a:gd name="T1" fmla="*/ 353 h 4429"/>
                  <a:gd name="T2" fmla="*/ 355 w 1595"/>
                  <a:gd name="T3" fmla="*/ 4074 h 4429"/>
                  <a:gd name="T4" fmla="*/ 1240 w 1595"/>
                  <a:gd name="T5" fmla="*/ 4074 h 4429"/>
                  <a:gd name="T6" fmla="*/ 1240 w 1595"/>
                  <a:gd name="T7" fmla="*/ 353 h 4429"/>
                  <a:gd name="T8" fmla="*/ 355 w 1595"/>
                  <a:gd name="T9" fmla="*/ 353 h 4429"/>
                  <a:gd name="T10" fmla="*/ 0 w 1595"/>
                  <a:gd name="T11" fmla="*/ 0 h 4429"/>
                  <a:gd name="T12" fmla="*/ 1595 w 1595"/>
                  <a:gd name="T13" fmla="*/ 0 h 4429"/>
                  <a:gd name="T14" fmla="*/ 1595 w 1595"/>
                  <a:gd name="T15" fmla="*/ 4429 h 4429"/>
                  <a:gd name="T16" fmla="*/ 0 w 1595"/>
                  <a:gd name="T17" fmla="*/ 4429 h 4429"/>
                  <a:gd name="T18" fmla="*/ 0 w 1595"/>
                  <a:gd name="T19" fmla="*/ 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5" h="4429">
                    <a:moveTo>
                      <a:pt x="355" y="353"/>
                    </a:moveTo>
                    <a:lnTo>
                      <a:pt x="355" y="4074"/>
                    </a:lnTo>
                    <a:lnTo>
                      <a:pt x="1240" y="4074"/>
                    </a:lnTo>
                    <a:lnTo>
                      <a:pt x="1240" y="353"/>
                    </a:lnTo>
                    <a:lnTo>
                      <a:pt x="355" y="353"/>
                    </a:lnTo>
                    <a:close/>
                    <a:moveTo>
                      <a:pt x="0" y="0"/>
                    </a:moveTo>
                    <a:lnTo>
                      <a:pt x="1595" y="0"/>
                    </a:lnTo>
                    <a:lnTo>
                      <a:pt x="1595" y="4429"/>
                    </a:lnTo>
                    <a:lnTo>
                      <a:pt x="0" y="44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0" name="Freeform 18">
                <a:extLst>
                  <a:ext uri="{FF2B5EF4-FFF2-40B4-BE49-F238E27FC236}">
                    <a16:creationId xmlns:a16="http://schemas.microsoft.com/office/drawing/2014/main" id="{CDFD4A50-EE32-48E6-A926-58DCC677C0A7}"/>
                  </a:ext>
                </a:extLst>
              </p:cNvPr>
              <p:cNvSpPr>
                <a:spLocks noEditPoints="1"/>
              </p:cNvSpPr>
              <p:nvPr/>
            </p:nvSpPr>
            <p:spPr bwMode="auto">
              <a:xfrm>
                <a:off x="2226" y="519"/>
                <a:ext cx="763" cy="731"/>
              </a:xfrm>
              <a:custGeom>
                <a:avLst/>
                <a:gdLst>
                  <a:gd name="T0" fmla="*/ 696 w 1527"/>
                  <a:gd name="T1" fmla="*/ 359 h 1461"/>
                  <a:gd name="T2" fmla="*/ 568 w 1527"/>
                  <a:gd name="T3" fmla="*/ 393 h 1461"/>
                  <a:gd name="T4" fmla="*/ 468 w 1527"/>
                  <a:gd name="T5" fmla="*/ 458 h 1461"/>
                  <a:gd name="T6" fmla="*/ 397 w 1527"/>
                  <a:gd name="T7" fmla="*/ 550 h 1461"/>
                  <a:gd name="T8" fmla="*/ 359 w 1527"/>
                  <a:gd name="T9" fmla="*/ 666 h 1461"/>
                  <a:gd name="T10" fmla="*/ 359 w 1527"/>
                  <a:gd name="T11" fmla="*/ 795 h 1461"/>
                  <a:gd name="T12" fmla="*/ 397 w 1527"/>
                  <a:gd name="T13" fmla="*/ 909 h 1461"/>
                  <a:gd name="T14" fmla="*/ 466 w 1527"/>
                  <a:gd name="T15" fmla="*/ 1001 h 1461"/>
                  <a:gd name="T16" fmla="*/ 564 w 1527"/>
                  <a:gd name="T17" fmla="*/ 1066 h 1461"/>
                  <a:gd name="T18" fmla="*/ 684 w 1527"/>
                  <a:gd name="T19" fmla="*/ 1102 h 1461"/>
                  <a:gd name="T20" fmla="*/ 815 w 1527"/>
                  <a:gd name="T21" fmla="*/ 1102 h 1461"/>
                  <a:gd name="T22" fmla="*/ 931 w 1527"/>
                  <a:gd name="T23" fmla="*/ 1078 h 1461"/>
                  <a:gd name="T24" fmla="*/ 1026 w 1527"/>
                  <a:gd name="T25" fmla="*/ 1029 h 1461"/>
                  <a:gd name="T26" fmla="*/ 1104 w 1527"/>
                  <a:gd name="T27" fmla="*/ 953 h 1461"/>
                  <a:gd name="T28" fmla="*/ 1154 w 1527"/>
                  <a:gd name="T29" fmla="*/ 849 h 1461"/>
                  <a:gd name="T30" fmla="*/ 1172 w 1527"/>
                  <a:gd name="T31" fmla="*/ 732 h 1461"/>
                  <a:gd name="T32" fmla="*/ 1150 w 1527"/>
                  <a:gd name="T33" fmla="*/ 604 h 1461"/>
                  <a:gd name="T34" fmla="*/ 1096 w 1527"/>
                  <a:gd name="T35" fmla="*/ 498 h 1461"/>
                  <a:gd name="T36" fmla="*/ 1013 w 1527"/>
                  <a:gd name="T37" fmla="*/ 421 h 1461"/>
                  <a:gd name="T38" fmla="*/ 903 w 1527"/>
                  <a:gd name="T39" fmla="*/ 373 h 1461"/>
                  <a:gd name="T40" fmla="*/ 767 w 1527"/>
                  <a:gd name="T41" fmla="*/ 355 h 1461"/>
                  <a:gd name="T42" fmla="*/ 865 w 1527"/>
                  <a:gd name="T43" fmla="*/ 6 h 1461"/>
                  <a:gd name="T44" fmla="*/ 1046 w 1527"/>
                  <a:gd name="T45" fmla="*/ 46 h 1461"/>
                  <a:gd name="T46" fmla="*/ 1206 w 1527"/>
                  <a:gd name="T47" fmla="*/ 124 h 1461"/>
                  <a:gd name="T48" fmla="*/ 1335 w 1527"/>
                  <a:gd name="T49" fmla="*/ 233 h 1461"/>
                  <a:gd name="T50" fmla="*/ 1435 w 1527"/>
                  <a:gd name="T51" fmla="*/ 373 h 1461"/>
                  <a:gd name="T52" fmla="*/ 1501 w 1527"/>
                  <a:gd name="T53" fmla="*/ 538 h 1461"/>
                  <a:gd name="T54" fmla="*/ 1527 w 1527"/>
                  <a:gd name="T55" fmla="*/ 728 h 1461"/>
                  <a:gd name="T56" fmla="*/ 1509 w 1527"/>
                  <a:gd name="T57" fmla="*/ 897 h 1461"/>
                  <a:gd name="T58" fmla="*/ 1455 w 1527"/>
                  <a:gd name="T59" fmla="*/ 1052 h 1461"/>
                  <a:gd name="T60" fmla="*/ 1367 w 1527"/>
                  <a:gd name="T61" fmla="*/ 1188 h 1461"/>
                  <a:gd name="T62" fmla="*/ 1250 w 1527"/>
                  <a:gd name="T63" fmla="*/ 1304 h 1461"/>
                  <a:gd name="T64" fmla="*/ 1104 w 1527"/>
                  <a:gd name="T65" fmla="*/ 1391 h 1461"/>
                  <a:gd name="T66" fmla="*/ 937 w 1527"/>
                  <a:gd name="T67" fmla="*/ 1443 h 1461"/>
                  <a:gd name="T68" fmla="*/ 751 w 1527"/>
                  <a:gd name="T69" fmla="*/ 1461 h 1461"/>
                  <a:gd name="T70" fmla="*/ 562 w 1527"/>
                  <a:gd name="T71" fmla="*/ 1439 h 1461"/>
                  <a:gd name="T72" fmla="*/ 393 w 1527"/>
                  <a:gd name="T73" fmla="*/ 1377 h 1461"/>
                  <a:gd name="T74" fmla="*/ 247 w 1527"/>
                  <a:gd name="T75" fmla="*/ 1282 h 1461"/>
                  <a:gd name="T76" fmla="*/ 132 w 1527"/>
                  <a:gd name="T77" fmla="*/ 1154 h 1461"/>
                  <a:gd name="T78" fmla="*/ 50 w 1527"/>
                  <a:gd name="T79" fmla="*/ 1001 h 1461"/>
                  <a:gd name="T80" fmla="*/ 6 w 1527"/>
                  <a:gd name="T81" fmla="*/ 825 h 1461"/>
                  <a:gd name="T82" fmla="*/ 6 w 1527"/>
                  <a:gd name="T83" fmla="*/ 636 h 1461"/>
                  <a:gd name="T84" fmla="*/ 50 w 1527"/>
                  <a:gd name="T85" fmla="*/ 458 h 1461"/>
                  <a:gd name="T86" fmla="*/ 132 w 1527"/>
                  <a:gd name="T87" fmla="*/ 305 h 1461"/>
                  <a:gd name="T88" fmla="*/ 249 w 1527"/>
                  <a:gd name="T89" fmla="*/ 177 h 1461"/>
                  <a:gd name="T90" fmla="*/ 397 w 1527"/>
                  <a:gd name="T91" fmla="*/ 82 h 1461"/>
                  <a:gd name="T92" fmla="*/ 572 w 1527"/>
                  <a:gd name="T93" fmla="*/ 22 h 1461"/>
                  <a:gd name="T94" fmla="*/ 767 w 1527"/>
                  <a:gd name="T95" fmla="*/ 0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7" h="1461">
                    <a:moveTo>
                      <a:pt x="767" y="355"/>
                    </a:moveTo>
                    <a:lnTo>
                      <a:pt x="696" y="359"/>
                    </a:lnTo>
                    <a:lnTo>
                      <a:pt x="630" y="373"/>
                    </a:lnTo>
                    <a:lnTo>
                      <a:pt x="568" y="393"/>
                    </a:lnTo>
                    <a:lnTo>
                      <a:pt x="514" y="423"/>
                    </a:lnTo>
                    <a:lnTo>
                      <a:pt x="468" y="458"/>
                    </a:lnTo>
                    <a:lnTo>
                      <a:pt x="429" y="500"/>
                    </a:lnTo>
                    <a:lnTo>
                      <a:pt x="397" y="550"/>
                    </a:lnTo>
                    <a:lnTo>
                      <a:pt x="375" y="606"/>
                    </a:lnTo>
                    <a:lnTo>
                      <a:pt x="359" y="666"/>
                    </a:lnTo>
                    <a:lnTo>
                      <a:pt x="355" y="732"/>
                    </a:lnTo>
                    <a:lnTo>
                      <a:pt x="359" y="795"/>
                    </a:lnTo>
                    <a:lnTo>
                      <a:pt x="373" y="855"/>
                    </a:lnTo>
                    <a:lnTo>
                      <a:pt x="397" y="909"/>
                    </a:lnTo>
                    <a:lnTo>
                      <a:pt x="427" y="959"/>
                    </a:lnTo>
                    <a:lnTo>
                      <a:pt x="466" y="1001"/>
                    </a:lnTo>
                    <a:lnTo>
                      <a:pt x="510" y="1039"/>
                    </a:lnTo>
                    <a:lnTo>
                      <a:pt x="564" y="1066"/>
                    </a:lnTo>
                    <a:lnTo>
                      <a:pt x="622" y="1088"/>
                    </a:lnTo>
                    <a:lnTo>
                      <a:pt x="684" y="1102"/>
                    </a:lnTo>
                    <a:lnTo>
                      <a:pt x="751" y="1106"/>
                    </a:lnTo>
                    <a:lnTo>
                      <a:pt x="815" y="1102"/>
                    </a:lnTo>
                    <a:lnTo>
                      <a:pt x="875" y="1094"/>
                    </a:lnTo>
                    <a:lnTo>
                      <a:pt x="931" y="1078"/>
                    </a:lnTo>
                    <a:lnTo>
                      <a:pt x="981" y="1056"/>
                    </a:lnTo>
                    <a:lnTo>
                      <a:pt x="1026" y="1029"/>
                    </a:lnTo>
                    <a:lnTo>
                      <a:pt x="1066" y="995"/>
                    </a:lnTo>
                    <a:lnTo>
                      <a:pt x="1104" y="953"/>
                    </a:lnTo>
                    <a:lnTo>
                      <a:pt x="1132" y="903"/>
                    </a:lnTo>
                    <a:lnTo>
                      <a:pt x="1154" y="849"/>
                    </a:lnTo>
                    <a:lnTo>
                      <a:pt x="1168" y="791"/>
                    </a:lnTo>
                    <a:lnTo>
                      <a:pt x="1172" y="732"/>
                    </a:lnTo>
                    <a:lnTo>
                      <a:pt x="1166" y="664"/>
                    </a:lnTo>
                    <a:lnTo>
                      <a:pt x="1150" y="604"/>
                    </a:lnTo>
                    <a:lnTo>
                      <a:pt x="1128" y="548"/>
                    </a:lnTo>
                    <a:lnTo>
                      <a:pt x="1096" y="498"/>
                    </a:lnTo>
                    <a:lnTo>
                      <a:pt x="1058" y="456"/>
                    </a:lnTo>
                    <a:lnTo>
                      <a:pt x="1013" y="421"/>
                    </a:lnTo>
                    <a:lnTo>
                      <a:pt x="961" y="393"/>
                    </a:lnTo>
                    <a:lnTo>
                      <a:pt x="903" y="373"/>
                    </a:lnTo>
                    <a:lnTo>
                      <a:pt x="837" y="359"/>
                    </a:lnTo>
                    <a:lnTo>
                      <a:pt x="767" y="355"/>
                    </a:lnTo>
                    <a:close/>
                    <a:moveTo>
                      <a:pt x="767" y="0"/>
                    </a:moveTo>
                    <a:lnTo>
                      <a:pt x="865" y="6"/>
                    </a:lnTo>
                    <a:lnTo>
                      <a:pt x="959" y="22"/>
                    </a:lnTo>
                    <a:lnTo>
                      <a:pt x="1046" y="46"/>
                    </a:lnTo>
                    <a:lnTo>
                      <a:pt x="1130" y="80"/>
                    </a:lnTo>
                    <a:lnTo>
                      <a:pt x="1206" y="124"/>
                    </a:lnTo>
                    <a:lnTo>
                      <a:pt x="1274" y="175"/>
                    </a:lnTo>
                    <a:lnTo>
                      <a:pt x="1335" y="233"/>
                    </a:lnTo>
                    <a:lnTo>
                      <a:pt x="1391" y="301"/>
                    </a:lnTo>
                    <a:lnTo>
                      <a:pt x="1435" y="373"/>
                    </a:lnTo>
                    <a:lnTo>
                      <a:pt x="1473" y="452"/>
                    </a:lnTo>
                    <a:lnTo>
                      <a:pt x="1501" y="538"/>
                    </a:lnTo>
                    <a:lnTo>
                      <a:pt x="1519" y="630"/>
                    </a:lnTo>
                    <a:lnTo>
                      <a:pt x="1527" y="728"/>
                    </a:lnTo>
                    <a:lnTo>
                      <a:pt x="1521" y="813"/>
                    </a:lnTo>
                    <a:lnTo>
                      <a:pt x="1509" y="897"/>
                    </a:lnTo>
                    <a:lnTo>
                      <a:pt x="1485" y="977"/>
                    </a:lnTo>
                    <a:lnTo>
                      <a:pt x="1455" y="1052"/>
                    </a:lnTo>
                    <a:lnTo>
                      <a:pt x="1415" y="1122"/>
                    </a:lnTo>
                    <a:lnTo>
                      <a:pt x="1367" y="1188"/>
                    </a:lnTo>
                    <a:lnTo>
                      <a:pt x="1313" y="1248"/>
                    </a:lnTo>
                    <a:lnTo>
                      <a:pt x="1250" y="1304"/>
                    </a:lnTo>
                    <a:lnTo>
                      <a:pt x="1180" y="1351"/>
                    </a:lnTo>
                    <a:lnTo>
                      <a:pt x="1104" y="1391"/>
                    </a:lnTo>
                    <a:lnTo>
                      <a:pt x="1022" y="1421"/>
                    </a:lnTo>
                    <a:lnTo>
                      <a:pt x="937" y="1443"/>
                    </a:lnTo>
                    <a:lnTo>
                      <a:pt x="847" y="1457"/>
                    </a:lnTo>
                    <a:lnTo>
                      <a:pt x="751" y="1461"/>
                    </a:lnTo>
                    <a:lnTo>
                      <a:pt x="656" y="1455"/>
                    </a:lnTo>
                    <a:lnTo>
                      <a:pt x="562" y="1439"/>
                    </a:lnTo>
                    <a:lnTo>
                      <a:pt x="474" y="1413"/>
                    </a:lnTo>
                    <a:lnTo>
                      <a:pt x="393" y="1377"/>
                    </a:lnTo>
                    <a:lnTo>
                      <a:pt x="317" y="1334"/>
                    </a:lnTo>
                    <a:lnTo>
                      <a:pt x="247" y="1282"/>
                    </a:lnTo>
                    <a:lnTo>
                      <a:pt x="185" y="1220"/>
                    </a:lnTo>
                    <a:lnTo>
                      <a:pt x="132" y="1154"/>
                    </a:lnTo>
                    <a:lnTo>
                      <a:pt x="86" y="1080"/>
                    </a:lnTo>
                    <a:lnTo>
                      <a:pt x="50" y="1001"/>
                    </a:lnTo>
                    <a:lnTo>
                      <a:pt x="22" y="915"/>
                    </a:lnTo>
                    <a:lnTo>
                      <a:pt x="6" y="825"/>
                    </a:lnTo>
                    <a:lnTo>
                      <a:pt x="0" y="732"/>
                    </a:lnTo>
                    <a:lnTo>
                      <a:pt x="6" y="636"/>
                    </a:lnTo>
                    <a:lnTo>
                      <a:pt x="22" y="544"/>
                    </a:lnTo>
                    <a:lnTo>
                      <a:pt x="50" y="458"/>
                    </a:lnTo>
                    <a:lnTo>
                      <a:pt x="86" y="379"/>
                    </a:lnTo>
                    <a:lnTo>
                      <a:pt x="132" y="305"/>
                    </a:lnTo>
                    <a:lnTo>
                      <a:pt x="187" y="237"/>
                    </a:lnTo>
                    <a:lnTo>
                      <a:pt x="249" y="177"/>
                    </a:lnTo>
                    <a:lnTo>
                      <a:pt x="319" y="126"/>
                    </a:lnTo>
                    <a:lnTo>
                      <a:pt x="397" y="82"/>
                    </a:lnTo>
                    <a:lnTo>
                      <a:pt x="480" y="48"/>
                    </a:lnTo>
                    <a:lnTo>
                      <a:pt x="572" y="22"/>
                    </a:lnTo>
                    <a:lnTo>
                      <a:pt x="666" y="6"/>
                    </a:lnTo>
                    <a:lnTo>
                      <a:pt x="7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1" name="Freeform 19">
                <a:extLst>
                  <a:ext uri="{FF2B5EF4-FFF2-40B4-BE49-F238E27FC236}">
                    <a16:creationId xmlns:a16="http://schemas.microsoft.com/office/drawing/2014/main" id="{A54803FA-58C5-4E34-B90B-BC9F9B561479}"/>
                  </a:ext>
                </a:extLst>
              </p:cNvPr>
              <p:cNvSpPr>
                <a:spLocks noEditPoints="1"/>
              </p:cNvSpPr>
              <p:nvPr/>
            </p:nvSpPr>
            <p:spPr bwMode="auto">
              <a:xfrm>
                <a:off x="3371" y="1582"/>
                <a:ext cx="2082" cy="2215"/>
              </a:xfrm>
              <a:custGeom>
                <a:avLst/>
                <a:gdLst>
                  <a:gd name="T0" fmla="*/ 1063 w 4164"/>
                  <a:gd name="T1" fmla="*/ 4074 h 4429"/>
                  <a:gd name="T2" fmla="*/ 1069 w 4164"/>
                  <a:gd name="T3" fmla="*/ 2001 h 4429"/>
                  <a:gd name="T4" fmla="*/ 1100 w 4164"/>
                  <a:gd name="T5" fmla="*/ 1822 h 4429"/>
                  <a:gd name="T6" fmla="*/ 1146 w 4164"/>
                  <a:gd name="T7" fmla="*/ 1656 h 4429"/>
                  <a:gd name="T8" fmla="*/ 1260 w 4164"/>
                  <a:gd name="T9" fmla="*/ 1445 h 4429"/>
                  <a:gd name="T10" fmla="*/ 1427 w 4164"/>
                  <a:gd name="T11" fmla="*/ 1266 h 4429"/>
                  <a:gd name="T12" fmla="*/ 1613 w 4164"/>
                  <a:gd name="T13" fmla="*/ 1162 h 4429"/>
                  <a:gd name="T14" fmla="*/ 1810 w 4164"/>
                  <a:gd name="T15" fmla="*/ 1114 h 4429"/>
                  <a:gd name="T16" fmla="*/ 2009 w 4164"/>
                  <a:gd name="T17" fmla="*/ 1098 h 4429"/>
                  <a:gd name="T18" fmla="*/ 2249 w 4164"/>
                  <a:gd name="T19" fmla="*/ 1104 h 4429"/>
                  <a:gd name="T20" fmla="*/ 2550 w 4164"/>
                  <a:gd name="T21" fmla="*/ 1194 h 4429"/>
                  <a:gd name="T22" fmla="*/ 2807 w 4164"/>
                  <a:gd name="T23" fmla="*/ 1377 h 4429"/>
                  <a:gd name="T24" fmla="*/ 3004 w 4164"/>
                  <a:gd name="T25" fmla="*/ 1632 h 4429"/>
                  <a:gd name="T26" fmla="*/ 3122 w 4164"/>
                  <a:gd name="T27" fmla="*/ 1941 h 4429"/>
                  <a:gd name="T28" fmla="*/ 3146 w 4164"/>
                  <a:gd name="T29" fmla="*/ 4074 h 4429"/>
                  <a:gd name="T30" fmla="*/ 3805 w 4164"/>
                  <a:gd name="T31" fmla="*/ 1786 h 4429"/>
                  <a:gd name="T32" fmla="*/ 3747 w 4164"/>
                  <a:gd name="T33" fmla="*/ 1397 h 4429"/>
                  <a:gd name="T34" fmla="*/ 3628 w 4164"/>
                  <a:gd name="T35" fmla="*/ 1072 h 4429"/>
                  <a:gd name="T36" fmla="*/ 3460 w 4164"/>
                  <a:gd name="T37" fmla="*/ 811 h 4429"/>
                  <a:gd name="T38" fmla="*/ 3253 w 4164"/>
                  <a:gd name="T39" fmla="*/ 608 h 4429"/>
                  <a:gd name="T40" fmla="*/ 3018 w 4164"/>
                  <a:gd name="T41" fmla="*/ 466 h 4429"/>
                  <a:gd name="T42" fmla="*/ 2767 w 4164"/>
                  <a:gd name="T43" fmla="*/ 383 h 4429"/>
                  <a:gd name="T44" fmla="*/ 2508 w 4164"/>
                  <a:gd name="T45" fmla="*/ 355 h 4429"/>
                  <a:gd name="T46" fmla="*/ 2197 w 4164"/>
                  <a:gd name="T47" fmla="*/ 381 h 4429"/>
                  <a:gd name="T48" fmla="*/ 1952 w 4164"/>
                  <a:gd name="T49" fmla="*/ 450 h 4429"/>
                  <a:gd name="T50" fmla="*/ 1768 w 4164"/>
                  <a:gd name="T51" fmla="*/ 544 h 4429"/>
                  <a:gd name="T52" fmla="*/ 1635 w 4164"/>
                  <a:gd name="T53" fmla="*/ 650 h 4429"/>
                  <a:gd name="T54" fmla="*/ 1547 w 4164"/>
                  <a:gd name="T55" fmla="*/ 747 h 4429"/>
                  <a:gd name="T56" fmla="*/ 1457 w 4164"/>
                  <a:gd name="T57" fmla="*/ 885 h 4429"/>
                  <a:gd name="T58" fmla="*/ 355 w 4164"/>
                  <a:gd name="T59" fmla="*/ 353 h 4429"/>
                  <a:gd name="T60" fmla="*/ 1471 w 4164"/>
                  <a:gd name="T61" fmla="*/ 319 h 4429"/>
                  <a:gd name="T62" fmla="*/ 1651 w 4164"/>
                  <a:gd name="T63" fmla="*/ 201 h 4429"/>
                  <a:gd name="T64" fmla="*/ 1880 w 4164"/>
                  <a:gd name="T65" fmla="*/ 98 h 4429"/>
                  <a:gd name="T66" fmla="*/ 2163 w 4164"/>
                  <a:gd name="T67" fmla="*/ 26 h 4429"/>
                  <a:gd name="T68" fmla="*/ 2508 w 4164"/>
                  <a:gd name="T69" fmla="*/ 0 h 4429"/>
                  <a:gd name="T70" fmla="*/ 2797 w 4164"/>
                  <a:gd name="T71" fmla="*/ 26 h 4429"/>
                  <a:gd name="T72" fmla="*/ 3082 w 4164"/>
                  <a:gd name="T73" fmla="*/ 106 h 4429"/>
                  <a:gd name="T74" fmla="*/ 3351 w 4164"/>
                  <a:gd name="T75" fmla="*/ 241 h 4429"/>
                  <a:gd name="T76" fmla="*/ 3598 w 4164"/>
                  <a:gd name="T77" fmla="*/ 430 h 4429"/>
                  <a:gd name="T78" fmla="*/ 3811 w 4164"/>
                  <a:gd name="T79" fmla="*/ 678 h 4429"/>
                  <a:gd name="T80" fmla="*/ 3983 w 4164"/>
                  <a:gd name="T81" fmla="*/ 985 h 4429"/>
                  <a:gd name="T82" fmla="*/ 4102 w 4164"/>
                  <a:gd name="T83" fmla="*/ 1349 h 4429"/>
                  <a:gd name="T84" fmla="*/ 4160 w 4164"/>
                  <a:gd name="T85" fmla="*/ 1776 h 4429"/>
                  <a:gd name="T86" fmla="*/ 2791 w 4164"/>
                  <a:gd name="T87" fmla="*/ 4429 h 4429"/>
                  <a:gd name="T88" fmla="*/ 2767 w 4164"/>
                  <a:gd name="T89" fmla="*/ 1979 h 4429"/>
                  <a:gd name="T90" fmla="*/ 2651 w 4164"/>
                  <a:gd name="T91" fmla="*/ 1734 h 4429"/>
                  <a:gd name="T92" fmla="*/ 2464 w 4164"/>
                  <a:gd name="T93" fmla="*/ 1551 h 4429"/>
                  <a:gd name="T94" fmla="*/ 2227 w 4164"/>
                  <a:gd name="T95" fmla="*/ 1459 h 4429"/>
                  <a:gd name="T96" fmla="*/ 1991 w 4164"/>
                  <a:gd name="T97" fmla="*/ 1453 h 4429"/>
                  <a:gd name="T98" fmla="*/ 1802 w 4164"/>
                  <a:gd name="T99" fmla="*/ 1475 h 4429"/>
                  <a:gd name="T100" fmla="*/ 1645 w 4164"/>
                  <a:gd name="T101" fmla="*/ 1545 h 4429"/>
                  <a:gd name="T102" fmla="*/ 1517 w 4164"/>
                  <a:gd name="T103" fmla="*/ 1694 h 4429"/>
                  <a:gd name="T104" fmla="*/ 1463 w 4164"/>
                  <a:gd name="T105" fmla="*/ 1816 h 4429"/>
                  <a:gd name="T106" fmla="*/ 1435 w 4164"/>
                  <a:gd name="T107" fmla="*/ 1937 h 4429"/>
                  <a:gd name="T108" fmla="*/ 1419 w 4164"/>
                  <a:gd name="T109" fmla="*/ 2067 h 4429"/>
                  <a:gd name="T110" fmla="*/ 0 w 4164"/>
                  <a:gd name="T111" fmla="*/ 4429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64" h="4429">
                    <a:moveTo>
                      <a:pt x="355" y="353"/>
                    </a:moveTo>
                    <a:lnTo>
                      <a:pt x="355" y="4074"/>
                    </a:lnTo>
                    <a:lnTo>
                      <a:pt x="1063" y="4074"/>
                    </a:lnTo>
                    <a:lnTo>
                      <a:pt x="1063" y="2101"/>
                    </a:lnTo>
                    <a:lnTo>
                      <a:pt x="1065" y="2055"/>
                    </a:lnTo>
                    <a:lnTo>
                      <a:pt x="1069" y="2001"/>
                    </a:lnTo>
                    <a:lnTo>
                      <a:pt x="1077" y="1943"/>
                    </a:lnTo>
                    <a:lnTo>
                      <a:pt x="1088" y="1882"/>
                    </a:lnTo>
                    <a:lnTo>
                      <a:pt x="1100" y="1822"/>
                    </a:lnTo>
                    <a:lnTo>
                      <a:pt x="1114" y="1762"/>
                    </a:lnTo>
                    <a:lnTo>
                      <a:pt x="1130" y="1706"/>
                    </a:lnTo>
                    <a:lnTo>
                      <a:pt x="1146" y="1656"/>
                    </a:lnTo>
                    <a:lnTo>
                      <a:pt x="1162" y="1616"/>
                    </a:lnTo>
                    <a:lnTo>
                      <a:pt x="1210" y="1525"/>
                    </a:lnTo>
                    <a:lnTo>
                      <a:pt x="1260" y="1445"/>
                    </a:lnTo>
                    <a:lnTo>
                      <a:pt x="1312" y="1375"/>
                    </a:lnTo>
                    <a:lnTo>
                      <a:pt x="1368" y="1317"/>
                    </a:lnTo>
                    <a:lnTo>
                      <a:pt x="1427" y="1266"/>
                    </a:lnTo>
                    <a:lnTo>
                      <a:pt x="1487" y="1224"/>
                    </a:lnTo>
                    <a:lnTo>
                      <a:pt x="1549" y="1190"/>
                    </a:lnTo>
                    <a:lnTo>
                      <a:pt x="1613" y="1162"/>
                    </a:lnTo>
                    <a:lnTo>
                      <a:pt x="1678" y="1142"/>
                    </a:lnTo>
                    <a:lnTo>
                      <a:pt x="1744" y="1126"/>
                    </a:lnTo>
                    <a:lnTo>
                      <a:pt x="1810" y="1114"/>
                    </a:lnTo>
                    <a:lnTo>
                      <a:pt x="1878" y="1106"/>
                    </a:lnTo>
                    <a:lnTo>
                      <a:pt x="1944" y="1102"/>
                    </a:lnTo>
                    <a:lnTo>
                      <a:pt x="2009" y="1098"/>
                    </a:lnTo>
                    <a:lnTo>
                      <a:pt x="2077" y="1098"/>
                    </a:lnTo>
                    <a:lnTo>
                      <a:pt x="2141" y="1098"/>
                    </a:lnTo>
                    <a:lnTo>
                      <a:pt x="2249" y="1104"/>
                    </a:lnTo>
                    <a:lnTo>
                      <a:pt x="2352" y="1122"/>
                    </a:lnTo>
                    <a:lnTo>
                      <a:pt x="2452" y="1154"/>
                    </a:lnTo>
                    <a:lnTo>
                      <a:pt x="2550" y="1194"/>
                    </a:lnTo>
                    <a:lnTo>
                      <a:pt x="2641" y="1246"/>
                    </a:lnTo>
                    <a:lnTo>
                      <a:pt x="2727" y="1307"/>
                    </a:lnTo>
                    <a:lnTo>
                      <a:pt x="2807" y="1377"/>
                    </a:lnTo>
                    <a:lnTo>
                      <a:pt x="2880" y="1455"/>
                    </a:lnTo>
                    <a:lnTo>
                      <a:pt x="2946" y="1541"/>
                    </a:lnTo>
                    <a:lnTo>
                      <a:pt x="3004" y="1632"/>
                    </a:lnTo>
                    <a:lnTo>
                      <a:pt x="3054" y="1730"/>
                    </a:lnTo>
                    <a:lnTo>
                      <a:pt x="3092" y="1834"/>
                    </a:lnTo>
                    <a:lnTo>
                      <a:pt x="3122" y="1941"/>
                    </a:lnTo>
                    <a:lnTo>
                      <a:pt x="3140" y="2051"/>
                    </a:lnTo>
                    <a:lnTo>
                      <a:pt x="3146" y="2167"/>
                    </a:lnTo>
                    <a:lnTo>
                      <a:pt x="3146" y="4074"/>
                    </a:lnTo>
                    <a:lnTo>
                      <a:pt x="3809" y="4074"/>
                    </a:lnTo>
                    <a:lnTo>
                      <a:pt x="3809" y="1931"/>
                    </a:lnTo>
                    <a:lnTo>
                      <a:pt x="3805" y="1786"/>
                    </a:lnTo>
                    <a:lnTo>
                      <a:pt x="3793" y="1650"/>
                    </a:lnTo>
                    <a:lnTo>
                      <a:pt x="3773" y="1521"/>
                    </a:lnTo>
                    <a:lnTo>
                      <a:pt x="3747" y="1397"/>
                    </a:lnTo>
                    <a:lnTo>
                      <a:pt x="3714" y="1282"/>
                    </a:lnTo>
                    <a:lnTo>
                      <a:pt x="3674" y="1174"/>
                    </a:lnTo>
                    <a:lnTo>
                      <a:pt x="3628" y="1072"/>
                    </a:lnTo>
                    <a:lnTo>
                      <a:pt x="3576" y="979"/>
                    </a:lnTo>
                    <a:lnTo>
                      <a:pt x="3520" y="891"/>
                    </a:lnTo>
                    <a:lnTo>
                      <a:pt x="3460" y="811"/>
                    </a:lnTo>
                    <a:lnTo>
                      <a:pt x="3395" y="735"/>
                    </a:lnTo>
                    <a:lnTo>
                      <a:pt x="3325" y="670"/>
                    </a:lnTo>
                    <a:lnTo>
                      <a:pt x="3253" y="608"/>
                    </a:lnTo>
                    <a:lnTo>
                      <a:pt x="3177" y="554"/>
                    </a:lnTo>
                    <a:lnTo>
                      <a:pt x="3098" y="508"/>
                    </a:lnTo>
                    <a:lnTo>
                      <a:pt x="3018" y="466"/>
                    </a:lnTo>
                    <a:lnTo>
                      <a:pt x="2934" y="432"/>
                    </a:lnTo>
                    <a:lnTo>
                      <a:pt x="2851" y="405"/>
                    </a:lnTo>
                    <a:lnTo>
                      <a:pt x="2767" y="383"/>
                    </a:lnTo>
                    <a:lnTo>
                      <a:pt x="2679" y="367"/>
                    </a:lnTo>
                    <a:lnTo>
                      <a:pt x="2593" y="357"/>
                    </a:lnTo>
                    <a:lnTo>
                      <a:pt x="2508" y="355"/>
                    </a:lnTo>
                    <a:lnTo>
                      <a:pt x="2396" y="357"/>
                    </a:lnTo>
                    <a:lnTo>
                      <a:pt x="2292" y="367"/>
                    </a:lnTo>
                    <a:lnTo>
                      <a:pt x="2197" y="381"/>
                    </a:lnTo>
                    <a:lnTo>
                      <a:pt x="2109" y="401"/>
                    </a:lnTo>
                    <a:lnTo>
                      <a:pt x="2027" y="422"/>
                    </a:lnTo>
                    <a:lnTo>
                      <a:pt x="1952" y="450"/>
                    </a:lnTo>
                    <a:lnTo>
                      <a:pt x="1884" y="478"/>
                    </a:lnTo>
                    <a:lnTo>
                      <a:pt x="1822" y="510"/>
                    </a:lnTo>
                    <a:lnTo>
                      <a:pt x="1768" y="544"/>
                    </a:lnTo>
                    <a:lnTo>
                      <a:pt x="1718" y="578"/>
                    </a:lnTo>
                    <a:lnTo>
                      <a:pt x="1673" y="614"/>
                    </a:lnTo>
                    <a:lnTo>
                      <a:pt x="1635" y="650"/>
                    </a:lnTo>
                    <a:lnTo>
                      <a:pt x="1601" y="684"/>
                    </a:lnTo>
                    <a:lnTo>
                      <a:pt x="1571" y="715"/>
                    </a:lnTo>
                    <a:lnTo>
                      <a:pt x="1547" y="747"/>
                    </a:lnTo>
                    <a:lnTo>
                      <a:pt x="1525" y="775"/>
                    </a:lnTo>
                    <a:lnTo>
                      <a:pt x="1509" y="801"/>
                    </a:lnTo>
                    <a:lnTo>
                      <a:pt x="1457" y="885"/>
                    </a:lnTo>
                    <a:lnTo>
                      <a:pt x="1174" y="885"/>
                    </a:lnTo>
                    <a:lnTo>
                      <a:pt x="1122" y="353"/>
                    </a:lnTo>
                    <a:lnTo>
                      <a:pt x="355" y="353"/>
                    </a:lnTo>
                    <a:close/>
                    <a:moveTo>
                      <a:pt x="0" y="0"/>
                    </a:moveTo>
                    <a:lnTo>
                      <a:pt x="1441" y="0"/>
                    </a:lnTo>
                    <a:lnTo>
                      <a:pt x="1471" y="319"/>
                    </a:lnTo>
                    <a:lnTo>
                      <a:pt x="1527" y="279"/>
                    </a:lnTo>
                    <a:lnTo>
                      <a:pt x="1587" y="239"/>
                    </a:lnTo>
                    <a:lnTo>
                      <a:pt x="1651" y="201"/>
                    </a:lnTo>
                    <a:lnTo>
                      <a:pt x="1720" y="163"/>
                    </a:lnTo>
                    <a:lnTo>
                      <a:pt x="1798" y="129"/>
                    </a:lnTo>
                    <a:lnTo>
                      <a:pt x="1880" y="98"/>
                    </a:lnTo>
                    <a:lnTo>
                      <a:pt x="1968" y="70"/>
                    </a:lnTo>
                    <a:lnTo>
                      <a:pt x="2063" y="46"/>
                    </a:lnTo>
                    <a:lnTo>
                      <a:pt x="2163" y="26"/>
                    </a:lnTo>
                    <a:lnTo>
                      <a:pt x="2270" y="12"/>
                    </a:lnTo>
                    <a:lnTo>
                      <a:pt x="2386" y="4"/>
                    </a:lnTo>
                    <a:lnTo>
                      <a:pt x="2508" y="0"/>
                    </a:lnTo>
                    <a:lnTo>
                      <a:pt x="2603" y="2"/>
                    </a:lnTo>
                    <a:lnTo>
                      <a:pt x="2701" y="12"/>
                    </a:lnTo>
                    <a:lnTo>
                      <a:pt x="2797" y="26"/>
                    </a:lnTo>
                    <a:lnTo>
                      <a:pt x="2892" y="46"/>
                    </a:lnTo>
                    <a:lnTo>
                      <a:pt x="2988" y="74"/>
                    </a:lnTo>
                    <a:lnTo>
                      <a:pt x="3082" y="106"/>
                    </a:lnTo>
                    <a:lnTo>
                      <a:pt x="3173" y="145"/>
                    </a:lnTo>
                    <a:lnTo>
                      <a:pt x="3263" y="189"/>
                    </a:lnTo>
                    <a:lnTo>
                      <a:pt x="3351" y="241"/>
                    </a:lnTo>
                    <a:lnTo>
                      <a:pt x="3437" y="297"/>
                    </a:lnTo>
                    <a:lnTo>
                      <a:pt x="3518" y="361"/>
                    </a:lnTo>
                    <a:lnTo>
                      <a:pt x="3598" y="430"/>
                    </a:lnTo>
                    <a:lnTo>
                      <a:pt x="3674" y="506"/>
                    </a:lnTo>
                    <a:lnTo>
                      <a:pt x="3743" y="590"/>
                    </a:lnTo>
                    <a:lnTo>
                      <a:pt x="3811" y="678"/>
                    </a:lnTo>
                    <a:lnTo>
                      <a:pt x="3873" y="773"/>
                    </a:lnTo>
                    <a:lnTo>
                      <a:pt x="3931" y="875"/>
                    </a:lnTo>
                    <a:lnTo>
                      <a:pt x="3983" y="985"/>
                    </a:lnTo>
                    <a:lnTo>
                      <a:pt x="4029" y="1098"/>
                    </a:lnTo>
                    <a:lnTo>
                      <a:pt x="4068" y="1220"/>
                    </a:lnTo>
                    <a:lnTo>
                      <a:pt x="4102" y="1349"/>
                    </a:lnTo>
                    <a:lnTo>
                      <a:pt x="4128" y="1485"/>
                    </a:lnTo>
                    <a:lnTo>
                      <a:pt x="4148" y="1626"/>
                    </a:lnTo>
                    <a:lnTo>
                      <a:pt x="4160" y="1776"/>
                    </a:lnTo>
                    <a:lnTo>
                      <a:pt x="4164" y="1931"/>
                    </a:lnTo>
                    <a:lnTo>
                      <a:pt x="4164" y="4429"/>
                    </a:lnTo>
                    <a:lnTo>
                      <a:pt x="2791" y="4429"/>
                    </a:lnTo>
                    <a:lnTo>
                      <a:pt x="2791" y="2167"/>
                    </a:lnTo>
                    <a:lnTo>
                      <a:pt x="2785" y="2071"/>
                    </a:lnTo>
                    <a:lnTo>
                      <a:pt x="2767" y="1979"/>
                    </a:lnTo>
                    <a:lnTo>
                      <a:pt x="2737" y="1892"/>
                    </a:lnTo>
                    <a:lnTo>
                      <a:pt x="2699" y="1810"/>
                    </a:lnTo>
                    <a:lnTo>
                      <a:pt x="2651" y="1734"/>
                    </a:lnTo>
                    <a:lnTo>
                      <a:pt x="2595" y="1664"/>
                    </a:lnTo>
                    <a:lnTo>
                      <a:pt x="2532" y="1603"/>
                    </a:lnTo>
                    <a:lnTo>
                      <a:pt x="2464" y="1551"/>
                    </a:lnTo>
                    <a:lnTo>
                      <a:pt x="2388" y="1509"/>
                    </a:lnTo>
                    <a:lnTo>
                      <a:pt x="2308" y="1479"/>
                    </a:lnTo>
                    <a:lnTo>
                      <a:pt x="2227" y="1459"/>
                    </a:lnTo>
                    <a:lnTo>
                      <a:pt x="2141" y="1453"/>
                    </a:lnTo>
                    <a:lnTo>
                      <a:pt x="2063" y="1453"/>
                    </a:lnTo>
                    <a:lnTo>
                      <a:pt x="1991" y="1453"/>
                    </a:lnTo>
                    <a:lnTo>
                      <a:pt x="1924" y="1457"/>
                    </a:lnTo>
                    <a:lnTo>
                      <a:pt x="1862" y="1463"/>
                    </a:lnTo>
                    <a:lnTo>
                      <a:pt x="1802" y="1475"/>
                    </a:lnTo>
                    <a:lnTo>
                      <a:pt x="1746" y="1491"/>
                    </a:lnTo>
                    <a:lnTo>
                      <a:pt x="1694" y="1515"/>
                    </a:lnTo>
                    <a:lnTo>
                      <a:pt x="1645" y="1545"/>
                    </a:lnTo>
                    <a:lnTo>
                      <a:pt x="1599" y="1585"/>
                    </a:lnTo>
                    <a:lnTo>
                      <a:pt x="1557" y="1634"/>
                    </a:lnTo>
                    <a:lnTo>
                      <a:pt x="1517" y="1694"/>
                    </a:lnTo>
                    <a:lnTo>
                      <a:pt x="1479" y="1766"/>
                    </a:lnTo>
                    <a:lnTo>
                      <a:pt x="1471" y="1786"/>
                    </a:lnTo>
                    <a:lnTo>
                      <a:pt x="1463" y="1816"/>
                    </a:lnTo>
                    <a:lnTo>
                      <a:pt x="1453" y="1852"/>
                    </a:lnTo>
                    <a:lnTo>
                      <a:pt x="1445" y="1894"/>
                    </a:lnTo>
                    <a:lnTo>
                      <a:pt x="1435" y="1937"/>
                    </a:lnTo>
                    <a:lnTo>
                      <a:pt x="1429" y="1983"/>
                    </a:lnTo>
                    <a:lnTo>
                      <a:pt x="1423" y="2027"/>
                    </a:lnTo>
                    <a:lnTo>
                      <a:pt x="1419" y="2067"/>
                    </a:lnTo>
                    <a:lnTo>
                      <a:pt x="1417" y="2101"/>
                    </a:lnTo>
                    <a:lnTo>
                      <a:pt x="1417" y="4429"/>
                    </a:lnTo>
                    <a:lnTo>
                      <a:pt x="0" y="44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104" name="Group 22">
            <a:extLst>
              <a:ext uri="{FF2B5EF4-FFF2-40B4-BE49-F238E27FC236}">
                <a16:creationId xmlns:a16="http://schemas.microsoft.com/office/drawing/2014/main" id="{D62D363D-FEB2-418E-B909-67A19319D128}"/>
              </a:ext>
            </a:extLst>
          </p:cNvPr>
          <p:cNvGrpSpPr>
            <a:grpSpLocks noChangeAspect="1"/>
          </p:cNvGrpSpPr>
          <p:nvPr/>
        </p:nvGrpSpPr>
        <p:grpSpPr bwMode="auto">
          <a:xfrm>
            <a:off x="3401442" y="3875983"/>
            <a:ext cx="635919" cy="487751"/>
            <a:chOff x="2199" y="900"/>
            <a:chExt cx="3279" cy="2515"/>
          </a:xfrm>
          <a:solidFill>
            <a:schemeClr val="bg2"/>
          </a:solidFill>
        </p:grpSpPr>
        <p:sp>
          <p:nvSpPr>
            <p:cNvPr id="105" name="Freeform 24">
              <a:extLst>
                <a:ext uri="{FF2B5EF4-FFF2-40B4-BE49-F238E27FC236}">
                  <a16:creationId xmlns:a16="http://schemas.microsoft.com/office/drawing/2014/main" id="{137C4765-8B6A-4EDF-9275-F13449B7A2EF}"/>
                </a:ext>
              </a:extLst>
            </p:cNvPr>
            <p:cNvSpPr>
              <a:spLocks noEditPoints="1"/>
            </p:cNvSpPr>
            <p:nvPr/>
          </p:nvSpPr>
          <p:spPr bwMode="auto">
            <a:xfrm>
              <a:off x="2199" y="900"/>
              <a:ext cx="3279" cy="2515"/>
            </a:xfrm>
            <a:custGeom>
              <a:avLst/>
              <a:gdLst>
                <a:gd name="T0" fmla="*/ 2858 w 6558"/>
                <a:gd name="T1" fmla="*/ 224 h 5030"/>
                <a:gd name="T2" fmla="*/ 1808 w 6558"/>
                <a:gd name="T3" fmla="*/ 254 h 5030"/>
                <a:gd name="T4" fmla="*/ 931 w 6558"/>
                <a:gd name="T5" fmla="*/ 306 h 5030"/>
                <a:gd name="T6" fmla="*/ 426 w 6558"/>
                <a:gd name="T7" fmla="*/ 648 h 5030"/>
                <a:gd name="T8" fmla="*/ 274 w 6558"/>
                <a:gd name="T9" fmla="*/ 1170 h 5030"/>
                <a:gd name="T10" fmla="*/ 235 w 6558"/>
                <a:gd name="T11" fmla="*/ 1591 h 5030"/>
                <a:gd name="T12" fmla="*/ 209 w 6558"/>
                <a:gd name="T13" fmla="*/ 2877 h 5030"/>
                <a:gd name="T14" fmla="*/ 253 w 6558"/>
                <a:gd name="T15" fmla="*/ 3661 h 5030"/>
                <a:gd name="T16" fmla="*/ 296 w 6558"/>
                <a:gd name="T17" fmla="*/ 4011 h 5030"/>
                <a:gd name="T18" fmla="*/ 553 w 6558"/>
                <a:gd name="T19" fmla="*/ 4543 h 5030"/>
                <a:gd name="T20" fmla="*/ 1072 w 6558"/>
                <a:gd name="T21" fmla="*/ 4726 h 5030"/>
                <a:gd name="T22" fmla="*/ 1754 w 6558"/>
                <a:gd name="T23" fmla="*/ 4772 h 5030"/>
                <a:gd name="T24" fmla="*/ 2757 w 6558"/>
                <a:gd name="T25" fmla="*/ 4802 h 5030"/>
                <a:gd name="T26" fmla="*/ 3274 w 6558"/>
                <a:gd name="T27" fmla="*/ 4812 h 5030"/>
                <a:gd name="T28" fmla="*/ 3783 w 6558"/>
                <a:gd name="T29" fmla="*/ 4808 h 5030"/>
                <a:gd name="T30" fmla="*/ 4867 w 6558"/>
                <a:gd name="T31" fmla="*/ 4780 h 5030"/>
                <a:gd name="T32" fmla="*/ 5649 w 6558"/>
                <a:gd name="T33" fmla="*/ 4728 h 5030"/>
                <a:gd name="T34" fmla="*/ 6112 w 6558"/>
                <a:gd name="T35" fmla="*/ 4392 h 5030"/>
                <a:gd name="T36" fmla="*/ 6274 w 6558"/>
                <a:gd name="T37" fmla="*/ 3870 h 5030"/>
                <a:gd name="T38" fmla="*/ 6311 w 6558"/>
                <a:gd name="T39" fmla="*/ 3449 h 5030"/>
                <a:gd name="T40" fmla="*/ 6337 w 6558"/>
                <a:gd name="T41" fmla="*/ 2157 h 5030"/>
                <a:gd name="T42" fmla="*/ 6295 w 6558"/>
                <a:gd name="T43" fmla="*/ 1347 h 5030"/>
                <a:gd name="T44" fmla="*/ 6230 w 6558"/>
                <a:gd name="T45" fmla="*/ 967 h 5030"/>
                <a:gd name="T46" fmla="*/ 5939 w 6558"/>
                <a:gd name="T47" fmla="*/ 437 h 5030"/>
                <a:gd name="T48" fmla="*/ 5484 w 6558"/>
                <a:gd name="T49" fmla="*/ 294 h 5030"/>
                <a:gd name="T50" fmla="*/ 4356 w 6558"/>
                <a:gd name="T51" fmla="*/ 240 h 5030"/>
                <a:gd name="T52" fmla="*/ 3449 w 6558"/>
                <a:gd name="T53" fmla="*/ 220 h 5030"/>
                <a:gd name="T54" fmla="*/ 3344 w 6558"/>
                <a:gd name="T55" fmla="*/ 0 h 5030"/>
                <a:gd name="T56" fmla="*/ 4123 w 6558"/>
                <a:gd name="T57" fmla="*/ 16 h 5030"/>
                <a:gd name="T58" fmla="*/ 5267 w 6558"/>
                <a:gd name="T59" fmla="*/ 60 h 5030"/>
                <a:gd name="T60" fmla="*/ 5916 w 6558"/>
                <a:gd name="T61" fmla="*/ 167 h 5030"/>
                <a:gd name="T62" fmla="*/ 6381 w 6558"/>
                <a:gd name="T63" fmla="*/ 681 h 5030"/>
                <a:gd name="T64" fmla="*/ 6490 w 6558"/>
                <a:gd name="T65" fmla="*/ 1116 h 5030"/>
                <a:gd name="T66" fmla="*/ 6524 w 6558"/>
                <a:gd name="T67" fmla="*/ 1482 h 5030"/>
                <a:gd name="T68" fmla="*/ 6558 w 6558"/>
                <a:gd name="T69" fmla="*/ 2755 h 5030"/>
                <a:gd name="T70" fmla="*/ 6518 w 6558"/>
                <a:gd name="T71" fmla="*/ 3598 h 5030"/>
                <a:gd name="T72" fmla="*/ 6488 w 6558"/>
                <a:gd name="T73" fmla="*/ 3902 h 5030"/>
                <a:gd name="T74" fmla="*/ 6351 w 6558"/>
                <a:gd name="T75" fmla="*/ 4388 h 5030"/>
                <a:gd name="T76" fmla="*/ 5874 w 6558"/>
                <a:gd name="T77" fmla="*/ 4857 h 5030"/>
                <a:gd name="T78" fmla="*/ 5267 w 6558"/>
                <a:gd name="T79" fmla="*/ 4955 h 5030"/>
                <a:gd name="T80" fmla="*/ 4119 w 6558"/>
                <a:gd name="T81" fmla="*/ 5016 h 5030"/>
                <a:gd name="T82" fmla="*/ 3342 w 6558"/>
                <a:gd name="T83" fmla="*/ 5030 h 5030"/>
                <a:gd name="T84" fmla="*/ 2998 w 6558"/>
                <a:gd name="T85" fmla="*/ 5026 h 5030"/>
                <a:gd name="T86" fmla="*/ 2067 w 6558"/>
                <a:gd name="T87" fmla="*/ 5006 h 5030"/>
                <a:gd name="T88" fmla="*/ 1172 w 6558"/>
                <a:gd name="T89" fmla="*/ 4969 h 5030"/>
                <a:gd name="T90" fmla="*/ 732 w 6558"/>
                <a:gd name="T91" fmla="*/ 4895 h 5030"/>
                <a:gd name="T92" fmla="*/ 231 w 6558"/>
                <a:gd name="T93" fmla="*/ 4474 h 5030"/>
                <a:gd name="T94" fmla="*/ 74 w 6558"/>
                <a:gd name="T95" fmla="*/ 3965 h 5030"/>
                <a:gd name="T96" fmla="*/ 46 w 6558"/>
                <a:gd name="T97" fmla="*/ 3689 h 5030"/>
                <a:gd name="T98" fmla="*/ 0 w 6558"/>
                <a:gd name="T99" fmla="*/ 2891 h 5030"/>
                <a:gd name="T100" fmla="*/ 26 w 6558"/>
                <a:gd name="T101" fmla="*/ 1589 h 5030"/>
                <a:gd name="T102" fmla="*/ 66 w 6558"/>
                <a:gd name="T103" fmla="*/ 1158 h 5030"/>
                <a:gd name="T104" fmla="*/ 155 w 6558"/>
                <a:gd name="T105" fmla="*/ 771 h 5030"/>
                <a:gd name="T106" fmla="*/ 551 w 6558"/>
                <a:gd name="T107" fmla="*/ 240 h 5030"/>
                <a:gd name="T108" fmla="*/ 1050 w 6558"/>
                <a:gd name="T109" fmla="*/ 97 h 5030"/>
                <a:gd name="T110" fmla="*/ 2184 w 6558"/>
                <a:gd name="T111" fmla="*/ 26 h 5030"/>
                <a:gd name="T112" fmla="*/ 3097 w 6558"/>
                <a:gd name="T113" fmla="*/ 2 h 5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8" h="5030">
                  <a:moveTo>
                    <a:pt x="3274" y="218"/>
                  </a:moveTo>
                  <a:lnTo>
                    <a:pt x="3264" y="218"/>
                  </a:lnTo>
                  <a:lnTo>
                    <a:pt x="3242" y="218"/>
                  </a:lnTo>
                  <a:lnTo>
                    <a:pt x="3206" y="218"/>
                  </a:lnTo>
                  <a:lnTo>
                    <a:pt x="3157" y="220"/>
                  </a:lnTo>
                  <a:lnTo>
                    <a:pt x="3099" y="220"/>
                  </a:lnTo>
                  <a:lnTo>
                    <a:pt x="3027" y="220"/>
                  </a:lnTo>
                  <a:lnTo>
                    <a:pt x="2948" y="222"/>
                  </a:lnTo>
                  <a:lnTo>
                    <a:pt x="2858" y="224"/>
                  </a:lnTo>
                  <a:lnTo>
                    <a:pt x="2763" y="226"/>
                  </a:lnTo>
                  <a:lnTo>
                    <a:pt x="2659" y="228"/>
                  </a:lnTo>
                  <a:lnTo>
                    <a:pt x="2548" y="230"/>
                  </a:lnTo>
                  <a:lnTo>
                    <a:pt x="2435" y="234"/>
                  </a:lnTo>
                  <a:lnTo>
                    <a:pt x="2313" y="236"/>
                  </a:lnTo>
                  <a:lnTo>
                    <a:pt x="2190" y="240"/>
                  </a:lnTo>
                  <a:lnTo>
                    <a:pt x="2065" y="244"/>
                  </a:lnTo>
                  <a:lnTo>
                    <a:pt x="1937" y="248"/>
                  </a:lnTo>
                  <a:lnTo>
                    <a:pt x="1808" y="254"/>
                  </a:lnTo>
                  <a:lnTo>
                    <a:pt x="1679" y="260"/>
                  </a:lnTo>
                  <a:lnTo>
                    <a:pt x="1550" y="266"/>
                  </a:lnTo>
                  <a:lnTo>
                    <a:pt x="1424" y="272"/>
                  </a:lnTo>
                  <a:lnTo>
                    <a:pt x="1299" y="278"/>
                  </a:lnTo>
                  <a:lnTo>
                    <a:pt x="1178" y="286"/>
                  </a:lnTo>
                  <a:lnTo>
                    <a:pt x="1062" y="294"/>
                  </a:lnTo>
                  <a:lnTo>
                    <a:pt x="1028" y="294"/>
                  </a:lnTo>
                  <a:lnTo>
                    <a:pt x="983" y="300"/>
                  </a:lnTo>
                  <a:lnTo>
                    <a:pt x="931" y="306"/>
                  </a:lnTo>
                  <a:lnTo>
                    <a:pt x="875" y="316"/>
                  </a:lnTo>
                  <a:lnTo>
                    <a:pt x="816" y="332"/>
                  </a:lnTo>
                  <a:lnTo>
                    <a:pt x="754" y="356"/>
                  </a:lnTo>
                  <a:lnTo>
                    <a:pt x="690" y="387"/>
                  </a:lnTo>
                  <a:lnTo>
                    <a:pt x="625" y="427"/>
                  </a:lnTo>
                  <a:lnTo>
                    <a:pt x="559" y="481"/>
                  </a:lnTo>
                  <a:lnTo>
                    <a:pt x="493" y="546"/>
                  </a:lnTo>
                  <a:lnTo>
                    <a:pt x="457" y="592"/>
                  </a:lnTo>
                  <a:lnTo>
                    <a:pt x="426" y="648"/>
                  </a:lnTo>
                  <a:lnTo>
                    <a:pt x="398" y="707"/>
                  </a:lnTo>
                  <a:lnTo>
                    <a:pt x="372" y="771"/>
                  </a:lnTo>
                  <a:lnTo>
                    <a:pt x="348" y="836"/>
                  </a:lnTo>
                  <a:lnTo>
                    <a:pt x="328" y="904"/>
                  </a:lnTo>
                  <a:lnTo>
                    <a:pt x="310" y="967"/>
                  </a:lnTo>
                  <a:lnTo>
                    <a:pt x="296" y="1029"/>
                  </a:lnTo>
                  <a:lnTo>
                    <a:pt x="286" y="1085"/>
                  </a:lnTo>
                  <a:lnTo>
                    <a:pt x="278" y="1132"/>
                  </a:lnTo>
                  <a:lnTo>
                    <a:pt x="274" y="1170"/>
                  </a:lnTo>
                  <a:lnTo>
                    <a:pt x="273" y="1176"/>
                  </a:lnTo>
                  <a:lnTo>
                    <a:pt x="271" y="1194"/>
                  </a:lnTo>
                  <a:lnTo>
                    <a:pt x="269" y="1224"/>
                  </a:lnTo>
                  <a:lnTo>
                    <a:pt x="263" y="1263"/>
                  </a:lnTo>
                  <a:lnTo>
                    <a:pt x="259" y="1313"/>
                  </a:lnTo>
                  <a:lnTo>
                    <a:pt x="253" y="1371"/>
                  </a:lnTo>
                  <a:lnTo>
                    <a:pt x="247" y="1438"/>
                  </a:lnTo>
                  <a:lnTo>
                    <a:pt x="241" y="1512"/>
                  </a:lnTo>
                  <a:lnTo>
                    <a:pt x="235" y="1591"/>
                  </a:lnTo>
                  <a:lnTo>
                    <a:pt x="229" y="1677"/>
                  </a:lnTo>
                  <a:lnTo>
                    <a:pt x="223" y="1768"/>
                  </a:lnTo>
                  <a:lnTo>
                    <a:pt x="219" y="1861"/>
                  </a:lnTo>
                  <a:lnTo>
                    <a:pt x="215" y="1959"/>
                  </a:lnTo>
                  <a:lnTo>
                    <a:pt x="211" y="2060"/>
                  </a:lnTo>
                  <a:lnTo>
                    <a:pt x="209" y="2161"/>
                  </a:lnTo>
                  <a:lnTo>
                    <a:pt x="209" y="2263"/>
                  </a:lnTo>
                  <a:lnTo>
                    <a:pt x="209" y="2777"/>
                  </a:lnTo>
                  <a:lnTo>
                    <a:pt x="209" y="2877"/>
                  </a:lnTo>
                  <a:lnTo>
                    <a:pt x="211" y="2978"/>
                  </a:lnTo>
                  <a:lnTo>
                    <a:pt x="215" y="3075"/>
                  </a:lnTo>
                  <a:lnTo>
                    <a:pt x="219" y="3173"/>
                  </a:lnTo>
                  <a:lnTo>
                    <a:pt x="223" y="3266"/>
                  </a:lnTo>
                  <a:lnTo>
                    <a:pt x="229" y="3355"/>
                  </a:lnTo>
                  <a:lnTo>
                    <a:pt x="235" y="3441"/>
                  </a:lnTo>
                  <a:lnTo>
                    <a:pt x="241" y="3520"/>
                  </a:lnTo>
                  <a:lnTo>
                    <a:pt x="247" y="3594"/>
                  </a:lnTo>
                  <a:lnTo>
                    <a:pt x="253" y="3661"/>
                  </a:lnTo>
                  <a:lnTo>
                    <a:pt x="259" y="3719"/>
                  </a:lnTo>
                  <a:lnTo>
                    <a:pt x="263" y="3771"/>
                  </a:lnTo>
                  <a:lnTo>
                    <a:pt x="269" y="3812"/>
                  </a:lnTo>
                  <a:lnTo>
                    <a:pt x="271" y="3842"/>
                  </a:lnTo>
                  <a:lnTo>
                    <a:pt x="273" y="3862"/>
                  </a:lnTo>
                  <a:lnTo>
                    <a:pt x="274" y="3870"/>
                  </a:lnTo>
                  <a:lnTo>
                    <a:pt x="278" y="3908"/>
                  </a:lnTo>
                  <a:lnTo>
                    <a:pt x="286" y="3955"/>
                  </a:lnTo>
                  <a:lnTo>
                    <a:pt x="296" y="4011"/>
                  </a:lnTo>
                  <a:lnTo>
                    <a:pt x="310" y="4073"/>
                  </a:lnTo>
                  <a:lnTo>
                    <a:pt x="328" y="4136"/>
                  </a:lnTo>
                  <a:lnTo>
                    <a:pt x="348" y="4202"/>
                  </a:lnTo>
                  <a:lnTo>
                    <a:pt x="372" y="4267"/>
                  </a:lnTo>
                  <a:lnTo>
                    <a:pt x="398" y="4329"/>
                  </a:lnTo>
                  <a:lnTo>
                    <a:pt x="426" y="4386"/>
                  </a:lnTo>
                  <a:lnTo>
                    <a:pt x="457" y="4440"/>
                  </a:lnTo>
                  <a:lnTo>
                    <a:pt x="493" y="4482"/>
                  </a:lnTo>
                  <a:lnTo>
                    <a:pt x="553" y="4543"/>
                  </a:lnTo>
                  <a:lnTo>
                    <a:pt x="615" y="4591"/>
                  </a:lnTo>
                  <a:lnTo>
                    <a:pt x="678" y="4631"/>
                  </a:lnTo>
                  <a:lnTo>
                    <a:pt x="742" y="4661"/>
                  </a:lnTo>
                  <a:lnTo>
                    <a:pt x="806" y="4682"/>
                  </a:lnTo>
                  <a:lnTo>
                    <a:pt x="869" y="4700"/>
                  </a:lnTo>
                  <a:lnTo>
                    <a:pt x="929" y="4710"/>
                  </a:lnTo>
                  <a:lnTo>
                    <a:pt x="987" y="4718"/>
                  </a:lnTo>
                  <a:lnTo>
                    <a:pt x="1040" y="4724"/>
                  </a:lnTo>
                  <a:lnTo>
                    <a:pt x="1072" y="4726"/>
                  </a:lnTo>
                  <a:lnTo>
                    <a:pt x="1106" y="4732"/>
                  </a:lnTo>
                  <a:lnTo>
                    <a:pt x="1138" y="4734"/>
                  </a:lnTo>
                  <a:lnTo>
                    <a:pt x="1201" y="4740"/>
                  </a:lnTo>
                  <a:lnTo>
                    <a:pt x="1275" y="4746"/>
                  </a:lnTo>
                  <a:lnTo>
                    <a:pt x="1357" y="4752"/>
                  </a:lnTo>
                  <a:lnTo>
                    <a:pt x="1448" y="4758"/>
                  </a:lnTo>
                  <a:lnTo>
                    <a:pt x="1544" y="4764"/>
                  </a:lnTo>
                  <a:lnTo>
                    <a:pt x="1647" y="4768"/>
                  </a:lnTo>
                  <a:lnTo>
                    <a:pt x="1754" y="4772"/>
                  </a:lnTo>
                  <a:lnTo>
                    <a:pt x="1866" y="4778"/>
                  </a:lnTo>
                  <a:lnTo>
                    <a:pt x="1979" y="4782"/>
                  </a:lnTo>
                  <a:lnTo>
                    <a:pt x="2095" y="4786"/>
                  </a:lnTo>
                  <a:lnTo>
                    <a:pt x="2210" y="4788"/>
                  </a:lnTo>
                  <a:lnTo>
                    <a:pt x="2325" y="4792"/>
                  </a:lnTo>
                  <a:lnTo>
                    <a:pt x="2439" y="4794"/>
                  </a:lnTo>
                  <a:lnTo>
                    <a:pt x="2550" y="4798"/>
                  </a:lnTo>
                  <a:lnTo>
                    <a:pt x="2655" y="4800"/>
                  </a:lnTo>
                  <a:lnTo>
                    <a:pt x="2757" y="4802"/>
                  </a:lnTo>
                  <a:lnTo>
                    <a:pt x="2852" y="4804"/>
                  </a:lnTo>
                  <a:lnTo>
                    <a:pt x="2942" y="4806"/>
                  </a:lnTo>
                  <a:lnTo>
                    <a:pt x="3021" y="4808"/>
                  </a:lnTo>
                  <a:lnTo>
                    <a:pt x="3093" y="4808"/>
                  </a:lnTo>
                  <a:lnTo>
                    <a:pt x="3155" y="4810"/>
                  </a:lnTo>
                  <a:lnTo>
                    <a:pt x="3204" y="4810"/>
                  </a:lnTo>
                  <a:lnTo>
                    <a:pt x="3240" y="4810"/>
                  </a:lnTo>
                  <a:lnTo>
                    <a:pt x="3264" y="4812"/>
                  </a:lnTo>
                  <a:lnTo>
                    <a:pt x="3274" y="4812"/>
                  </a:lnTo>
                  <a:lnTo>
                    <a:pt x="3282" y="4812"/>
                  </a:lnTo>
                  <a:lnTo>
                    <a:pt x="3304" y="4812"/>
                  </a:lnTo>
                  <a:lnTo>
                    <a:pt x="3342" y="4812"/>
                  </a:lnTo>
                  <a:lnTo>
                    <a:pt x="3389" y="4810"/>
                  </a:lnTo>
                  <a:lnTo>
                    <a:pt x="3449" y="4810"/>
                  </a:lnTo>
                  <a:lnTo>
                    <a:pt x="3519" y="4810"/>
                  </a:lnTo>
                  <a:lnTo>
                    <a:pt x="3598" y="4810"/>
                  </a:lnTo>
                  <a:lnTo>
                    <a:pt x="3688" y="4808"/>
                  </a:lnTo>
                  <a:lnTo>
                    <a:pt x="3783" y="4808"/>
                  </a:lnTo>
                  <a:lnTo>
                    <a:pt x="3889" y="4806"/>
                  </a:lnTo>
                  <a:lnTo>
                    <a:pt x="3998" y="4804"/>
                  </a:lnTo>
                  <a:lnTo>
                    <a:pt x="4113" y="4802"/>
                  </a:lnTo>
                  <a:lnTo>
                    <a:pt x="4233" y="4800"/>
                  </a:lnTo>
                  <a:lnTo>
                    <a:pt x="4356" y="4796"/>
                  </a:lnTo>
                  <a:lnTo>
                    <a:pt x="4481" y="4792"/>
                  </a:lnTo>
                  <a:lnTo>
                    <a:pt x="4611" y="4788"/>
                  </a:lnTo>
                  <a:lnTo>
                    <a:pt x="4738" y="4784"/>
                  </a:lnTo>
                  <a:lnTo>
                    <a:pt x="4867" y="4780"/>
                  </a:lnTo>
                  <a:lnTo>
                    <a:pt x="4997" y="4774"/>
                  </a:lnTo>
                  <a:lnTo>
                    <a:pt x="5124" y="4768"/>
                  </a:lnTo>
                  <a:lnTo>
                    <a:pt x="5247" y="4760"/>
                  </a:lnTo>
                  <a:lnTo>
                    <a:pt x="5369" y="4754"/>
                  </a:lnTo>
                  <a:lnTo>
                    <a:pt x="5484" y="4746"/>
                  </a:lnTo>
                  <a:lnTo>
                    <a:pt x="5518" y="4746"/>
                  </a:lnTo>
                  <a:lnTo>
                    <a:pt x="5556" y="4742"/>
                  </a:lnTo>
                  <a:lnTo>
                    <a:pt x="5601" y="4736"/>
                  </a:lnTo>
                  <a:lnTo>
                    <a:pt x="5649" y="4728"/>
                  </a:lnTo>
                  <a:lnTo>
                    <a:pt x="5701" y="4714"/>
                  </a:lnTo>
                  <a:lnTo>
                    <a:pt x="5756" y="4696"/>
                  </a:lnTo>
                  <a:lnTo>
                    <a:pt x="5812" y="4673"/>
                  </a:lnTo>
                  <a:lnTo>
                    <a:pt x="5870" y="4643"/>
                  </a:lnTo>
                  <a:lnTo>
                    <a:pt x="5929" y="4603"/>
                  </a:lnTo>
                  <a:lnTo>
                    <a:pt x="5987" y="4553"/>
                  </a:lnTo>
                  <a:lnTo>
                    <a:pt x="6043" y="4494"/>
                  </a:lnTo>
                  <a:lnTo>
                    <a:pt x="6081" y="4448"/>
                  </a:lnTo>
                  <a:lnTo>
                    <a:pt x="6112" y="4392"/>
                  </a:lnTo>
                  <a:lnTo>
                    <a:pt x="6142" y="4333"/>
                  </a:lnTo>
                  <a:lnTo>
                    <a:pt x="6170" y="4269"/>
                  </a:lnTo>
                  <a:lnTo>
                    <a:pt x="6192" y="4204"/>
                  </a:lnTo>
                  <a:lnTo>
                    <a:pt x="6212" y="4136"/>
                  </a:lnTo>
                  <a:lnTo>
                    <a:pt x="6230" y="4073"/>
                  </a:lnTo>
                  <a:lnTo>
                    <a:pt x="6244" y="4011"/>
                  </a:lnTo>
                  <a:lnTo>
                    <a:pt x="6256" y="3955"/>
                  </a:lnTo>
                  <a:lnTo>
                    <a:pt x="6266" y="3908"/>
                  </a:lnTo>
                  <a:lnTo>
                    <a:pt x="6274" y="3870"/>
                  </a:lnTo>
                  <a:lnTo>
                    <a:pt x="6274" y="3864"/>
                  </a:lnTo>
                  <a:lnTo>
                    <a:pt x="6276" y="3846"/>
                  </a:lnTo>
                  <a:lnTo>
                    <a:pt x="6280" y="3816"/>
                  </a:lnTo>
                  <a:lnTo>
                    <a:pt x="6284" y="3777"/>
                  </a:lnTo>
                  <a:lnTo>
                    <a:pt x="6288" y="3727"/>
                  </a:lnTo>
                  <a:lnTo>
                    <a:pt x="6293" y="3669"/>
                  </a:lnTo>
                  <a:lnTo>
                    <a:pt x="6299" y="3602"/>
                  </a:lnTo>
                  <a:lnTo>
                    <a:pt x="6305" y="3528"/>
                  </a:lnTo>
                  <a:lnTo>
                    <a:pt x="6311" y="3449"/>
                  </a:lnTo>
                  <a:lnTo>
                    <a:pt x="6317" y="3363"/>
                  </a:lnTo>
                  <a:lnTo>
                    <a:pt x="6323" y="3272"/>
                  </a:lnTo>
                  <a:lnTo>
                    <a:pt x="6329" y="3179"/>
                  </a:lnTo>
                  <a:lnTo>
                    <a:pt x="6333" y="3081"/>
                  </a:lnTo>
                  <a:lnTo>
                    <a:pt x="6335" y="2982"/>
                  </a:lnTo>
                  <a:lnTo>
                    <a:pt x="6337" y="2879"/>
                  </a:lnTo>
                  <a:lnTo>
                    <a:pt x="6339" y="2777"/>
                  </a:lnTo>
                  <a:lnTo>
                    <a:pt x="6339" y="2263"/>
                  </a:lnTo>
                  <a:lnTo>
                    <a:pt x="6337" y="2157"/>
                  </a:lnTo>
                  <a:lnTo>
                    <a:pt x="6335" y="2054"/>
                  </a:lnTo>
                  <a:lnTo>
                    <a:pt x="6333" y="1951"/>
                  </a:lnTo>
                  <a:lnTo>
                    <a:pt x="6329" y="1850"/>
                  </a:lnTo>
                  <a:lnTo>
                    <a:pt x="6323" y="1752"/>
                  </a:lnTo>
                  <a:lnTo>
                    <a:pt x="6319" y="1659"/>
                  </a:lnTo>
                  <a:lnTo>
                    <a:pt x="6313" y="1569"/>
                  </a:lnTo>
                  <a:lnTo>
                    <a:pt x="6307" y="1488"/>
                  </a:lnTo>
                  <a:lnTo>
                    <a:pt x="6301" y="1412"/>
                  </a:lnTo>
                  <a:lnTo>
                    <a:pt x="6295" y="1347"/>
                  </a:lnTo>
                  <a:lnTo>
                    <a:pt x="6290" y="1289"/>
                  </a:lnTo>
                  <a:lnTo>
                    <a:pt x="6284" y="1242"/>
                  </a:lnTo>
                  <a:lnTo>
                    <a:pt x="6280" y="1206"/>
                  </a:lnTo>
                  <a:lnTo>
                    <a:pt x="6276" y="1180"/>
                  </a:lnTo>
                  <a:lnTo>
                    <a:pt x="6274" y="1170"/>
                  </a:lnTo>
                  <a:lnTo>
                    <a:pt x="6266" y="1132"/>
                  </a:lnTo>
                  <a:lnTo>
                    <a:pt x="6256" y="1085"/>
                  </a:lnTo>
                  <a:lnTo>
                    <a:pt x="6246" y="1029"/>
                  </a:lnTo>
                  <a:lnTo>
                    <a:pt x="6230" y="967"/>
                  </a:lnTo>
                  <a:lnTo>
                    <a:pt x="6214" y="904"/>
                  </a:lnTo>
                  <a:lnTo>
                    <a:pt x="6194" y="836"/>
                  </a:lnTo>
                  <a:lnTo>
                    <a:pt x="6172" y="771"/>
                  </a:lnTo>
                  <a:lnTo>
                    <a:pt x="6146" y="707"/>
                  </a:lnTo>
                  <a:lnTo>
                    <a:pt x="6118" y="648"/>
                  </a:lnTo>
                  <a:lnTo>
                    <a:pt x="6089" y="592"/>
                  </a:lnTo>
                  <a:lnTo>
                    <a:pt x="6055" y="546"/>
                  </a:lnTo>
                  <a:lnTo>
                    <a:pt x="5997" y="487"/>
                  </a:lnTo>
                  <a:lnTo>
                    <a:pt x="5939" y="437"/>
                  </a:lnTo>
                  <a:lnTo>
                    <a:pt x="5882" y="397"/>
                  </a:lnTo>
                  <a:lnTo>
                    <a:pt x="5824" y="367"/>
                  </a:lnTo>
                  <a:lnTo>
                    <a:pt x="5766" y="344"/>
                  </a:lnTo>
                  <a:lnTo>
                    <a:pt x="5713" y="326"/>
                  </a:lnTo>
                  <a:lnTo>
                    <a:pt x="5659" y="312"/>
                  </a:lnTo>
                  <a:lnTo>
                    <a:pt x="5611" y="304"/>
                  </a:lnTo>
                  <a:lnTo>
                    <a:pt x="5567" y="298"/>
                  </a:lnTo>
                  <a:lnTo>
                    <a:pt x="5528" y="294"/>
                  </a:lnTo>
                  <a:lnTo>
                    <a:pt x="5484" y="294"/>
                  </a:lnTo>
                  <a:lnTo>
                    <a:pt x="5369" y="286"/>
                  </a:lnTo>
                  <a:lnTo>
                    <a:pt x="5247" y="278"/>
                  </a:lnTo>
                  <a:lnTo>
                    <a:pt x="5124" y="272"/>
                  </a:lnTo>
                  <a:lnTo>
                    <a:pt x="4997" y="266"/>
                  </a:lnTo>
                  <a:lnTo>
                    <a:pt x="4867" y="260"/>
                  </a:lnTo>
                  <a:lnTo>
                    <a:pt x="4738" y="254"/>
                  </a:lnTo>
                  <a:lnTo>
                    <a:pt x="4611" y="248"/>
                  </a:lnTo>
                  <a:lnTo>
                    <a:pt x="4481" y="244"/>
                  </a:lnTo>
                  <a:lnTo>
                    <a:pt x="4356" y="240"/>
                  </a:lnTo>
                  <a:lnTo>
                    <a:pt x="4233" y="236"/>
                  </a:lnTo>
                  <a:lnTo>
                    <a:pt x="4113" y="234"/>
                  </a:lnTo>
                  <a:lnTo>
                    <a:pt x="3998" y="230"/>
                  </a:lnTo>
                  <a:lnTo>
                    <a:pt x="3889" y="228"/>
                  </a:lnTo>
                  <a:lnTo>
                    <a:pt x="3783" y="226"/>
                  </a:lnTo>
                  <a:lnTo>
                    <a:pt x="3688" y="224"/>
                  </a:lnTo>
                  <a:lnTo>
                    <a:pt x="3598" y="222"/>
                  </a:lnTo>
                  <a:lnTo>
                    <a:pt x="3519" y="220"/>
                  </a:lnTo>
                  <a:lnTo>
                    <a:pt x="3449" y="220"/>
                  </a:lnTo>
                  <a:lnTo>
                    <a:pt x="3389" y="220"/>
                  </a:lnTo>
                  <a:lnTo>
                    <a:pt x="3342" y="218"/>
                  </a:lnTo>
                  <a:lnTo>
                    <a:pt x="3304" y="218"/>
                  </a:lnTo>
                  <a:lnTo>
                    <a:pt x="3282" y="218"/>
                  </a:lnTo>
                  <a:lnTo>
                    <a:pt x="3274" y="218"/>
                  </a:lnTo>
                  <a:close/>
                  <a:moveTo>
                    <a:pt x="3274" y="0"/>
                  </a:moveTo>
                  <a:lnTo>
                    <a:pt x="3284" y="0"/>
                  </a:lnTo>
                  <a:lnTo>
                    <a:pt x="3308" y="0"/>
                  </a:lnTo>
                  <a:lnTo>
                    <a:pt x="3344" y="0"/>
                  </a:lnTo>
                  <a:lnTo>
                    <a:pt x="3393" y="2"/>
                  </a:lnTo>
                  <a:lnTo>
                    <a:pt x="3455" y="2"/>
                  </a:lnTo>
                  <a:lnTo>
                    <a:pt x="3525" y="2"/>
                  </a:lnTo>
                  <a:lnTo>
                    <a:pt x="3606" y="4"/>
                  </a:lnTo>
                  <a:lnTo>
                    <a:pt x="3696" y="6"/>
                  </a:lnTo>
                  <a:lnTo>
                    <a:pt x="3793" y="8"/>
                  </a:lnTo>
                  <a:lnTo>
                    <a:pt x="3899" y="10"/>
                  </a:lnTo>
                  <a:lnTo>
                    <a:pt x="4008" y="12"/>
                  </a:lnTo>
                  <a:lnTo>
                    <a:pt x="4123" y="16"/>
                  </a:lnTo>
                  <a:lnTo>
                    <a:pt x="4245" y="18"/>
                  </a:lnTo>
                  <a:lnTo>
                    <a:pt x="4368" y="22"/>
                  </a:lnTo>
                  <a:lnTo>
                    <a:pt x="4495" y="26"/>
                  </a:lnTo>
                  <a:lnTo>
                    <a:pt x="4625" y="30"/>
                  </a:lnTo>
                  <a:lnTo>
                    <a:pt x="4754" y="36"/>
                  </a:lnTo>
                  <a:lnTo>
                    <a:pt x="4883" y="42"/>
                  </a:lnTo>
                  <a:lnTo>
                    <a:pt x="5013" y="48"/>
                  </a:lnTo>
                  <a:lnTo>
                    <a:pt x="5142" y="54"/>
                  </a:lnTo>
                  <a:lnTo>
                    <a:pt x="5267" y="60"/>
                  </a:lnTo>
                  <a:lnTo>
                    <a:pt x="5388" y="68"/>
                  </a:lnTo>
                  <a:lnTo>
                    <a:pt x="5506" y="75"/>
                  </a:lnTo>
                  <a:lnTo>
                    <a:pt x="5550" y="75"/>
                  </a:lnTo>
                  <a:lnTo>
                    <a:pt x="5597" y="81"/>
                  </a:lnTo>
                  <a:lnTo>
                    <a:pt x="5651" y="87"/>
                  </a:lnTo>
                  <a:lnTo>
                    <a:pt x="5711" y="97"/>
                  </a:lnTo>
                  <a:lnTo>
                    <a:pt x="5774" y="113"/>
                  </a:lnTo>
                  <a:lnTo>
                    <a:pt x="5844" y="137"/>
                  </a:lnTo>
                  <a:lnTo>
                    <a:pt x="5916" y="167"/>
                  </a:lnTo>
                  <a:lnTo>
                    <a:pt x="5989" y="207"/>
                  </a:lnTo>
                  <a:lnTo>
                    <a:pt x="6067" y="256"/>
                  </a:lnTo>
                  <a:lnTo>
                    <a:pt x="6142" y="318"/>
                  </a:lnTo>
                  <a:lnTo>
                    <a:pt x="6218" y="393"/>
                  </a:lnTo>
                  <a:lnTo>
                    <a:pt x="6258" y="443"/>
                  </a:lnTo>
                  <a:lnTo>
                    <a:pt x="6293" y="497"/>
                  </a:lnTo>
                  <a:lnTo>
                    <a:pt x="6327" y="556"/>
                  </a:lnTo>
                  <a:lnTo>
                    <a:pt x="6355" y="618"/>
                  </a:lnTo>
                  <a:lnTo>
                    <a:pt x="6381" y="681"/>
                  </a:lnTo>
                  <a:lnTo>
                    <a:pt x="6405" y="745"/>
                  </a:lnTo>
                  <a:lnTo>
                    <a:pt x="6425" y="807"/>
                  </a:lnTo>
                  <a:lnTo>
                    <a:pt x="6441" y="868"/>
                  </a:lnTo>
                  <a:lnTo>
                    <a:pt x="6455" y="926"/>
                  </a:lnTo>
                  <a:lnTo>
                    <a:pt x="6467" y="977"/>
                  </a:lnTo>
                  <a:lnTo>
                    <a:pt x="6476" y="1023"/>
                  </a:lnTo>
                  <a:lnTo>
                    <a:pt x="6482" y="1063"/>
                  </a:lnTo>
                  <a:lnTo>
                    <a:pt x="6488" y="1095"/>
                  </a:lnTo>
                  <a:lnTo>
                    <a:pt x="6490" y="1116"/>
                  </a:lnTo>
                  <a:lnTo>
                    <a:pt x="6492" y="1126"/>
                  </a:lnTo>
                  <a:lnTo>
                    <a:pt x="6492" y="1134"/>
                  </a:lnTo>
                  <a:lnTo>
                    <a:pt x="6494" y="1154"/>
                  </a:lnTo>
                  <a:lnTo>
                    <a:pt x="6498" y="1186"/>
                  </a:lnTo>
                  <a:lnTo>
                    <a:pt x="6502" y="1228"/>
                  </a:lnTo>
                  <a:lnTo>
                    <a:pt x="6506" y="1279"/>
                  </a:lnTo>
                  <a:lnTo>
                    <a:pt x="6512" y="1339"/>
                  </a:lnTo>
                  <a:lnTo>
                    <a:pt x="6518" y="1408"/>
                  </a:lnTo>
                  <a:lnTo>
                    <a:pt x="6524" y="1482"/>
                  </a:lnTo>
                  <a:lnTo>
                    <a:pt x="6530" y="1563"/>
                  </a:lnTo>
                  <a:lnTo>
                    <a:pt x="6536" y="1651"/>
                  </a:lnTo>
                  <a:lnTo>
                    <a:pt x="6542" y="1742"/>
                  </a:lnTo>
                  <a:lnTo>
                    <a:pt x="6548" y="1838"/>
                  </a:lnTo>
                  <a:lnTo>
                    <a:pt x="6552" y="1937"/>
                  </a:lnTo>
                  <a:lnTo>
                    <a:pt x="6554" y="2036"/>
                  </a:lnTo>
                  <a:lnTo>
                    <a:pt x="6556" y="2140"/>
                  </a:lnTo>
                  <a:lnTo>
                    <a:pt x="6558" y="2241"/>
                  </a:lnTo>
                  <a:lnTo>
                    <a:pt x="6558" y="2755"/>
                  </a:lnTo>
                  <a:lnTo>
                    <a:pt x="6556" y="2859"/>
                  </a:lnTo>
                  <a:lnTo>
                    <a:pt x="6554" y="2964"/>
                  </a:lnTo>
                  <a:lnTo>
                    <a:pt x="6552" y="3065"/>
                  </a:lnTo>
                  <a:lnTo>
                    <a:pt x="6548" y="3165"/>
                  </a:lnTo>
                  <a:lnTo>
                    <a:pt x="6542" y="3260"/>
                  </a:lnTo>
                  <a:lnTo>
                    <a:pt x="6536" y="3353"/>
                  </a:lnTo>
                  <a:lnTo>
                    <a:pt x="6530" y="3441"/>
                  </a:lnTo>
                  <a:lnTo>
                    <a:pt x="6524" y="3522"/>
                  </a:lnTo>
                  <a:lnTo>
                    <a:pt x="6518" y="3598"/>
                  </a:lnTo>
                  <a:lnTo>
                    <a:pt x="6512" y="3665"/>
                  </a:lnTo>
                  <a:lnTo>
                    <a:pt x="6506" y="3725"/>
                  </a:lnTo>
                  <a:lnTo>
                    <a:pt x="6502" y="3775"/>
                  </a:lnTo>
                  <a:lnTo>
                    <a:pt x="6498" y="3814"/>
                  </a:lnTo>
                  <a:lnTo>
                    <a:pt x="6494" y="3846"/>
                  </a:lnTo>
                  <a:lnTo>
                    <a:pt x="6492" y="3864"/>
                  </a:lnTo>
                  <a:lnTo>
                    <a:pt x="6492" y="3870"/>
                  </a:lnTo>
                  <a:lnTo>
                    <a:pt x="6490" y="3880"/>
                  </a:lnTo>
                  <a:lnTo>
                    <a:pt x="6488" y="3902"/>
                  </a:lnTo>
                  <a:lnTo>
                    <a:pt x="6482" y="3933"/>
                  </a:lnTo>
                  <a:lnTo>
                    <a:pt x="6476" y="3975"/>
                  </a:lnTo>
                  <a:lnTo>
                    <a:pt x="6467" y="4021"/>
                  </a:lnTo>
                  <a:lnTo>
                    <a:pt x="6455" y="4075"/>
                  </a:lnTo>
                  <a:lnTo>
                    <a:pt x="6441" y="4134"/>
                  </a:lnTo>
                  <a:lnTo>
                    <a:pt x="6423" y="4196"/>
                  </a:lnTo>
                  <a:lnTo>
                    <a:pt x="6403" y="4259"/>
                  </a:lnTo>
                  <a:lnTo>
                    <a:pt x="6379" y="4325"/>
                  </a:lnTo>
                  <a:lnTo>
                    <a:pt x="6351" y="4388"/>
                  </a:lnTo>
                  <a:lnTo>
                    <a:pt x="6321" y="4450"/>
                  </a:lnTo>
                  <a:lnTo>
                    <a:pt x="6288" y="4510"/>
                  </a:lnTo>
                  <a:lnTo>
                    <a:pt x="6250" y="4565"/>
                  </a:lnTo>
                  <a:lnTo>
                    <a:pt x="6208" y="4615"/>
                  </a:lnTo>
                  <a:lnTo>
                    <a:pt x="6140" y="4682"/>
                  </a:lnTo>
                  <a:lnTo>
                    <a:pt x="6073" y="4740"/>
                  </a:lnTo>
                  <a:lnTo>
                    <a:pt x="6005" y="4788"/>
                  </a:lnTo>
                  <a:lnTo>
                    <a:pt x="5939" y="4827"/>
                  </a:lnTo>
                  <a:lnTo>
                    <a:pt x="5874" y="4857"/>
                  </a:lnTo>
                  <a:lnTo>
                    <a:pt x="5808" y="4881"/>
                  </a:lnTo>
                  <a:lnTo>
                    <a:pt x="5746" y="4899"/>
                  </a:lnTo>
                  <a:lnTo>
                    <a:pt x="5689" y="4913"/>
                  </a:lnTo>
                  <a:lnTo>
                    <a:pt x="5635" y="4921"/>
                  </a:lnTo>
                  <a:lnTo>
                    <a:pt x="5583" y="4927"/>
                  </a:lnTo>
                  <a:lnTo>
                    <a:pt x="5540" y="4931"/>
                  </a:lnTo>
                  <a:lnTo>
                    <a:pt x="5506" y="4931"/>
                  </a:lnTo>
                  <a:lnTo>
                    <a:pt x="5388" y="4943"/>
                  </a:lnTo>
                  <a:lnTo>
                    <a:pt x="5267" y="4955"/>
                  </a:lnTo>
                  <a:lnTo>
                    <a:pt x="5140" y="4965"/>
                  </a:lnTo>
                  <a:lnTo>
                    <a:pt x="5013" y="4974"/>
                  </a:lnTo>
                  <a:lnTo>
                    <a:pt x="4883" y="4982"/>
                  </a:lnTo>
                  <a:lnTo>
                    <a:pt x="4752" y="4990"/>
                  </a:lnTo>
                  <a:lnTo>
                    <a:pt x="4623" y="4996"/>
                  </a:lnTo>
                  <a:lnTo>
                    <a:pt x="4493" y="5002"/>
                  </a:lnTo>
                  <a:lnTo>
                    <a:pt x="4366" y="5006"/>
                  </a:lnTo>
                  <a:lnTo>
                    <a:pt x="4241" y="5012"/>
                  </a:lnTo>
                  <a:lnTo>
                    <a:pt x="4119" y="5016"/>
                  </a:lnTo>
                  <a:lnTo>
                    <a:pt x="4004" y="5018"/>
                  </a:lnTo>
                  <a:lnTo>
                    <a:pt x="3893" y="5022"/>
                  </a:lnTo>
                  <a:lnTo>
                    <a:pt x="3789" y="5024"/>
                  </a:lnTo>
                  <a:lnTo>
                    <a:pt x="3692" y="5026"/>
                  </a:lnTo>
                  <a:lnTo>
                    <a:pt x="3602" y="5026"/>
                  </a:lnTo>
                  <a:lnTo>
                    <a:pt x="3521" y="5028"/>
                  </a:lnTo>
                  <a:lnTo>
                    <a:pt x="3449" y="5028"/>
                  </a:lnTo>
                  <a:lnTo>
                    <a:pt x="3389" y="5028"/>
                  </a:lnTo>
                  <a:lnTo>
                    <a:pt x="3342" y="5030"/>
                  </a:lnTo>
                  <a:lnTo>
                    <a:pt x="3306" y="5030"/>
                  </a:lnTo>
                  <a:lnTo>
                    <a:pt x="3282" y="5030"/>
                  </a:lnTo>
                  <a:lnTo>
                    <a:pt x="3274" y="5030"/>
                  </a:lnTo>
                  <a:lnTo>
                    <a:pt x="3258" y="5030"/>
                  </a:lnTo>
                  <a:lnTo>
                    <a:pt x="3230" y="5028"/>
                  </a:lnTo>
                  <a:lnTo>
                    <a:pt x="3189" y="5028"/>
                  </a:lnTo>
                  <a:lnTo>
                    <a:pt x="3135" y="5028"/>
                  </a:lnTo>
                  <a:lnTo>
                    <a:pt x="3071" y="5026"/>
                  </a:lnTo>
                  <a:lnTo>
                    <a:pt x="2998" y="5026"/>
                  </a:lnTo>
                  <a:lnTo>
                    <a:pt x="2916" y="5024"/>
                  </a:lnTo>
                  <a:lnTo>
                    <a:pt x="2826" y="5022"/>
                  </a:lnTo>
                  <a:lnTo>
                    <a:pt x="2729" y="5020"/>
                  </a:lnTo>
                  <a:lnTo>
                    <a:pt x="2628" y="5018"/>
                  </a:lnTo>
                  <a:lnTo>
                    <a:pt x="2520" y="5016"/>
                  </a:lnTo>
                  <a:lnTo>
                    <a:pt x="2411" y="5014"/>
                  </a:lnTo>
                  <a:lnTo>
                    <a:pt x="2297" y="5012"/>
                  </a:lnTo>
                  <a:lnTo>
                    <a:pt x="2182" y="5008"/>
                  </a:lnTo>
                  <a:lnTo>
                    <a:pt x="2067" y="5006"/>
                  </a:lnTo>
                  <a:lnTo>
                    <a:pt x="1953" y="5002"/>
                  </a:lnTo>
                  <a:lnTo>
                    <a:pt x="1840" y="4998"/>
                  </a:lnTo>
                  <a:lnTo>
                    <a:pt x="1729" y="4996"/>
                  </a:lnTo>
                  <a:lnTo>
                    <a:pt x="1621" y="4992"/>
                  </a:lnTo>
                  <a:lnTo>
                    <a:pt x="1518" y="4988"/>
                  </a:lnTo>
                  <a:lnTo>
                    <a:pt x="1420" y="4982"/>
                  </a:lnTo>
                  <a:lnTo>
                    <a:pt x="1331" y="4978"/>
                  </a:lnTo>
                  <a:lnTo>
                    <a:pt x="1247" y="4974"/>
                  </a:lnTo>
                  <a:lnTo>
                    <a:pt x="1172" y="4969"/>
                  </a:lnTo>
                  <a:lnTo>
                    <a:pt x="1106" y="4965"/>
                  </a:lnTo>
                  <a:lnTo>
                    <a:pt x="1076" y="4957"/>
                  </a:lnTo>
                  <a:lnTo>
                    <a:pt x="1048" y="4953"/>
                  </a:lnTo>
                  <a:lnTo>
                    <a:pt x="1018" y="4953"/>
                  </a:lnTo>
                  <a:lnTo>
                    <a:pt x="969" y="4947"/>
                  </a:lnTo>
                  <a:lnTo>
                    <a:pt x="913" y="4939"/>
                  </a:lnTo>
                  <a:lnTo>
                    <a:pt x="855" y="4929"/>
                  </a:lnTo>
                  <a:lnTo>
                    <a:pt x="796" y="4915"/>
                  </a:lnTo>
                  <a:lnTo>
                    <a:pt x="732" y="4895"/>
                  </a:lnTo>
                  <a:lnTo>
                    <a:pt x="666" y="4871"/>
                  </a:lnTo>
                  <a:lnTo>
                    <a:pt x="601" y="4841"/>
                  </a:lnTo>
                  <a:lnTo>
                    <a:pt x="535" y="4804"/>
                  </a:lnTo>
                  <a:lnTo>
                    <a:pt x="467" y="4758"/>
                  </a:lnTo>
                  <a:lnTo>
                    <a:pt x="404" y="4702"/>
                  </a:lnTo>
                  <a:lnTo>
                    <a:pt x="340" y="4637"/>
                  </a:lnTo>
                  <a:lnTo>
                    <a:pt x="300" y="4587"/>
                  </a:lnTo>
                  <a:lnTo>
                    <a:pt x="265" y="4531"/>
                  </a:lnTo>
                  <a:lnTo>
                    <a:pt x="231" y="4474"/>
                  </a:lnTo>
                  <a:lnTo>
                    <a:pt x="203" y="4412"/>
                  </a:lnTo>
                  <a:lnTo>
                    <a:pt x="175" y="4349"/>
                  </a:lnTo>
                  <a:lnTo>
                    <a:pt x="153" y="4285"/>
                  </a:lnTo>
                  <a:lnTo>
                    <a:pt x="133" y="4222"/>
                  </a:lnTo>
                  <a:lnTo>
                    <a:pt x="117" y="4162"/>
                  </a:lnTo>
                  <a:lnTo>
                    <a:pt x="101" y="4104"/>
                  </a:lnTo>
                  <a:lnTo>
                    <a:pt x="90" y="4053"/>
                  </a:lnTo>
                  <a:lnTo>
                    <a:pt x="82" y="4005"/>
                  </a:lnTo>
                  <a:lnTo>
                    <a:pt x="74" y="3965"/>
                  </a:lnTo>
                  <a:lnTo>
                    <a:pt x="70" y="3935"/>
                  </a:lnTo>
                  <a:lnTo>
                    <a:pt x="66" y="3914"/>
                  </a:lnTo>
                  <a:lnTo>
                    <a:pt x="66" y="3904"/>
                  </a:lnTo>
                  <a:lnTo>
                    <a:pt x="66" y="3896"/>
                  </a:lnTo>
                  <a:lnTo>
                    <a:pt x="64" y="3874"/>
                  </a:lnTo>
                  <a:lnTo>
                    <a:pt x="60" y="3842"/>
                  </a:lnTo>
                  <a:lnTo>
                    <a:pt x="56" y="3800"/>
                  </a:lnTo>
                  <a:lnTo>
                    <a:pt x="50" y="3751"/>
                  </a:lnTo>
                  <a:lnTo>
                    <a:pt x="46" y="3689"/>
                  </a:lnTo>
                  <a:lnTo>
                    <a:pt x="40" y="3622"/>
                  </a:lnTo>
                  <a:lnTo>
                    <a:pt x="34" y="3546"/>
                  </a:lnTo>
                  <a:lnTo>
                    <a:pt x="26" y="3465"/>
                  </a:lnTo>
                  <a:lnTo>
                    <a:pt x="20" y="3377"/>
                  </a:lnTo>
                  <a:lnTo>
                    <a:pt x="16" y="3286"/>
                  </a:lnTo>
                  <a:lnTo>
                    <a:pt x="10" y="3190"/>
                  </a:lnTo>
                  <a:lnTo>
                    <a:pt x="6" y="3093"/>
                  </a:lnTo>
                  <a:lnTo>
                    <a:pt x="2" y="2992"/>
                  </a:lnTo>
                  <a:lnTo>
                    <a:pt x="0" y="2891"/>
                  </a:lnTo>
                  <a:lnTo>
                    <a:pt x="0" y="2787"/>
                  </a:lnTo>
                  <a:lnTo>
                    <a:pt x="0" y="2275"/>
                  </a:lnTo>
                  <a:lnTo>
                    <a:pt x="0" y="2169"/>
                  </a:lnTo>
                  <a:lnTo>
                    <a:pt x="2" y="2066"/>
                  </a:lnTo>
                  <a:lnTo>
                    <a:pt x="6" y="1965"/>
                  </a:lnTo>
                  <a:lnTo>
                    <a:pt x="10" y="1865"/>
                  </a:lnTo>
                  <a:lnTo>
                    <a:pt x="16" y="1768"/>
                  </a:lnTo>
                  <a:lnTo>
                    <a:pt x="20" y="1677"/>
                  </a:lnTo>
                  <a:lnTo>
                    <a:pt x="26" y="1589"/>
                  </a:lnTo>
                  <a:lnTo>
                    <a:pt x="34" y="1508"/>
                  </a:lnTo>
                  <a:lnTo>
                    <a:pt x="40" y="1432"/>
                  </a:lnTo>
                  <a:lnTo>
                    <a:pt x="46" y="1365"/>
                  </a:lnTo>
                  <a:lnTo>
                    <a:pt x="50" y="1305"/>
                  </a:lnTo>
                  <a:lnTo>
                    <a:pt x="56" y="1256"/>
                  </a:lnTo>
                  <a:lnTo>
                    <a:pt x="60" y="1214"/>
                  </a:lnTo>
                  <a:lnTo>
                    <a:pt x="64" y="1184"/>
                  </a:lnTo>
                  <a:lnTo>
                    <a:pt x="66" y="1166"/>
                  </a:lnTo>
                  <a:lnTo>
                    <a:pt x="66" y="1158"/>
                  </a:lnTo>
                  <a:lnTo>
                    <a:pt x="66" y="1148"/>
                  </a:lnTo>
                  <a:lnTo>
                    <a:pt x="70" y="1126"/>
                  </a:lnTo>
                  <a:lnTo>
                    <a:pt x="74" y="1095"/>
                  </a:lnTo>
                  <a:lnTo>
                    <a:pt x="82" y="1055"/>
                  </a:lnTo>
                  <a:lnTo>
                    <a:pt x="91" y="1007"/>
                  </a:lnTo>
                  <a:lnTo>
                    <a:pt x="103" y="954"/>
                  </a:lnTo>
                  <a:lnTo>
                    <a:pt x="117" y="896"/>
                  </a:lnTo>
                  <a:lnTo>
                    <a:pt x="135" y="834"/>
                  </a:lnTo>
                  <a:lnTo>
                    <a:pt x="155" y="771"/>
                  </a:lnTo>
                  <a:lnTo>
                    <a:pt x="179" y="705"/>
                  </a:lnTo>
                  <a:lnTo>
                    <a:pt x="207" y="642"/>
                  </a:lnTo>
                  <a:lnTo>
                    <a:pt x="237" y="578"/>
                  </a:lnTo>
                  <a:lnTo>
                    <a:pt x="271" y="518"/>
                  </a:lnTo>
                  <a:lnTo>
                    <a:pt x="308" y="465"/>
                  </a:lnTo>
                  <a:lnTo>
                    <a:pt x="350" y="415"/>
                  </a:lnTo>
                  <a:lnTo>
                    <a:pt x="418" y="346"/>
                  </a:lnTo>
                  <a:lnTo>
                    <a:pt x="483" y="288"/>
                  </a:lnTo>
                  <a:lnTo>
                    <a:pt x="551" y="240"/>
                  </a:lnTo>
                  <a:lnTo>
                    <a:pt x="619" y="203"/>
                  </a:lnTo>
                  <a:lnTo>
                    <a:pt x="684" y="171"/>
                  </a:lnTo>
                  <a:lnTo>
                    <a:pt x="748" y="147"/>
                  </a:lnTo>
                  <a:lnTo>
                    <a:pt x="810" y="129"/>
                  </a:lnTo>
                  <a:lnTo>
                    <a:pt x="869" y="117"/>
                  </a:lnTo>
                  <a:lnTo>
                    <a:pt x="923" y="107"/>
                  </a:lnTo>
                  <a:lnTo>
                    <a:pt x="973" y="101"/>
                  </a:lnTo>
                  <a:lnTo>
                    <a:pt x="1018" y="97"/>
                  </a:lnTo>
                  <a:lnTo>
                    <a:pt x="1050" y="97"/>
                  </a:lnTo>
                  <a:lnTo>
                    <a:pt x="1168" y="87"/>
                  </a:lnTo>
                  <a:lnTo>
                    <a:pt x="1289" y="77"/>
                  </a:lnTo>
                  <a:lnTo>
                    <a:pt x="1412" y="68"/>
                  </a:lnTo>
                  <a:lnTo>
                    <a:pt x="1540" y="60"/>
                  </a:lnTo>
                  <a:lnTo>
                    <a:pt x="1669" y="52"/>
                  </a:lnTo>
                  <a:lnTo>
                    <a:pt x="1798" y="44"/>
                  </a:lnTo>
                  <a:lnTo>
                    <a:pt x="1927" y="38"/>
                  </a:lnTo>
                  <a:lnTo>
                    <a:pt x="2057" y="32"/>
                  </a:lnTo>
                  <a:lnTo>
                    <a:pt x="2184" y="26"/>
                  </a:lnTo>
                  <a:lnTo>
                    <a:pt x="2307" y="22"/>
                  </a:lnTo>
                  <a:lnTo>
                    <a:pt x="2429" y="18"/>
                  </a:lnTo>
                  <a:lnTo>
                    <a:pt x="2544" y="14"/>
                  </a:lnTo>
                  <a:lnTo>
                    <a:pt x="2655" y="12"/>
                  </a:lnTo>
                  <a:lnTo>
                    <a:pt x="2759" y="8"/>
                  </a:lnTo>
                  <a:lnTo>
                    <a:pt x="2856" y="6"/>
                  </a:lnTo>
                  <a:lnTo>
                    <a:pt x="2946" y="4"/>
                  </a:lnTo>
                  <a:lnTo>
                    <a:pt x="3025" y="4"/>
                  </a:lnTo>
                  <a:lnTo>
                    <a:pt x="3097" y="2"/>
                  </a:lnTo>
                  <a:lnTo>
                    <a:pt x="3157" y="2"/>
                  </a:lnTo>
                  <a:lnTo>
                    <a:pt x="3206" y="0"/>
                  </a:lnTo>
                  <a:lnTo>
                    <a:pt x="3242" y="0"/>
                  </a:lnTo>
                  <a:lnTo>
                    <a:pt x="3264" y="0"/>
                  </a:lnTo>
                  <a:lnTo>
                    <a:pt x="32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6" name="Freeform 25">
              <a:extLst>
                <a:ext uri="{FF2B5EF4-FFF2-40B4-BE49-F238E27FC236}">
                  <a16:creationId xmlns:a16="http://schemas.microsoft.com/office/drawing/2014/main" id="{F3D4E60F-88D2-4DFC-B41B-383513B2ED41}"/>
                </a:ext>
              </a:extLst>
            </p:cNvPr>
            <p:cNvSpPr>
              <a:spLocks noEditPoints="1"/>
            </p:cNvSpPr>
            <p:nvPr/>
          </p:nvSpPr>
          <p:spPr bwMode="auto">
            <a:xfrm>
              <a:off x="3397" y="1548"/>
              <a:ext cx="1150" cy="1298"/>
            </a:xfrm>
            <a:custGeom>
              <a:avLst/>
              <a:gdLst>
                <a:gd name="T0" fmla="*/ 219 w 2299"/>
                <a:gd name="T1" fmla="*/ 300 h 2597"/>
                <a:gd name="T2" fmla="*/ 219 w 2299"/>
                <a:gd name="T3" fmla="*/ 2303 h 2597"/>
                <a:gd name="T4" fmla="*/ 1971 w 2299"/>
                <a:gd name="T5" fmla="*/ 1329 h 2597"/>
                <a:gd name="T6" fmla="*/ 219 w 2299"/>
                <a:gd name="T7" fmla="*/ 300 h 2597"/>
                <a:gd name="T8" fmla="*/ 109 w 2299"/>
                <a:gd name="T9" fmla="*/ 0 h 2597"/>
                <a:gd name="T10" fmla="*/ 139 w 2299"/>
                <a:gd name="T11" fmla="*/ 4 h 2597"/>
                <a:gd name="T12" fmla="*/ 165 w 2299"/>
                <a:gd name="T13" fmla="*/ 16 h 2597"/>
                <a:gd name="T14" fmla="*/ 2246 w 2299"/>
                <a:gd name="T15" fmla="*/ 1230 h 2597"/>
                <a:gd name="T16" fmla="*/ 2267 w 2299"/>
                <a:gd name="T17" fmla="*/ 1250 h 2597"/>
                <a:gd name="T18" fmla="*/ 2285 w 2299"/>
                <a:gd name="T19" fmla="*/ 1272 h 2597"/>
                <a:gd name="T20" fmla="*/ 2295 w 2299"/>
                <a:gd name="T21" fmla="*/ 1298 h 2597"/>
                <a:gd name="T22" fmla="*/ 2299 w 2299"/>
                <a:gd name="T23" fmla="*/ 1329 h 2597"/>
                <a:gd name="T24" fmla="*/ 2295 w 2299"/>
                <a:gd name="T25" fmla="*/ 1359 h 2597"/>
                <a:gd name="T26" fmla="*/ 2285 w 2299"/>
                <a:gd name="T27" fmla="*/ 1387 h 2597"/>
                <a:gd name="T28" fmla="*/ 2267 w 2299"/>
                <a:gd name="T29" fmla="*/ 1409 h 2597"/>
                <a:gd name="T30" fmla="*/ 2246 w 2299"/>
                <a:gd name="T31" fmla="*/ 1427 h 2597"/>
                <a:gd name="T32" fmla="*/ 165 w 2299"/>
                <a:gd name="T33" fmla="*/ 2587 h 2597"/>
                <a:gd name="T34" fmla="*/ 145 w 2299"/>
                <a:gd name="T35" fmla="*/ 2595 h 2597"/>
                <a:gd name="T36" fmla="*/ 129 w 2299"/>
                <a:gd name="T37" fmla="*/ 2597 h 2597"/>
                <a:gd name="T38" fmla="*/ 109 w 2299"/>
                <a:gd name="T39" fmla="*/ 2597 h 2597"/>
                <a:gd name="T40" fmla="*/ 91 w 2299"/>
                <a:gd name="T41" fmla="*/ 2597 h 2597"/>
                <a:gd name="T42" fmla="*/ 73 w 2299"/>
                <a:gd name="T43" fmla="*/ 2595 h 2597"/>
                <a:gd name="T44" fmla="*/ 56 w 2299"/>
                <a:gd name="T45" fmla="*/ 2587 h 2597"/>
                <a:gd name="T46" fmla="*/ 34 w 2299"/>
                <a:gd name="T47" fmla="*/ 2567 h 2597"/>
                <a:gd name="T48" fmla="*/ 16 w 2299"/>
                <a:gd name="T49" fmla="*/ 2545 h 2597"/>
                <a:gd name="T50" fmla="*/ 4 w 2299"/>
                <a:gd name="T51" fmla="*/ 2519 h 2597"/>
                <a:gd name="T52" fmla="*/ 0 w 2299"/>
                <a:gd name="T53" fmla="*/ 2488 h 2597"/>
                <a:gd name="T54" fmla="*/ 0 w 2299"/>
                <a:gd name="T55" fmla="*/ 115 h 2597"/>
                <a:gd name="T56" fmla="*/ 4 w 2299"/>
                <a:gd name="T57" fmla="*/ 84 h 2597"/>
                <a:gd name="T58" fmla="*/ 16 w 2299"/>
                <a:gd name="T59" fmla="*/ 58 h 2597"/>
                <a:gd name="T60" fmla="*/ 34 w 2299"/>
                <a:gd name="T61" fmla="*/ 36 h 2597"/>
                <a:gd name="T62" fmla="*/ 56 w 2299"/>
                <a:gd name="T63" fmla="*/ 16 h 2597"/>
                <a:gd name="T64" fmla="*/ 81 w 2299"/>
                <a:gd name="T65" fmla="*/ 4 h 2597"/>
                <a:gd name="T66" fmla="*/ 109 w 2299"/>
                <a:gd name="T67" fmla="*/ 0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9" h="2597">
                  <a:moveTo>
                    <a:pt x="219" y="300"/>
                  </a:moveTo>
                  <a:lnTo>
                    <a:pt x="219" y="2303"/>
                  </a:lnTo>
                  <a:lnTo>
                    <a:pt x="1971" y="1329"/>
                  </a:lnTo>
                  <a:lnTo>
                    <a:pt x="219" y="300"/>
                  </a:lnTo>
                  <a:close/>
                  <a:moveTo>
                    <a:pt x="109" y="0"/>
                  </a:moveTo>
                  <a:lnTo>
                    <a:pt x="139" y="4"/>
                  </a:lnTo>
                  <a:lnTo>
                    <a:pt x="165" y="16"/>
                  </a:lnTo>
                  <a:lnTo>
                    <a:pt x="2246" y="1230"/>
                  </a:lnTo>
                  <a:lnTo>
                    <a:pt x="2267" y="1250"/>
                  </a:lnTo>
                  <a:lnTo>
                    <a:pt x="2285" y="1272"/>
                  </a:lnTo>
                  <a:lnTo>
                    <a:pt x="2295" y="1298"/>
                  </a:lnTo>
                  <a:lnTo>
                    <a:pt x="2299" y="1329"/>
                  </a:lnTo>
                  <a:lnTo>
                    <a:pt x="2295" y="1359"/>
                  </a:lnTo>
                  <a:lnTo>
                    <a:pt x="2285" y="1387"/>
                  </a:lnTo>
                  <a:lnTo>
                    <a:pt x="2267" y="1409"/>
                  </a:lnTo>
                  <a:lnTo>
                    <a:pt x="2246" y="1427"/>
                  </a:lnTo>
                  <a:lnTo>
                    <a:pt x="165" y="2587"/>
                  </a:lnTo>
                  <a:lnTo>
                    <a:pt x="145" y="2595"/>
                  </a:lnTo>
                  <a:lnTo>
                    <a:pt x="129" y="2597"/>
                  </a:lnTo>
                  <a:lnTo>
                    <a:pt x="109" y="2597"/>
                  </a:lnTo>
                  <a:lnTo>
                    <a:pt x="91" y="2597"/>
                  </a:lnTo>
                  <a:lnTo>
                    <a:pt x="73" y="2595"/>
                  </a:lnTo>
                  <a:lnTo>
                    <a:pt x="56" y="2587"/>
                  </a:lnTo>
                  <a:lnTo>
                    <a:pt x="34" y="2567"/>
                  </a:lnTo>
                  <a:lnTo>
                    <a:pt x="16" y="2545"/>
                  </a:lnTo>
                  <a:lnTo>
                    <a:pt x="4" y="2519"/>
                  </a:lnTo>
                  <a:lnTo>
                    <a:pt x="0" y="2488"/>
                  </a:lnTo>
                  <a:lnTo>
                    <a:pt x="0" y="115"/>
                  </a:lnTo>
                  <a:lnTo>
                    <a:pt x="4" y="84"/>
                  </a:lnTo>
                  <a:lnTo>
                    <a:pt x="16" y="58"/>
                  </a:lnTo>
                  <a:lnTo>
                    <a:pt x="34" y="36"/>
                  </a:lnTo>
                  <a:lnTo>
                    <a:pt x="56" y="16"/>
                  </a:lnTo>
                  <a:lnTo>
                    <a:pt x="81" y="4"/>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07" name="Freeform 30">
            <a:extLst>
              <a:ext uri="{FF2B5EF4-FFF2-40B4-BE49-F238E27FC236}">
                <a16:creationId xmlns:a16="http://schemas.microsoft.com/office/drawing/2014/main" id="{73CAB12A-FBC7-4499-9D1C-0298CF7D07A9}"/>
              </a:ext>
            </a:extLst>
          </p:cNvPr>
          <p:cNvSpPr>
            <a:spLocks noEditPoints="1"/>
          </p:cNvSpPr>
          <p:nvPr/>
        </p:nvSpPr>
        <p:spPr bwMode="auto">
          <a:xfrm>
            <a:off x="4739545" y="1671722"/>
            <a:ext cx="629908" cy="545766"/>
          </a:xfrm>
          <a:custGeom>
            <a:avLst/>
            <a:gdLst>
              <a:gd name="T0" fmla="*/ 4153 w 6558"/>
              <a:gd name="T1" fmla="*/ 4801 h 5682"/>
              <a:gd name="T2" fmla="*/ 3354 w 6558"/>
              <a:gd name="T3" fmla="*/ 4750 h 5682"/>
              <a:gd name="T4" fmla="*/ 3085 w 6558"/>
              <a:gd name="T5" fmla="*/ 4674 h 5682"/>
              <a:gd name="T6" fmla="*/ 1981 w 6558"/>
              <a:gd name="T7" fmla="*/ 4829 h 5682"/>
              <a:gd name="T8" fmla="*/ 1953 w 6558"/>
              <a:gd name="T9" fmla="*/ 4660 h 5682"/>
              <a:gd name="T10" fmla="*/ 3974 w 6558"/>
              <a:gd name="T11" fmla="*/ 4336 h 5682"/>
              <a:gd name="T12" fmla="*/ 3358 w 6558"/>
              <a:gd name="T13" fmla="*/ 4336 h 5682"/>
              <a:gd name="T14" fmla="*/ 2747 w 6558"/>
              <a:gd name="T15" fmla="*/ 4221 h 5682"/>
              <a:gd name="T16" fmla="*/ 2721 w 6558"/>
              <a:gd name="T17" fmla="*/ 4388 h 5682"/>
              <a:gd name="T18" fmla="*/ 1929 w 6558"/>
              <a:gd name="T19" fmla="*/ 4233 h 5682"/>
              <a:gd name="T20" fmla="*/ 5229 w 6558"/>
              <a:gd name="T21" fmla="*/ 3783 h 5682"/>
              <a:gd name="T22" fmla="*/ 5281 w 6558"/>
              <a:gd name="T23" fmla="*/ 4813 h 5682"/>
              <a:gd name="T24" fmla="*/ 4394 w 6558"/>
              <a:gd name="T25" fmla="*/ 3871 h 5682"/>
              <a:gd name="T26" fmla="*/ 4135 w 6558"/>
              <a:gd name="T27" fmla="*/ 3797 h 5682"/>
              <a:gd name="T28" fmla="*/ 3441 w 6558"/>
              <a:gd name="T29" fmla="*/ 3954 h 5682"/>
              <a:gd name="T30" fmla="*/ 3413 w 6558"/>
              <a:gd name="T31" fmla="*/ 3785 h 5682"/>
              <a:gd name="T32" fmla="*/ 3115 w 6558"/>
              <a:gd name="T33" fmla="*/ 3889 h 5682"/>
              <a:gd name="T34" fmla="*/ 1900 w 6558"/>
              <a:gd name="T35" fmla="*/ 3889 h 5682"/>
              <a:gd name="T36" fmla="*/ 4959 w 6558"/>
              <a:gd name="T37" fmla="*/ 3344 h 5682"/>
              <a:gd name="T38" fmla="*/ 4933 w 6558"/>
              <a:gd name="T39" fmla="*/ 3513 h 5682"/>
              <a:gd name="T40" fmla="*/ 4430 w 6558"/>
              <a:gd name="T41" fmla="*/ 3356 h 5682"/>
              <a:gd name="T42" fmla="*/ 3978 w 6558"/>
              <a:gd name="T43" fmla="*/ 3426 h 5682"/>
              <a:gd name="T44" fmla="*/ 3370 w 6558"/>
              <a:gd name="T45" fmla="*/ 3477 h 5682"/>
              <a:gd name="T46" fmla="*/ 2721 w 6558"/>
              <a:gd name="T47" fmla="*/ 3334 h 5682"/>
              <a:gd name="T48" fmla="*/ 2747 w 6558"/>
              <a:gd name="T49" fmla="*/ 3503 h 5682"/>
              <a:gd name="T50" fmla="*/ 1912 w 6558"/>
              <a:gd name="T51" fmla="*/ 3368 h 5682"/>
              <a:gd name="T52" fmla="*/ 4479 w 6558"/>
              <a:gd name="T53" fmla="*/ 2899 h 5682"/>
              <a:gd name="T54" fmla="*/ 5213 w 6558"/>
              <a:gd name="T55" fmla="*/ 3056 h 5682"/>
              <a:gd name="T56" fmla="*/ 4398 w 6558"/>
              <a:gd name="T57" fmla="*/ 2958 h 5682"/>
              <a:gd name="T58" fmla="*/ 4193 w 6558"/>
              <a:gd name="T59" fmla="*/ 2934 h 5682"/>
              <a:gd name="T60" fmla="*/ 3413 w 6558"/>
              <a:gd name="T61" fmla="*/ 3068 h 5682"/>
              <a:gd name="T62" fmla="*/ 3441 w 6558"/>
              <a:gd name="T63" fmla="*/ 2899 h 5682"/>
              <a:gd name="T64" fmla="*/ 3085 w 6558"/>
              <a:gd name="T65" fmla="*/ 3030 h 5682"/>
              <a:gd name="T66" fmla="*/ 1894 w 6558"/>
              <a:gd name="T67" fmla="*/ 2978 h 5682"/>
              <a:gd name="T68" fmla="*/ 1609 w 6558"/>
              <a:gd name="T69" fmla="*/ 2909 h 5682"/>
              <a:gd name="T70" fmla="*/ 1557 w 6558"/>
              <a:gd name="T71" fmla="*/ 4829 h 5682"/>
              <a:gd name="T72" fmla="*/ 489 w 6558"/>
              <a:gd name="T73" fmla="*/ 2928 h 5682"/>
              <a:gd name="T74" fmla="*/ 4991 w 6558"/>
              <a:gd name="T75" fmla="*/ 2340 h 5682"/>
              <a:gd name="T76" fmla="*/ 3415 w 6558"/>
              <a:gd name="T77" fmla="*/ 2437 h 5682"/>
              <a:gd name="T78" fmla="*/ 3467 w 6558"/>
              <a:gd name="T79" fmla="*/ 1839 h 5682"/>
              <a:gd name="T80" fmla="*/ 5142 w 6558"/>
              <a:gd name="T81" fmla="*/ 1996 h 5682"/>
              <a:gd name="T82" fmla="*/ 3383 w 6558"/>
              <a:gd name="T83" fmla="*/ 1899 h 5682"/>
              <a:gd name="T84" fmla="*/ 4979 w 6558"/>
              <a:gd name="T85" fmla="*/ 1433 h 5682"/>
              <a:gd name="T86" fmla="*/ 3439 w 6558"/>
              <a:gd name="T87" fmla="*/ 1567 h 5682"/>
              <a:gd name="T88" fmla="*/ 3467 w 6558"/>
              <a:gd name="T89" fmla="*/ 1400 h 5682"/>
              <a:gd name="T90" fmla="*/ 5850 w 6558"/>
              <a:gd name="T91" fmla="*/ 5459 h 5682"/>
              <a:gd name="T92" fmla="*/ 6335 w 6558"/>
              <a:gd name="T93" fmla="*/ 5332 h 5682"/>
              <a:gd name="T94" fmla="*/ 4764 w 6558"/>
              <a:gd name="T95" fmla="*/ 994 h 5682"/>
              <a:gd name="T96" fmla="*/ 3439 w 6558"/>
              <a:gd name="T97" fmla="*/ 1127 h 5682"/>
              <a:gd name="T98" fmla="*/ 3467 w 6558"/>
              <a:gd name="T99" fmla="*/ 958 h 5682"/>
              <a:gd name="T100" fmla="*/ 5142 w 6558"/>
              <a:gd name="T101" fmla="*/ 533 h 5682"/>
              <a:gd name="T102" fmla="*/ 3467 w 6558"/>
              <a:gd name="T103" fmla="*/ 690 h 5682"/>
              <a:gd name="T104" fmla="*/ 3439 w 6558"/>
              <a:gd name="T105" fmla="*/ 521 h 5682"/>
              <a:gd name="T106" fmla="*/ 3173 w 6558"/>
              <a:gd name="T107" fmla="*/ 2368 h 5682"/>
              <a:gd name="T108" fmla="*/ 489 w 6558"/>
              <a:gd name="T109" fmla="*/ 2420 h 5682"/>
              <a:gd name="T110" fmla="*/ 173 w 6558"/>
              <a:gd name="T111" fmla="*/ 173 h 5682"/>
              <a:gd name="T112" fmla="*/ 489 w 6558"/>
              <a:gd name="T113" fmla="*/ 5485 h 5682"/>
              <a:gd name="T114" fmla="*/ 5500 w 6558"/>
              <a:gd name="T115" fmla="*/ 173 h 5682"/>
              <a:gd name="T116" fmla="*/ 5673 w 6558"/>
              <a:gd name="T117" fmla="*/ 795 h 5682"/>
              <a:gd name="T118" fmla="*/ 6552 w 6558"/>
              <a:gd name="T119" fmla="*/ 5231 h 5682"/>
              <a:gd name="T120" fmla="*/ 6107 w 6558"/>
              <a:gd name="T121" fmla="*/ 5676 h 5682"/>
              <a:gd name="T122" fmla="*/ 314 w 6558"/>
              <a:gd name="T123" fmla="*/ 5595 h 5682"/>
              <a:gd name="T124" fmla="*/ 0 w 6558"/>
              <a:gd name="T125" fmla="*/ 8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8" h="5682">
                <a:moveTo>
                  <a:pt x="3441" y="4662"/>
                </a:moveTo>
                <a:lnTo>
                  <a:pt x="4084" y="4662"/>
                </a:lnTo>
                <a:lnTo>
                  <a:pt x="4111" y="4668"/>
                </a:lnTo>
                <a:lnTo>
                  <a:pt x="4135" y="4680"/>
                </a:lnTo>
                <a:lnTo>
                  <a:pt x="4153" y="4698"/>
                </a:lnTo>
                <a:lnTo>
                  <a:pt x="4165" y="4722"/>
                </a:lnTo>
                <a:lnTo>
                  <a:pt x="4171" y="4750"/>
                </a:lnTo>
                <a:lnTo>
                  <a:pt x="4165" y="4777"/>
                </a:lnTo>
                <a:lnTo>
                  <a:pt x="4153" y="4801"/>
                </a:lnTo>
                <a:lnTo>
                  <a:pt x="4135" y="4819"/>
                </a:lnTo>
                <a:lnTo>
                  <a:pt x="4111" y="4831"/>
                </a:lnTo>
                <a:lnTo>
                  <a:pt x="4084" y="4835"/>
                </a:lnTo>
                <a:lnTo>
                  <a:pt x="3441" y="4835"/>
                </a:lnTo>
                <a:lnTo>
                  <a:pt x="3413" y="4831"/>
                </a:lnTo>
                <a:lnTo>
                  <a:pt x="3389" y="4819"/>
                </a:lnTo>
                <a:lnTo>
                  <a:pt x="3370" y="4801"/>
                </a:lnTo>
                <a:lnTo>
                  <a:pt x="3358" y="4777"/>
                </a:lnTo>
                <a:lnTo>
                  <a:pt x="3354" y="4750"/>
                </a:lnTo>
                <a:lnTo>
                  <a:pt x="3358" y="4722"/>
                </a:lnTo>
                <a:lnTo>
                  <a:pt x="3370" y="4698"/>
                </a:lnTo>
                <a:lnTo>
                  <a:pt x="3389" y="4680"/>
                </a:lnTo>
                <a:lnTo>
                  <a:pt x="3413" y="4668"/>
                </a:lnTo>
                <a:lnTo>
                  <a:pt x="3441" y="4662"/>
                </a:lnTo>
                <a:close/>
                <a:moveTo>
                  <a:pt x="1981" y="4656"/>
                </a:moveTo>
                <a:lnTo>
                  <a:pt x="3033" y="4656"/>
                </a:lnTo>
                <a:lnTo>
                  <a:pt x="3061" y="4660"/>
                </a:lnTo>
                <a:lnTo>
                  <a:pt x="3085" y="4674"/>
                </a:lnTo>
                <a:lnTo>
                  <a:pt x="3103" y="4692"/>
                </a:lnTo>
                <a:lnTo>
                  <a:pt x="3115" y="4716"/>
                </a:lnTo>
                <a:lnTo>
                  <a:pt x="3121" y="4744"/>
                </a:lnTo>
                <a:lnTo>
                  <a:pt x="3115" y="4770"/>
                </a:lnTo>
                <a:lnTo>
                  <a:pt x="3103" y="4793"/>
                </a:lnTo>
                <a:lnTo>
                  <a:pt x="3085" y="4813"/>
                </a:lnTo>
                <a:lnTo>
                  <a:pt x="3061" y="4825"/>
                </a:lnTo>
                <a:lnTo>
                  <a:pt x="3033" y="4829"/>
                </a:lnTo>
                <a:lnTo>
                  <a:pt x="1981" y="4829"/>
                </a:lnTo>
                <a:lnTo>
                  <a:pt x="1953" y="4825"/>
                </a:lnTo>
                <a:lnTo>
                  <a:pt x="1929" y="4813"/>
                </a:lnTo>
                <a:lnTo>
                  <a:pt x="1912" y="4793"/>
                </a:lnTo>
                <a:lnTo>
                  <a:pt x="1900" y="4770"/>
                </a:lnTo>
                <a:lnTo>
                  <a:pt x="1894" y="4744"/>
                </a:lnTo>
                <a:lnTo>
                  <a:pt x="1900" y="4716"/>
                </a:lnTo>
                <a:lnTo>
                  <a:pt x="1912" y="4692"/>
                </a:lnTo>
                <a:lnTo>
                  <a:pt x="1929" y="4674"/>
                </a:lnTo>
                <a:lnTo>
                  <a:pt x="1953" y="4660"/>
                </a:lnTo>
                <a:lnTo>
                  <a:pt x="1981" y="4656"/>
                </a:lnTo>
                <a:close/>
                <a:moveTo>
                  <a:pt x="3441" y="4221"/>
                </a:moveTo>
                <a:lnTo>
                  <a:pt x="3893" y="4221"/>
                </a:lnTo>
                <a:lnTo>
                  <a:pt x="3920" y="4227"/>
                </a:lnTo>
                <a:lnTo>
                  <a:pt x="3942" y="4239"/>
                </a:lnTo>
                <a:lnTo>
                  <a:pt x="3962" y="4257"/>
                </a:lnTo>
                <a:lnTo>
                  <a:pt x="3974" y="4280"/>
                </a:lnTo>
                <a:lnTo>
                  <a:pt x="3978" y="4308"/>
                </a:lnTo>
                <a:lnTo>
                  <a:pt x="3974" y="4336"/>
                </a:lnTo>
                <a:lnTo>
                  <a:pt x="3962" y="4360"/>
                </a:lnTo>
                <a:lnTo>
                  <a:pt x="3942" y="4378"/>
                </a:lnTo>
                <a:lnTo>
                  <a:pt x="3920" y="4390"/>
                </a:lnTo>
                <a:lnTo>
                  <a:pt x="3893" y="4396"/>
                </a:lnTo>
                <a:lnTo>
                  <a:pt x="3441" y="4396"/>
                </a:lnTo>
                <a:lnTo>
                  <a:pt x="3413" y="4390"/>
                </a:lnTo>
                <a:lnTo>
                  <a:pt x="3389" y="4378"/>
                </a:lnTo>
                <a:lnTo>
                  <a:pt x="3370" y="4360"/>
                </a:lnTo>
                <a:lnTo>
                  <a:pt x="3358" y="4336"/>
                </a:lnTo>
                <a:lnTo>
                  <a:pt x="3354" y="4308"/>
                </a:lnTo>
                <a:lnTo>
                  <a:pt x="3358" y="4280"/>
                </a:lnTo>
                <a:lnTo>
                  <a:pt x="3370" y="4257"/>
                </a:lnTo>
                <a:lnTo>
                  <a:pt x="3389" y="4239"/>
                </a:lnTo>
                <a:lnTo>
                  <a:pt x="3413" y="4227"/>
                </a:lnTo>
                <a:lnTo>
                  <a:pt x="3441" y="4221"/>
                </a:lnTo>
                <a:close/>
                <a:moveTo>
                  <a:pt x="1981" y="4215"/>
                </a:moveTo>
                <a:lnTo>
                  <a:pt x="2721" y="4215"/>
                </a:lnTo>
                <a:lnTo>
                  <a:pt x="2747" y="4221"/>
                </a:lnTo>
                <a:lnTo>
                  <a:pt x="2771" y="4233"/>
                </a:lnTo>
                <a:lnTo>
                  <a:pt x="2791" y="4251"/>
                </a:lnTo>
                <a:lnTo>
                  <a:pt x="2803" y="4274"/>
                </a:lnTo>
                <a:lnTo>
                  <a:pt x="2807" y="4302"/>
                </a:lnTo>
                <a:lnTo>
                  <a:pt x="2803" y="4330"/>
                </a:lnTo>
                <a:lnTo>
                  <a:pt x="2791" y="4354"/>
                </a:lnTo>
                <a:lnTo>
                  <a:pt x="2771" y="4372"/>
                </a:lnTo>
                <a:lnTo>
                  <a:pt x="2747" y="4384"/>
                </a:lnTo>
                <a:lnTo>
                  <a:pt x="2721" y="4388"/>
                </a:lnTo>
                <a:lnTo>
                  <a:pt x="1981" y="4388"/>
                </a:lnTo>
                <a:lnTo>
                  <a:pt x="1953" y="4384"/>
                </a:lnTo>
                <a:lnTo>
                  <a:pt x="1929" y="4372"/>
                </a:lnTo>
                <a:lnTo>
                  <a:pt x="1912" y="4354"/>
                </a:lnTo>
                <a:lnTo>
                  <a:pt x="1900" y="4330"/>
                </a:lnTo>
                <a:lnTo>
                  <a:pt x="1894" y="4302"/>
                </a:lnTo>
                <a:lnTo>
                  <a:pt x="1900" y="4274"/>
                </a:lnTo>
                <a:lnTo>
                  <a:pt x="1912" y="4251"/>
                </a:lnTo>
                <a:lnTo>
                  <a:pt x="1929" y="4233"/>
                </a:lnTo>
                <a:lnTo>
                  <a:pt x="1953" y="4221"/>
                </a:lnTo>
                <a:lnTo>
                  <a:pt x="1981" y="4215"/>
                </a:lnTo>
                <a:close/>
                <a:moveTo>
                  <a:pt x="4567" y="3956"/>
                </a:moveTo>
                <a:lnTo>
                  <a:pt x="4567" y="4656"/>
                </a:lnTo>
                <a:lnTo>
                  <a:pt x="5144" y="4656"/>
                </a:lnTo>
                <a:lnTo>
                  <a:pt x="5144" y="3956"/>
                </a:lnTo>
                <a:lnTo>
                  <a:pt x="4567" y="3956"/>
                </a:lnTo>
                <a:close/>
                <a:moveTo>
                  <a:pt x="4479" y="3783"/>
                </a:moveTo>
                <a:lnTo>
                  <a:pt x="5229" y="3783"/>
                </a:lnTo>
                <a:lnTo>
                  <a:pt x="5257" y="3787"/>
                </a:lnTo>
                <a:lnTo>
                  <a:pt x="5281" y="3799"/>
                </a:lnTo>
                <a:lnTo>
                  <a:pt x="5301" y="3819"/>
                </a:lnTo>
                <a:lnTo>
                  <a:pt x="5313" y="3843"/>
                </a:lnTo>
                <a:lnTo>
                  <a:pt x="5317" y="3871"/>
                </a:lnTo>
                <a:lnTo>
                  <a:pt x="5317" y="4744"/>
                </a:lnTo>
                <a:lnTo>
                  <a:pt x="5313" y="4770"/>
                </a:lnTo>
                <a:lnTo>
                  <a:pt x="5301" y="4793"/>
                </a:lnTo>
                <a:lnTo>
                  <a:pt x="5281" y="4813"/>
                </a:lnTo>
                <a:lnTo>
                  <a:pt x="5257" y="4825"/>
                </a:lnTo>
                <a:lnTo>
                  <a:pt x="5229" y="4829"/>
                </a:lnTo>
                <a:lnTo>
                  <a:pt x="4479" y="4829"/>
                </a:lnTo>
                <a:lnTo>
                  <a:pt x="4454" y="4825"/>
                </a:lnTo>
                <a:lnTo>
                  <a:pt x="4430" y="4813"/>
                </a:lnTo>
                <a:lnTo>
                  <a:pt x="4410" y="4793"/>
                </a:lnTo>
                <a:lnTo>
                  <a:pt x="4398" y="4770"/>
                </a:lnTo>
                <a:lnTo>
                  <a:pt x="4394" y="4744"/>
                </a:lnTo>
                <a:lnTo>
                  <a:pt x="4394" y="3871"/>
                </a:lnTo>
                <a:lnTo>
                  <a:pt x="4398" y="3843"/>
                </a:lnTo>
                <a:lnTo>
                  <a:pt x="4410" y="3819"/>
                </a:lnTo>
                <a:lnTo>
                  <a:pt x="4430" y="3799"/>
                </a:lnTo>
                <a:lnTo>
                  <a:pt x="4454" y="3787"/>
                </a:lnTo>
                <a:lnTo>
                  <a:pt x="4479" y="3783"/>
                </a:lnTo>
                <a:close/>
                <a:moveTo>
                  <a:pt x="3441" y="3781"/>
                </a:moveTo>
                <a:lnTo>
                  <a:pt x="4084" y="3781"/>
                </a:lnTo>
                <a:lnTo>
                  <a:pt x="4111" y="3785"/>
                </a:lnTo>
                <a:lnTo>
                  <a:pt x="4135" y="3797"/>
                </a:lnTo>
                <a:lnTo>
                  <a:pt x="4153" y="3815"/>
                </a:lnTo>
                <a:lnTo>
                  <a:pt x="4165" y="3839"/>
                </a:lnTo>
                <a:lnTo>
                  <a:pt x="4171" y="3867"/>
                </a:lnTo>
                <a:lnTo>
                  <a:pt x="4165" y="3895"/>
                </a:lnTo>
                <a:lnTo>
                  <a:pt x="4153" y="3919"/>
                </a:lnTo>
                <a:lnTo>
                  <a:pt x="4135" y="3936"/>
                </a:lnTo>
                <a:lnTo>
                  <a:pt x="4111" y="3950"/>
                </a:lnTo>
                <a:lnTo>
                  <a:pt x="4084" y="3954"/>
                </a:lnTo>
                <a:lnTo>
                  <a:pt x="3441" y="3954"/>
                </a:lnTo>
                <a:lnTo>
                  <a:pt x="3413" y="3950"/>
                </a:lnTo>
                <a:lnTo>
                  <a:pt x="3389" y="3936"/>
                </a:lnTo>
                <a:lnTo>
                  <a:pt x="3370" y="3919"/>
                </a:lnTo>
                <a:lnTo>
                  <a:pt x="3358" y="3895"/>
                </a:lnTo>
                <a:lnTo>
                  <a:pt x="3354" y="3867"/>
                </a:lnTo>
                <a:lnTo>
                  <a:pt x="3358" y="3839"/>
                </a:lnTo>
                <a:lnTo>
                  <a:pt x="3370" y="3815"/>
                </a:lnTo>
                <a:lnTo>
                  <a:pt x="3389" y="3797"/>
                </a:lnTo>
                <a:lnTo>
                  <a:pt x="3413" y="3785"/>
                </a:lnTo>
                <a:lnTo>
                  <a:pt x="3441" y="3781"/>
                </a:lnTo>
                <a:close/>
                <a:moveTo>
                  <a:pt x="1981" y="3773"/>
                </a:moveTo>
                <a:lnTo>
                  <a:pt x="3033" y="3773"/>
                </a:lnTo>
                <a:lnTo>
                  <a:pt x="3061" y="3779"/>
                </a:lnTo>
                <a:lnTo>
                  <a:pt x="3085" y="3791"/>
                </a:lnTo>
                <a:lnTo>
                  <a:pt x="3103" y="3809"/>
                </a:lnTo>
                <a:lnTo>
                  <a:pt x="3115" y="3833"/>
                </a:lnTo>
                <a:lnTo>
                  <a:pt x="3121" y="3861"/>
                </a:lnTo>
                <a:lnTo>
                  <a:pt x="3115" y="3889"/>
                </a:lnTo>
                <a:lnTo>
                  <a:pt x="3103" y="3913"/>
                </a:lnTo>
                <a:lnTo>
                  <a:pt x="3085" y="3931"/>
                </a:lnTo>
                <a:lnTo>
                  <a:pt x="3061" y="3942"/>
                </a:lnTo>
                <a:lnTo>
                  <a:pt x="3033" y="3948"/>
                </a:lnTo>
                <a:lnTo>
                  <a:pt x="1981" y="3948"/>
                </a:lnTo>
                <a:lnTo>
                  <a:pt x="1953" y="3942"/>
                </a:lnTo>
                <a:lnTo>
                  <a:pt x="1929" y="3931"/>
                </a:lnTo>
                <a:lnTo>
                  <a:pt x="1912" y="3913"/>
                </a:lnTo>
                <a:lnTo>
                  <a:pt x="1900" y="3889"/>
                </a:lnTo>
                <a:lnTo>
                  <a:pt x="1894" y="3861"/>
                </a:lnTo>
                <a:lnTo>
                  <a:pt x="1900" y="3833"/>
                </a:lnTo>
                <a:lnTo>
                  <a:pt x="1912" y="3809"/>
                </a:lnTo>
                <a:lnTo>
                  <a:pt x="1929" y="3791"/>
                </a:lnTo>
                <a:lnTo>
                  <a:pt x="1953" y="3779"/>
                </a:lnTo>
                <a:lnTo>
                  <a:pt x="1981" y="3773"/>
                </a:lnTo>
                <a:close/>
                <a:moveTo>
                  <a:pt x="4479" y="3340"/>
                </a:moveTo>
                <a:lnTo>
                  <a:pt x="4933" y="3340"/>
                </a:lnTo>
                <a:lnTo>
                  <a:pt x="4959" y="3344"/>
                </a:lnTo>
                <a:lnTo>
                  <a:pt x="4983" y="3356"/>
                </a:lnTo>
                <a:lnTo>
                  <a:pt x="5003" y="3376"/>
                </a:lnTo>
                <a:lnTo>
                  <a:pt x="5014" y="3400"/>
                </a:lnTo>
                <a:lnTo>
                  <a:pt x="5018" y="3426"/>
                </a:lnTo>
                <a:lnTo>
                  <a:pt x="5014" y="3453"/>
                </a:lnTo>
                <a:lnTo>
                  <a:pt x="5003" y="3477"/>
                </a:lnTo>
                <a:lnTo>
                  <a:pt x="4983" y="3495"/>
                </a:lnTo>
                <a:lnTo>
                  <a:pt x="4959" y="3509"/>
                </a:lnTo>
                <a:lnTo>
                  <a:pt x="4933" y="3513"/>
                </a:lnTo>
                <a:lnTo>
                  <a:pt x="4479" y="3513"/>
                </a:lnTo>
                <a:lnTo>
                  <a:pt x="4454" y="3509"/>
                </a:lnTo>
                <a:lnTo>
                  <a:pt x="4430" y="3495"/>
                </a:lnTo>
                <a:lnTo>
                  <a:pt x="4410" y="3477"/>
                </a:lnTo>
                <a:lnTo>
                  <a:pt x="4398" y="3453"/>
                </a:lnTo>
                <a:lnTo>
                  <a:pt x="4394" y="3426"/>
                </a:lnTo>
                <a:lnTo>
                  <a:pt x="4398" y="3400"/>
                </a:lnTo>
                <a:lnTo>
                  <a:pt x="4410" y="3376"/>
                </a:lnTo>
                <a:lnTo>
                  <a:pt x="4430" y="3356"/>
                </a:lnTo>
                <a:lnTo>
                  <a:pt x="4454" y="3344"/>
                </a:lnTo>
                <a:lnTo>
                  <a:pt x="4479" y="3340"/>
                </a:lnTo>
                <a:close/>
                <a:moveTo>
                  <a:pt x="3441" y="3340"/>
                </a:moveTo>
                <a:lnTo>
                  <a:pt x="3893" y="3340"/>
                </a:lnTo>
                <a:lnTo>
                  <a:pt x="3920" y="3344"/>
                </a:lnTo>
                <a:lnTo>
                  <a:pt x="3942" y="3356"/>
                </a:lnTo>
                <a:lnTo>
                  <a:pt x="3962" y="3376"/>
                </a:lnTo>
                <a:lnTo>
                  <a:pt x="3974" y="3400"/>
                </a:lnTo>
                <a:lnTo>
                  <a:pt x="3978" y="3426"/>
                </a:lnTo>
                <a:lnTo>
                  <a:pt x="3974" y="3453"/>
                </a:lnTo>
                <a:lnTo>
                  <a:pt x="3962" y="3477"/>
                </a:lnTo>
                <a:lnTo>
                  <a:pt x="3942" y="3495"/>
                </a:lnTo>
                <a:lnTo>
                  <a:pt x="3920" y="3509"/>
                </a:lnTo>
                <a:lnTo>
                  <a:pt x="3893" y="3513"/>
                </a:lnTo>
                <a:lnTo>
                  <a:pt x="3441" y="3513"/>
                </a:lnTo>
                <a:lnTo>
                  <a:pt x="3413" y="3509"/>
                </a:lnTo>
                <a:lnTo>
                  <a:pt x="3389" y="3495"/>
                </a:lnTo>
                <a:lnTo>
                  <a:pt x="3370" y="3477"/>
                </a:lnTo>
                <a:lnTo>
                  <a:pt x="3358" y="3453"/>
                </a:lnTo>
                <a:lnTo>
                  <a:pt x="3354" y="3426"/>
                </a:lnTo>
                <a:lnTo>
                  <a:pt x="3358" y="3400"/>
                </a:lnTo>
                <a:lnTo>
                  <a:pt x="3370" y="3376"/>
                </a:lnTo>
                <a:lnTo>
                  <a:pt x="3389" y="3356"/>
                </a:lnTo>
                <a:lnTo>
                  <a:pt x="3413" y="3344"/>
                </a:lnTo>
                <a:lnTo>
                  <a:pt x="3441" y="3340"/>
                </a:lnTo>
                <a:close/>
                <a:moveTo>
                  <a:pt x="1981" y="3334"/>
                </a:moveTo>
                <a:lnTo>
                  <a:pt x="2721" y="3334"/>
                </a:lnTo>
                <a:lnTo>
                  <a:pt x="2747" y="3338"/>
                </a:lnTo>
                <a:lnTo>
                  <a:pt x="2771" y="3350"/>
                </a:lnTo>
                <a:lnTo>
                  <a:pt x="2791" y="3368"/>
                </a:lnTo>
                <a:lnTo>
                  <a:pt x="2803" y="3392"/>
                </a:lnTo>
                <a:lnTo>
                  <a:pt x="2807" y="3420"/>
                </a:lnTo>
                <a:lnTo>
                  <a:pt x="2803" y="3447"/>
                </a:lnTo>
                <a:lnTo>
                  <a:pt x="2791" y="3471"/>
                </a:lnTo>
                <a:lnTo>
                  <a:pt x="2771" y="3489"/>
                </a:lnTo>
                <a:lnTo>
                  <a:pt x="2747" y="3503"/>
                </a:lnTo>
                <a:lnTo>
                  <a:pt x="2721" y="3507"/>
                </a:lnTo>
                <a:lnTo>
                  <a:pt x="1981" y="3507"/>
                </a:lnTo>
                <a:lnTo>
                  <a:pt x="1953" y="3503"/>
                </a:lnTo>
                <a:lnTo>
                  <a:pt x="1929" y="3489"/>
                </a:lnTo>
                <a:lnTo>
                  <a:pt x="1912" y="3471"/>
                </a:lnTo>
                <a:lnTo>
                  <a:pt x="1900" y="3447"/>
                </a:lnTo>
                <a:lnTo>
                  <a:pt x="1894" y="3420"/>
                </a:lnTo>
                <a:lnTo>
                  <a:pt x="1900" y="3392"/>
                </a:lnTo>
                <a:lnTo>
                  <a:pt x="1912" y="3368"/>
                </a:lnTo>
                <a:lnTo>
                  <a:pt x="1929" y="3350"/>
                </a:lnTo>
                <a:lnTo>
                  <a:pt x="1953" y="3338"/>
                </a:lnTo>
                <a:lnTo>
                  <a:pt x="1981" y="3334"/>
                </a:lnTo>
                <a:close/>
                <a:moveTo>
                  <a:pt x="646" y="3066"/>
                </a:moveTo>
                <a:lnTo>
                  <a:pt x="646" y="4656"/>
                </a:lnTo>
                <a:lnTo>
                  <a:pt x="1470" y="4656"/>
                </a:lnTo>
                <a:lnTo>
                  <a:pt x="1470" y="3066"/>
                </a:lnTo>
                <a:lnTo>
                  <a:pt x="646" y="3066"/>
                </a:lnTo>
                <a:close/>
                <a:moveTo>
                  <a:pt x="4479" y="2899"/>
                </a:moveTo>
                <a:lnTo>
                  <a:pt x="5162" y="2899"/>
                </a:lnTo>
                <a:lnTo>
                  <a:pt x="5190" y="2903"/>
                </a:lnTo>
                <a:lnTo>
                  <a:pt x="5213" y="2915"/>
                </a:lnTo>
                <a:lnTo>
                  <a:pt x="5231" y="2934"/>
                </a:lnTo>
                <a:lnTo>
                  <a:pt x="5245" y="2958"/>
                </a:lnTo>
                <a:lnTo>
                  <a:pt x="5249" y="2984"/>
                </a:lnTo>
                <a:lnTo>
                  <a:pt x="5245" y="3012"/>
                </a:lnTo>
                <a:lnTo>
                  <a:pt x="5231" y="3036"/>
                </a:lnTo>
                <a:lnTo>
                  <a:pt x="5213" y="3056"/>
                </a:lnTo>
                <a:lnTo>
                  <a:pt x="5190" y="3068"/>
                </a:lnTo>
                <a:lnTo>
                  <a:pt x="5162" y="3072"/>
                </a:lnTo>
                <a:lnTo>
                  <a:pt x="4479" y="3072"/>
                </a:lnTo>
                <a:lnTo>
                  <a:pt x="4454" y="3068"/>
                </a:lnTo>
                <a:lnTo>
                  <a:pt x="4430" y="3056"/>
                </a:lnTo>
                <a:lnTo>
                  <a:pt x="4410" y="3036"/>
                </a:lnTo>
                <a:lnTo>
                  <a:pt x="4398" y="3012"/>
                </a:lnTo>
                <a:lnTo>
                  <a:pt x="4394" y="2984"/>
                </a:lnTo>
                <a:lnTo>
                  <a:pt x="4398" y="2958"/>
                </a:lnTo>
                <a:lnTo>
                  <a:pt x="4410" y="2934"/>
                </a:lnTo>
                <a:lnTo>
                  <a:pt x="4430" y="2915"/>
                </a:lnTo>
                <a:lnTo>
                  <a:pt x="4454" y="2903"/>
                </a:lnTo>
                <a:lnTo>
                  <a:pt x="4479" y="2899"/>
                </a:lnTo>
                <a:close/>
                <a:moveTo>
                  <a:pt x="3441" y="2899"/>
                </a:moveTo>
                <a:lnTo>
                  <a:pt x="4121" y="2899"/>
                </a:lnTo>
                <a:lnTo>
                  <a:pt x="4149" y="2903"/>
                </a:lnTo>
                <a:lnTo>
                  <a:pt x="4173" y="2915"/>
                </a:lnTo>
                <a:lnTo>
                  <a:pt x="4193" y="2934"/>
                </a:lnTo>
                <a:lnTo>
                  <a:pt x="4205" y="2958"/>
                </a:lnTo>
                <a:lnTo>
                  <a:pt x="4209" y="2984"/>
                </a:lnTo>
                <a:lnTo>
                  <a:pt x="4205" y="3012"/>
                </a:lnTo>
                <a:lnTo>
                  <a:pt x="4193" y="3036"/>
                </a:lnTo>
                <a:lnTo>
                  <a:pt x="4173" y="3056"/>
                </a:lnTo>
                <a:lnTo>
                  <a:pt x="4149" y="3068"/>
                </a:lnTo>
                <a:lnTo>
                  <a:pt x="4121" y="3072"/>
                </a:lnTo>
                <a:lnTo>
                  <a:pt x="3441" y="3072"/>
                </a:lnTo>
                <a:lnTo>
                  <a:pt x="3413" y="3068"/>
                </a:lnTo>
                <a:lnTo>
                  <a:pt x="3389" y="3056"/>
                </a:lnTo>
                <a:lnTo>
                  <a:pt x="3370" y="3036"/>
                </a:lnTo>
                <a:lnTo>
                  <a:pt x="3358" y="3012"/>
                </a:lnTo>
                <a:lnTo>
                  <a:pt x="3354" y="2984"/>
                </a:lnTo>
                <a:lnTo>
                  <a:pt x="3358" y="2958"/>
                </a:lnTo>
                <a:lnTo>
                  <a:pt x="3370" y="2934"/>
                </a:lnTo>
                <a:lnTo>
                  <a:pt x="3389" y="2915"/>
                </a:lnTo>
                <a:lnTo>
                  <a:pt x="3413" y="2903"/>
                </a:lnTo>
                <a:lnTo>
                  <a:pt x="3441" y="2899"/>
                </a:lnTo>
                <a:close/>
                <a:moveTo>
                  <a:pt x="1981" y="2893"/>
                </a:moveTo>
                <a:lnTo>
                  <a:pt x="3013" y="2893"/>
                </a:lnTo>
                <a:lnTo>
                  <a:pt x="3041" y="2897"/>
                </a:lnTo>
                <a:lnTo>
                  <a:pt x="3065" y="2909"/>
                </a:lnTo>
                <a:lnTo>
                  <a:pt x="3085" y="2928"/>
                </a:lnTo>
                <a:lnTo>
                  <a:pt x="3097" y="2952"/>
                </a:lnTo>
                <a:lnTo>
                  <a:pt x="3101" y="2978"/>
                </a:lnTo>
                <a:lnTo>
                  <a:pt x="3097" y="3006"/>
                </a:lnTo>
                <a:lnTo>
                  <a:pt x="3085" y="3030"/>
                </a:lnTo>
                <a:lnTo>
                  <a:pt x="3065" y="3048"/>
                </a:lnTo>
                <a:lnTo>
                  <a:pt x="3041" y="3062"/>
                </a:lnTo>
                <a:lnTo>
                  <a:pt x="3013" y="3066"/>
                </a:lnTo>
                <a:lnTo>
                  <a:pt x="1981" y="3066"/>
                </a:lnTo>
                <a:lnTo>
                  <a:pt x="1953" y="3062"/>
                </a:lnTo>
                <a:lnTo>
                  <a:pt x="1929" y="3048"/>
                </a:lnTo>
                <a:lnTo>
                  <a:pt x="1912" y="3030"/>
                </a:lnTo>
                <a:lnTo>
                  <a:pt x="1900" y="3006"/>
                </a:lnTo>
                <a:lnTo>
                  <a:pt x="1894" y="2978"/>
                </a:lnTo>
                <a:lnTo>
                  <a:pt x="1900" y="2952"/>
                </a:lnTo>
                <a:lnTo>
                  <a:pt x="1912" y="2928"/>
                </a:lnTo>
                <a:lnTo>
                  <a:pt x="1929" y="2909"/>
                </a:lnTo>
                <a:lnTo>
                  <a:pt x="1953" y="2897"/>
                </a:lnTo>
                <a:lnTo>
                  <a:pt x="1981" y="2893"/>
                </a:lnTo>
                <a:close/>
                <a:moveTo>
                  <a:pt x="561" y="2893"/>
                </a:moveTo>
                <a:lnTo>
                  <a:pt x="1557" y="2893"/>
                </a:lnTo>
                <a:lnTo>
                  <a:pt x="1585" y="2897"/>
                </a:lnTo>
                <a:lnTo>
                  <a:pt x="1609" y="2909"/>
                </a:lnTo>
                <a:lnTo>
                  <a:pt x="1627" y="2928"/>
                </a:lnTo>
                <a:lnTo>
                  <a:pt x="1639" y="2952"/>
                </a:lnTo>
                <a:lnTo>
                  <a:pt x="1645" y="2978"/>
                </a:lnTo>
                <a:lnTo>
                  <a:pt x="1645" y="4744"/>
                </a:lnTo>
                <a:lnTo>
                  <a:pt x="1639" y="4770"/>
                </a:lnTo>
                <a:lnTo>
                  <a:pt x="1627" y="4793"/>
                </a:lnTo>
                <a:lnTo>
                  <a:pt x="1609" y="4813"/>
                </a:lnTo>
                <a:lnTo>
                  <a:pt x="1585" y="4825"/>
                </a:lnTo>
                <a:lnTo>
                  <a:pt x="1557" y="4829"/>
                </a:lnTo>
                <a:lnTo>
                  <a:pt x="561" y="4829"/>
                </a:lnTo>
                <a:lnTo>
                  <a:pt x="533" y="4825"/>
                </a:lnTo>
                <a:lnTo>
                  <a:pt x="509" y="4813"/>
                </a:lnTo>
                <a:lnTo>
                  <a:pt x="489" y="4793"/>
                </a:lnTo>
                <a:lnTo>
                  <a:pt x="477" y="4770"/>
                </a:lnTo>
                <a:lnTo>
                  <a:pt x="473" y="4744"/>
                </a:lnTo>
                <a:lnTo>
                  <a:pt x="473" y="2978"/>
                </a:lnTo>
                <a:lnTo>
                  <a:pt x="477" y="2952"/>
                </a:lnTo>
                <a:lnTo>
                  <a:pt x="489" y="2928"/>
                </a:lnTo>
                <a:lnTo>
                  <a:pt x="509" y="2909"/>
                </a:lnTo>
                <a:lnTo>
                  <a:pt x="533" y="2897"/>
                </a:lnTo>
                <a:lnTo>
                  <a:pt x="561" y="2893"/>
                </a:lnTo>
                <a:close/>
                <a:moveTo>
                  <a:pt x="3467" y="2280"/>
                </a:moveTo>
                <a:lnTo>
                  <a:pt x="4909" y="2280"/>
                </a:lnTo>
                <a:lnTo>
                  <a:pt x="4935" y="2284"/>
                </a:lnTo>
                <a:lnTo>
                  <a:pt x="4959" y="2298"/>
                </a:lnTo>
                <a:lnTo>
                  <a:pt x="4979" y="2316"/>
                </a:lnTo>
                <a:lnTo>
                  <a:pt x="4991" y="2340"/>
                </a:lnTo>
                <a:lnTo>
                  <a:pt x="4995" y="2368"/>
                </a:lnTo>
                <a:lnTo>
                  <a:pt x="4991" y="2396"/>
                </a:lnTo>
                <a:lnTo>
                  <a:pt x="4979" y="2420"/>
                </a:lnTo>
                <a:lnTo>
                  <a:pt x="4959" y="2437"/>
                </a:lnTo>
                <a:lnTo>
                  <a:pt x="4935" y="2449"/>
                </a:lnTo>
                <a:lnTo>
                  <a:pt x="4909" y="2453"/>
                </a:lnTo>
                <a:lnTo>
                  <a:pt x="3467" y="2453"/>
                </a:lnTo>
                <a:lnTo>
                  <a:pt x="3439" y="2449"/>
                </a:lnTo>
                <a:lnTo>
                  <a:pt x="3415" y="2437"/>
                </a:lnTo>
                <a:lnTo>
                  <a:pt x="3395" y="2420"/>
                </a:lnTo>
                <a:lnTo>
                  <a:pt x="3383" y="2396"/>
                </a:lnTo>
                <a:lnTo>
                  <a:pt x="3379" y="2368"/>
                </a:lnTo>
                <a:lnTo>
                  <a:pt x="3383" y="2340"/>
                </a:lnTo>
                <a:lnTo>
                  <a:pt x="3395" y="2316"/>
                </a:lnTo>
                <a:lnTo>
                  <a:pt x="3415" y="2298"/>
                </a:lnTo>
                <a:lnTo>
                  <a:pt x="3439" y="2284"/>
                </a:lnTo>
                <a:lnTo>
                  <a:pt x="3467" y="2280"/>
                </a:lnTo>
                <a:close/>
                <a:moveTo>
                  <a:pt x="3467" y="1839"/>
                </a:moveTo>
                <a:lnTo>
                  <a:pt x="5092" y="1839"/>
                </a:lnTo>
                <a:lnTo>
                  <a:pt x="5118" y="1845"/>
                </a:lnTo>
                <a:lnTo>
                  <a:pt x="5142" y="1857"/>
                </a:lnTo>
                <a:lnTo>
                  <a:pt x="5162" y="1875"/>
                </a:lnTo>
                <a:lnTo>
                  <a:pt x="5174" y="1899"/>
                </a:lnTo>
                <a:lnTo>
                  <a:pt x="5178" y="1926"/>
                </a:lnTo>
                <a:lnTo>
                  <a:pt x="5174" y="1954"/>
                </a:lnTo>
                <a:lnTo>
                  <a:pt x="5162" y="1978"/>
                </a:lnTo>
                <a:lnTo>
                  <a:pt x="5142" y="1996"/>
                </a:lnTo>
                <a:lnTo>
                  <a:pt x="5118" y="2008"/>
                </a:lnTo>
                <a:lnTo>
                  <a:pt x="5092" y="2014"/>
                </a:lnTo>
                <a:lnTo>
                  <a:pt x="3467" y="2014"/>
                </a:lnTo>
                <a:lnTo>
                  <a:pt x="3439" y="2008"/>
                </a:lnTo>
                <a:lnTo>
                  <a:pt x="3415" y="1996"/>
                </a:lnTo>
                <a:lnTo>
                  <a:pt x="3395" y="1978"/>
                </a:lnTo>
                <a:lnTo>
                  <a:pt x="3383" y="1954"/>
                </a:lnTo>
                <a:lnTo>
                  <a:pt x="3379" y="1926"/>
                </a:lnTo>
                <a:lnTo>
                  <a:pt x="3383" y="1899"/>
                </a:lnTo>
                <a:lnTo>
                  <a:pt x="3395" y="1875"/>
                </a:lnTo>
                <a:lnTo>
                  <a:pt x="3415" y="1857"/>
                </a:lnTo>
                <a:lnTo>
                  <a:pt x="3439" y="1845"/>
                </a:lnTo>
                <a:lnTo>
                  <a:pt x="3467" y="1839"/>
                </a:lnTo>
                <a:close/>
                <a:moveTo>
                  <a:pt x="3467" y="1400"/>
                </a:moveTo>
                <a:lnTo>
                  <a:pt x="4909" y="1400"/>
                </a:lnTo>
                <a:lnTo>
                  <a:pt x="4935" y="1404"/>
                </a:lnTo>
                <a:lnTo>
                  <a:pt x="4959" y="1415"/>
                </a:lnTo>
                <a:lnTo>
                  <a:pt x="4979" y="1433"/>
                </a:lnTo>
                <a:lnTo>
                  <a:pt x="4991" y="1457"/>
                </a:lnTo>
                <a:lnTo>
                  <a:pt x="4995" y="1485"/>
                </a:lnTo>
                <a:lnTo>
                  <a:pt x="4991" y="1513"/>
                </a:lnTo>
                <a:lnTo>
                  <a:pt x="4979" y="1537"/>
                </a:lnTo>
                <a:lnTo>
                  <a:pt x="4959" y="1555"/>
                </a:lnTo>
                <a:lnTo>
                  <a:pt x="4935" y="1567"/>
                </a:lnTo>
                <a:lnTo>
                  <a:pt x="4909" y="1573"/>
                </a:lnTo>
                <a:lnTo>
                  <a:pt x="3467" y="1573"/>
                </a:lnTo>
                <a:lnTo>
                  <a:pt x="3439" y="1567"/>
                </a:lnTo>
                <a:lnTo>
                  <a:pt x="3415" y="1555"/>
                </a:lnTo>
                <a:lnTo>
                  <a:pt x="3395" y="1537"/>
                </a:lnTo>
                <a:lnTo>
                  <a:pt x="3383" y="1513"/>
                </a:lnTo>
                <a:lnTo>
                  <a:pt x="3379" y="1485"/>
                </a:lnTo>
                <a:lnTo>
                  <a:pt x="3383" y="1457"/>
                </a:lnTo>
                <a:lnTo>
                  <a:pt x="3395" y="1433"/>
                </a:lnTo>
                <a:lnTo>
                  <a:pt x="3415" y="1415"/>
                </a:lnTo>
                <a:lnTo>
                  <a:pt x="3439" y="1404"/>
                </a:lnTo>
                <a:lnTo>
                  <a:pt x="3467" y="1400"/>
                </a:lnTo>
                <a:close/>
                <a:moveTo>
                  <a:pt x="6385" y="968"/>
                </a:moveTo>
                <a:lnTo>
                  <a:pt x="5673" y="968"/>
                </a:lnTo>
                <a:lnTo>
                  <a:pt x="5673" y="5153"/>
                </a:lnTo>
                <a:lnTo>
                  <a:pt x="5679" y="5217"/>
                </a:lnTo>
                <a:lnTo>
                  <a:pt x="5695" y="5277"/>
                </a:lnTo>
                <a:lnTo>
                  <a:pt x="5723" y="5332"/>
                </a:lnTo>
                <a:lnTo>
                  <a:pt x="5756" y="5382"/>
                </a:lnTo>
                <a:lnTo>
                  <a:pt x="5800" y="5424"/>
                </a:lnTo>
                <a:lnTo>
                  <a:pt x="5850" y="5459"/>
                </a:lnTo>
                <a:lnTo>
                  <a:pt x="5906" y="5485"/>
                </a:lnTo>
                <a:lnTo>
                  <a:pt x="5965" y="5503"/>
                </a:lnTo>
                <a:lnTo>
                  <a:pt x="6029" y="5509"/>
                </a:lnTo>
                <a:lnTo>
                  <a:pt x="6093" y="5503"/>
                </a:lnTo>
                <a:lnTo>
                  <a:pt x="6152" y="5485"/>
                </a:lnTo>
                <a:lnTo>
                  <a:pt x="6208" y="5459"/>
                </a:lnTo>
                <a:lnTo>
                  <a:pt x="6258" y="5424"/>
                </a:lnTo>
                <a:lnTo>
                  <a:pt x="6301" y="5382"/>
                </a:lnTo>
                <a:lnTo>
                  <a:pt x="6335" y="5332"/>
                </a:lnTo>
                <a:lnTo>
                  <a:pt x="6361" y="5277"/>
                </a:lnTo>
                <a:lnTo>
                  <a:pt x="6379" y="5217"/>
                </a:lnTo>
                <a:lnTo>
                  <a:pt x="6385" y="5153"/>
                </a:lnTo>
                <a:lnTo>
                  <a:pt x="6385" y="968"/>
                </a:lnTo>
                <a:close/>
                <a:moveTo>
                  <a:pt x="3467" y="958"/>
                </a:moveTo>
                <a:lnTo>
                  <a:pt x="4692" y="958"/>
                </a:lnTo>
                <a:lnTo>
                  <a:pt x="4720" y="962"/>
                </a:lnTo>
                <a:lnTo>
                  <a:pt x="4744" y="974"/>
                </a:lnTo>
                <a:lnTo>
                  <a:pt x="4764" y="994"/>
                </a:lnTo>
                <a:lnTo>
                  <a:pt x="4776" y="1016"/>
                </a:lnTo>
                <a:lnTo>
                  <a:pt x="4780" y="1044"/>
                </a:lnTo>
                <a:lnTo>
                  <a:pt x="4776" y="1072"/>
                </a:lnTo>
                <a:lnTo>
                  <a:pt x="4764" y="1095"/>
                </a:lnTo>
                <a:lnTo>
                  <a:pt x="4744" y="1113"/>
                </a:lnTo>
                <a:lnTo>
                  <a:pt x="4720" y="1127"/>
                </a:lnTo>
                <a:lnTo>
                  <a:pt x="4692" y="1131"/>
                </a:lnTo>
                <a:lnTo>
                  <a:pt x="3467" y="1131"/>
                </a:lnTo>
                <a:lnTo>
                  <a:pt x="3439" y="1127"/>
                </a:lnTo>
                <a:lnTo>
                  <a:pt x="3415" y="1113"/>
                </a:lnTo>
                <a:lnTo>
                  <a:pt x="3395" y="1095"/>
                </a:lnTo>
                <a:lnTo>
                  <a:pt x="3383" y="1072"/>
                </a:lnTo>
                <a:lnTo>
                  <a:pt x="3379" y="1044"/>
                </a:lnTo>
                <a:lnTo>
                  <a:pt x="3383" y="1016"/>
                </a:lnTo>
                <a:lnTo>
                  <a:pt x="3395" y="994"/>
                </a:lnTo>
                <a:lnTo>
                  <a:pt x="3415" y="974"/>
                </a:lnTo>
                <a:lnTo>
                  <a:pt x="3439" y="962"/>
                </a:lnTo>
                <a:lnTo>
                  <a:pt x="3467" y="958"/>
                </a:lnTo>
                <a:close/>
                <a:moveTo>
                  <a:pt x="646" y="690"/>
                </a:moveTo>
                <a:lnTo>
                  <a:pt x="646" y="2280"/>
                </a:lnTo>
                <a:lnTo>
                  <a:pt x="3000" y="2280"/>
                </a:lnTo>
                <a:lnTo>
                  <a:pt x="3000" y="690"/>
                </a:lnTo>
                <a:lnTo>
                  <a:pt x="646" y="690"/>
                </a:lnTo>
                <a:close/>
                <a:moveTo>
                  <a:pt x="3467" y="517"/>
                </a:moveTo>
                <a:lnTo>
                  <a:pt x="5092" y="517"/>
                </a:lnTo>
                <a:lnTo>
                  <a:pt x="5118" y="521"/>
                </a:lnTo>
                <a:lnTo>
                  <a:pt x="5142" y="533"/>
                </a:lnTo>
                <a:lnTo>
                  <a:pt x="5162" y="553"/>
                </a:lnTo>
                <a:lnTo>
                  <a:pt x="5174" y="576"/>
                </a:lnTo>
                <a:lnTo>
                  <a:pt x="5178" y="602"/>
                </a:lnTo>
                <a:lnTo>
                  <a:pt x="5174" y="630"/>
                </a:lnTo>
                <a:lnTo>
                  <a:pt x="5162" y="654"/>
                </a:lnTo>
                <a:lnTo>
                  <a:pt x="5142" y="674"/>
                </a:lnTo>
                <a:lnTo>
                  <a:pt x="5118" y="686"/>
                </a:lnTo>
                <a:lnTo>
                  <a:pt x="5092" y="690"/>
                </a:lnTo>
                <a:lnTo>
                  <a:pt x="3467" y="690"/>
                </a:lnTo>
                <a:lnTo>
                  <a:pt x="3439" y="686"/>
                </a:lnTo>
                <a:lnTo>
                  <a:pt x="3415" y="674"/>
                </a:lnTo>
                <a:lnTo>
                  <a:pt x="3395" y="654"/>
                </a:lnTo>
                <a:lnTo>
                  <a:pt x="3383" y="630"/>
                </a:lnTo>
                <a:lnTo>
                  <a:pt x="3379" y="602"/>
                </a:lnTo>
                <a:lnTo>
                  <a:pt x="3383" y="576"/>
                </a:lnTo>
                <a:lnTo>
                  <a:pt x="3395" y="553"/>
                </a:lnTo>
                <a:lnTo>
                  <a:pt x="3415" y="533"/>
                </a:lnTo>
                <a:lnTo>
                  <a:pt x="3439" y="521"/>
                </a:lnTo>
                <a:lnTo>
                  <a:pt x="3467" y="517"/>
                </a:lnTo>
                <a:close/>
                <a:moveTo>
                  <a:pt x="561" y="517"/>
                </a:moveTo>
                <a:lnTo>
                  <a:pt x="3085" y="517"/>
                </a:lnTo>
                <a:lnTo>
                  <a:pt x="3113" y="521"/>
                </a:lnTo>
                <a:lnTo>
                  <a:pt x="3137" y="533"/>
                </a:lnTo>
                <a:lnTo>
                  <a:pt x="3157" y="553"/>
                </a:lnTo>
                <a:lnTo>
                  <a:pt x="3169" y="576"/>
                </a:lnTo>
                <a:lnTo>
                  <a:pt x="3173" y="602"/>
                </a:lnTo>
                <a:lnTo>
                  <a:pt x="3173" y="2368"/>
                </a:lnTo>
                <a:lnTo>
                  <a:pt x="3169" y="2396"/>
                </a:lnTo>
                <a:lnTo>
                  <a:pt x="3157" y="2420"/>
                </a:lnTo>
                <a:lnTo>
                  <a:pt x="3137" y="2437"/>
                </a:lnTo>
                <a:lnTo>
                  <a:pt x="3113" y="2449"/>
                </a:lnTo>
                <a:lnTo>
                  <a:pt x="3085" y="2453"/>
                </a:lnTo>
                <a:lnTo>
                  <a:pt x="561" y="2453"/>
                </a:lnTo>
                <a:lnTo>
                  <a:pt x="533" y="2449"/>
                </a:lnTo>
                <a:lnTo>
                  <a:pt x="509" y="2437"/>
                </a:lnTo>
                <a:lnTo>
                  <a:pt x="489" y="2420"/>
                </a:lnTo>
                <a:lnTo>
                  <a:pt x="477" y="2396"/>
                </a:lnTo>
                <a:lnTo>
                  <a:pt x="473" y="2368"/>
                </a:lnTo>
                <a:lnTo>
                  <a:pt x="473" y="602"/>
                </a:lnTo>
                <a:lnTo>
                  <a:pt x="477" y="576"/>
                </a:lnTo>
                <a:lnTo>
                  <a:pt x="489" y="553"/>
                </a:lnTo>
                <a:lnTo>
                  <a:pt x="509" y="533"/>
                </a:lnTo>
                <a:lnTo>
                  <a:pt x="533" y="521"/>
                </a:lnTo>
                <a:lnTo>
                  <a:pt x="561" y="517"/>
                </a:lnTo>
                <a:close/>
                <a:moveTo>
                  <a:pt x="173" y="173"/>
                </a:moveTo>
                <a:lnTo>
                  <a:pt x="173" y="5046"/>
                </a:lnTo>
                <a:lnTo>
                  <a:pt x="179" y="5121"/>
                </a:lnTo>
                <a:lnTo>
                  <a:pt x="197" y="5193"/>
                </a:lnTo>
                <a:lnTo>
                  <a:pt x="225" y="5259"/>
                </a:lnTo>
                <a:lnTo>
                  <a:pt x="263" y="5318"/>
                </a:lnTo>
                <a:lnTo>
                  <a:pt x="308" y="5372"/>
                </a:lnTo>
                <a:lnTo>
                  <a:pt x="362" y="5420"/>
                </a:lnTo>
                <a:lnTo>
                  <a:pt x="424" y="5457"/>
                </a:lnTo>
                <a:lnTo>
                  <a:pt x="489" y="5485"/>
                </a:lnTo>
                <a:lnTo>
                  <a:pt x="561" y="5503"/>
                </a:lnTo>
                <a:lnTo>
                  <a:pt x="637" y="5509"/>
                </a:lnTo>
                <a:lnTo>
                  <a:pt x="5637" y="5509"/>
                </a:lnTo>
                <a:lnTo>
                  <a:pt x="5589" y="5447"/>
                </a:lnTo>
                <a:lnTo>
                  <a:pt x="5552" y="5382"/>
                </a:lnTo>
                <a:lnTo>
                  <a:pt x="5522" y="5308"/>
                </a:lnTo>
                <a:lnTo>
                  <a:pt x="5506" y="5233"/>
                </a:lnTo>
                <a:lnTo>
                  <a:pt x="5500" y="5153"/>
                </a:lnTo>
                <a:lnTo>
                  <a:pt x="5500" y="173"/>
                </a:lnTo>
                <a:lnTo>
                  <a:pt x="173" y="173"/>
                </a:lnTo>
                <a:close/>
                <a:moveTo>
                  <a:pt x="88" y="0"/>
                </a:moveTo>
                <a:lnTo>
                  <a:pt x="5585" y="0"/>
                </a:lnTo>
                <a:lnTo>
                  <a:pt x="5613" y="4"/>
                </a:lnTo>
                <a:lnTo>
                  <a:pt x="5637" y="18"/>
                </a:lnTo>
                <a:lnTo>
                  <a:pt x="5655" y="36"/>
                </a:lnTo>
                <a:lnTo>
                  <a:pt x="5667" y="60"/>
                </a:lnTo>
                <a:lnTo>
                  <a:pt x="5673" y="87"/>
                </a:lnTo>
                <a:lnTo>
                  <a:pt x="5673" y="795"/>
                </a:lnTo>
                <a:lnTo>
                  <a:pt x="6385" y="795"/>
                </a:lnTo>
                <a:lnTo>
                  <a:pt x="6431" y="801"/>
                </a:lnTo>
                <a:lnTo>
                  <a:pt x="6473" y="819"/>
                </a:lnTo>
                <a:lnTo>
                  <a:pt x="6506" y="847"/>
                </a:lnTo>
                <a:lnTo>
                  <a:pt x="6534" y="881"/>
                </a:lnTo>
                <a:lnTo>
                  <a:pt x="6552" y="922"/>
                </a:lnTo>
                <a:lnTo>
                  <a:pt x="6558" y="968"/>
                </a:lnTo>
                <a:lnTo>
                  <a:pt x="6558" y="5153"/>
                </a:lnTo>
                <a:lnTo>
                  <a:pt x="6552" y="5231"/>
                </a:lnTo>
                <a:lnTo>
                  <a:pt x="6536" y="5304"/>
                </a:lnTo>
                <a:lnTo>
                  <a:pt x="6508" y="5376"/>
                </a:lnTo>
                <a:lnTo>
                  <a:pt x="6473" y="5440"/>
                </a:lnTo>
                <a:lnTo>
                  <a:pt x="6427" y="5499"/>
                </a:lnTo>
                <a:lnTo>
                  <a:pt x="6375" y="5551"/>
                </a:lnTo>
                <a:lnTo>
                  <a:pt x="6317" y="5597"/>
                </a:lnTo>
                <a:lnTo>
                  <a:pt x="6252" y="5632"/>
                </a:lnTo>
                <a:lnTo>
                  <a:pt x="6182" y="5658"/>
                </a:lnTo>
                <a:lnTo>
                  <a:pt x="6107" y="5676"/>
                </a:lnTo>
                <a:lnTo>
                  <a:pt x="6029" y="5682"/>
                </a:lnTo>
                <a:lnTo>
                  <a:pt x="5967" y="5678"/>
                </a:lnTo>
                <a:lnTo>
                  <a:pt x="5955" y="5680"/>
                </a:lnTo>
                <a:lnTo>
                  <a:pt x="5941" y="5682"/>
                </a:lnTo>
                <a:lnTo>
                  <a:pt x="637" y="5682"/>
                </a:lnTo>
                <a:lnTo>
                  <a:pt x="549" y="5676"/>
                </a:lnTo>
                <a:lnTo>
                  <a:pt x="467" y="5658"/>
                </a:lnTo>
                <a:lnTo>
                  <a:pt x="388" y="5632"/>
                </a:lnTo>
                <a:lnTo>
                  <a:pt x="314" y="5595"/>
                </a:lnTo>
                <a:lnTo>
                  <a:pt x="247" y="5549"/>
                </a:lnTo>
                <a:lnTo>
                  <a:pt x="187" y="5495"/>
                </a:lnTo>
                <a:lnTo>
                  <a:pt x="133" y="5434"/>
                </a:lnTo>
                <a:lnTo>
                  <a:pt x="88" y="5366"/>
                </a:lnTo>
                <a:lnTo>
                  <a:pt x="50" y="5292"/>
                </a:lnTo>
                <a:lnTo>
                  <a:pt x="22" y="5215"/>
                </a:lnTo>
                <a:lnTo>
                  <a:pt x="6" y="5131"/>
                </a:lnTo>
                <a:lnTo>
                  <a:pt x="0" y="5046"/>
                </a:lnTo>
                <a:lnTo>
                  <a:pt x="0" y="87"/>
                </a:lnTo>
                <a:lnTo>
                  <a:pt x="4" y="60"/>
                </a:lnTo>
                <a:lnTo>
                  <a:pt x="16" y="36"/>
                </a:lnTo>
                <a:lnTo>
                  <a:pt x="36" y="18"/>
                </a:lnTo>
                <a:lnTo>
                  <a:pt x="60" y="4"/>
                </a:lnTo>
                <a:lnTo>
                  <a:pt x="8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nvGrpSpPr>
          <p:cNvPr id="108" name="Group 107">
            <a:extLst>
              <a:ext uri="{FF2B5EF4-FFF2-40B4-BE49-F238E27FC236}">
                <a16:creationId xmlns:a16="http://schemas.microsoft.com/office/drawing/2014/main" id="{67D61963-0B32-4210-A8B6-B00276D14349}"/>
              </a:ext>
            </a:extLst>
          </p:cNvPr>
          <p:cNvGrpSpPr/>
          <p:nvPr/>
        </p:nvGrpSpPr>
        <p:grpSpPr>
          <a:xfrm>
            <a:off x="7066824" y="1646723"/>
            <a:ext cx="665453" cy="601323"/>
            <a:chOff x="9271665" y="-5021262"/>
            <a:chExt cx="5693202" cy="5144546"/>
          </a:xfrm>
          <a:solidFill>
            <a:schemeClr val="bg2"/>
          </a:solidFill>
        </p:grpSpPr>
        <p:sp>
          <p:nvSpPr>
            <p:cNvPr id="109" name="Freeform 82">
              <a:extLst>
                <a:ext uri="{FF2B5EF4-FFF2-40B4-BE49-F238E27FC236}">
                  <a16:creationId xmlns:a16="http://schemas.microsoft.com/office/drawing/2014/main" id="{46DDC930-ECAE-4EB1-95BC-E0DF4E655001}"/>
                </a:ext>
              </a:extLst>
            </p:cNvPr>
            <p:cNvSpPr>
              <a:spLocks noEditPoints="1"/>
            </p:cNvSpPr>
            <p:nvPr/>
          </p:nvSpPr>
          <p:spPr bwMode="auto">
            <a:xfrm>
              <a:off x="9853569" y="-3102619"/>
              <a:ext cx="1312863" cy="2009775"/>
            </a:xfrm>
            <a:custGeom>
              <a:avLst/>
              <a:gdLst>
                <a:gd name="T0" fmla="*/ 1323 w 1655"/>
                <a:gd name="T1" fmla="*/ 209 h 2533"/>
                <a:gd name="T2" fmla="*/ 1277 w 1655"/>
                <a:gd name="T3" fmla="*/ 233 h 2533"/>
                <a:gd name="T4" fmla="*/ 219 w 1655"/>
                <a:gd name="T5" fmla="*/ 1242 h 2533"/>
                <a:gd name="T6" fmla="*/ 205 w 1655"/>
                <a:gd name="T7" fmla="*/ 1296 h 2533"/>
                <a:gd name="T8" fmla="*/ 221 w 1655"/>
                <a:gd name="T9" fmla="*/ 1349 h 2533"/>
                <a:gd name="T10" fmla="*/ 1279 w 1655"/>
                <a:gd name="T11" fmla="*/ 2302 h 2533"/>
                <a:gd name="T12" fmla="*/ 1323 w 1655"/>
                <a:gd name="T13" fmla="*/ 2324 h 2533"/>
                <a:gd name="T14" fmla="*/ 1377 w 1655"/>
                <a:gd name="T15" fmla="*/ 2324 h 2533"/>
                <a:gd name="T16" fmla="*/ 1424 w 1655"/>
                <a:gd name="T17" fmla="*/ 2294 h 2533"/>
                <a:gd name="T18" fmla="*/ 1450 w 1655"/>
                <a:gd name="T19" fmla="*/ 2235 h 2533"/>
                <a:gd name="T20" fmla="*/ 1436 w 1655"/>
                <a:gd name="T21" fmla="*/ 2175 h 2533"/>
                <a:gd name="T22" fmla="*/ 543 w 1655"/>
                <a:gd name="T23" fmla="*/ 1365 h 2533"/>
                <a:gd name="T24" fmla="*/ 511 w 1655"/>
                <a:gd name="T25" fmla="*/ 1319 h 2533"/>
                <a:gd name="T26" fmla="*/ 511 w 1655"/>
                <a:gd name="T27" fmla="*/ 1264 h 2533"/>
                <a:gd name="T28" fmla="*/ 539 w 1655"/>
                <a:gd name="T29" fmla="*/ 1216 h 2533"/>
                <a:gd name="T30" fmla="*/ 1436 w 1655"/>
                <a:gd name="T31" fmla="*/ 362 h 2533"/>
                <a:gd name="T32" fmla="*/ 1450 w 1655"/>
                <a:gd name="T33" fmla="*/ 311 h 2533"/>
                <a:gd name="T34" fmla="*/ 1438 w 1655"/>
                <a:gd name="T35" fmla="*/ 259 h 2533"/>
                <a:gd name="T36" fmla="*/ 1403 w 1655"/>
                <a:gd name="T37" fmla="*/ 221 h 2533"/>
                <a:gd name="T38" fmla="*/ 1351 w 1655"/>
                <a:gd name="T39" fmla="*/ 205 h 2533"/>
                <a:gd name="T40" fmla="*/ 1357 w 1655"/>
                <a:gd name="T41" fmla="*/ 0 h 2533"/>
                <a:gd name="T42" fmla="*/ 1452 w 1655"/>
                <a:gd name="T43" fmla="*/ 18 h 2533"/>
                <a:gd name="T44" fmla="*/ 1536 w 1655"/>
                <a:gd name="T45" fmla="*/ 64 h 2533"/>
                <a:gd name="T46" fmla="*/ 1601 w 1655"/>
                <a:gd name="T47" fmla="*/ 134 h 2533"/>
                <a:gd name="T48" fmla="*/ 1643 w 1655"/>
                <a:gd name="T49" fmla="*/ 221 h 2533"/>
                <a:gd name="T50" fmla="*/ 1655 w 1655"/>
                <a:gd name="T51" fmla="*/ 317 h 2533"/>
                <a:gd name="T52" fmla="*/ 1639 w 1655"/>
                <a:gd name="T53" fmla="*/ 412 h 2533"/>
                <a:gd name="T54" fmla="*/ 1593 w 1655"/>
                <a:gd name="T55" fmla="*/ 496 h 2533"/>
                <a:gd name="T56" fmla="*/ 762 w 1655"/>
                <a:gd name="T57" fmla="*/ 1288 h 2533"/>
                <a:gd name="T58" fmla="*/ 1591 w 1655"/>
                <a:gd name="T59" fmla="*/ 2036 h 2533"/>
                <a:gd name="T60" fmla="*/ 1641 w 1655"/>
                <a:gd name="T61" fmla="*/ 2131 h 2533"/>
                <a:gd name="T62" fmla="*/ 1655 w 1655"/>
                <a:gd name="T63" fmla="*/ 2235 h 2533"/>
                <a:gd name="T64" fmla="*/ 1635 w 1655"/>
                <a:gd name="T65" fmla="*/ 2338 h 2533"/>
                <a:gd name="T66" fmla="*/ 1578 w 1655"/>
                <a:gd name="T67" fmla="*/ 2430 h 2533"/>
                <a:gd name="T68" fmla="*/ 1496 w 1655"/>
                <a:gd name="T69" fmla="*/ 2495 h 2533"/>
                <a:gd name="T70" fmla="*/ 1401 w 1655"/>
                <a:gd name="T71" fmla="*/ 2529 h 2533"/>
                <a:gd name="T72" fmla="*/ 1291 w 1655"/>
                <a:gd name="T73" fmla="*/ 2527 h 2533"/>
                <a:gd name="T74" fmla="*/ 1188 w 1655"/>
                <a:gd name="T75" fmla="*/ 2489 h 2533"/>
                <a:gd name="T76" fmla="*/ 102 w 1655"/>
                <a:gd name="T77" fmla="*/ 1524 h 2533"/>
                <a:gd name="T78" fmla="*/ 38 w 1655"/>
                <a:gd name="T79" fmla="*/ 1445 h 2533"/>
                <a:gd name="T80" fmla="*/ 4 w 1655"/>
                <a:gd name="T81" fmla="*/ 1349 h 2533"/>
                <a:gd name="T82" fmla="*/ 2 w 1655"/>
                <a:gd name="T83" fmla="*/ 1248 h 2533"/>
                <a:gd name="T84" fmla="*/ 34 w 1655"/>
                <a:gd name="T85" fmla="*/ 1150 h 2533"/>
                <a:gd name="T86" fmla="*/ 96 w 1655"/>
                <a:gd name="T87" fmla="*/ 1071 h 2533"/>
                <a:gd name="T88" fmla="*/ 1174 w 1655"/>
                <a:gd name="T89" fmla="*/ 54 h 2533"/>
                <a:gd name="T90" fmla="*/ 1261 w 1655"/>
                <a:gd name="T91" fmla="*/ 12 h 2533"/>
                <a:gd name="T92" fmla="*/ 1357 w 1655"/>
                <a:gd name="T93"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5" h="2533">
                  <a:moveTo>
                    <a:pt x="1349" y="205"/>
                  </a:moveTo>
                  <a:lnTo>
                    <a:pt x="1323" y="209"/>
                  </a:lnTo>
                  <a:lnTo>
                    <a:pt x="1299" y="217"/>
                  </a:lnTo>
                  <a:lnTo>
                    <a:pt x="1277" y="233"/>
                  </a:lnTo>
                  <a:lnTo>
                    <a:pt x="237" y="1220"/>
                  </a:lnTo>
                  <a:lnTo>
                    <a:pt x="219" y="1242"/>
                  </a:lnTo>
                  <a:lnTo>
                    <a:pt x="209" y="1268"/>
                  </a:lnTo>
                  <a:lnTo>
                    <a:pt x="205" y="1296"/>
                  </a:lnTo>
                  <a:lnTo>
                    <a:pt x="209" y="1323"/>
                  </a:lnTo>
                  <a:lnTo>
                    <a:pt x="221" y="1349"/>
                  </a:lnTo>
                  <a:lnTo>
                    <a:pt x="239" y="1371"/>
                  </a:lnTo>
                  <a:lnTo>
                    <a:pt x="1279" y="2302"/>
                  </a:lnTo>
                  <a:lnTo>
                    <a:pt x="1299" y="2316"/>
                  </a:lnTo>
                  <a:lnTo>
                    <a:pt x="1323" y="2324"/>
                  </a:lnTo>
                  <a:lnTo>
                    <a:pt x="1349" y="2328"/>
                  </a:lnTo>
                  <a:lnTo>
                    <a:pt x="1377" y="2324"/>
                  </a:lnTo>
                  <a:lnTo>
                    <a:pt x="1403" y="2312"/>
                  </a:lnTo>
                  <a:lnTo>
                    <a:pt x="1424" y="2294"/>
                  </a:lnTo>
                  <a:lnTo>
                    <a:pt x="1442" y="2266"/>
                  </a:lnTo>
                  <a:lnTo>
                    <a:pt x="1450" y="2235"/>
                  </a:lnTo>
                  <a:lnTo>
                    <a:pt x="1448" y="2203"/>
                  </a:lnTo>
                  <a:lnTo>
                    <a:pt x="1436" y="2175"/>
                  </a:lnTo>
                  <a:lnTo>
                    <a:pt x="1416" y="2149"/>
                  </a:lnTo>
                  <a:lnTo>
                    <a:pt x="543" y="1365"/>
                  </a:lnTo>
                  <a:lnTo>
                    <a:pt x="523" y="1345"/>
                  </a:lnTo>
                  <a:lnTo>
                    <a:pt x="511" y="1319"/>
                  </a:lnTo>
                  <a:lnTo>
                    <a:pt x="507" y="1292"/>
                  </a:lnTo>
                  <a:lnTo>
                    <a:pt x="511" y="1264"/>
                  </a:lnTo>
                  <a:lnTo>
                    <a:pt x="523" y="1238"/>
                  </a:lnTo>
                  <a:lnTo>
                    <a:pt x="539" y="1216"/>
                  </a:lnTo>
                  <a:lnTo>
                    <a:pt x="1418" y="382"/>
                  </a:lnTo>
                  <a:lnTo>
                    <a:pt x="1436" y="362"/>
                  </a:lnTo>
                  <a:lnTo>
                    <a:pt x="1446" y="337"/>
                  </a:lnTo>
                  <a:lnTo>
                    <a:pt x="1450" y="311"/>
                  </a:lnTo>
                  <a:lnTo>
                    <a:pt x="1448" y="285"/>
                  </a:lnTo>
                  <a:lnTo>
                    <a:pt x="1438" y="259"/>
                  </a:lnTo>
                  <a:lnTo>
                    <a:pt x="1422" y="237"/>
                  </a:lnTo>
                  <a:lnTo>
                    <a:pt x="1403" y="221"/>
                  </a:lnTo>
                  <a:lnTo>
                    <a:pt x="1377" y="209"/>
                  </a:lnTo>
                  <a:lnTo>
                    <a:pt x="1351" y="205"/>
                  </a:lnTo>
                  <a:lnTo>
                    <a:pt x="1349" y="205"/>
                  </a:lnTo>
                  <a:close/>
                  <a:moveTo>
                    <a:pt x="1357" y="0"/>
                  </a:moveTo>
                  <a:lnTo>
                    <a:pt x="1405" y="4"/>
                  </a:lnTo>
                  <a:lnTo>
                    <a:pt x="1452" y="18"/>
                  </a:lnTo>
                  <a:lnTo>
                    <a:pt x="1496" y="36"/>
                  </a:lnTo>
                  <a:lnTo>
                    <a:pt x="1536" y="64"/>
                  </a:lnTo>
                  <a:lnTo>
                    <a:pt x="1572" y="96"/>
                  </a:lnTo>
                  <a:lnTo>
                    <a:pt x="1601" y="134"/>
                  </a:lnTo>
                  <a:lnTo>
                    <a:pt x="1627" y="175"/>
                  </a:lnTo>
                  <a:lnTo>
                    <a:pt x="1643" y="221"/>
                  </a:lnTo>
                  <a:lnTo>
                    <a:pt x="1653" y="267"/>
                  </a:lnTo>
                  <a:lnTo>
                    <a:pt x="1655" y="317"/>
                  </a:lnTo>
                  <a:lnTo>
                    <a:pt x="1651" y="364"/>
                  </a:lnTo>
                  <a:lnTo>
                    <a:pt x="1639" y="412"/>
                  </a:lnTo>
                  <a:lnTo>
                    <a:pt x="1619" y="456"/>
                  </a:lnTo>
                  <a:lnTo>
                    <a:pt x="1593" y="496"/>
                  </a:lnTo>
                  <a:lnTo>
                    <a:pt x="1560" y="532"/>
                  </a:lnTo>
                  <a:lnTo>
                    <a:pt x="762" y="1288"/>
                  </a:lnTo>
                  <a:lnTo>
                    <a:pt x="1554" y="1996"/>
                  </a:lnTo>
                  <a:lnTo>
                    <a:pt x="1591" y="2036"/>
                  </a:lnTo>
                  <a:lnTo>
                    <a:pt x="1621" y="2081"/>
                  </a:lnTo>
                  <a:lnTo>
                    <a:pt x="1641" y="2131"/>
                  </a:lnTo>
                  <a:lnTo>
                    <a:pt x="1653" y="2181"/>
                  </a:lnTo>
                  <a:lnTo>
                    <a:pt x="1655" y="2235"/>
                  </a:lnTo>
                  <a:lnTo>
                    <a:pt x="1649" y="2286"/>
                  </a:lnTo>
                  <a:lnTo>
                    <a:pt x="1635" y="2338"/>
                  </a:lnTo>
                  <a:lnTo>
                    <a:pt x="1611" y="2386"/>
                  </a:lnTo>
                  <a:lnTo>
                    <a:pt x="1578" y="2430"/>
                  </a:lnTo>
                  <a:lnTo>
                    <a:pt x="1540" y="2465"/>
                  </a:lnTo>
                  <a:lnTo>
                    <a:pt x="1496" y="2495"/>
                  </a:lnTo>
                  <a:lnTo>
                    <a:pt x="1450" y="2515"/>
                  </a:lnTo>
                  <a:lnTo>
                    <a:pt x="1401" y="2529"/>
                  </a:lnTo>
                  <a:lnTo>
                    <a:pt x="1349" y="2533"/>
                  </a:lnTo>
                  <a:lnTo>
                    <a:pt x="1291" y="2527"/>
                  </a:lnTo>
                  <a:lnTo>
                    <a:pt x="1237" y="2513"/>
                  </a:lnTo>
                  <a:lnTo>
                    <a:pt x="1188" y="2489"/>
                  </a:lnTo>
                  <a:lnTo>
                    <a:pt x="1142" y="2455"/>
                  </a:lnTo>
                  <a:lnTo>
                    <a:pt x="102" y="1524"/>
                  </a:lnTo>
                  <a:lnTo>
                    <a:pt x="68" y="1486"/>
                  </a:lnTo>
                  <a:lnTo>
                    <a:pt x="38" y="1445"/>
                  </a:lnTo>
                  <a:lnTo>
                    <a:pt x="18" y="1399"/>
                  </a:lnTo>
                  <a:lnTo>
                    <a:pt x="4" y="1349"/>
                  </a:lnTo>
                  <a:lnTo>
                    <a:pt x="0" y="1297"/>
                  </a:lnTo>
                  <a:lnTo>
                    <a:pt x="2" y="1248"/>
                  </a:lnTo>
                  <a:lnTo>
                    <a:pt x="14" y="1198"/>
                  </a:lnTo>
                  <a:lnTo>
                    <a:pt x="34" y="1150"/>
                  </a:lnTo>
                  <a:lnTo>
                    <a:pt x="62" y="1108"/>
                  </a:lnTo>
                  <a:lnTo>
                    <a:pt x="96" y="1071"/>
                  </a:lnTo>
                  <a:lnTo>
                    <a:pt x="1136" y="84"/>
                  </a:lnTo>
                  <a:lnTo>
                    <a:pt x="1174" y="54"/>
                  </a:lnTo>
                  <a:lnTo>
                    <a:pt x="1216" y="30"/>
                  </a:lnTo>
                  <a:lnTo>
                    <a:pt x="1261" y="12"/>
                  </a:lnTo>
                  <a:lnTo>
                    <a:pt x="1307" y="2"/>
                  </a:lnTo>
                  <a:lnTo>
                    <a:pt x="1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0" name="Freeform 83">
              <a:extLst>
                <a:ext uri="{FF2B5EF4-FFF2-40B4-BE49-F238E27FC236}">
                  <a16:creationId xmlns:a16="http://schemas.microsoft.com/office/drawing/2014/main" id="{8800FB5A-3F1F-433F-9F2D-AFD645F92BFB}"/>
                </a:ext>
              </a:extLst>
            </p:cNvPr>
            <p:cNvSpPr>
              <a:spLocks noEditPoints="1"/>
            </p:cNvSpPr>
            <p:nvPr/>
          </p:nvSpPr>
          <p:spPr bwMode="auto">
            <a:xfrm>
              <a:off x="12938082" y="-3102619"/>
              <a:ext cx="1314450" cy="2009775"/>
            </a:xfrm>
            <a:custGeom>
              <a:avLst/>
              <a:gdLst>
                <a:gd name="T0" fmla="*/ 282 w 1657"/>
                <a:gd name="T1" fmla="*/ 209 h 2533"/>
                <a:gd name="T2" fmla="*/ 235 w 1657"/>
                <a:gd name="T3" fmla="*/ 237 h 2533"/>
                <a:gd name="T4" fmla="*/ 207 w 1657"/>
                <a:gd name="T5" fmla="*/ 295 h 2533"/>
                <a:gd name="T6" fmla="*/ 219 w 1657"/>
                <a:gd name="T7" fmla="*/ 356 h 2533"/>
                <a:gd name="T8" fmla="*/ 1116 w 1657"/>
                <a:gd name="T9" fmla="*/ 1216 h 2533"/>
                <a:gd name="T10" fmla="*/ 1146 w 1657"/>
                <a:gd name="T11" fmla="*/ 1264 h 2533"/>
                <a:gd name="T12" fmla="*/ 1144 w 1657"/>
                <a:gd name="T13" fmla="*/ 1319 h 2533"/>
                <a:gd name="T14" fmla="*/ 1114 w 1657"/>
                <a:gd name="T15" fmla="*/ 1365 h 2533"/>
                <a:gd name="T16" fmla="*/ 219 w 1657"/>
                <a:gd name="T17" fmla="*/ 2175 h 2533"/>
                <a:gd name="T18" fmla="*/ 207 w 1657"/>
                <a:gd name="T19" fmla="*/ 2235 h 2533"/>
                <a:gd name="T20" fmla="*/ 233 w 1657"/>
                <a:gd name="T21" fmla="*/ 2294 h 2533"/>
                <a:gd name="T22" fmla="*/ 280 w 1657"/>
                <a:gd name="T23" fmla="*/ 2324 h 2533"/>
                <a:gd name="T24" fmla="*/ 308 w 1657"/>
                <a:gd name="T25" fmla="*/ 2328 h 2533"/>
                <a:gd name="T26" fmla="*/ 356 w 1657"/>
                <a:gd name="T27" fmla="*/ 2316 h 2533"/>
                <a:gd name="T28" fmla="*/ 1418 w 1657"/>
                <a:gd name="T29" fmla="*/ 1371 h 2533"/>
                <a:gd name="T30" fmla="*/ 1448 w 1657"/>
                <a:gd name="T31" fmla="*/ 1323 h 2533"/>
                <a:gd name="T32" fmla="*/ 1452 w 1657"/>
                <a:gd name="T33" fmla="*/ 1296 h 2533"/>
                <a:gd name="T34" fmla="*/ 1438 w 1657"/>
                <a:gd name="T35" fmla="*/ 1242 h 2533"/>
                <a:gd name="T36" fmla="*/ 380 w 1657"/>
                <a:gd name="T37" fmla="*/ 233 h 2533"/>
                <a:gd name="T38" fmla="*/ 334 w 1657"/>
                <a:gd name="T39" fmla="*/ 209 h 2533"/>
                <a:gd name="T40" fmla="*/ 326 w 1657"/>
                <a:gd name="T41" fmla="*/ 0 h 2533"/>
                <a:gd name="T42" fmla="*/ 430 w 1657"/>
                <a:gd name="T43" fmla="*/ 24 h 2533"/>
                <a:gd name="T44" fmla="*/ 521 w 1657"/>
                <a:gd name="T45" fmla="*/ 84 h 2533"/>
                <a:gd name="T46" fmla="*/ 1595 w 1657"/>
                <a:gd name="T47" fmla="*/ 1108 h 2533"/>
                <a:gd name="T48" fmla="*/ 1641 w 1657"/>
                <a:gd name="T49" fmla="*/ 1198 h 2533"/>
                <a:gd name="T50" fmla="*/ 1657 w 1657"/>
                <a:gd name="T51" fmla="*/ 1297 h 2533"/>
                <a:gd name="T52" fmla="*/ 1639 w 1657"/>
                <a:gd name="T53" fmla="*/ 1399 h 2533"/>
                <a:gd name="T54" fmla="*/ 1589 w 1657"/>
                <a:gd name="T55" fmla="*/ 1486 h 2533"/>
                <a:gd name="T56" fmla="*/ 513 w 1657"/>
                <a:gd name="T57" fmla="*/ 2455 h 2533"/>
                <a:gd name="T58" fmla="*/ 418 w 1657"/>
                <a:gd name="T59" fmla="*/ 2513 h 2533"/>
                <a:gd name="T60" fmla="*/ 308 w 1657"/>
                <a:gd name="T61" fmla="*/ 2533 h 2533"/>
                <a:gd name="T62" fmla="*/ 256 w 1657"/>
                <a:gd name="T63" fmla="*/ 2529 h 2533"/>
                <a:gd name="T64" fmla="*/ 159 w 1657"/>
                <a:gd name="T65" fmla="*/ 2495 h 2533"/>
                <a:gd name="T66" fmla="*/ 79 w 1657"/>
                <a:gd name="T67" fmla="*/ 2430 h 2533"/>
                <a:gd name="T68" fmla="*/ 22 w 1657"/>
                <a:gd name="T69" fmla="*/ 2338 h 2533"/>
                <a:gd name="T70" fmla="*/ 0 w 1657"/>
                <a:gd name="T71" fmla="*/ 2235 h 2533"/>
                <a:gd name="T72" fmla="*/ 16 w 1657"/>
                <a:gd name="T73" fmla="*/ 2131 h 2533"/>
                <a:gd name="T74" fmla="*/ 66 w 1657"/>
                <a:gd name="T75" fmla="*/ 2036 h 2533"/>
                <a:gd name="T76" fmla="*/ 895 w 1657"/>
                <a:gd name="T77" fmla="*/ 1288 h 2533"/>
                <a:gd name="T78" fmla="*/ 60 w 1657"/>
                <a:gd name="T79" fmla="*/ 490 h 2533"/>
                <a:gd name="T80" fmla="*/ 14 w 1657"/>
                <a:gd name="T81" fmla="*/ 394 h 2533"/>
                <a:gd name="T82" fmla="*/ 2 w 1657"/>
                <a:gd name="T83" fmla="*/ 291 h 2533"/>
                <a:gd name="T84" fmla="*/ 26 w 1657"/>
                <a:gd name="T85" fmla="*/ 187 h 2533"/>
                <a:gd name="T86" fmla="*/ 85 w 1657"/>
                <a:gd name="T87" fmla="*/ 96 h 2533"/>
                <a:gd name="T88" fmla="*/ 173 w 1657"/>
                <a:gd name="T89" fmla="*/ 32 h 2533"/>
                <a:gd name="T90" fmla="*/ 274 w 1657"/>
                <a:gd name="T91" fmla="*/ 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7" h="2533">
                  <a:moveTo>
                    <a:pt x="308" y="205"/>
                  </a:moveTo>
                  <a:lnTo>
                    <a:pt x="282" y="209"/>
                  </a:lnTo>
                  <a:lnTo>
                    <a:pt x="256" y="219"/>
                  </a:lnTo>
                  <a:lnTo>
                    <a:pt x="235" y="237"/>
                  </a:lnTo>
                  <a:lnTo>
                    <a:pt x="215" y="265"/>
                  </a:lnTo>
                  <a:lnTo>
                    <a:pt x="207" y="295"/>
                  </a:lnTo>
                  <a:lnTo>
                    <a:pt x="207" y="327"/>
                  </a:lnTo>
                  <a:lnTo>
                    <a:pt x="219" y="356"/>
                  </a:lnTo>
                  <a:lnTo>
                    <a:pt x="239" y="382"/>
                  </a:lnTo>
                  <a:lnTo>
                    <a:pt x="1116" y="1216"/>
                  </a:lnTo>
                  <a:lnTo>
                    <a:pt x="1134" y="1238"/>
                  </a:lnTo>
                  <a:lnTo>
                    <a:pt x="1146" y="1264"/>
                  </a:lnTo>
                  <a:lnTo>
                    <a:pt x="1148" y="1292"/>
                  </a:lnTo>
                  <a:lnTo>
                    <a:pt x="1144" y="1319"/>
                  </a:lnTo>
                  <a:lnTo>
                    <a:pt x="1132" y="1345"/>
                  </a:lnTo>
                  <a:lnTo>
                    <a:pt x="1114" y="1365"/>
                  </a:lnTo>
                  <a:lnTo>
                    <a:pt x="241" y="2149"/>
                  </a:lnTo>
                  <a:lnTo>
                    <a:pt x="219" y="2175"/>
                  </a:lnTo>
                  <a:lnTo>
                    <a:pt x="209" y="2203"/>
                  </a:lnTo>
                  <a:lnTo>
                    <a:pt x="207" y="2235"/>
                  </a:lnTo>
                  <a:lnTo>
                    <a:pt x="215" y="2266"/>
                  </a:lnTo>
                  <a:lnTo>
                    <a:pt x="233" y="2294"/>
                  </a:lnTo>
                  <a:lnTo>
                    <a:pt x="255" y="2312"/>
                  </a:lnTo>
                  <a:lnTo>
                    <a:pt x="280" y="2324"/>
                  </a:lnTo>
                  <a:lnTo>
                    <a:pt x="308" y="2328"/>
                  </a:lnTo>
                  <a:lnTo>
                    <a:pt x="308" y="2328"/>
                  </a:lnTo>
                  <a:lnTo>
                    <a:pt x="334" y="2324"/>
                  </a:lnTo>
                  <a:lnTo>
                    <a:pt x="356" y="2316"/>
                  </a:lnTo>
                  <a:lnTo>
                    <a:pt x="378" y="2302"/>
                  </a:lnTo>
                  <a:lnTo>
                    <a:pt x="1418" y="1371"/>
                  </a:lnTo>
                  <a:lnTo>
                    <a:pt x="1436" y="1349"/>
                  </a:lnTo>
                  <a:lnTo>
                    <a:pt x="1448" y="1323"/>
                  </a:lnTo>
                  <a:lnTo>
                    <a:pt x="1452" y="1296"/>
                  </a:lnTo>
                  <a:lnTo>
                    <a:pt x="1452" y="1296"/>
                  </a:lnTo>
                  <a:lnTo>
                    <a:pt x="1448" y="1268"/>
                  </a:lnTo>
                  <a:lnTo>
                    <a:pt x="1438" y="1242"/>
                  </a:lnTo>
                  <a:lnTo>
                    <a:pt x="1420" y="1220"/>
                  </a:lnTo>
                  <a:lnTo>
                    <a:pt x="380" y="233"/>
                  </a:lnTo>
                  <a:lnTo>
                    <a:pt x="358" y="217"/>
                  </a:lnTo>
                  <a:lnTo>
                    <a:pt x="334" y="209"/>
                  </a:lnTo>
                  <a:lnTo>
                    <a:pt x="308" y="205"/>
                  </a:lnTo>
                  <a:close/>
                  <a:moveTo>
                    <a:pt x="326" y="0"/>
                  </a:moveTo>
                  <a:lnTo>
                    <a:pt x="378" y="8"/>
                  </a:lnTo>
                  <a:lnTo>
                    <a:pt x="430" y="24"/>
                  </a:lnTo>
                  <a:lnTo>
                    <a:pt x="477" y="50"/>
                  </a:lnTo>
                  <a:lnTo>
                    <a:pt x="521" y="84"/>
                  </a:lnTo>
                  <a:lnTo>
                    <a:pt x="1561" y="1071"/>
                  </a:lnTo>
                  <a:lnTo>
                    <a:pt x="1595" y="1108"/>
                  </a:lnTo>
                  <a:lnTo>
                    <a:pt x="1621" y="1150"/>
                  </a:lnTo>
                  <a:lnTo>
                    <a:pt x="1641" y="1198"/>
                  </a:lnTo>
                  <a:lnTo>
                    <a:pt x="1653" y="1248"/>
                  </a:lnTo>
                  <a:lnTo>
                    <a:pt x="1657" y="1297"/>
                  </a:lnTo>
                  <a:lnTo>
                    <a:pt x="1653" y="1349"/>
                  </a:lnTo>
                  <a:lnTo>
                    <a:pt x="1639" y="1399"/>
                  </a:lnTo>
                  <a:lnTo>
                    <a:pt x="1617" y="1445"/>
                  </a:lnTo>
                  <a:lnTo>
                    <a:pt x="1589" y="1486"/>
                  </a:lnTo>
                  <a:lnTo>
                    <a:pt x="1555" y="1524"/>
                  </a:lnTo>
                  <a:lnTo>
                    <a:pt x="513" y="2455"/>
                  </a:lnTo>
                  <a:lnTo>
                    <a:pt x="469" y="2489"/>
                  </a:lnTo>
                  <a:lnTo>
                    <a:pt x="418" y="2513"/>
                  </a:lnTo>
                  <a:lnTo>
                    <a:pt x="364" y="2527"/>
                  </a:lnTo>
                  <a:lnTo>
                    <a:pt x="308" y="2533"/>
                  </a:lnTo>
                  <a:lnTo>
                    <a:pt x="308" y="2533"/>
                  </a:lnTo>
                  <a:lnTo>
                    <a:pt x="256" y="2529"/>
                  </a:lnTo>
                  <a:lnTo>
                    <a:pt x="207" y="2515"/>
                  </a:lnTo>
                  <a:lnTo>
                    <a:pt x="159" y="2495"/>
                  </a:lnTo>
                  <a:lnTo>
                    <a:pt x="117" y="2465"/>
                  </a:lnTo>
                  <a:lnTo>
                    <a:pt x="79" y="2430"/>
                  </a:lnTo>
                  <a:lnTo>
                    <a:pt x="46" y="2386"/>
                  </a:lnTo>
                  <a:lnTo>
                    <a:pt x="22" y="2338"/>
                  </a:lnTo>
                  <a:lnTo>
                    <a:pt x="6" y="2286"/>
                  </a:lnTo>
                  <a:lnTo>
                    <a:pt x="0" y="2235"/>
                  </a:lnTo>
                  <a:lnTo>
                    <a:pt x="4" y="2181"/>
                  </a:lnTo>
                  <a:lnTo>
                    <a:pt x="16" y="2131"/>
                  </a:lnTo>
                  <a:lnTo>
                    <a:pt x="36" y="2081"/>
                  </a:lnTo>
                  <a:lnTo>
                    <a:pt x="66" y="2036"/>
                  </a:lnTo>
                  <a:lnTo>
                    <a:pt x="103" y="1996"/>
                  </a:lnTo>
                  <a:lnTo>
                    <a:pt x="895" y="1288"/>
                  </a:lnTo>
                  <a:lnTo>
                    <a:pt x="97" y="532"/>
                  </a:lnTo>
                  <a:lnTo>
                    <a:pt x="60" y="490"/>
                  </a:lnTo>
                  <a:lnTo>
                    <a:pt x="32" y="444"/>
                  </a:lnTo>
                  <a:lnTo>
                    <a:pt x="14" y="394"/>
                  </a:lnTo>
                  <a:lnTo>
                    <a:pt x="2" y="343"/>
                  </a:lnTo>
                  <a:lnTo>
                    <a:pt x="2" y="291"/>
                  </a:lnTo>
                  <a:lnTo>
                    <a:pt x="8" y="237"/>
                  </a:lnTo>
                  <a:lnTo>
                    <a:pt x="26" y="187"/>
                  </a:lnTo>
                  <a:lnTo>
                    <a:pt x="50" y="140"/>
                  </a:lnTo>
                  <a:lnTo>
                    <a:pt x="85" y="96"/>
                  </a:lnTo>
                  <a:lnTo>
                    <a:pt x="127" y="60"/>
                  </a:lnTo>
                  <a:lnTo>
                    <a:pt x="173" y="32"/>
                  </a:lnTo>
                  <a:lnTo>
                    <a:pt x="223" y="12"/>
                  </a:lnTo>
                  <a:lnTo>
                    <a:pt x="274" y="2"/>
                  </a:lnTo>
                  <a:lnTo>
                    <a:pt x="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1" name="Freeform 84">
              <a:extLst>
                <a:ext uri="{FF2B5EF4-FFF2-40B4-BE49-F238E27FC236}">
                  <a16:creationId xmlns:a16="http://schemas.microsoft.com/office/drawing/2014/main" id="{18BBE9CD-0449-4789-9417-6A8B8B810CBF}"/>
                </a:ext>
              </a:extLst>
            </p:cNvPr>
            <p:cNvSpPr>
              <a:spLocks noEditPoints="1"/>
            </p:cNvSpPr>
            <p:nvPr/>
          </p:nvSpPr>
          <p:spPr bwMode="auto">
            <a:xfrm>
              <a:off x="11372807" y="-3015306"/>
              <a:ext cx="1316038" cy="1922463"/>
            </a:xfrm>
            <a:custGeom>
              <a:avLst/>
              <a:gdLst>
                <a:gd name="T0" fmla="*/ 1322 w 1657"/>
                <a:gd name="T1" fmla="*/ 209 h 2423"/>
                <a:gd name="T2" fmla="*/ 1277 w 1657"/>
                <a:gd name="T3" fmla="*/ 235 h 2423"/>
                <a:gd name="T4" fmla="*/ 219 w 1657"/>
                <a:gd name="T5" fmla="*/ 2063 h 2423"/>
                <a:gd name="T6" fmla="*/ 205 w 1657"/>
                <a:gd name="T7" fmla="*/ 2117 h 2423"/>
                <a:gd name="T8" fmla="*/ 219 w 1657"/>
                <a:gd name="T9" fmla="*/ 2166 h 2423"/>
                <a:gd name="T10" fmla="*/ 256 w 1657"/>
                <a:gd name="T11" fmla="*/ 2204 h 2423"/>
                <a:gd name="T12" fmla="*/ 308 w 1657"/>
                <a:gd name="T13" fmla="*/ 2218 h 2423"/>
                <a:gd name="T14" fmla="*/ 360 w 1657"/>
                <a:gd name="T15" fmla="*/ 2204 h 2423"/>
                <a:gd name="T16" fmla="*/ 398 w 1657"/>
                <a:gd name="T17" fmla="*/ 2166 h 2423"/>
                <a:gd name="T18" fmla="*/ 1448 w 1657"/>
                <a:gd name="T19" fmla="*/ 334 h 2423"/>
                <a:gd name="T20" fmla="*/ 1448 w 1657"/>
                <a:gd name="T21" fmla="*/ 280 h 2423"/>
                <a:gd name="T22" fmla="*/ 1422 w 1657"/>
                <a:gd name="T23" fmla="*/ 235 h 2423"/>
                <a:gd name="T24" fmla="*/ 1374 w 1657"/>
                <a:gd name="T25" fmla="*/ 209 h 2423"/>
                <a:gd name="T26" fmla="*/ 1346 w 1657"/>
                <a:gd name="T27" fmla="*/ 0 h 2423"/>
                <a:gd name="T28" fmla="*/ 1452 w 1657"/>
                <a:gd name="T29" fmla="*/ 18 h 2423"/>
                <a:gd name="T30" fmla="*/ 1501 w 1657"/>
                <a:gd name="T31" fmla="*/ 42 h 2423"/>
                <a:gd name="T32" fmla="*/ 1577 w 1657"/>
                <a:gd name="T33" fmla="*/ 101 h 2423"/>
                <a:gd name="T34" fmla="*/ 1631 w 1657"/>
                <a:gd name="T35" fmla="*/ 181 h 2423"/>
                <a:gd name="T36" fmla="*/ 1657 w 1657"/>
                <a:gd name="T37" fmla="*/ 288 h 2423"/>
                <a:gd name="T38" fmla="*/ 1641 w 1657"/>
                <a:gd name="T39" fmla="*/ 406 h 2423"/>
                <a:gd name="T40" fmla="*/ 575 w 1657"/>
                <a:gd name="T41" fmla="*/ 2268 h 2423"/>
                <a:gd name="T42" fmla="*/ 505 w 1657"/>
                <a:gd name="T43" fmla="*/ 2351 h 2423"/>
                <a:gd name="T44" fmla="*/ 413 w 1657"/>
                <a:gd name="T45" fmla="*/ 2405 h 2423"/>
                <a:gd name="T46" fmla="*/ 308 w 1657"/>
                <a:gd name="T47" fmla="*/ 2423 h 2423"/>
                <a:gd name="T48" fmla="*/ 203 w 1657"/>
                <a:gd name="T49" fmla="*/ 2405 h 2423"/>
                <a:gd name="T50" fmla="*/ 109 w 1657"/>
                <a:gd name="T51" fmla="*/ 2349 h 2423"/>
                <a:gd name="T52" fmla="*/ 41 w 1657"/>
                <a:gd name="T53" fmla="*/ 2268 h 2423"/>
                <a:gd name="T54" fmla="*/ 6 w 1657"/>
                <a:gd name="T55" fmla="*/ 2170 h 2423"/>
                <a:gd name="T56" fmla="*/ 4 w 1657"/>
                <a:gd name="T57" fmla="*/ 2065 h 2423"/>
                <a:gd name="T58" fmla="*/ 41 w 1657"/>
                <a:gd name="T59" fmla="*/ 1961 h 2423"/>
                <a:gd name="T60" fmla="*/ 1114 w 1657"/>
                <a:gd name="T61" fmla="*/ 109 h 2423"/>
                <a:gd name="T62" fmla="*/ 1195 w 1657"/>
                <a:gd name="T63" fmla="*/ 40 h 2423"/>
                <a:gd name="T64" fmla="*/ 1295 w 1657"/>
                <a:gd name="T65" fmla="*/ 4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7" h="2423">
                  <a:moveTo>
                    <a:pt x="1348" y="205"/>
                  </a:moveTo>
                  <a:lnTo>
                    <a:pt x="1322" y="209"/>
                  </a:lnTo>
                  <a:lnTo>
                    <a:pt x="1299" y="219"/>
                  </a:lnTo>
                  <a:lnTo>
                    <a:pt x="1277" y="235"/>
                  </a:lnTo>
                  <a:lnTo>
                    <a:pt x="1259" y="256"/>
                  </a:lnTo>
                  <a:lnTo>
                    <a:pt x="219" y="2063"/>
                  </a:lnTo>
                  <a:lnTo>
                    <a:pt x="209" y="2089"/>
                  </a:lnTo>
                  <a:lnTo>
                    <a:pt x="205" y="2117"/>
                  </a:lnTo>
                  <a:lnTo>
                    <a:pt x="209" y="2142"/>
                  </a:lnTo>
                  <a:lnTo>
                    <a:pt x="219" y="2166"/>
                  </a:lnTo>
                  <a:lnTo>
                    <a:pt x="234" y="2186"/>
                  </a:lnTo>
                  <a:lnTo>
                    <a:pt x="256" y="2204"/>
                  </a:lnTo>
                  <a:lnTo>
                    <a:pt x="282" y="2214"/>
                  </a:lnTo>
                  <a:lnTo>
                    <a:pt x="308" y="2218"/>
                  </a:lnTo>
                  <a:lnTo>
                    <a:pt x="334" y="2214"/>
                  </a:lnTo>
                  <a:lnTo>
                    <a:pt x="360" y="2204"/>
                  </a:lnTo>
                  <a:lnTo>
                    <a:pt x="382" y="2188"/>
                  </a:lnTo>
                  <a:lnTo>
                    <a:pt x="398" y="2166"/>
                  </a:lnTo>
                  <a:lnTo>
                    <a:pt x="1438" y="358"/>
                  </a:lnTo>
                  <a:lnTo>
                    <a:pt x="1448" y="334"/>
                  </a:lnTo>
                  <a:lnTo>
                    <a:pt x="1452" y="308"/>
                  </a:lnTo>
                  <a:lnTo>
                    <a:pt x="1448" y="280"/>
                  </a:lnTo>
                  <a:lnTo>
                    <a:pt x="1438" y="256"/>
                  </a:lnTo>
                  <a:lnTo>
                    <a:pt x="1422" y="235"/>
                  </a:lnTo>
                  <a:lnTo>
                    <a:pt x="1400" y="219"/>
                  </a:lnTo>
                  <a:lnTo>
                    <a:pt x="1374" y="209"/>
                  </a:lnTo>
                  <a:lnTo>
                    <a:pt x="1348" y="205"/>
                  </a:lnTo>
                  <a:close/>
                  <a:moveTo>
                    <a:pt x="1346" y="0"/>
                  </a:moveTo>
                  <a:lnTo>
                    <a:pt x="1400" y="4"/>
                  </a:lnTo>
                  <a:lnTo>
                    <a:pt x="1452" y="18"/>
                  </a:lnTo>
                  <a:lnTo>
                    <a:pt x="1501" y="40"/>
                  </a:lnTo>
                  <a:lnTo>
                    <a:pt x="1501" y="42"/>
                  </a:lnTo>
                  <a:lnTo>
                    <a:pt x="1543" y="67"/>
                  </a:lnTo>
                  <a:lnTo>
                    <a:pt x="1577" y="101"/>
                  </a:lnTo>
                  <a:lnTo>
                    <a:pt x="1607" y="139"/>
                  </a:lnTo>
                  <a:lnTo>
                    <a:pt x="1631" y="181"/>
                  </a:lnTo>
                  <a:lnTo>
                    <a:pt x="1647" y="227"/>
                  </a:lnTo>
                  <a:lnTo>
                    <a:pt x="1657" y="288"/>
                  </a:lnTo>
                  <a:lnTo>
                    <a:pt x="1655" y="348"/>
                  </a:lnTo>
                  <a:lnTo>
                    <a:pt x="1641" y="406"/>
                  </a:lnTo>
                  <a:lnTo>
                    <a:pt x="1615" y="461"/>
                  </a:lnTo>
                  <a:lnTo>
                    <a:pt x="575" y="2268"/>
                  </a:lnTo>
                  <a:lnTo>
                    <a:pt x="545" y="2314"/>
                  </a:lnTo>
                  <a:lnTo>
                    <a:pt x="505" y="2351"/>
                  </a:lnTo>
                  <a:lnTo>
                    <a:pt x="463" y="2381"/>
                  </a:lnTo>
                  <a:lnTo>
                    <a:pt x="413" y="2405"/>
                  </a:lnTo>
                  <a:lnTo>
                    <a:pt x="362" y="2419"/>
                  </a:lnTo>
                  <a:lnTo>
                    <a:pt x="308" y="2423"/>
                  </a:lnTo>
                  <a:lnTo>
                    <a:pt x="254" y="2419"/>
                  </a:lnTo>
                  <a:lnTo>
                    <a:pt x="203" y="2405"/>
                  </a:lnTo>
                  <a:lnTo>
                    <a:pt x="155" y="2381"/>
                  </a:lnTo>
                  <a:lnTo>
                    <a:pt x="109" y="2349"/>
                  </a:lnTo>
                  <a:lnTo>
                    <a:pt x="71" y="2312"/>
                  </a:lnTo>
                  <a:lnTo>
                    <a:pt x="41" y="2268"/>
                  </a:lnTo>
                  <a:lnTo>
                    <a:pt x="20" y="2220"/>
                  </a:lnTo>
                  <a:lnTo>
                    <a:pt x="6" y="2170"/>
                  </a:lnTo>
                  <a:lnTo>
                    <a:pt x="0" y="2117"/>
                  </a:lnTo>
                  <a:lnTo>
                    <a:pt x="4" y="2065"/>
                  </a:lnTo>
                  <a:lnTo>
                    <a:pt x="18" y="2011"/>
                  </a:lnTo>
                  <a:lnTo>
                    <a:pt x="41" y="1961"/>
                  </a:lnTo>
                  <a:lnTo>
                    <a:pt x="1082" y="153"/>
                  </a:lnTo>
                  <a:lnTo>
                    <a:pt x="1114" y="109"/>
                  </a:lnTo>
                  <a:lnTo>
                    <a:pt x="1151" y="69"/>
                  </a:lnTo>
                  <a:lnTo>
                    <a:pt x="1195" y="40"/>
                  </a:lnTo>
                  <a:lnTo>
                    <a:pt x="1243" y="18"/>
                  </a:lnTo>
                  <a:lnTo>
                    <a:pt x="1295" y="4"/>
                  </a:lnTo>
                  <a:lnTo>
                    <a:pt x="1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nvGrpSpPr>
            <p:cNvPr id="112" name="Group 111">
              <a:extLst>
                <a:ext uri="{FF2B5EF4-FFF2-40B4-BE49-F238E27FC236}">
                  <a16:creationId xmlns:a16="http://schemas.microsoft.com/office/drawing/2014/main" id="{282DA3F8-AC8B-423D-8E42-EDF448D65C31}"/>
                </a:ext>
              </a:extLst>
            </p:cNvPr>
            <p:cNvGrpSpPr/>
            <p:nvPr/>
          </p:nvGrpSpPr>
          <p:grpSpPr>
            <a:xfrm>
              <a:off x="9271665" y="-5021262"/>
              <a:ext cx="5693202" cy="5144546"/>
              <a:chOff x="4657976" y="-5051728"/>
              <a:chExt cx="5205413" cy="4703763"/>
            </a:xfrm>
            <a:grpFill/>
          </p:grpSpPr>
          <p:sp>
            <p:nvSpPr>
              <p:cNvPr id="113" name="Freeform 67">
                <a:extLst>
                  <a:ext uri="{FF2B5EF4-FFF2-40B4-BE49-F238E27FC236}">
                    <a16:creationId xmlns:a16="http://schemas.microsoft.com/office/drawing/2014/main" id="{099E9995-3DA0-46E8-B133-D17EB92DEBAE}"/>
                  </a:ext>
                </a:extLst>
              </p:cNvPr>
              <p:cNvSpPr>
                <a:spLocks/>
              </p:cNvSpPr>
              <p:nvPr/>
            </p:nvSpPr>
            <p:spPr bwMode="auto">
              <a:xfrm>
                <a:off x="8795001" y="-4724703"/>
                <a:ext cx="176213" cy="176213"/>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4" name="Freeform 68">
                <a:extLst>
                  <a:ext uri="{FF2B5EF4-FFF2-40B4-BE49-F238E27FC236}">
                    <a16:creationId xmlns:a16="http://schemas.microsoft.com/office/drawing/2014/main" id="{A9EE217B-37D9-41DB-B36A-CB0B426ED5AE}"/>
                  </a:ext>
                </a:extLst>
              </p:cNvPr>
              <p:cNvSpPr>
                <a:spLocks/>
              </p:cNvSpPr>
              <p:nvPr/>
            </p:nvSpPr>
            <p:spPr bwMode="auto">
              <a:xfrm>
                <a:off x="8339389" y="-4724703"/>
                <a:ext cx="179388" cy="176213"/>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5" name="Freeform 69">
                <a:extLst>
                  <a:ext uri="{FF2B5EF4-FFF2-40B4-BE49-F238E27FC236}">
                    <a16:creationId xmlns:a16="http://schemas.microsoft.com/office/drawing/2014/main" id="{4EB31ACD-A468-467D-AA71-F8D33EBDA384}"/>
                  </a:ext>
                </a:extLst>
              </p:cNvPr>
              <p:cNvSpPr>
                <a:spLocks/>
              </p:cNvSpPr>
              <p:nvPr/>
            </p:nvSpPr>
            <p:spPr bwMode="auto">
              <a:xfrm>
                <a:off x="9247439" y="-4724703"/>
                <a:ext cx="179388" cy="176213"/>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6" name="Freeform 66">
                <a:extLst>
                  <a:ext uri="{FF2B5EF4-FFF2-40B4-BE49-F238E27FC236}">
                    <a16:creationId xmlns:a16="http://schemas.microsoft.com/office/drawing/2014/main" id="{5E7C5F45-CD61-47E1-BB74-407F0C9250D0}"/>
                  </a:ext>
                </a:extLst>
              </p:cNvPr>
              <p:cNvSpPr>
                <a:spLocks noEditPoints="1"/>
              </p:cNvSpPr>
              <p:nvPr/>
            </p:nvSpPr>
            <p:spPr bwMode="auto">
              <a:xfrm>
                <a:off x="4657976" y="-5051728"/>
                <a:ext cx="5205413" cy="4703763"/>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117" name="Group 33">
            <a:extLst>
              <a:ext uri="{FF2B5EF4-FFF2-40B4-BE49-F238E27FC236}">
                <a16:creationId xmlns:a16="http://schemas.microsoft.com/office/drawing/2014/main" id="{D17C1B50-0A34-4122-B2DA-9E244FF69D46}"/>
              </a:ext>
            </a:extLst>
          </p:cNvPr>
          <p:cNvGrpSpPr>
            <a:grpSpLocks noChangeAspect="1"/>
          </p:cNvGrpSpPr>
          <p:nvPr/>
        </p:nvGrpSpPr>
        <p:grpSpPr bwMode="auto">
          <a:xfrm>
            <a:off x="9437753" y="1597605"/>
            <a:ext cx="575761" cy="566103"/>
            <a:chOff x="2199" y="545"/>
            <a:chExt cx="3279" cy="3224"/>
          </a:xfrm>
          <a:solidFill>
            <a:schemeClr val="bg2"/>
          </a:solidFill>
        </p:grpSpPr>
        <p:sp>
          <p:nvSpPr>
            <p:cNvPr id="118" name="Freeform 35">
              <a:extLst>
                <a:ext uri="{FF2B5EF4-FFF2-40B4-BE49-F238E27FC236}">
                  <a16:creationId xmlns:a16="http://schemas.microsoft.com/office/drawing/2014/main" id="{B5178DB2-C848-4CE0-B27C-3B38C3A9518E}"/>
                </a:ext>
              </a:extLst>
            </p:cNvPr>
            <p:cNvSpPr>
              <a:spLocks noEditPoints="1"/>
            </p:cNvSpPr>
            <p:nvPr/>
          </p:nvSpPr>
          <p:spPr bwMode="auto">
            <a:xfrm>
              <a:off x="2200" y="1419"/>
              <a:ext cx="3278" cy="2350"/>
            </a:xfrm>
            <a:custGeom>
              <a:avLst/>
              <a:gdLst>
                <a:gd name="T0" fmla="*/ 294 w 6556"/>
                <a:gd name="T1" fmla="*/ 225 h 4699"/>
                <a:gd name="T2" fmla="*/ 241 w 6556"/>
                <a:gd name="T3" fmla="*/ 262 h 4699"/>
                <a:gd name="T4" fmla="*/ 219 w 6556"/>
                <a:gd name="T5" fmla="*/ 328 h 4699"/>
                <a:gd name="T6" fmla="*/ 225 w 6556"/>
                <a:gd name="T7" fmla="*/ 4405 h 4699"/>
                <a:gd name="T8" fmla="*/ 263 w 6556"/>
                <a:gd name="T9" fmla="*/ 4458 h 4699"/>
                <a:gd name="T10" fmla="*/ 328 w 6556"/>
                <a:gd name="T11" fmla="*/ 4480 h 4699"/>
                <a:gd name="T12" fmla="*/ 6262 w 6556"/>
                <a:gd name="T13" fmla="*/ 4474 h 4699"/>
                <a:gd name="T14" fmla="*/ 6315 w 6556"/>
                <a:gd name="T15" fmla="*/ 4434 h 4699"/>
                <a:gd name="T16" fmla="*/ 6337 w 6556"/>
                <a:gd name="T17" fmla="*/ 4371 h 4699"/>
                <a:gd name="T18" fmla="*/ 6331 w 6556"/>
                <a:gd name="T19" fmla="*/ 292 h 4699"/>
                <a:gd name="T20" fmla="*/ 6291 w 6556"/>
                <a:gd name="T21" fmla="*/ 239 h 4699"/>
                <a:gd name="T22" fmla="*/ 6228 w 6556"/>
                <a:gd name="T23" fmla="*/ 219 h 4699"/>
                <a:gd name="T24" fmla="*/ 328 w 6556"/>
                <a:gd name="T25" fmla="*/ 0 h 4699"/>
                <a:gd name="T26" fmla="*/ 6288 w 6556"/>
                <a:gd name="T27" fmla="*/ 6 h 4699"/>
                <a:gd name="T28" fmla="*/ 6393 w 6556"/>
                <a:gd name="T29" fmla="*/ 44 h 4699"/>
                <a:gd name="T30" fmla="*/ 6478 w 6556"/>
                <a:gd name="T31" fmla="*/ 117 h 4699"/>
                <a:gd name="T32" fmla="*/ 6534 w 6556"/>
                <a:gd name="T33" fmla="*/ 213 h 4699"/>
                <a:gd name="T34" fmla="*/ 6556 w 6556"/>
                <a:gd name="T35" fmla="*/ 328 h 4699"/>
                <a:gd name="T36" fmla="*/ 6550 w 6556"/>
                <a:gd name="T37" fmla="*/ 4430 h 4699"/>
                <a:gd name="T38" fmla="*/ 6510 w 6556"/>
                <a:gd name="T39" fmla="*/ 4536 h 4699"/>
                <a:gd name="T40" fmla="*/ 6439 w 6556"/>
                <a:gd name="T41" fmla="*/ 4621 h 4699"/>
                <a:gd name="T42" fmla="*/ 6341 w 6556"/>
                <a:gd name="T43" fmla="*/ 4677 h 4699"/>
                <a:gd name="T44" fmla="*/ 6228 w 6556"/>
                <a:gd name="T45" fmla="*/ 4699 h 4699"/>
                <a:gd name="T46" fmla="*/ 269 w 6556"/>
                <a:gd name="T47" fmla="*/ 4693 h 4699"/>
                <a:gd name="T48" fmla="*/ 163 w 6556"/>
                <a:gd name="T49" fmla="*/ 4653 h 4699"/>
                <a:gd name="T50" fmla="*/ 78 w 6556"/>
                <a:gd name="T51" fmla="*/ 4582 h 4699"/>
                <a:gd name="T52" fmla="*/ 20 w 6556"/>
                <a:gd name="T53" fmla="*/ 4486 h 4699"/>
                <a:gd name="T54" fmla="*/ 0 w 6556"/>
                <a:gd name="T55" fmla="*/ 4371 h 4699"/>
                <a:gd name="T56" fmla="*/ 6 w 6556"/>
                <a:gd name="T57" fmla="*/ 268 h 4699"/>
                <a:gd name="T58" fmla="*/ 46 w 6556"/>
                <a:gd name="T59" fmla="*/ 163 h 4699"/>
                <a:gd name="T60" fmla="*/ 117 w 6556"/>
                <a:gd name="T61" fmla="*/ 77 h 4699"/>
                <a:gd name="T62" fmla="*/ 213 w 6556"/>
                <a:gd name="T63" fmla="*/ 20 h 4699"/>
                <a:gd name="T64" fmla="*/ 328 w 6556"/>
                <a:gd name="T65" fmla="*/ 0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6" h="4699">
                  <a:moveTo>
                    <a:pt x="328" y="219"/>
                  </a:moveTo>
                  <a:lnTo>
                    <a:pt x="294" y="225"/>
                  </a:lnTo>
                  <a:lnTo>
                    <a:pt x="263" y="239"/>
                  </a:lnTo>
                  <a:lnTo>
                    <a:pt x="241" y="262"/>
                  </a:lnTo>
                  <a:lnTo>
                    <a:pt x="225" y="292"/>
                  </a:lnTo>
                  <a:lnTo>
                    <a:pt x="219" y="328"/>
                  </a:lnTo>
                  <a:lnTo>
                    <a:pt x="219" y="4371"/>
                  </a:lnTo>
                  <a:lnTo>
                    <a:pt x="225" y="4405"/>
                  </a:lnTo>
                  <a:lnTo>
                    <a:pt x="241" y="4434"/>
                  </a:lnTo>
                  <a:lnTo>
                    <a:pt x="263" y="4458"/>
                  </a:lnTo>
                  <a:lnTo>
                    <a:pt x="294" y="4474"/>
                  </a:lnTo>
                  <a:lnTo>
                    <a:pt x="328" y="4480"/>
                  </a:lnTo>
                  <a:lnTo>
                    <a:pt x="6228" y="4480"/>
                  </a:lnTo>
                  <a:lnTo>
                    <a:pt x="6262" y="4474"/>
                  </a:lnTo>
                  <a:lnTo>
                    <a:pt x="6291" y="4458"/>
                  </a:lnTo>
                  <a:lnTo>
                    <a:pt x="6315" y="4434"/>
                  </a:lnTo>
                  <a:lnTo>
                    <a:pt x="6331" y="4405"/>
                  </a:lnTo>
                  <a:lnTo>
                    <a:pt x="6337" y="4371"/>
                  </a:lnTo>
                  <a:lnTo>
                    <a:pt x="6337" y="328"/>
                  </a:lnTo>
                  <a:lnTo>
                    <a:pt x="6331" y="292"/>
                  </a:lnTo>
                  <a:lnTo>
                    <a:pt x="6315" y="262"/>
                  </a:lnTo>
                  <a:lnTo>
                    <a:pt x="6291" y="239"/>
                  </a:lnTo>
                  <a:lnTo>
                    <a:pt x="6262" y="225"/>
                  </a:lnTo>
                  <a:lnTo>
                    <a:pt x="6228" y="219"/>
                  </a:lnTo>
                  <a:lnTo>
                    <a:pt x="328" y="219"/>
                  </a:lnTo>
                  <a:close/>
                  <a:moveTo>
                    <a:pt x="328" y="0"/>
                  </a:moveTo>
                  <a:lnTo>
                    <a:pt x="6228" y="0"/>
                  </a:lnTo>
                  <a:lnTo>
                    <a:pt x="6288" y="6"/>
                  </a:lnTo>
                  <a:lnTo>
                    <a:pt x="6341" y="20"/>
                  </a:lnTo>
                  <a:lnTo>
                    <a:pt x="6393" y="44"/>
                  </a:lnTo>
                  <a:lnTo>
                    <a:pt x="6439" y="77"/>
                  </a:lnTo>
                  <a:lnTo>
                    <a:pt x="6478" y="117"/>
                  </a:lnTo>
                  <a:lnTo>
                    <a:pt x="6510" y="163"/>
                  </a:lnTo>
                  <a:lnTo>
                    <a:pt x="6534" y="213"/>
                  </a:lnTo>
                  <a:lnTo>
                    <a:pt x="6550" y="268"/>
                  </a:lnTo>
                  <a:lnTo>
                    <a:pt x="6556" y="328"/>
                  </a:lnTo>
                  <a:lnTo>
                    <a:pt x="6556" y="4371"/>
                  </a:lnTo>
                  <a:lnTo>
                    <a:pt x="6550" y="4430"/>
                  </a:lnTo>
                  <a:lnTo>
                    <a:pt x="6534" y="4486"/>
                  </a:lnTo>
                  <a:lnTo>
                    <a:pt x="6510" y="4536"/>
                  </a:lnTo>
                  <a:lnTo>
                    <a:pt x="6478" y="4582"/>
                  </a:lnTo>
                  <a:lnTo>
                    <a:pt x="6439" y="4621"/>
                  </a:lnTo>
                  <a:lnTo>
                    <a:pt x="6393" y="4653"/>
                  </a:lnTo>
                  <a:lnTo>
                    <a:pt x="6341" y="4677"/>
                  </a:lnTo>
                  <a:lnTo>
                    <a:pt x="6288" y="4693"/>
                  </a:lnTo>
                  <a:lnTo>
                    <a:pt x="6228" y="4699"/>
                  </a:lnTo>
                  <a:lnTo>
                    <a:pt x="328" y="4699"/>
                  </a:lnTo>
                  <a:lnTo>
                    <a:pt x="269" y="4693"/>
                  </a:lnTo>
                  <a:lnTo>
                    <a:pt x="213" y="4677"/>
                  </a:lnTo>
                  <a:lnTo>
                    <a:pt x="163" y="4653"/>
                  </a:lnTo>
                  <a:lnTo>
                    <a:pt x="117" y="4621"/>
                  </a:lnTo>
                  <a:lnTo>
                    <a:pt x="78" y="4582"/>
                  </a:lnTo>
                  <a:lnTo>
                    <a:pt x="46" y="4536"/>
                  </a:lnTo>
                  <a:lnTo>
                    <a:pt x="20" y="4486"/>
                  </a:lnTo>
                  <a:lnTo>
                    <a:pt x="6" y="4430"/>
                  </a:lnTo>
                  <a:lnTo>
                    <a:pt x="0" y="4371"/>
                  </a:lnTo>
                  <a:lnTo>
                    <a:pt x="0" y="328"/>
                  </a:lnTo>
                  <a:lnTo>
                    <a:pt x="6" y="268"/>
                  </a:lnTo>
                  <a:lnTo>
                    <a:pt x="20" y="213"/>
                  </a:lnTo>
                  <a:lnTo>
                    <a:pt x="46" y="163"/>
                  </a:lnTo>
                  <a:lnTo>
                    <a:pt x="78" y="117"/>
                  </a:lnTo>
                  <a:lnTo>
                    <a:pt x="117" y="77"/>
                  </a:lnTo>
                  <a:lnTo>
                    <a:pt x="163" y="44"/>
                  </a:lnTo>
                  <a:lnTo>
                    <a:pt x="213" y="20"/>
                  </a:lnTo>
                  <a:lnTo>
                    <a:pt x="269" y="6"/>
                  </a:lnTo>
                  <a:lnTo>
                    <a:pt x="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9" name="Freeform 36">
              <a:extLst>
                <a:ext uri="{FF2B5EF4-FFF2-40B4-BE49-F238E27FC236}">
                  <a16:creationId xmlns:a16="http://schemas.microsoft.com/office/drawing/2014/main" id="{A3302277-8B59-481D-87DC-24E45A65814D}"/>
                </a:ext>
              </a:extLst>
            </p:cNvPr>
            <p:cNvSpPr>
              <a:spLocks noEditPoints="1"/>
            </p:cNvSpPr>
            <p:nvPr/>
          </p:nvSpPr>
          <p:spPr bwMode="auto">
            <a:xfrm>
              <a:off x="2419" y="1638"/>
              <a:ext cx="2840" cy="546"/>
            </a:xfrm>
            <a:custGeom>
              <a:avLst/>
              <a:gdLst>
                <a:gd name="T0" fmla="*/ 487 w 5680"/>
                <a:gd name="T1" fmla="*/ 223 h 1093"/>
                <a:gd name="T2" fmla="*/ 380 w 5680"/>
                <a:gd name="T3" fmla="*/ 263 h 1093"/>
                <a:gd name="T4" fmla="*/ 294 w 5680"/>
                <a:gd name="T5" fmla="*/ 335 h 1093"/>
                <a:gd name="T6" fmla="*/ 238 w 5680"/>
                <a:gd name="T7" fmla="*/ 432 h 1093"/>
                <a:gd name="T8" fmla="*/ 218 w 5680"/>
                <a:gd name="T9" fmla="*/ 546 h 1093"/>
                <a:gd name="T10" fmla="*/ 238 w 5680"/>
                <a:gd name="T11" fmla="*/ 661 h 1093"/>
                <a:gd name="T12" fmla="*/ 294 w 5680"/>
                <a:gd name="T13" fmla="*/ 757 h 1093"/>
                <a:gd name="T14" fmla="*/ 380 w 5680"/>
                <a:gd name="T15" fmla="*/ 830 h 1093"/>
                <a:gd name="T16" fmla="*/ 487 w 5680"/>
                <a:gd name="T17" fmla="*/ 868 h 1093"/>
                <a:gd name="T18" fmla="*/ 5133 w 5680"/>
                <a:gd name="T19" fmla="*/ 874 h 1093"/>
                <a:gd name="T20" fmla="*/ 5249 w 5680"/>
                <a:gd name="T21" fmla="*/ 854 h 1093"/>
                <a:gd name="T22" fmla="*/ 5346 w 5680"/>
                <a:gd name="T23" fmla="*/ 796 h 1093"/>
                <a:gd name="T24" fmla="*/ 5418 w 5680"/>
                <a:gd name="T25" fmla="*/ 711 h 1093"/>
                <a:gd name="T26" fmla="*/ 5458 w 5680"/>
                <a:gd name="T27" fmla="*/ 605 h 1093"/>
                <a:gd name="T28" fmla="*/ 5458 w 5680"/>
                <a:gd name="T29" fmla="*/ 488 h 1093"/>
                <a:gd name="T30" fmla="*/ 5418 w 5680"/>
                <a:gd name="T31" fmla="*/ 380 h 1093"/>
                <a:gd name="T32" fmla="*/ 5346 w 5680"/>
                <a:gd name="T33" fmla="*/ 295 h 1093"/>
                <a:gd name="T34" fmla="*/ 5249 w 5680"/>
                <a:gd name="T35" fmla="*/ 239 h 1093"/>
                <a:gd name="T36" fmla="*/ 5133 w 5680"/>
                <a:gd name="T37" fmla="*/ 217 h 1093"/>
                <a:gd name="T38" fmla="*/ 545 w 5680"/>
                <a:gd name="T39" fmla="*/ 0 h 1093"/>
                <a:gd name="T40" fmla="*/ 5215 w 5680"/>
                <a:gd name="T41" fmla="*/ 6 h 1093"/>
                <a:gd name="T42" fmla="*/ 5364 w 5680"/>
                <a:gd name="T43" fmla="*/ 50 h 1093"/>
                <a:gd name="T44" fmla="*/ 5493 w 5680"/>
                <a:gd name="T45" fmla="*/ 134 h 1093"/>
                <a:gd name="T46" fmla="*/ 5593 w 5680"/>
                <a:gd name="T47" fmla="*/ 249 h 1093"/>
                <a:gd name="T48" fmla="*/ 5657 w 5680"/>
                <a:gd name="T49" fmla="*/ 388 h 1093"/>
                <a:gd name="T50" fmla="*/ 5680 w 5680"/>
                <a:gd name="T51" fmla="*/ 546 h 1093"/>
                <a:gd name="T52" fmla="*/ 5657 w 5680"/>
                <a:gd name="T53" fmla="*/ 705 h 1093"/>
                <a:gd name="T54" fmla="*/ 5593 w 5680"/>
                <a:gd name="T55" fmla="*/ 844 h 1093"/>
                <a:gd name="T56" fmla="*/ 5493 w 5680"/>
                <a:gd name="T57" fmla="*/ 959 h 1093"/>
                <a:gd name="T58" fmla="*/ 5364 w 5680"/>
                <a:gd name="T59" fmla="*/ 1041 h 1093"/>
                <a:gd name="T60" fmla="*/ 5215 w 5680"/>
                <a:gd name="T61" fmla="*/ 1087 h 1093"/>
                <a:gd name="T62" fmla="*/ 545 w 5680"/>
                <a:gd name="T63" fmla="*/ 1093 h 1093"/>
                <a:gd name="T64" fmla="*/ 387 w 5680"/>
                <a:gd name="T65" fmla="*/ 1069 h 1093"/>
                <a:gd name="T66" fmla="*/ 248 w 5680"/>
                <a:gd name="T67" fmla="*/ 1005 h 1093"/>
                <a:gd name="T68" fmla="*/ 133 w 5680"/>
                <a:gd name="T69" fmla="*/ 904 h 1093"/>
                <a:gd name="T70" fmla="*/ 49 w 5680"/>
                <a:gd name="T71" fmla="*/ 776 h 1093"/>
                <a:gd name="T72" fmla="*/ 6 w 5680"/>
                <a:gd name="T73" fmla="*/ 627 h 1093"/>
                <a:gd name="T74" fmla="*/ 6 w 5680"/>
                <a:gd name="T75" fmla="*/ 466 h 1093"/>
                <a:gd name="T76" fmla="*/ 49 w 5680"/>
                <a:gd name="T77" fmla="*/ 315 h 1093"/>
                <a:gd name="T78" fmla="*/ 133 w 5680"/>
                <a:gd name="T79" fmla="*/ 188 h 1093"/>
                <a:gd name="T80" fmla="*/ 248 w 5680"/>
                <a:gd name="T81" fmla="*/ 88 h 1093"/>
                <a:gd name="T82" fmla="*/ 387 w 5680"/>
                <a:gd name="T83" fmla="*/ 22 h 1093"/>
                <a:gd name="T84" fmla="*/ 545 w 5680"/>
                <a:gd name="T8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0" h="1093">
                  <a:moveTo>
                    <a:pt x="545" y="217"/>
                  </a:moveTo>
                  <a:lnTo>
                    <a:pt x="487" y="223"/>
                  </a:lnTo>
                  <a:lnTo>
                    <a:pt x="431" y="239"/>
                  </a:lnTo>
                  <a:lnTo>
                    <a:pt x="380" y="263"/>
                  </a:lnTo>
                  <a:lnTo>
                    <a:pt x="334" y="295"/>
                  </a:lnTo>
                  <a:lnTo>
                    <a:pt x="294" y="335"/>
                  </a:lnTo>
                  <a:lnTo>
                    <a:pt x="262" y="380"/>
                  </a:lnTo>
                  <a:lnTo>
                    <a:pt x="238" y="432"/>
                  </a:lnTo>
                  <a:lnTo>
                    <a:pt x="222" y="488"/>
                  </a:lnTo>
                  <a:lnTo>
                    <a:pt x="218" y="546"/>
                  </a:lnTo>
                  <a:lnTo>
                    <a:pt x="222" y="605"/>
                  </a:lnTo>
                  <a:lnTo>
                    <a:pt x="238" y="661"/>
                  </a:lnTo>
                  <a:lnTo>
                    <a:pt x="262" y="711"/>
                  </a:lnTo>
                  <a:lnTo>
                    <a:pt x="294" y="757"/>
                  </a:lnTo>
                  <a:lnTo>
                    <a:pt x="334" y="796"/>
                  </a:lnTo>
                  <a:lnTo>
                    <a:pt x="380" y="830"/>
                  </a:lnTo>
                  <a:lnTo>
                    <a:pt x="431" y="854"/>
                  </a:lnTo>
                  <a:lnTo>
                    <a:pt x="487" y="868"/>
                  </a:lnTo>
                  <a:lnTo>
                    <a:pt x="545" y="874"/>
                  </a:lnTo>
                  <a:lnTo>
                    <a:pt x="5133" y="874"/>
                  </a:lnTo>
                  <a:lnTo>
                    <a:pt x="5193" y="868"/>
                  </a:lnTo>
                  <a:lnTo>
                    <a:pt x="5249" y="854"/>
                  </a:lnTo>
                  <a:lnTo>
                    <a:pt x="5301" y="830"/>
                  </a:lnTo>
                  <a:lnTo>
                    <a:pt x="5346" y="796"/>
                  </a:lnTo>
                  <a:lnTo>
                    <a:pt x="5384" y="757"/>
                  </a:lnTo>
                  <a:lnTo>
                    <a:pt x="5418" y="711"/>
                  </a:lnTo>
                  <a:lnTo>
                    <a:pt x="5442" y="661"/>
                  </a:lnTo>
                  <a:lnTo>
                    <a:pt x="5458" y="605"/>
                  </a:lnTo>
                  <a:lnTo>
                    <a:pt x="5462" y="546"/>
                  </a:lnTo>
                  <a:lnTo>
                    <a:pt x="5458" y="488"/>
                  </a:lnTo>
                  <a:lnTo>
                    <a:pt x="5442" y="432"/>
                  </a:lnTo>
                  <a:lnTo>
                    <a:pt x="5418" y="380"/>
                  </a:lnTo>
                  <a:lnTo>
                    <a:pt x="5384" y="335"/>
                  </a:lnTo>
                  <a:lnTo>
                    <a:pt x="5346" y="295"/>
                  </a:lnTo>
                  <a:lnTo>
                    <a:pt x="5301" y="263"/>
                  </a:lnTo>
                  <a:lnTo>
                    <a:pt x="5249" y="239"/>
                  </a:lnTo>
                  <a:lnTo>
                    <a:pt x="5193" y="223"/>
                  </a:lnTo>
                  <a:lnTo>
                    <a:pt x="5133" y="217"/>
                  </a:lnTo>
                  <a:lnTo>
                    <a:pt x="545" y="217"/>
                  </a:lnTo>
                  <a:close/>
                  <a:moveTo>
                    <a:pt x="545" y="0"/>
                  </a:moveTo>
                  <a:lnTo>
                    <a:pt x="5133" y="0"/>
                  </a:lnTo>
                  <a:lnTo>
                    <a:pt x="5215" y="6"/>
                  </a:lnTo>
                  <a:lnTo>
                    <a:pt x="5293" y="22"/>
                  </a:lnTo>
                  <a:lnTo>
                    <a:pt x="5364" y="50"/>
                  </a:lnTo>
                  <a:lnTo>
                    <a:pt x="5432" y="88"/>
                  </a:lnTo>
                  <a:lnTo>
                    <a:pt x="5493" y="134"/>
                  </a:lnTo>
                  <a:lnTo>
                    <a:pt x="5547" y="188"/>
                  </a:lnTo>
                  <a:lnTo>
                    <a:pt x="5593" y="249"/>
                  </a:lnTo>
                  <a:lnTo>
                    <a:pt x="5631" y="315"/>
                  </a:lnTo>
                  <a:lnTo>
                    <a:pt x="5657" y="388"/>
                  </a:lnTo>
                  <a:lnTo>
                    <a:pt x="5674" y="466"/>
                  </a:lnTo>
                  <a:lnTo>
                    <a:pt x="5680" y="546"/>
                  </a:lnTo>
                  <a:lnTo>
                    <a:pt x="5674" y="627"/>
                  </a:lnTo>
                  <a:lnTo>
                    <a:pt x="5657" y="705"/>
                  </a:lnTo>
                  <a:lnTo>
                    <a:pt x="5631" y="776"/>
                  </a:lnTo>
                  <a:lnTo>
                    <a:pt x="5593" y="844"/>
                  </a:lnTo>
                  <a:lnTo>
                    <a:pt x="5547" y="904"/>
                  </a:lnTo>
                  <a:lnTo>
                    <a:pt x="5493" y="959"/>
                  </a:lnTo>
                  <a:lnTo>
                    <a:pt x="5432" y="1005"/>
                  </a:lnTo>
                  <a:lnTo>
                    <a:pt x="5364" y="1041"/>
                  </a:lnTo>
                  <a:lnTo>
                    <a:pt x="5293" y="1069"/>
                  </a:lnTo>
                  <a:lnTo>
                    <a:pt x="5215" y="1087"/>
                  </a:lnTo>
                  <a:lnTo>
                    <a:pt x="5133" y="1093"/>
                  </a:lnTo>
                  <a:lnTo>
                    <a:pt x="545" y="1093"/>
                  </a:lnTo>
                  <a:lnTo>
                    <a:pt x="465" y="1087"/>
                  </a:lnTo>
                  <a:lnTo>
                    <a:pt x="387" y="1069"/>
                  </a:lnTo>
                  <a:lnTo>
                    <a:pt x="316" y="1041"/>
                  </a:lnTo>
                  <a:lnTo>
                    <a:pt x="248" y="1005"/>
                  </a:lnTo>
                  <a:lnTo>
                    <a:pt x="187" y="959"/>
                  </a:lnTo>
                  <a:lnTo>
                    <a:pt x="133" y="904"/>
                  </a:lnTo>
                  <a:lnTo>
                    <a:pt x="87" y="844"/>
                  </a:lnTo>
                  <a:lnTo>
                    <a:pt x="49" y="776"/>
                  </a:lnTo>
                  <a:lnTo>
                    <a:pt x="21" y="705"/>
                  </a:lnTo>
                  <a:lnTo>
                    <a:pt x="6" y="627"/>
                  </a:lnTo>
                  <a:lnTo>
                    <a:pt x="0" y="546"/>
                  </a:lnTo>
                  <a:lnTo>
                    <a:pt x="6" y="466"/>
                  </a:lnTo>
                  <a:lnTo>
                    <a:pt x="21" y="388"/>
                  </a:lnTo>
                  <a:lnTo>
                    <a:pt x="49" y="315"/>
                  </a:lnTo>
                  <a:lnTo>
                    <a:pt x="87" y="249"/>
                  </a:lnTo>
                  <a:lnTo>
                    <a:pt x="133" y="188"/>
                  </a:lnTo>
                  <a:lnTo>
                    <a:pt x="187" y="134"/>
                  </a:lnTo>
                  <a:lnTo>
                    <a:pt x="248" y="88"/>
                  </a:lnTo>
                  <a:lnTo>
                    <a:pt x="316" y="50"/>
                  </a:lnTo>
                  <a:lnTo>
                    <a:pt x="387" y="22"/>
                  </a:lnTo>
                  <a:lnTo>
                    <a:pt x="465" y="6"/>
                  </a:lnTo>
                  <a:lnTo>
                    <a:pt x="5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0" name="Freeform 37">
              <a:extLst>
                <a:ext uri="{FF2B5EF4-FFF2-40B4-BE49-F238E27FC236}">
                  <a16:creationId xmlns:a16="http://schemas.microsoft.com/office/drawing/2014/main" id="{6AE6A8A2-1798-4D07-BBD0-1429BD6E75D6}"/>
                </a:ext>
              </a:extLst>
            </p:cNvPr>
            <p:cNvSpPr>
              <a:spLocks/>
            </p:cNvSpPr>
            <p:nvPr/>
          </p:nvSpPr>
          <p:spPr bwMode="auto">
            <a:xfrm>
              <a:off x="2638" y="1856"/>
              <a:ext cx="2402" cy="110"/>
            </a:xfrm>
            <a:custGeom>
              <a:avLst/>
              <a:gdLst>
                <a:gd name="T0" fmla="*/ 108 w 4806"/>
                <a:gd name="T1" fmla="*/ 0 h 219"/>
                <a:gd name="T2" fmla="*/ 4696 w 4806"/>
                <a:gd name="T3" fmla="*/ 0 h 219"/>
                <a:gd name="T4" fmla="*/ 4732 w 4806"/>
                <a:gd name="T5" fmla="*/ 6 h 219"/>
                <a:gd name="T6" fmla="*/ 4762 w 4806"/>
                <a:gd name="T7" fmla="*/ 22 h 219"/>
                <a:gd name="T8" fmla="*/ 4786 w 4806"/>
                <a:gd name="T9" fmla="*/ 46 h 219"/>
                <a:gd name="T10" fmla="*/ 4802 w 4806"/>
                <a:gd name="T11" fmla="*/ 76 h 219"/>
                <a:gd name="T12" fmla="*/ 4806 w 4806"/>
                <a:gd name="T13" fmla="*/ 110 h 219"/>
                <a:gd name="T14" fmla="*/ 4802 w 4806"/>
                <a:gd name="T15" fmla="*/ 145 h 219"/>
                <a:gd name="T16" fmla="*/ 4786 w 4806"/>
                <a:gd name="T17" fmla="*/ 175 h 219"/>
                <a:gd name="T18" fmla="*/ 4762 w 4806"/>
                <a:gd name="T19" fmla="*/ 199 h 219"/>
                <a:gd name="T20" fmla="*/ 4732 w 4806"/>
                <a:gd name="T21" fmla="*/ 213 h 219"/>
                <a:gd name="T22" fmla="*/ 4696 w 4806"/>
                <a:gd name="T23" fmla="*/ 219 h 219"/>
                <a:gd name="T24" fmla="*/ 108 w 4806"/>
                <a:gd name="T25" fmla="*/ 219 h 219"/>
                <a:gd name="T26" fmla="*/ 74 w 4806"/>
                <a:gd name="T27" fmla="*/ 213 h 219"/>
                <a:gd name="T28" fmla="*/ 44 w 4806"/>
                <a:gd name="T29" fmla="*/ 199 h 219"/>
                <a:gd name="T30" fmla="*/ 20 w 4806"/>
                <a:gd name="T31" fmla="*/ 175 h 219"/>
                <a:gd name="T32" fmla="*/ 4 w 4806"/>
                <a:gd name="T33" fmla="*/ 145 h 219"/>
                <a:gd name="T34" fmla="*/ 0 w 4806"/>
                <a:gd name="T35" fmla="*/ 110 h 219"/>
                <a:gd name="T36" fmla="*/ 4 w 4806"/>
                <a:gd name="T37" fmla="*/ 76 h 219"/>
                <a:gd name="T38" fmla="*/ 20 w 4806"/>
                <a:gd name="T39" fmla="*/ 46 h 219"/>
                <a:gd name="T40" fmla="*/ 44 w 4806"/>
                <a:gd name="T41" fmla="*/ 22 h 219"/>
                <a:gd name="T42" fmla="*/ 74 w 4806"/>
                <a:gd name="T43" fmla="*/ 6 h 219"/>
                <a:gd name="T44" fmla="*/ 108 w 480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6" h="219">
                  <a:moveTo>
                    <a:pt x="108" y="0"/>
                  </a:moveTo>
                  <a:lnTo>
                    <a:pt x="4696" y="0"/>
                  </a:lnTo>
                  <a:lnTo>
                    <a:pt x="4732" y="6"/>
                  </a:lnTo>
                  <a:lnTo>
                    <a:pt x="4762" y="22"/>
                  </a:lnTo>
                  <a:lnTo>
                    <a:pt x="4786" y="46"/>
                  </a:lnTo>
                  <a:lnTo>
                    <a:pt x="4802" y="76"/>
                  </a:lnTo>
                  <a:lnTo>
                    <a:pt x="4806" y="110"/>
                  </a:lnTo>
                  <a:lnTo>
                    <a:pt x="4802" y="145"/>
                  </a:lnTo>
                  <a:lnTo>
                    <a:pt x="4786" y="175"/>
                  </a:lnTo>
                  <a:lnTo>
                    <a:pt x="4762" y="199"/>
                  </a:lnTo>
                  <a:lnTo>
                    <a:pt x="4732" y="213"/>
                  </a:lnTo>
                  <a:lnTo>
                    <a:pt x="4696" y="219"/>
                  </a:lnTo>
                  <a:lnTo>
                    <a:pt x="108" y="219"/>
                  </a:lnTo>
                  <a:lnTo>
                    <a:pt x="74" y="213"/>
                  </a:lnTo>
                  <a:lnTo>
                    <a:pt x="44" y="199"/>
                  </a:lnTo>
                  <a:lnTo>
                    <a:pt x="20" y="175"/>
                  </a:lnTo>
                  <a:lnTo>
                    <a:pt x="4" y="145"/>
                  </a:lnTo>
                  <a:lnTo>
                    <a:pt x="0" y="110"/>
                  </a:lnTo>
                  <a:lnTo>
                    <a:pt x="4" y="76"/>
                  </a:lnTo>
                  <a:lnTo>
                    <a:pt x="20" y="46"/>
                  </a:lnTo>
                  <a:lnTo>
                    <a:pt x="44" y="22"/>
                  </a:lnTo>
                  <a:lnTo>
                    <a:pt x="74" y="6"/>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1" name="Freeform 38">
              <a:extLst>
                <a:ext uri="{FF2B5EF4-FFF2-40B4-BE49-F238E27FC236}">
                  <a16:creationId xmlns:a16="http://schemas.microsoft.com/office/drawing/2014/main" id="{85DB320C-DB05-4CD6-9DAA-3222111C7E1F}"/>
                </a:ext>
              </a:extLst>
            </p:cNvPr>
            <p:cNvSpPr>
              <a:spLocks/>
            </p:cNvSpPr>
            <p:nvPr/>
          </p:nvSpPr>
          <p:spPr bwMode="auto">
            <a:xfrm>
              <a:off x="4385" y="1638"/>
              <a:ext cx="109" cy="546"/>
            </a:xfrm>
            <a:custGeom>
              <a:avLst/>
              <a:gdLst>
                <a:gd name="T0" fmla="*/ 109 w 219"/>
                <a:gd name="T1" fmla="*/ 0 h 1093"/>
                <a:gd name="T2" fmla="*/ 145 w 219"/>
                <a:gd name="T3" fmla="*/ 4 h 1093"/>
                <a:gd name="T4" fmla="*/ 175 w 219"/>
                <a:gd name="T5" fmla="*/ 20 h 1093"/>
                <a:gd name="T6" fmla="*/ 197 w 219"/>
                <a:gd name="T7" fmla="*/ 44 h 1093"/>
                <a:gd name="T8" fmla="*/ 213 w 219"/>
                <a:gd name="T9" fmla="*/ 74 h 1093"/>
                <a:gd name="T10" fmla="*/ 219 w 219"/>
                <a:gd name="T11" fmla="*/ 110 h 1093"/>
                <a:gd name="T12" fmla="*/ 219 w 219"/>
                <a:gd name="T13" fmla="*/ 983 h 1093"/>
                <a:gd name="T14" fmla="*/ 213 w 219"/>
                <a:gd name="T15" fmla="*/ 1017 h 1093"/>
                <a:gd name="T16" fmla="*/ 197 w 219"/>
                <a:gd name="T17" fmla="*/ 1047 h 1093"/>
                <a:gd name="T18" fmla="*/ 175 w 219"/>
                <a:gd name="T19" fmla="*/ 1071 h 1093"/>
                <a:gd name="T20" fmla="*/ 145 w 219"/>
                <a:gd name="T21" fmla="*/ 1087 h 1093"/>
                <a:gd name="T22" fmla="*/ 109 w 219"/>
                <a:gd name="T23" fmla="*/ 1093 h 1093"/>
                <a:gd name="T24" fmla="*/ 76 w 219"/>
                <a:gd name="T25" fmla="*/ 1087 h 1093"/>
                <a:gd name="T26" fmla="*/ 46 w 219"/>
                <a:gd name="T27" fmla="*/ 1071 h 1093"/>
                <a:gd name="T28" fmla="*/ 22 w 219"/>
                <a:gd name="T29" fmla="*/ 1047 h 1093"/>
                <a:gd name="T30" fmla="*/ 6 w 219"/>
                <a:gd name="T31" fmla="*/ 1017 h 1093"/>
                <a:gd name="T32" fmla="*/ 0 w 219"/>
                <a:gd name="T33" fmla="*/ 983 h 1093"/>
                <a:gd name="T34" fmla="*/ 0 w 219"/>
                <a:gd name="T35" fmla="*/ 110 h 1093"/>
                <a:gd name="T36" fmla="*/ 6 w 219"/>
                <a:gd name="T37" fmla="*/ 74 h 1093"/>
                <a:gd name="T38" fmla="*/ 22 w 219"/>
                <a:gd name="T39" fmla="*/ 44 h 1093"/>
                <a:gd name="T40" fmla="*/ 46 w 219"/>
                <a:gd name="T41" fmla="*/ 20 h 1093"/>
                <a:gd name="T42" fmla="*/ 76 w 219"/>
                <a:gd name="T43" fmla="*/ 4 h 1093"/>
                <a:gd name="T44" fmla="*/ 109 w 219"/>
                <a:gd name="T4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1093">
                  <a:moveTo>
                    <a:pt x="109" y="0"/>
                  </a:moveTo>
                  <a:lnTo>
                    <a:pt x="145" y="4"/>
                  </a:lnTo>
                  <a:lnTo>
                    <a:pt x="175" y="20"/>
                  </a:lnTo>
                  <a:lnTo>
                    <a:pt x="197" y="44"/>
                  </a:lnTo>
                  <a:lnTo>
                    <a:pt x="213" y="74"/>
                  </a:lnTo>
                  <a:lnTo>
                    <a:pt x="219" y="110"/>
                  </a:lnTo>
                  <a:lnTo>
                    <a:pt x="219" y="983"/>
                  </a:lnTo>
                  <a:lnTo>
                    <a:pt x="213" y="1017"/>
                  </a:lnTo>
                  <a:lnTo>
                    <a:pt x="197" y="1047"/>
                  </a:lnTo>
                  <a:lnTo>
                    <a:pt x="175" y="1071"/>
                  </a:lnTo>
                  <a:lnTo>
                    <a:pt x="145" y="1087"/>
                  </a:lnTo>
                  <a:lnTo>
                    <a:pt x="109" y="1093"/>
                  </a:lnTo>
                  <a:lnTo>
                    <a:pt x="76" y="1087"/>
                  </a:lnTo>
                  <a:lnTo>
                    <a:pt x="46" y="1071"/>
                  </a:lnTo>
                  <a:lnTo>
                    <a:pt x="22" y="1047"/>
                  </a:lnTo>
                  <a:lnTo>
                    <a:pt x="6" y="1017"/>
                  </a:lnTo>
                  <a:lnTo>
                    <a:pt x="0" y="983"/>
                  </a:lnTo>
                  <a:lnTo>
                    <a:pt x="0" y="110"/>
                  </a:lnTo>
                  <a:lnTo>
                    <a:pt x="6" y="74"/>
                  </a:lnTo>
                  <a:lnTo>
                    <a:pt x="22" y="44"/>
                  </a:lnTo>
                  <a:lnTo>
                    <a:pt x="46" y="20"/>
                  </a:lnTo>
                  <a:lnTo>
                    <a:pt x="76" y="4"/>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2" name="Freeform 39">
              <a:extLst>
                <a:ext uri="{FF2B5EF4-FFF2-40B4-BE49-F238E27FC236}">
                  <a16:creationId xmlns:a16="http://schemas.microsoft.com/office/drawing/2014/main" id="{8D3705F1-78C9-466C-B390-665A3FA6D426}"/>
                </a:ext>
              </a:extLst>
            </p:cNvPr>
            <p:cNvSpPr>
              <a:spLocks noEditPoints="1"/>
            </p:cNvSpPr>
            <p:nvPr/>
          </p:nvSpPr>
          <p:spPr bwMode="auto">
            <a:xfrm>
              <a:off x="4113" y="2294"/>
              <a:ext cx="600" cy="601"/>
            </a:xfrm>
            <a:custGeom>
              <a:avLst/>
              <a:gdLst>
                <a:gd name="T0" fmla="*/ 531 w 1201"/>
                <a:gd name="T1" fmla="*/ 224 h 1201"/>
                <a:gd name="T2" fmla="*/ 408 w 1201"/>
                <a:gd name="T3" fmla="*/ 270 h 1201"/>
                <a:gd name="T4" fmla="*/ 308 w 1201"/>
                <a:gd name="T5" fmla="*/ 354 h 1201"/>
                <a:gd name="T6" fmla="*/ 241 w 1201"/>
                <a:gd name="T7" fmla="*/ 467 h 1201"/>
                <a:gd name="T8" fmla="*/ 217 w 1201"/>
                <a:gd name="T9" fmla="*/ 600 h 1201"/>
                <a:gd name="T10" fmla="*/ 241 w 1201"/>
                <a:gd name="T11" fmla="*/ 734 h 1201"/>
                <a:gd name="T12" fmla="*/ 308 w 1201"/>
                <a:gd name="T13" fmla="*/ 847 h 1201"/>
                <a:gd name="T14" fmla="*/ 408 w 1201"/>
                <a:gd name="T15" fmla="*/ 931 h 1201"/>
                <a:gd name="T16" fmla="*/ 531 w 1201"/>
                <a:gd name="T17" fmla="*/ 976 h 1201"/>
                <a:gd name="T18" fmla="*/ 668 w 1201"/>
                <a:gd name="T19" fmla="*/ 976 h 1201"/>
                <a:gd name="T20" fmla="*/ 794 w 1201"/>
                <a:gd name="T21" fmla="*/ 931 h 1201"/>
                <a:gd name="T22" fmla="*/ 893 w 1201"/>
                <a:gd name="T23" fmla="*/ 847 h 1201"/>
                <a:gd name="T24" fmla="*/ 959 w 1201"/>
                <a:gd name="T25" fmla="*/ 734 h 1201"/>
                <a:gd name="T26" fmla="*/ 983 w 1201"/>
                <a:gd name="T27" fmla="*/ 600 h 1201"/>
                <a:gd name="T28" fmla="*/ 959 w 1201"/>
                <a:gd name="T29" fmla="*/ 467 h 1201"/>
                <a:gd name="T30" fmla="*/ 893 w 1201"/>
                <a:gd name="T31" fmla="*/ 354 h 1201"/>
                <a:gd name="T32" fmla="*/ 794 w 1201"/>
                <a:gd name="T33" fmla="*/ 270 h 1201"/>
                <a:gd name="T34" fmla="*/ 668 w 1201"/>
                <a:gd name="T35" fmla="*/ 224 h 1201"/>
                <a:gd name="T36" fmla="*/ 601 w 1201"/>
                <a:gd name="T37" fmla="*/ 0 h 1201"/>
                <a:gd name="T38" fmla="*/ 760 w 1201"/>
                <a:gd name="T39" fmla="*/ 21 h 1201"/>
                <a:gd name="T40" fmla="*/ 903 w 1201"/>
                <a:gd name="T41" fmla="*/ 81 h 1201"/>
                <a:gd name="T42" fmla="*/ 1024 w 1201"/>
                <a:gd name="T43" fmla="*/ 175 h 1201"/>
                <a:gd name="T44" fmla="*/ 1120 w 1201"/>
                <a:gd name="T45" fmla="*/ 296 h 1201"/>
                <a:gd name="T46" fmla="*/ 1180 w 1201"/>
                <a:gd name="T47" fmla="*/ 441 h 1201"/>
                <a:gd name="T48" fmla="*/ 1201 w 1201"/>
                <a:gd name="T49" fmla="*/ 600 h 1201"/>
                <a:gd name="T50" fmla="*/ 1180 w 1201"/>
                <a:gd name="T51" fmla="*/ 760 h 1201"/>
                <a:gd name="T52" fmla="*/ 1118 w 1201"/>
                <a:gd name="T53" fmla="*/ 903 h 1201"/>
                <a:gd name="T54" fmla="*/ 1024 w 1201"/>
                <a:gd name="T55" fmla="*/ 1024 h 1201"/>
                <a:gd name="T56" fmla="*/ 903 w 1201"/>
                <a:gd name="T57" fmla="*/ 1120 h 1201"/>
                <a:gd name="T58" fmla="*/ 760 w 1201"/>
                <a:gd name="T59" fmla="*/ 1179 h 1201"/>
                <a:gd name="T60" fmla="*/ 601 w 1201"/>
                <a:gd name="T61" fmla="*/ 1201 h 1201"/>
                <a:gd name="T62" fmla="*/ 440 w 1201"/>
                <a:gd name="T63" fmla="*/ 1179 h 1201"/>
                <a:gd name="T64" fmla="*/ 296 w 1201"/>
                <a:gd name="T65" fmla="*/ 1120 h 1201"/>
                <a:gd name="T66" fmla="*/ 175 w 1201"/>
                <a:gd name="T67" fmla="*/ 1024 h 1201"/>
                <a:gd name="T68" fmla="*/ 82 w 1201"/>
                <a:gd name="T69" fmla="*/ 903 h 1201"/>
                <a:gd name="T70" fmla="*/ 20 w 1201"/>
                <a:gd name="T71" fmla="*/ 760 h 1201"/>
                <a:gd name="T72" fmla="*/ 0 w 1201"/>
                <a:gd name="T73" fmla="*/ 600 h 1201"/>
                <a:gd name="T74" fmla="*/ 20 w 1201"/>
                <a:gd name="T75" fmla="*/ 441 h 1201"/>
                <a:gd name="T76" fmla="*/ 82 w 1201"/>
                <a:gd name="T77" fmla="*/ 296 h 1201"/>
                <a:gd name="T78" fmla="*/ 175 w 1201"/>
                <a:gd name="T79" fmla="*/ 175 h 1201"/>
                <a:gd name="T80" fmla="*/ 296 w 1201"/>
                <a:gd name="T81" fmla="*/ 81 h 1201"/>
                <a:gd name="T82" fmla="*/ 440 w 1201"/>
                <a:gd name="T83" fmla="*/ 21 h 1201"/>
                <a:gd name="T84" fmla="*/ 601 w 1201"/>
                <a:gd name="T85"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1" h="1201">
                  <a:moveTo>
                    <a:pt x="601" y="218"/>
                  </a:moveTo>
                  <a:lnTo>
                    <a:pt x="531" y="224"/>
                  </a:lnTo>
                  <a:lnTo>
                    <a:pt x="467" y="242"/>
                  </a:lnTo>
                  <a:lnTo>
                    <a:pt x="408" y="270"/>
                  </a:lnTo>
                  <a:lnTo>
                    <a:pt x="354" y="308"/>
                  </a:lnTo>
                  <a:lnTo>
                    <a:pt x="308" y="354"/>
                  </a:lnTo>
                  <a:lnTo>
                    <a:pt x="271" y="407"/>
                  </a:lnTo>
                  <a:lnTo>
                    <a:pt x="241" y="467"/>
                  </a:lnTo>
                  <a:lnTo>
                    <a:pt x="225" y="531"/>
                  </a:lnTo>
                  <a:lnTo>
                    <a:pt x="217" y="600"/>
                  </a:lnTo>
                  <a:lnTo>
                    <a:pt x="225" y="668"/>
                  </a:lnTo>
                  <a:lnTo>
                    <a:pt x="241" y="734"/>
                  </a:lnTo>
                  <a:lnTo>
                    <a:pt x="271" y="793"/>
                  </a:lnTo>
                  <a:lnTo>
                    <a:pt x="308" y="847"/>
                  </a:lnTo>
                  <a:lnTo>
                    <a:pt x="354" y="893"/>
                  </a:lnTo>
                  <a:lnTo>
                    <a:pt x="408" y="931"/>
                  </a:lnTo>
                  <a:lnTo>
                    <a:pt x="467" y="959"/>
                  </a:lnTo>
                  <a:lnTo>
                    <a:pt x="531" y="976"/>
                  </a:lnTo>
                  <a:lnTo>
                    <a:pt x="601" y="982"/>
                  </a:lnTo>
                  <a:lnTo>
                    <a:pt x="668" y="976"/>
                  </a:lnTo>
                  <a:lnTo>
                    <a:pt x="734" y="959"/>
                  </a:lnTo>
                  <a:lnTo>
                    <a:pt x="794" y="931"/>
                  </a:lnTo>
                  <a:lnTo>
                    <a:pt x="847" y="893"/>
                  </a:lnTo>
                  <a:lnTo>
                    <a:pt x="893" y="847"/>
                  </a:lnTo>
                  <a:lnTo>
                    <a:pt x="931" y="793"/>
                  </a:lnTo>
                  <a:lnTo>
                    <a:pt x="959" y="734"/>
                  </a:lnTo>
                  <a:lnTo>
                    <a:pt x="977" y="668"/>
                  </a:lnTo>
                  <a:lnTo>
                    <a:pt x="983" y="600"/>
                  </a:lnTo>
                  <a:lnTo>
                    <a:pt x="977" y="531"/>
                  </a:lnTo>
                  <a:lnTo>
                    <a:pt x="959" y="467"/>
                  </a:lnTo>
                  <a:lnTo>
                    <a:pt x="931" y="407"/>
                  </a:lnTo>
                  <a:lnTo>
                    <a:pt x="893" y="354"/>
                  </a:lnTo>
                  <a:lnTo>
                    <a:pt x="847" y="308"/>
                  </a:lnTo>
                  <a:lnTo>
                    <a:pt x="794" y="270"/>
                  </a:lnTo>
                  <a:lnTo>
                    <a:pt x="734" y="242"/>
                  </a:lnTo>
                  <a:lnTo>
                    <a:pt x="668" y="224"/>
                  </a:lnTo>
                  <a:lnTo>
                    <a:pt x="601" y="218"/>
                  </a:lnTo>
                  <a:close/>
                  <a:moveTo>
                    <a:pt x="601" y="0"/>
                  </a:moveTo>
                  <a:lnTo>
                    <a:pt x="682" y="6"/>
                  </a:lnTo>
                  <a:lnTo>
                    <a:pt x="760" y="21"/>
                  </a:lnTo>
                  <a:lnTo>
                    <a:pt x="833" y="45"/>
                  </a:lnTo>
                  <a:lnTo>
                    <a:pt x="903" y="81"/>
                  </a:lnTo>
                  <a:lnTo>
                    <a:pt x="967" y="125"/>
                  </a:lnTo>
                  <a:lnTo>
                    <a:pt x="1024" y="175"/>
                  </a:lnTo>
                  <a:lnTo>
                    <a:pt x="1076" y="232"/>
                  </a:lnTo>
                  <a:lnTo>
                    <a:pt x="1120" y="296"/>
                  </a:lnTo>
                  <a:lnTo>
                    <a:pt x="1154" y="366"/>
                  </a:lnTo>
                  <a:lnTo>
                    <a:pt x="1180" y="441"/>
                  </a:lnTo>
                  <a:lnTo>
                    <a:pt x="1195" y="519"/>
                  </a:lnTo>
                  <a:lnTo>
                    <a:pt x="1201" y="600"/>
                  </a:lnTo>
                  <a:lnTo>
                    <a:pt x="1195" y="682"/>
                  </a:lnTo>
                  <a:lnTo>
                    <a:pt x="1180" y="760"/>
                  </a:lnTo>
                  <a:lnTo>
                    <a:pt x="1154" y="833"/>
                  </a:lnTo>
                  <a:lnTo>
                    <a:pt x="1118" y="903"/>
                  </a:lnTo>
                  <a:lnTo>
                    <a:pt x="1076" y="967"/>
                  </a:lnTo>
                  <a:lnTo>
                    <a:pt x="1024" y="1024"/>
                  </a:lnTo>
                  <a:lnTo>
                    <a:pt x="967" y="1076"/>
                  </a:lnTo>
                  <a:lnTo>
                    <a:pt x="903" y="1120"/>
                  </a:lnTo>
                  <a:lnTo>
                    <a:pt x="833" y="1154"/>
                  </a:lnTo>
                  <a:lnTo>
                    <a:pt x="760" y="1179"/>
                  </a:lnTo>
                  <a:lnTo>
                    <a:pt x="682" y="1195"/>
                  </a:lnTo>
                  <a:lnTo>
                    <a:pt x="601" y="1201"/>
                  </a:lnTo>
                  <a:lnTo>
                    <a:pt x="519" y="1195"/>
                  </a:lnTo>
                  <a:lnTo>
                    <a:pt x="440" y="1179"/>
                  </a:lnTo>
                  <a:lnTo>
                    <a:pt x="366" y="1154"/>
                  </a:lnTo>
                  <a:lnTo>
                    <a:pt x="296" y="1120"/>
                  </a:lnTo>
                  <a:lnTo>
                    <a:pt x="233" y="1076"/>
                  </a:lnTo>
                  <a:lnTo>
                    <a:pt x="175" y="1024"/>
                  </a:lnTo>
                  <a:lnTo>
                    <a:pt x="125" y="967"/>
                  </a:lnTo>
                  <a:lnTo>
                    <a:pt x="82" y="903"/>
                  </a:lnTo>
                  <a:lnTo>
                    <a:pt x="46" y="833"/>
                  </a:lnTo>
                  <a:lnTo>
                    <a:pt x="20" y="760"/>
                  </a:lnTo>
                  <a:lnTo>
                    <a:pt x="4" y="682"/>
                  </a:lnTo>
                  <a:lnTo>
                    <a:pt x="0" y="600"/>
                  </a:lnTo>
                  <a:lnTo>
                    <a:pt x="4" y="519"/>
                  </a:lnTo>
                  <a:lnTo>
                    <a:pt x="20" y="441"/>
                  </a:lnTo>
                  <a:lnTo>
                    <a:pt x="46" y="366"/>
                  </a:lnTo>
                  <a:lnTo>
                    <a:pt x="82" y="296"/>
                  </a:lnTo>
                  <a:lnTo>
                    <a:pt x="125" y="232"/>
                  </a:lnTo>
                  <a:lnTo>
                    <a:pt x="175" y="175"/>
                  </a:lnTo>
                  <a:lnTo>
                    <a:pt x="233" y="125"/>
                  </a:lnTo>
                  <a:lnTo>
                    <a:pt x="296" y="81"/>
                  </a:lnTo>
                  <a:lnTo>
                    <a:pt x="366" y="45"/>
                  </a:lnTo>
                  <a:lnTo>
                    <a:pt x="440" y="21"/>
                  </a:lnTo>
                  <a:lnTo>
                    <a:pt x="519" y="6"/>
                  </a:lnTo>
                  <a:lnTo>
                    <a:pt x="6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3" name="Freeform 40">
              <a:extLst>
                <a:ext uri="{FF2B5EF4-FFF2-40B4-BE49-F238E27FC236}">
                  <a16:creationId xmlns:a16="http://schemas.microsoft.com/office/drawing/2014/main" id="{53F57BE2-B847-4FA1-920D-297B4E74D156}"/>
                </a:ext>
              </a:extLst>
            </p:cNvPr>
            <p:cNvSpPr>
              <a:spLocks noEditPoints="1"/>
            </p:cNvSpPr>
            <p:nvPr/>
          </p:nvSpPr>
          <p:spPr bwMode="auto">
            <a:xfrm>
              <a:off x="4549" y="2840"/>
              <a:ext cx="710" cy="710"/>
            </a:xfrm>
            <a:custGeom>
              <a:avLst/>
              <a:gdLst>
                <a:gd name="T0" fmla="*/ 639 w 1420"/>
                <a:gd name="T1" fmla="*/ 225 h 1420"/>
                <a:gd name="T2" fmla="*/ 503 w 1420"/>
                <a:gd name="T3" fmla="*/ 264 h 1420"/>
                <a:gd name="T4" fmla="*/ 388 w 1420"/>
                <a:gd name="T5" fmla="*/ 340 h 1420"/>
                <a:gd name="T6" fmla="*/ 299 w 1420"/>
                <a:gd name="T7" fmla="*/ 442 h 1420"/>
                <a:gd name="T8" fmla="*/ 239 w 1420"/>
                <a:gd name="T9" fmla="*/ 569 h 1420"/>
                <a:gd name="T10" fmla="*/ 219 w 1420"/>
                <a:gd name="T11" fmla="*/ 710 h 1420"/>
                <a:gd name="T12" fmla="*/ 239 w 1420"/>
                <a:gd name="T13" fmla="*/ 851 h 1420"/>
                <a:gd name="T14" fmla="*/ 299 w 1420"/>
                <a:gd name="T15" fmla="*/ 979 h 1420"/>
                <a:gd name="T16" fmla="*/ 388 w 1420"/>
                <a:gd name="T17" fmla="*/ 1082 h 1420"/>
                <a:gd name="T18" fmla="*/ 503 w 1420"/>
                <a:gd name="T19" fmla="*/ 1156 h 1420"/>
                <a:gd name="T20" fmla="*/ 639 w 1420"/>
                <a:gd name="T21" fmla="*/ 1198 h 1420"/>
                <a:gd name="T22" fmla="*/ 784 w 1420"/>
                <a:gd name="T23" fmla="*/ 1198 h 1420"/>
                <a:gd name="T24" fmla="*/ 917 w 1420"/>
                <a:gd name="T25" fmla="*/ 1156 h 1420"/>
                <a:gd name="T26" fmla="*/ 1033 w 1420"/>
                <a:gd name="T27" fmla="*/ 1082 h 1420"/>
                <a:gd name="T28" fmla="*/ 1122 w 1420"/>
                <a:gd name="T29" fmla="*/ 979 h 1420"/>
                <a:gd name="T30" fmla="*/ 1182 w 1420"/>
                <a:gd name="T31" fmla="*/ 851 h 1420"/>
                <a:gd name="T32" fmla="*/ 1202 w 1420"/>
                <a:gd name="T33" fmla="*/ 710 h 1420"/>
                <a:gd name="T34" fmla="*/ 1182 w 1420"/>
                <a:gd name="T35" fmla="*/ 569 h 1420"/>
                <a:gd name="T36" fmla="*/ 1122 w 1420"/>
                <a:gd name="T37" fmla="*/ 442 h 1420"/>
                <a:gd name="T38" fmla="*/ 1033 w 1420"/>
                <a:gd name="T39" fmla="*/ 340 h 1420"/>
                <a:gd name="T40" fmla="*/ 917 w 1420"/>
                <a:gd name="T41" fmla="*/ 264 h 1420"/>
                <a:gd name="T42" fmla="*/ 784 w 1420"/>
                <a:gd name="T43" fmla="*/ 225 h 1420"/>
                <a:gd name="T44" fmla="*/ 710 w 1420"/>
                <a:gd name="T45" fmla="*/ 0 h 1420"/>
                <a:gd name="T46" fmla="*/ 885 w 1420"/>
                <a:gd name="T47" fmla="*/ 22 h 1420"/>
                <a:gd name="T48" fmla="*/ 1044 w 1420"/>
                <a:gd name="T49" fmla="*/ 83 h 1420"/>
                <a:gd name="T50" fmla="*/ 1182 w 1420"/>
                <a:gd name="T51" fmla="*/ 179 h 1420"/>
                <a:gd name="T52" fmla="*/ 1293 w 1420"/>
                <a:gd name="T53" fmla="*/ 304 h 1420"/>
                <a:gd name="T54" fmla="*/ 1373 w 1420"/>
                <a:gd name="T55" fmla="*/ 453 h 1420"/>
                <a:gd name="T56" fmla="*/ 1414 w 1420"/>
                <a:gd name="T57" fmla="*/ 621 h 1420"/>
                <a:gd name="T58" fmla="*/ 1414 w 1420"/>
                <a:gd name="T59" fmla="*/ 800 h 1420"/>
                <a:gd name="T60" fmla="*/ 1373 w 1420"/>
                <a:gd name="T61" fmla="*/ 967 h 1420"/>
                <a:gd name="T62" fmla="*/ 1293 w 1420"/>
                <a:gd name="T63" fmla="*/ 1116 h 1420"/>
                <a:gd name="T64" fmla="*/ 1182 w 1420"/>
                <a:gd name="T65" fmla="*/ 1241 h 1420"/>
                <a:gd name="T66" fmla="*/ 1044 w 1420"/>
                <a:gd name="T67" fmla="*/ 1337 h 1420"/>
                <a:gd name="T68" fmla="*/ 885 w 1420"/>
                <a:gd name="T69" fmla="*/ 1398 h 1420"/>
                <a:gd name="T70" fmla="*/ 710 w 1420"/>
                <a:gd name="T71" fmla="*/ 1420 h 1420"/>
                <a:gd name="T72" fmla="*/ 535 w 1420"/>
                <a:gd name="T73" fmla="*/ 1398 h 1420"/>
                <a:gd name="T74" fmla="*/ 376 w 1420"/>
                <a:gd name="T75" fmla="*/ 1337 h 1420"/>
                <a:gd name="T76" fmla="*/ 239 w 1420"/>
                <a:gd name="T77" fmla="*/ 1241 h 1420"/>
                <a:gd name="T78" fmla="*/ 128 w 1420"/>
                <a:gd name="T79" fmla="*/ 1116 h 1420"/>
                <a:gd name="T80" fmla="*/ 48 w 1420"/>
                <a:gd name="T81" fmla="*/ 967 h 1420"/>
                <a:gd name="T82" fmla="*/ 6 w 1420"/>
                <a:gd name="T83" fmla="*/ 800 h 1420"/>
                <a:gd name="T84" fmla="*/ 6 w 1420"/>
                <a:gd name="T85" fmla="*/ 621 h 1420"/>
                <a:gd name="T86" fmla="*/ 48 w 1420"/>
                <a:gd name="T87" fmla="*/ 453 h 1420"/>
                <a:gd name="T88" fmla="*/ 128 w 1420"/>
                <a:gd name="T89" fmla="*/ 304 h 1420"/>
                <a:gd name="T90" fmla="*/ 239 w 1420"/>
                <a:gd name="T91" fmla="*/ 179 h 1420"/>
                <a:gd name="T92" fmla="*/ 376 w 1420"/>
                <a:gd name="T93" fmla="*/ 83 h 1420"/>
                <a:gd name="T94" fmla="*/ 535 w 1420"/>
                <a:gd name="T95" fmla="*/ 22 h 1420"/>
                <a:gd name="T96" fmla="*/ 710 w 1420"/>
                <a:gd name="T97"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1420">
                  <a:moveTo>
                    <a:pt x="710" y="219"/>
                  </a:moveTo>
                  <a:lnTo>
                    <a:pt x="639" y="225"/>
                  </a:lnTo>
                  <a:lnTo>
                    <a:pt x="569" y="239"/>
                  </a:lnTo>
                  <a:lnTo>
                    <a:pt x="503" y="264"/>
                  </a:lnTo>
                  <a:lnTo>
                    <a:pt x="442" y="298"/>
                  </a:lnTo>
                  <a:lnTo>
                    <a:pt x="388" y="340"/>
                  </a:lnTo>
                  <a:lnTo>
                    <a:pt x="338" y="388"/>
                  </a:lnTo>
                  <a:lnTo>
                    <a:pt x="299" y="442"/>
                  </a:lnTo>
                  <a:lnTo>
                    <a:pt x="265" y="503"/>
                  </a:lnTo>
                  <a:lnTo>
                    <a:pt x="239" y="569"/>
                  </a:lnTo>
                  <a:lnTo>
                    <a:pt x="225" y="638"/>
                  </a:lnTo>
                  <a:lnTo>
                    <a:pt x="219" y="710"/>
                  </a:lnTo>
                  <a:lnTo>
                    <a:pt x="225" y="784"/>
                  </a:lnTo>
                  <a:lnTo>
                    <a:pt x="239" y="851"/>
                  </a:lnTo>
                  <a:lnTo>
                    <a:pt x="265" y="917"/>
                  </a:lnTo>
                  <a:lnTo>
                    <a:pt x="299" y="979"/>
                  </a:lnTo>
                  <a:lnTo>
                    <a:pt x="338" y="1032"/>
                  </a:lnTo>
                  <a:lnTo>
                    <a:pt x="388" y="1082"/>
                  </a:lnTo>
                  <a:lnTo>
                    <a:pt x="442" y="1122"/>
                  </a:lnTo>
                  <a:lnTo>
                    <a:pt x="503" y="1156"/>
                  </a:lnTo>
                  <a:lnTo>
                    <a:pt x="569" y="1182"/>
                  </a:lnTo>
                  <a:lnTo>
                    <a:pt x="639" y="1198"/>
                  </a:lnTo>
                  <a:lnTo>
                    <a:pt x="710" y="1202"/>
                  </a:lnTo>
                  <a:lnTo>
                    <a:pt x="784" y="1198"/>
                  </a:lnTo>
                  <a:lnTo>
                    <a:pt x="852" y="1182"/>
                  </a:lnTo>
                  <a:lnTo>
                    <a:pt x="917" y="1156"/>
                  </a:lnTo>
                  <a:lnTo>
                    <a:pt x="979" y="1122"/>
                  </a:lnTo>
                  <a:lnTo>
                    <a:pt x="1033" y="1082"/>
                  </a:lnTo>
                  <a:lnTo>
                    <a:pt x="1082" y="1032"/>
                  </a:lnTo>
                  <a:lnTo>
                    <a:pt x="1122" y="979"/>
                  </a:lnTo>
                  <a:lnTo>
                    <a:pt x="1156" y="917"/>
                  </a:lnTo>
                  <a:lnTo>
                    <a:pt x="1182" y="851"/>
                  </a:lnTo>
                  <a:lnTo>
                    <a:pt x="1198" y="784"/>
                  </a:lnTo>
                  <a:lnTo>
                    <a:pt x="1202" y="710"/>
                  </a:lnTo>
                  <a:lnTo>
                    <a:pt x="1198" y="638"/>
                  </a:lnTo>
                  <a:lnTo>
                    <a:pt x="1182" y="569"/>
                  </a:lnTo>
                  <a:lnTo>
                    <a:pt x="1156" y="503"/>
                  </a:lnTo>
                  <a:lnTo>
                    <a:pt x="1122" y="442"/>
                  </a:lnTo>
                  <a:lnTo>
                    <a:pt x="1082" y="388"/>
                  </a:lnTo>
                  <a:lnTo>
                    <a:pt x="1033" y="340"/>
                  </a:lnTo>
                  <a:lnTo>
                    <a:pt x="979" y="298"/>
                  </a:lnTo>
                  <a:lnTo>
                    <a:pt x="917" y="264"/>
                  </a:lnTo>
                  <a:lnTo>
                    <a:pt x="852" y="239"/>
                  </a:lnTo>
                  <a:lnTo>
                    <a:pt x="784" y="225"/>
                  </a:lnTo>
                  <a:lnTo>
                    <a:pt x="710" y="219"/>
                  </a:lnTo>
                  <a:close/>
                  <a:moveTo>
                    <a:pt x="710" y="0"/>
                  </a:moveTo>
                  <a:lnTo>
                    <a:pt x="800" y="6"/>
                  </a:lnTo>
                  <a:lnTo>
                    <a:pt x="885" y="22"/>
                  </a:lnTo>
                  <a:lnTo>
                    <a:pt x="967" y="48"/>
                  </a:lnTo>
                  <a:lnTo>
                    <a:pt x="1044" y="83"/>
                  </a:lnTo>
                  <a:lnTo>
                    <a:pt x="1116" y="127"/>
                  </a:lnTo>
                  <a:lnTo>
                    <a:pt x="1182" y="179"/>
                  </a:lnTo>
                  <a:lnTo>
                    <a:pt x="1241" y="239"/>
                  </a:lnTo>
                  <a:lnTo>
                    <a:pt x="1293" y="304"/>
                  </a:lnTo>
                  <a:lnTo>
                    <a:pt x="1337" y="376"/>
                  </a:lnTo>
                  <a:lnTo>
                    <a:pt x="1373" y="453"/>
                  </a:lnTo>
                  <a:lnTo>
                    <a:pt x="1399" y="535"/>
                  </a:lnTo>
                  <a:lnTo>
                    <a:pt x="1414" y="621"/>
                  </a:lnTo>
                  <a:lnTo>
                    <a:pt x="1420" y="710"/>
                  </a:lnTo>
                  <a:lnTo>
                    <a:pt x="1414" y="800"/>
                  </a:lnTo>
                  <a:lnTo>
                    <a:pt x="1399" y="885"/>
                  </a:lnTo>
                  <a:lnTo>
                    <a:pt x="1373" y="967"/>
                  </a:lnTo>
                  <a:lnTo>
                    <a:pt x="1337" y="1044"/>
                  </a:lnTo>
                  <a:lnTo>
                    <a:pt x="1293" y="1116"/>
                  </a:lnTo>
                  <a:lnTo>
                    <a:pt x="1241" y="1182"/>
                  </a:lnTo>
                  <a:lnTo>
                    <a:pt x="1182" y="1241"/>
                  </a:lnTo>
                  <a:lnTo>
                    <a:pt x="1116" y="1293"/>
                  </a:lnTo>
                  <a:lnTo>
                    <a:pt x="1044" y="1337"/>
                  </a:lnTo>
                  <a:lnTo>
                    <a:pt x="967" y="1373"/>
                  </a:lnTo>
                  <a:lnTo>
                    <a:pt x="885" y="1398"/>
                  </a:lnTo>
                  <a:lnTo>
                    <a:pt x="800" y="1414"/>
                  </a:lnTo>
                  <a:lnTo>
                    <a:pt x="710" y="1420"/>
                  </a:lnTo>
                  <a:lnTo>
                    <a:pt x="621" y="1414"/>
                  </a:lnTo>
                  <a:lnTo>
                    <a:pt x="535" y="1398"/>
                  </a:lnTo>
                  <a:lnTo>
                    <a:pt x="454" y="1373"/>
                  </a:lnTo>
                  <a:lnTo>
                    <a:pt x="376" y="1337"/>
                  </a:lnTo>
                  <a:lnTo>
                    <a:pt x="305" y="1293"/>
                  </a:lnTo>
                  <a:lnTo>
                    <a:pt x="239" y="1241"/>
                  </a:lnTo>
                  <a:lnTo>
                    <a:pt x="179" y="1182"/>
                  </a:lnTo>
                  <a:lnTo>
                    <a:pt x="128" y="1116"/>
                  </a:lnTo>
                  <a:lnTo>
                    <a:pt x="84" y="1044"/>
                  </a:lnTo>
                  <a:lnTo>
                    <a:pt x="48" y="967"/>
                  </a:lnTo>
                  <a:lnTo>
                    <a:pt x="22" y="885"/>
                  </a:lnTo>
                  <a:lnTo>
                    <a:pt x="6" y="800"/>
                  </a:lnTo>
                  <a:lnTo>
                    <a:pt x="0" y="710"/>
                  </a:lnTo>
                  <a:lnTo>
                    <a:pt x="6" y="621"/>
                  </a:lnTo>
                  <a:lnTo>
                    <a:pt x="22" y="535"/>
                  </a:lnTo>
                  <a:lnTo>
                    <a:pt x="48" y="453"/>
                  </a:lnTo>
                  <a:lnTo>
                    <a:pt x="84" y="376"/>
                  </a:lnTo>
                  <a:lnTo>
                    <a:pt x="128" y="304"/>
                  </a:lnTo>
                  <a:lnTo>
                    <a:pt x="179" y="239"/>
                  </a:lnTo>
                  <a:lnTo>
                    <a:pt x="239" y="179"/>
                  </a:lnTo>
                  <a:lnTo>
                    <a:pt x="305" y="127"/>
                  </a:lnTo>
                  <a:lnTo>
                    <a:pt x="376" y="83"/>
                  </a:lnTo>
                  <a:lnTo>
                    <a:pt x="454" y="48"/>
                  </a:lnTo>
                  <a:lnTo>
                    <a:pt x="535" y="22"/>
                  </a:lnTo>
                  <a:lnTo>
                    <a:pt x="621" y="6"/>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4" name="Freeform 41">
              <a:extLst>
                <a:ext uri="{FF2B5EF4-FFF2-40B4-BE49-F238E27FC236}">
                  <a16:creationId xmlns:a16="http://schemas.microsoft.com/office/drawing/2014/main" id="{4CAD7F4D-88AC-44E8-BE8D-D77C5108C55E}"/>
                </a:ext>
              </a:extLst>
            </p:cNvPr>
            <p:cNvSpPr>
              <a:spLocks/>
            </p:cNvSpPr>
            <p:nvPr/>
          </p:nvSpPr>
          <p:spPr bwMode="auto">
            <a:xfrm>
              <a:off x="2419" y="2349"/>
              <a:ext cx="1529" cy="109"/>
            </a:xfrm>
            <a:custGeom>
              <a:avLst/>
              <a:gdLst>
                <a:gd name="T0" fmla="*/ 109 w 3059"/>
                <a:gd name="T1" fmla="*/ 0 h 219"/>
                <a:gd name="T2" fmla="*/ 2949 w 3059"/>
                <a:gd name="T3" fmla="*/ 0 h 219"/>
                <a:gd name="T4" fmla="*/ 2983 w 3059"/>
                <a:gd name="T5" fmla="*/ 4 h 219"/>
                <a:gd name="T6" fmla="*/ 3013 w 3059"/>
                <a:gd name="T7" fmla="*/ 20 h 219"/>
                <a:gd name="T8" fmla="*/ 3037 w 3059"/>
                <a:gd name="T9" fmla="*/ 44 h 219"/>
                <a:gd name="T10" fmla="*/ 3053 w 3059"/>
                <a:gd name="T11" fmla="*/ 74 h 219"/>
                <a:gd name="T12" fmla="*/ 3059 w 3059"/>
                <a:gd name="T13" fmla="*/ 109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09 h 219"/>
                <a:gd name="T36" fmla="*/ 6 w 3059"/>
                <a:gd name="T37" fmla="*/ 74 h 219"/>
                <a:gd name="T38" fmla="*/ 19 w 3059"/>
                <a:gd name="T39" fmla="*/ 44 h 219"/>
                <a:gd name="T40" fmla="*/ 43 w 3059"/>
                <a:gd name="T41" fmla="*/ 20 h 219"/>
                <a:gd name="T42" fmla="*/ 73 w 3059"/>
                <a:gd name="T43" fmla="*/ 4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4"/>
                  </a:lnTo>
                  <a:lnTo>
                    <a:pt x="3013" y="20"/>
                  </a:lnTo>
                  <a:lnTo>
                    <a:pt x="3037" y="44"/>
                  </a:lnTo>
                  <a:lnTo>
                    <a:pt x="3053" y="74"/>
                  </a:lnTo>
                  <a:lnTo>
                    <a:pt x="3059" y="109"/>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09"/>
                  </a:lnTo>
                  <a:lnTo>
                    <a:pt x="6" y="74"/>
                  </a:lnTo>
                  <a:lnTo>
                    <a:pt x="19" y="44"/>
                  </a:lnTo>
                  <a:lnTo>
                    <a:pt x="43" y="20"/>
                  </a:lnTo>
                  <a:lnTo>
                    <a:pt x="73" y="4"/>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5" name="Freeform 42">
              <a:extLst>
                <a:ext uri="{FF2B5EF4-FFF2-40B4-BE49-F238E27FC236}">
                  <a16:creationId xmlns:a16="http://schemas.microsoft.com/office/drawing/2014/main" id="{58982342-6AEB-4E8F-ACC6-F1EF36861306}"/>
                </a:ext>
              </a:extLst>
            </p:cNvPr>
            <p:cNvSpPr>
              <a:spLocks/>
            </p:cNvSpPr>
            <p:nvPr/>
          </p:nvSpPr>
          <p:spPr bwMode="auto">
            <a:xfrm>
              <a:off x="2419" y="2566"/>
              <a:ext cx="1529" cy="110"/>
            </a:xfrm>
            <a:custGeom>
              <a:avLst/>
              <a:gdLst>
                <a:gd name="T0" fmla="*/ 109 w 3059"/>
                <a:gd name="T1" fmla="*/ 0 h 219"/>
                <a:gd name="T2" fmla="*/ 2949 w 3059"/>
                <a:gd name="T3" fmla="*/ 0 h 219"/>
                <a:gd name="T4" fmla="*/ 2983 w 3059"/>
                <a:gd name="T5" fmla="*/ 6 h 219"/>
                <a:gd name="T6" fmla="*/ 3013 w 3059"/>
                <a:gd name="T7" fmla="*/ 22 h 219"/>
                <a:gd name="T8" fmla="*/ 3037 w 3059"/>
                <a:gd name="T9" fmla="*/ 45 h 219"/>
                <a:gd name="T10" fmla="*/ 3053 w 3059"/>
                <a:gd name="T11" fmla="*/ 75 h 219"/>
                <a:gd name="T12" fmla="*/ 3059 w 3059"/>
                <a:gd name="T13" fmla="*/ 109 h 219"/>
                <a:gd name="T14" fmla="*/ 3053 w 3059"/>
                <a:gd name="T15" fmla="*/ 145 h 219"/>
                <a:gd name="T16" fmla="*/ 3037 w 3059"/>
                <a:gd name="T17" fmla="*/ 175 h 219"/>
                <a:gd name="T18" fmla="*/ 3013 w 3059"/>
                <a:gd name="T19" fmla="*/ 199 h 219"/>
                <a:gd name="T20" fmla="*/ 2983 w 3059"/>
                <a:gd name="T21" fmla="*/ 213 h 219"/>
                <a:gd name="T22" fmla="*/ 2949 w 3059"/>
                <a:gd name="T23" fmla="*/ 219 h 219"/>
                <a:gd name="T24" fmla="*/ 109 w 3059"/>
                <a:gd name="T25" fmla="*/ 219 h 219"/>
                <a:gd name="T26" fmla="*/ 73 w 3059"/>
                <a:gd name="T27" fmla="*/ 213 h 219"/>
                <a:gd name="T28" fmla="*/ 43 w 3059"/>
                <a:gd name="T29" fmla="*/ 199 h 219"/>
                <a:gd name="T30" fmla="*/ 19 w 3059"/>
                <a:gd name="T31" fmla="*/ 175 h 219"/>
                <a:gd name="T32" fmla="*/ 6 w 3059"/>
                <a:gd name="T33" fmla="*/ 145 h 219"/>
                <a:gd name="T34" fmla="*/ 0 w 3059"/>
                <a:gd name="T35" fmla="*/ 109 h 219"/>
                <a:gd name="T36" fmla="*/ 6 w 3059"/>
                <a:gd name="T37" fmla="*/ 75 h 219"/>
                <a:gd name="T38" fmla="*/ 19 w 3059"/>
                <a:gd name="T39" fmla="*/ 45 h 219"/>
                <a:gd name="T40" fmla="*/ 43 w 3059"/>
                <a:gd name="T41" fmla="*/ 22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2"/>
                  </a:lnTo>
                  <a:lnTo>
                    <a:pt x="3037" y="45"/>
                  </a:lnTo>
                  <a:lnTo>
                    <a:pt x="3053" y="75"/>
                  </a:lnTo>
                  <a:lnTo>
                    <a:pt x="3059" y="109"/>
                  </a:lnTo>
                  <a:lnTo>
                    <a:pt x="3053" y="145"/>
                  </a:lnTo>
                  <a:lnTo>
                    <a:pt x="3037" y="175"/>
                  </a:lnTo>
                  <a:lnTo>
                    <a:pt x="3013" y="199"/>
                  </a:lnTo>
                  <a:lnTo>
                    <a:pt x="2983" y="213"/>
                  </a:lnTo>
                  <a:lnTo>
                    <a:pt x="2949" y="219"/>
                  </a:lnTo>
                  <a:lnTo>
                    <a:pt x="109" y="219"/>
                  </a:lnTo>
                  <a:lnTo>
                    <a:pt x="73" y="213"/>
                  </a:lnTo>
                  <a:lnTo>
                    <a:pt x="43" y="199"/>
                  </a:lnTo>
                  <a:lnTo>
                    <a:pt x="19" y="175"/>
                  </a:lnTo>
                  <a:lnTo>
                    <a:pt x="6" y="145"/>
                  </a:lnTo>
                  <a:lnTo>
                    <a:pt x="0" y="109"/>
                  </a:lnTo>
                  <a:lnTo>
                    <a:pt x="6" y="75"/>
                  </a:lnTo>
                  <a:lnTo>
                    <a:pt x="19" y="45"/>
                  </a:lnTo>
                  <a:lnTo>
                    <a:pt x="43" y="22"/>
                  </a:lnTo>
                  <a:lnTo>
                    <a:pt x="73" y="6"/>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6" name="Freeform 43">
              <a:extLst>
                <a:ext uri="{FF2B5EF4-FFF2-40B4-BE49-F238E27FC236}">
                  <a16:creationId xmlns:a16="http://schemas.microsoft.com/office/drawing/2014/main" id="{5B181975-DE1F-47F3-BB89-9982DB21705F}"/>
                </a:ext>
              </a:extLst>
            </p:cNvPr>
            <p:cNvSpPr>
              <a:spLocks/>
            </p:cNvSpPr>
            <p:nvPr/>
          </p:nvSpPr>
          <p:spPr bwMode="auto">
            <a:xfrm>
              <a:off x="2419" y="2785"/>
              <a:ext cx="1529" cy="110"/>
            </a:xfrm>
            <a:custGeom>
              <a:avLst/>
              <a:gdLst>
                <a:gd name="T0" fmla="*/ 109 w 3059"/>
                <a:gd name="T1" fmla="*/ 0 h 219"/>
                <a:gd name="T2" fmla="*/ 2949 w 3059"/>
                <a:gd name="T3" fmla="*/ 0 h 219"/>
                <a:gd name="T4" fmla="*/ 2983 w 3059"/>
                <a:gd name="T5" fmla="*/ 6 h 219"/>
                <a:gd name="T6" fmla="*/ 3013 w 3059"/>
                <a:gd name="T7" fmla="*/ 22 h 219"/>
                <a:gd name="T8" fmla="*/ 3037 w 3059"/>
                <a:gd name="T9" fmla="*/ 46 h 219"/>
                <a:gd name="T10" fmla="*/ 3053 w 3059"/>
                <a:gd name="T11" fmla="*/ 76 h 219"/>
                <a:gd name="T12" fmla="*/ 3059 w 3059"/>
                <a:gd name="T13" fmla="*/ 110 h 219"/>
                <a:gd name="T14" fmla="*/ 3053 w 3059"/>
                <a:gd name="T15" fmla="*/ 144 h 219"/>
                <a:gd name="T16" fmla="*/ 3037 w 3059"/>
                <a:gd name="T17" fmla="*/ 174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4 h 219"/>
                <a:gd name="T32" fmla="*/ 6 w 3059"/>
                <a:gd name="T33" fmla="*/ 144 h 219"/>
                <a:gd name="T34" fmla="*/ 0 w 3059"/>
                <a:gd name="T35" fmla="*/ 110 h 219"/>
                <a:gd name="T36" fmla="*/ 6 w 3059"/>
                <a:gd name="T37" fmla="*/ 76 h 219"/>
                <a:gd name="T38" fmla="*/ 19 w 3059"/>
                <a:gd name="T39" fmla="*/ 46 h 219"/>
                <a:gd name="T40" fmla="*/ 43 w 3059"/>
                <a:gd name="T41" fmla="*/ 22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2"/>
                  </a:lnTo>
                  <a:lnTo>
                    <a:pt x="3037" y="46"/>
                  </a:lnTo>
                  <a:lnTo>
                    <a:pt x="3053" y="76"/>
                  </a:lnTo>
                  <a:lnTo>
                    <a:pt x="3059" y="110"/>
                  </a:lnTo>
                  <a:lnTo>
                    <a:pt x="3053" y="144"/>
                  </a:lnTo>
                  <a:lnTo>
                    <a:pt x="3037" y="174"/>
                  </a:lnTo>
                  <a:lnTo>
                    <a:pt x="3013" y="197"/>
                  </a:lnTo>
                  <a:lnTo>
                    <a:pt x="2983" y="213"/>
                  </a:lnTo>
                  <a:lnTo>
                    <a:pt x="2949" y="219"/>
                  </a:lnTo>
                  <a:lnTo>
                    <a:pt x="109" y="219"/>
                  </a:lnTo>
                  <a:lnTo>
                    <a:pt x="73" y="213"/>
                  </a:lnTo>
                  <a:lnTo>
                    <a:pt x="43" y="197"/>
                  </a:lnTo>
                  <a:lnTo>
                    <a:pt x="19" y="174"/>
                  </a:lnTo>
                  <a:lnTo>
                    <a:pt x="6" y="144"/>
                  </a:lnTo>
                  <a:lnTo>
                    <a:pt x="0" y="110"/>
                  </a:lnTo>
                  <a:lnTo>
                    <a:pt x="6" y="76"/>
                  </a:lnTo>
                  <a:lnTo>
                    <a:pt x="19" y="46"/>
                  </a:lnTo>
                  <a:lnTo>
                    <a:pt x="43" y="22"/>
                  </a:lnTo>
                  <a:lnTo>
                    <a:pt x="73" y="6"/>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7" name="Freeform 44">
              <a:extLst>
                <a:ext uri="{FF2B5EF4-FFF2-40B4-BE49-F238E27FC236}">
                  <a16:creationId xmlns:a16="http://schemas.microsoft.com/office/drawing/2014/main" id="{A87A4E42-E0C3-4891-90E2-F16403E501E5}"/>
                </a:ext>
              </a:extLst>
            </p:cNvPr>
            <p:cNvSpPr>
              <a:spLocks/>
            </p:cNvSpPr>
            <p:nvPr/>
          </p:nvSpPr>
          <p:spPr bwMode="auto">
            <a:xfrm>
              <a:off x="2419" y="3004"/>
              <a:ext cx="1529" cy="109"/>
            </a:xfrm>
            <a:custGeom>
              <a:avLst/>
              <a:gdLst>
                <a:gd name="T0" fmla="*/ 109 w 3059"/>
                <a:gd name="T1" fmla="*/ 0 h 219"/>
                <a:gd name="T2" fmla="*/ 2949 w 3059"/>
                <a:gd name="T3" fmla="*/ 0 h 219"/>
                <a:gd name="T4" fmla="*/ 2983 w 3059"/>
                <a:gd name="T5" fmla="*/ 6 h 219"/>
                <a:gd name="T6" fmla="*/ 3013 w 3059"/>
                <a:gd name="T7" fmla="*/ 20 h 219"/>
                <a:gd name="T8" fmla="*/ 3037 w 3059"/>
                <a:gd name="T9" fmla="*/ 44 h 219"/>
                <a:gd name="T10" fmla="*/ 3053 w 3059"/>
                <a:gd name="T11" fmla="*/ 74 h 219"/>
                <a:gd name="T12" fmla="*/ 3059 w 3059"/>
                <a:gd name="T13" fmla="*/ 110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10 h 219"/>
                <a:gd name="T36" fmla="*/ 6 w 3059"/>
                <a:gd name="T37" fmla="*/ 74 h 219"/>
                <a:gd name="T38" fmla="*/ 19 w 3059"/>
                <a:gd name="T39" fmla="*/ 44 h 219"/>
                <a:gd name="T40" fmla="*/ 43 w 3059"/>
                <a:gd name="T41" fmla="*/ 20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0"/>
                  </a:lnTo>
                  <a:lnTo>
                    <a:pt x="3037" y="44"/>
                  </a:lnTo>
                  <a:lnTo>
                    <a:pt x="3053" y="74"/>
                  </a:lnTo>
                  <a:lnTo>
                    <a:pt x="3059" y="110"/>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10"/>
                  </a:lnTo>
                  <a:lnTo>
                    <a:pt x="6" y="74"/>
                  </a:lnTo>
                  <a:lnTo>
                    <a:pt x="19" y="44"/>
                  </a:lnTo>
                  <a:lnTo>
                    <a:pt x="43" y="20"/>
                  </a:lnTo>
                  <a:lnTo>
                    <a:pt x="73" y="6"/>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8" name="Freeform 45">
              <a:extLst>
                <a:ext uri="{FF2B5EF4-FFF2-40B4-BE49-F238E27FC236}">
                  <a16:creationId xmlns:a16="http://schemas.microsoft.com/office/drawing/2014/main" id="{6FCC153D-411C-4124-9AC4-AE895850C8A5}"/>
                </a:ext>
              </a:extLst>
            </p:cNvPr>
            <p:cNvSpPr>
              <a:spLocks/>
            </p:cNvSpPr>
            <p:nvPr/>
          </p:nvSpPr>
          <p:spPr bwMode="auto">
            <a:xfrm>
              <a:off x="2419" y="3223"/>
              <a:ext cx="1529" cy="108"/>
            </a:xfrm>
            <a:custGeom>
              <a:avLst/>
              <a:gdLst>
                <a:gd name="T0" fmla="*/ 109 w 3059"/>
                <a:gd name="T1" fmla="*/ 0 h 217"/>
                <a:gd name="T2" fmla="*/ 2949 w 3059"/>
                <a:gd name="T3" fmla="*/ 0 h 217"/>
                <a:gd name="T4" fmla="*/ 2983 w 3059"/>
                <a:gd name="T5" fmla="*/ 4 h 217"/>
                <a:gd name="T6" fmla="*/ 3013 w 3059"/>
                <a:gd name="T7" fmla="*/ 20 h 217"/>
                <a:gd name="T8" fmla="*/ 3037 w 3059"/>
                <a:gd name="T9" fmla="*/ 44 h 217"/>
                <a:gd name="T10" fmla="*/ 3053 w 3059"/>
                <a:gd name="T11" fmla="*/ 73 h 217"/>
                <a:gd name="T12" fmla="*/ 3059 w 3059"/>
                <a:gd name="T13" fmla="*/ 107 h 217"/>
                <a:gd name="T14" fmla="*/ 3053 w 3059"/>
                <a:gd name="T15" fmla="*/ 143 h 217"/>
                <a:gd name="T16" fmla="*/ 3037 w 3059"/>
                <a:gd name="T17" fmla="*/ 173 h 217"/>
                <a:gd name="T18" fmla="*/ 3013 w 3059"/>
                <a:gd name="T19" fmla="*/ 197 h 217"/>
                <a:gd name="T20" fmla="*/ 2983 w 3059"/>
                <a:gd name="T21" fmla="*/ 213 h 217"/>
                <a:gd name="T22" fmla="*/ 2949 w 3059"/>
                <a:gd name="T23" fmla="*/ 217 h 217"/>
                <a:gd name="T24" fmla="*/ 109 w 3059"/>
                <a:gd name="T25" fmla="*/ 217 h 217"/>
                <a:gd name="T26" fmla="*/ 73 w 3059"/>
                <a:gd name="T27" fmla="*/ 213 h 217"/>
                <a:gd name="T28" fmla="*/ 43 w 3059"/>
                <a:gd name="T29" fmla="*/ 197 h 217"/>
                <a:gd name="T30" fmla="*/ 19 w 3059"/>
                <a:gd name="T31" fmla="*/ 173 h 217"/>
                <a:gd name="T32" fmla="*/ 6 w 3059"/>
                <a:gd name="T33" fmla="*/ 143 h 217"/>
                <a:gd name="T34" fmla="*/ 0 w 3059"/>
                <a:gd name="T35" fmla="*/ 107 h 217"/>
                <a:gd name="T36" fmla="*/ 6 w 3059"/>
                <a:gd name="T37" fmla="*/ 73 h 217"/>
                <a:gd name="T38" fmla="*/ 19 w 3059"/>
                <a:gd name="T39" fmla="*/ 44 h 217"/>
                <a:gd name="T40" fmla="*/ 43 w 3059"/>
                <a:gd name="T41" fmla="*/ 20 h 217"/>
                <a:gd name="T42" fmla="*/ 73 w 3059"/>
                <a:gd name="T43" fmla="*/ 4 h 217"/>
                <a:gd name="T44" fmla="*/ 109 w 305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7">
                  <a:moveTo>
                    <a:pt x="109" y="0"/>
                  </a:moveTo>
                  <a:lnTo>
                    <a:pt x="2949" y="0"/>
                  </a:lnTo>
                  <a:lnTo>
                    <a:pt x="2983" y="4"/>
                  </a:lnTo>
                  <a:lnTo>
                    <a:pt x="3013" y="20"/>
                  </a:lnTo>
                  <a:lnTo>
                    <a:pt x="3037" y="44"/>
                  </a:lnTo>
                  <a:lnTo>
                    <a:pt x="3053" y="73"/>
                  </a:lnTo>
                  <a:lnTo>
                    <a:pt x="3059" y="107"/>
                  </a:lnTo>
                  <a:lnTo>
                    <a:pt x="3053" y="143"/>
                  </a:lnTo>
                  <a:lnTo>
                    <a:pt x="3037" y="173"/>
                  </a:lnTo>
                  <a:lnTo>
                    <a:pt x="3013" y="197"/>
                  </a:lnTo>
                  <a:lnTo>
                    <a:pt x="2983" y="213"/>
                  </a:lnTo>
                  <a:lnTo>
                    <a:pt x="2949" y="217"/>
                  </a:lnTo>
                  <a:lnTo>
                    <a:pt x="109" y="217"/>
                  </a:lnTo>
                  <a:lnTo>
                    <a:pt x="73" y="213"/>
                  </a:lnTo>
                  <a:lnTo>
                    <a:pt x="43" y="197"/>
                  </a:lnTo>
                  <a:lnTo>
                    <a:pt x="19" y="173"/>
                  </a:lnTo>
                  <a:lnTo>
                    <a:pt x="6" y="143"/>
                  </a:lnTo>
                  <a:lnTo>
                    <a:pt x="0" y="107"/>
                  </a:lnTo>
                  <a:lnTo>
                    <a:pt x="6" y="73"/>
                  </a:lnTo>
                  <a:lnTo>
                    <a:pt x="19" y="44"/>
                  </a:lnTo>
                  <a:lnTo>
                    <a:pt x="43" y="20"/>
                  </a:lnTo>
                  <a:lnTo>
                    <a:pt x="73" y="4"/>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9" name="Freeform 46">
              <a:extLst>
                <a:ext uri="{FF2B5EF4-FFF2-40B4-BE49-F238E27FC236}">
                  <a16:creationId xmlns:a16="http://schemas.microsoft.com/office/drawing/2014/main" id="{D2B1B04A-0485-4226-A5DA-DABBB67D60EC}"/>
                </a:ext>
              </a:extLst>
            </p:cNvPr>
            <p:cNvSpPr>
              <a:spLocks/>
            </p:cNvSpPr>
            <p:nvPr/>
          </p:nvSpPr>
          <p:spPr bwMode="auto">
            <a:xfrm>
              <a:off x="2419" y="3441"/>
              <a:ext cx="1529" cy="109"/>
            </a:xfrm>
            <a:custGeom>
              <a:avLst/>
              <a:gdLst>
                <a:gd name="T0" fmla="*/ 109 w 3059"/>
                <a:gd name="T1" fmla="*/ 0 h 218"/>
                <a:gd name="T2" fmla="*/ 2949 w 3059"/>
                <a:gd name="T3" fmla="*/ 0 h 218"/>
                <a:gd name="T4" fmla="*/ 2983 w 3059"/>
                <a:gd name="T5" fmla="*/ 6 h 218"/>
                <a:gd name="T6" fmla="*/ 3013 w 3059"/>
                <a:gd name="T7" fmla="*/ 21 h 218"/>
                <a:gd name="T8" fmla="*/ 3037 w 3059"/>
                <a:gd name="T9" fmla="*/ 45 h 218"/>
                <a:gd name="T10" fmla="*/ 3053 w 3059"/>
                <a:gd name="T11" fmla="*/ 75 h 218"/>
                <a:gd name="T12" fmla="*/ 3059 w 3059"/>
                <a:gd name="T13" fmla="*/ 109 h 218"/>
                <a:gd name="T14" fmla="*/ 3053 w 3059"/>
                <a:gd name="T15" fmla="*/ 145 h 218"/>
                <a:gd name="T16" fmla="*/ 3037 w 3059"/>
                <a:gd name="T17" fmla="*/ 175 h 218"/>
                <a:gd name="T18" fmla="*/ 3013 w 3059"/>
                <a:gd name="T19" fmla="*/ 196 h 218"/>
                <a:gd name="T20" fmla="*/ 2983 w 3059"/>
                <a:gd name="T21" fmla="*/ 212 h 218"/>
                <a:gd name="T22" fmla="*/ 2949 w 3059"/>
                <a:gd name="T23" fmla="*/ 218 h 218"/>
                <a:gd name="T24" fmla="*/ 109 w 3059"/>
                <a:gd name="T25" fmla="*/ 218 h 218"/>
                <a:gd name="T26" fmla="*/ 73 w 3059"/>
                <a:gd name="T27" fmla="*/ 212 h 218"/>
                <a:gd name="T28" fmla="*/ 43 w 3059"/>
                <a:gd name="T29" fmla="*/ 196 h 218"/>
                <a:gd name="T30" fmla="*/ 19 w 3059"/>
                <a:gd name="T31" fmla="*/ 175 h 218"/>
                <a:gd name="T32" fmla="*/ 6 w 3059"/>
                <a:gd name="T33" fmla="*/ 145 h 218"/>
                <a:gd name="T34" fmla="*/ 0 w 3059"/>
                <a:gd name="T35" fmla="*/ 109 h 218"/>
                <a:gd name="T36" fmla="*/ 6 w 3059"/>
                <a:gd name="T37" fmla="*/ 75 h 218"/>
                <a:gd name="T38" fmla="*/ 19 w 3059"/>
                <a:gd name="T39" fmla="*/ 45 h 218"/>
                <a:gd name="T40" fmla="*/ 43 w 3059"/>
                <a:gd name="T41" fmla="*/ 21 h 218"/>
                <a:gd name="T42" fmla="*/ 73 w 3059"/>
                <a:gd name="T43" fmla="*/ 6 h 218"/>
                <a:gd name="T44" fmla="*/ 109 w 3059"/>
                <a:gd name="T4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8">
                  <a:moveTo>
                    <a:pt x="109" y="0"/>
                  </a:moveTo>
                  <a:lnTo>
                    <a:pt x="2949" y="0"/>
                  </a:lnTo>
                  <a:lnTo>
                    <a:pt x="2983" y="6"/>
                  </a:lnTo>
                  <a:lnTo>
                    <a:pt x="3013" y="21"/>
                  </a:lnTo>
                  <a:lnTo>
                    <a:pt x="3037" y="45"/>
                  </a:lnTo>
                  <a:lnTo>
                    <a:pt x="3053" y="75"/>
                  </a:lnTo>
                  <a:lnTo>
                    <a:pt x="3059" y="109"/>
                  </a:lnTo>
                  <a:lnTo>
                    <a:pt x="3053" y="145"/>
                  </a:lnTo>
                  <a:lnTo>
                    <a:pt x="3037" y="175"/>
                  </a:lnTo>
                  <a:lnTo>
                    <a:pt x="3013" y="196"/>
                  </a:lnTo>
                  <a:lnTo>
                    <a:pt x="2983" y="212"/>
                  </a:lnTo>
                  <a:lnTo>
                    <a:pt x="2949" y="218"/>
                  </a:lnTo>
                  <a:lnTo>
                    <a:pt x="109" y="218"/>
                  </a:lnTo>
                  <a:lnTo>
                    <a:pt x="73" y="212"/>
                  </a:lnTo>
                  <a:lnTo>
                    <a:pt x="43" y="196"/>
                  </a:lnTo>
                  <a:lnTo>
                    <a:pt x="19" y="175"/>
                  </a:lnTo>
                  <a:lnTo>
                    <a:pt x="6" y="145"/>
                  </a:lnTo>
                  <a:lnTo>
                    <a:pt x="0" y="109"/>
                  </a:lnTo>
                  <a:lnTo>
                    <a:pt x="6" y="75"/>
                  </a:lnTo>
                  <a:lnTo>
                    <a:pt x="19" y="45"/>
                  </a:lnTo>
                  <a:lnTo>
                    <a:pt x="43" y="21"/>
                  </a:lnTo>
                  <a:lnTo>
                    <a:pt x="73" y="6"/>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0" name="Freeform 47">
              <a:extLst>
                <a:ext uri="{FF2B5EF4-FFF2-40B4-BE49-F238E27FC236}">
                  <a16:creationId xmlns:a16="http://schemas.microsoft.com/office/drawing/2014/main" id="{9AF376D3-D3D9-434B-A2EB-79AC3BA6B4C3}"/>
                </a:ext>
              </a:extLst>
            </p:cNvPr>
            <p:cNvSpPr>
              <a:spLocks noEditPoints="1"/>
            </p:cNvSpPr>
            <p:nvPr/>
          </p:nvSpPr>
          <p:spPr bwMode="auto">
            <a:xfrm>
              <a:off x="4931" y="1036"/>
              <a:ext cx="328" cy="493"/>
            </a:xfrm>
            <a:custGeom>
              <a:avLst/>
              <a:gdLst>
                <a:gd name="T0" fmla="*/ 328 w 656"/>
                <a:gd name="T1" fmla="*/ 219 h 985"/>
                <a:gd name="T2" fmla="*/ 294 w 656"/>
                <a:gd name="T3" fmla="*/ 225 h 985"/>
                <a:gd name="T4" fmla="*/ 265 w 656"/>
                <a:gd name="T5" fmla="*/ 241 h 985"/>
                <a:gd name="T6" fmla="*/ 241 w 656"/>
                <a:gd name="T7" fmla="*/ 264 h 985"/>
                <a:gd name="T8" fmla="*/ 225 w 656"/>
                <a:gd name="T9" fmla="*/ 294 h 985"/>
                <a:gd name="T10" fmla="*/ 219 w 656"/>
                <a:gd name="T11" fmla="*/ 328 h 985"/>
                <a:gd name="T12" fmla="*/ 219 w 656"/>
                <a:gd name="T13" fmla="*/ 766 h 985"/>
                <a:gd name="T14" fmla="*/ 438 w 656"/>
                <a:gd name="T15" fmla="*/ 766 h 985"/>
                <a:gd name="T16" fmla="*/ 438 w 656"/>
                <a:gd name="T17" fmla="*/ 328 h 985"/>
                <a:gd name="T18" fmla="*/ 432 w 656"/>
                <a:gd name="T19" fmla="*/ 294 h 985"/>
                <a:gd name="T20" fmla="*/ 418 w 656"/>
                <a:gd name="T21" fmla="*/ 264 h 985"/>
                <a:gd name="T22" fmla="*/ 394 w 656"/>
                <a:gd name="T23" fmla="*/ 241 h 985"/>
                <a:gd name="T24" fmla="*/ 364 w 656"/>
                <a:gd name="T25" fmla="*/ 225 h 985"/>
                <a:gd name="T26" fmla="*/ 328 w 656"/>
                <a:gd name="T27" fmla="*/ 219 h 985"/>
                <a:gd name="T28" fmla="*/ 328 w 656"/>
                <a:gd name="T29" fmla="*/ 0 h 985"/>
                <a:gd name="T30" fmla="*/ 388 w 656"/>
                <a:gd name="T31" fmla="*/ 6 h 985"/>
                <a:gd name="T32" fmla="*/ 444 w 656"/>
                <a:gd name="T33" fmla="*/ 22 h 985"/>
                <a:gd name="T34" fmla="*/ 493 w 656"/>
                <a:gd name="T35" fmla="*/ 46 h 985"/>
                <a:gd name="T36" fmla="*/ 539 w 656"/>
                <a:gd name="T37" fmla="*/ 77 h 985"/>
                <a:gd name="T38" fmla="*/ 579 w 656"/>
                <a:gd name="T39" fmla="*/ 117 h 985"/>
                <a:gd name="T40" fmla="*/ 613 w 656"/>
                <a:gd name="T41" fmla="*/ 163 h 985"/>
                <a:gd name="T42" fmla="*/ 637 w 656"/>
                <a:gd name="T43" fmla="*/ 215 h 985"/>
                <a:gd name="T44" fmla="*/ 650 w 656"/>
                <a:gd name="T45" fmla="*/ 270 h 985"/>
                <a:gd name="T46" fmla="*/ 656 w 656"/>
                <a:gd name="T47" fmla="*/ 328 h 985"/>
                <a:gd name="T48" fmla="*/ 656 w 656"/>
                <a:gd name="T49" fmla="*/ 875 h 985"/>
                <a:gd name="T50" fmla="*/ 650 w 656"/>
                <a:gd name="T51" fmla="*/ 909 h 985"/>
                <a:gd name="T52" fmla="*/ 635 w 656"/>
                <a:gd name="T53" fmla="*/ 939 h 985"/>
                <a:gd name="T54" fmla="*/ 613 w 656"/>
                <a:gd name="T55" fmla="*/ 963 h 985"/>
                <a:gd name="T56" fmla="*/ 581 w 656"/>
                <a:gd name="T57" fmla="*/ 979 h 985"/>
                <a:gd name="T58" fmla="*/ 547 w 656"/>
                <a:gd name="T59" fmla="*/ 985 h 985"/>
                <a:gd name="T60" fmla="*/ 109 w 656"/>
                <a:gd name="T61" fmla="*/ 985 h 985"/>
                <a:gd name="T62" fmla="*/ 76 w 656"/>
                <a:gd name="T63" fmla="*/ 979 h 985"/>
                <a:gd name="T64" fmla="*/ 46 w 656"/>
                <a:gd name="T65" fmla="*/ 963 h 985"/>
                <a:gd name="T66" fmla="*/ 22 w 656"/>
                <a:gd name="T67" fmla="*/ 939 h 985"/>
                <a:gd name="T68" fmla="*/ 6 w 656"/>
                <a:gd name="T69" fmla="*/ 909 h 985"/>
                <a:gd name="T70" fmla="*/ 0 w 656"/>
                <a:gd name="T71" fmla="*/ 875 h 985"/>
                <a:gd name="T72" fmla="*/ 0 w 656"/>
                <a:gd name="T73" fmla="*/ 328 h 985"/>
                <a:gd name="T74" fmla="*/ 6 w 656"/>
                <a:gd name="T75" fmla="*/ 270 h 985"/>
                <a:gd name="T76" fmla="*/ 22 w 656"/>
                <a:gd name="T77" fmla="*/ 215 h 985"/>
                <a:gd name="T78" fmla="*/ 46 w 656"/>
                <a:gd name="T79" fmla="*/ 163 h 985"/>
                <a:gd name="T80" fmla="*/ 78 w 656"/>
                <a:gd name="T81" fmla="*/ 117 h 985"/>
                <a:gd name="T82" fmla="*/ 117 w 656"/>
                <a:gd name="T83" fmla="*/ 77 h 985"/>
                <a:gd name="T84" fmla="*/ 163 w 656"/>
                <a:gd name="T85" fmla="*/ 46 h 985"/>
                <a:gd name="T86" fmla="*/ 215 w 656"/>
                <a:gd name="T87" fmla="*/ 22 h 985"/>
                <a:gd name="T88" fmla="*/ 271 w 656"/>
                <a:gd name="T89" fmla="*/ 6 h 985"/>
                <a:gd name="T90" fmla="*/ 328 w 656"/>
                <a:gd name="T9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985">
                  <a:moveTo>
                    <a:pt x="328" y="219"/>
                  </a:moveTo>
                  <a:lnTo>
                    <a:pt x="294" y="225"/>
                  </a:lnTo>
                  <a:lnTo>
                    <a:pt x="265" y="241"/>
                  </a:lnTo>
                  <a:lnTo>
                    <a:pt x="241" y="264"/>
                  </a:lnTo>
                  <a:lnTo>
                    <a:pt x="225" y="294"/>
                  </a:lnTo>
                  <a:lnTo>
                    <a:pt x="219" y="328"/>
                  </a:lnTo>
                  <a:lnTo>
                    <a:pt x="219" y="766"/>
                  </a:lnTo>
                  <a:lnTo>
                    <a:pt x="438" y="766"/>
                  </a:lnTo>
                  <a:lnTo>
                    <a:pt x="438" y="328"/>
                  </a:lnTo>
                  <a:lnTo>
                    <a:pt x="432" y="294"/>
                  </a:lnTo>
                  <a:lnTo>
                    <a:pt x="418" y="264"/>
                  </a:lnTo>
                  <a:lnTo>
                    <a:pt x="394" y="241"/>
                  </a:lnTo>
                  <a:lnTo>
                    <a:pt x="364" y="225"/>
                  </a:lnTo>
                  <a:lnTo>
                    <a:pt x="328" y="219"/>
                  </a:lnTo>
                  <a:close/>
                  <a:moveTo>
                    <a:pt x="328" y="0"/>
                  </a:moveTo>
                  <a:lnTo>
                    <a:pt x="388" y="6"/>
                  </a:lnTo>
                  <a:lnTo>
                    <a:pt x="444" y="22"/>
                  </a:lnTo>
                  <a:lnTo>
                    <a:pt x="493" y="46"/>
                  </a:lnTo>
                  <a:lnTo>
                    <a:pt x="539" y="77"/>
                  </a:lnTo>
                  <a:lnTo>
                    <a:pt x="579" y="117"/>
                  </a:lnTo>
                  <a:lnTo>
                    <a:pt x="613" y="163"/>
                  </a:lnTo>
                  <a:lnTo>
                    <a:pt x="637" y="215"/>
                  </a:lnTo>
                  <a:lnTo>
                    <a:pt x="650" y="270"/>
                  </a:lnTo>
                  <a:lnTo>
                    <a:pt x="656" y="328"/>
                  </a:lnTo>
                  <a:lnTo>
                    <a:pt x="656" y="875"/>
                  </a:lnTo>
                  <a:lnTo>
                    <a:pt x="650" y="909"/>
                  </a:lnTo>
                  <a:lnTo>
                    <a:pt x="635" y="939"/>
                  </a:lnTo>
                  <a:lnTo>
                    <a:pt x="613" y="963"/>
                  </a:lnTo>
                  <a:lnTo>
                    <a:pt x="581" y="979"/>
                  </a:lnTo>
                  <a:lnTo>
                    <a:pt x="547" y="985"/>
                  </a:lnTo>
                  <a:lnTo>
                    <a:pt x="109" y="985"/>
                  </a:lnTo>
                  <a:lnTo>
                    <a:pt x="76" y="979"/>
                  </a:lnTo>
                  <a:lnTo>
                    <a:pt x="46" y="963"/>
                  </a:lnTo>
                  <a:lnTo>
                    <a:pt x="22" y="939"/>
                  </a:lnTo>
                  <a:lnTo>
                    <a:pt x="6" y="909"/>
                  </a:lnTo>
                  <a:lnTo>
                    <a:pt x="0" y="875"/>
                  </a:lnTo>
                  <a:lnTo>
                    <a:pt x="0" y="328"/>
                  </a:lnTo>
                  <a:lnTo>
                    <a:pt x="6" y="270"/>
                  </a:lnTo>
                  <a:lnTo>
                    <a:pt x="22" y="215"/>
                  </a:lnTo>
                  <a:lnTo>
                    <a:pt x="46" y="163"/>
                  </a:lnTo>
                  <a:lnTo>
                    <a:pt x="78" y="117"/>
                  </a:lnTo>
                  <a:lnTo>
                    <a:pt x="117" y="77"/>
                  </a:lnTo>
                  <a:lnTo>
                    <a:pt x="163" y="46"/>
                  </a:lnTo>
                  <a:lnTo>
                    <a:pt x="215" y="22"/>
                  </a:lnTo>
                  <a:lnTo>
                    <a:pt x="271" y="6"/>
                  </a:lnTo>
                  <a:lnTo>
                    <a:pt x="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1" name="Freeform 48">
              <a:extLst>
                <a:ext uri="{FF2B5EF4-FFF2-40B4-BE49-F238E27FC236}">
                  <a16:creationId xmlns:a16="http://schemas.microsoft.com/office/drawing/2014/main" id="{BC109536-03F2-45E8-A6E3-8F389D67E069}"/>
                </a:ext>
              </a:extLst>
            </p:cNvPr>
            <p:cNvSpPr>
              <a:spLocks/>
            </p:cNvSpPr>
            <p:nvPr/>
          </p:nvSpPr>
          <p:spPr bwMode="auto">
            <a:xfrm>
              <a:off x="2199" y="599"/>
              <a:ext cx="2847" cy="656"/>
            </a:xfrm>
            <a:custGeom>
              <a:avLst/>
              <a:gdLst>
                <a:gd name="T0" fmla="*/ 103 w 5695"/>
                <a:gd name="T1" fmla="*/ 0 h 1314"/>
                <a:gd name="T2" fmla="*/ 133 w 5695"/>
                <a:gd name="T3" fmla="*/ 2 h 1314"/>
                <a:gd name="T4" fmla="*/ 5595 w 5695"/>
                <a:gd name="T5" fmla="*/ 1095 h 1314"/>
                <a:gd name="T6" fmla="*/ 5629 w 5695"/>
                <a:gd name="T7" fmla="*/ 1105 h 1314"/>
                <a:gd name="T8" fmla="*/ 5659 w 5695"/>
                <a:gd name="T9" fmla="*/ 1123 h 1314"/>
                <a:gd name="T10" fmla="*/ 5679 w 5695"/>
                <a:gd name="T11" fmla="*/ 1148 h 1314"/>
                <a:gd name="T12" fmla="*/ 5693 w 5695"/>
                <a:gd name="T13" fmla="*/ 1180 h 1314"/>
                <a:gd name="T14" fmla="*/ 5695 w 5695"/>
                <a:gd name="T15" fmla="*/ 1216 h 1314"/>
                <a:gd name="T16" fmla="*/ 5685 w 5695"/>
                <a:gd name="T17" fmla="*/ 1250 h 1314"/>
                <a:gd name="T18" fmla="*/ 5667 w 5695"/>
                <a:gd name="T19" fmla="*/ 1278 h 1314"/>
                <a:gd name="T20" fmla="*/ 5641 w 5695"/>
                <a:gd name="T21" fmla="*/ 1300 h 1314"/>
                <a:gd name="T22" fmla="*/ 5609 w 5695"/>
                <a:gd name="T23" fmla="*/ 1312 h 1314"/>
                <a:gd name="T24" fmla="*/ 5573 w 5695"/>
                <a:gd name="T25" fmla="*/ 1314 h 1314"/>
                <a:gd name="T26" fmla="*/ 5552 w 5695"/>
                <a:gd name="T27" fmla="*/ 1314 h 1314"/>
                <a:gd name="T28" fmla="*/ 90 w 5695"/>
                <a:gd name="T29" fmla="*/ 221 h 1314"/>
                <a:gd name="T30" fmla="*/ 62 w 5695"/>
                <a:gd name="T31" fmla="*/ 211 h 1314"/>
                <a:gd name="T32" fmla="*/ 38 w 5695"/>
                <a:gd name="T33" fmla="*/ 195 h 1314"/>
                <a:gd name="T34" fmla="*/ 18 w 5695"/>
                <a:gd name="T35" fmla="*/ 174 h 1314"/>
                <a:gd name="T36" fmla="*/ 6 w 5695"/>
                <a:gd name="T37" fmla="*/ 148 h 1314"/>
                <a:gd name="T38" fmla="*/ 0 w 5695"/>
                <a:gd name="T39" fmla="*/ 120 h 1314"/>
                <a:gd name="T40" fmla="*/ 2 w 5695"/>
                <a:gd name="T41" fmla="*/ 90 h 1314"/>
                <a:gd name="T42" fmla="*/ 12 w 5695"/>
                <a:gd name="T43" fmla="*/ 62 h 1314"/>
                <a:gd name="T44" fmla="*/ 28 w 5695"/>
                <a:gd name="T45" fmla="*/ 38 h 1314"/>
                <a:gd name="T46" fmla="*/ 50 w 5695"/>
                <a:gd name="T47" fmla="*/ 18 h 1314"/>
                <a:gd name="T48" fmla="*/ 76 w 5695"/>
                <a:gd name="T49" fmla="*/ 6 h 1314"/>
                <a:gd name="T50" fmla="*/ 103 w 5695"/>
                <a:gd name="T5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95" h="1314">
                  <a:moveTo>
                    <a:pt x="103" y="0"/>
                  </a:moveTo>
                  <a:lnTo>
                    <a:pt x="133" y="2"/>
                  </a:lnTo>
                  <a:lnTo>
                    <a:pt x="5595" y="1095"/>
                  </a:lnTo>
                  <a:lnTo>
                    <a:pt x="5629" y="1105"/>
                  </a:lnTo>
                  <a:lnTo>
                    <a:pt x="5659" y="1123"/>
                  </a:lnTo>
                  <a:lnTo>
                    <a:pt x="5679" y="1148"/>
                  </a:lnTo>
                  <a:lnTo>
                    <a:pt x="5693" y="1180"/>
                  </a:lnTo>
                  <a:lnTo>
                    <a:pt x="5695" y="1216"/>
                  </a:lnTo>
                  <a:lnTo>
                    <a:pt x="5685" y="1250"/>
                  </a:lnTo>
                  <a:lnTo>
                    <a:pt x="5667" y="1278"/>
                  </a:lnTo>
                  <a:lnTo>
                    <a:pt x="5641" y="1300"/>
                  </a:lnTo>
                  <a:lnTo>
                    <a:pt x="5609" y="1312"/>
                  </a:lnTo>
                  <a:lnTo>
                    <a:pt x="5573" y="1314"/>
                  </a:lnTo>
                  <a:lnTo>
                    <a:pt x="5552" y="1314"/>
                  </a:lnTo>
                  <a:lnTo>
                    <a:pt x="90" y="221"/>
                  </a:lnTo>
                  <a:lnTo>
                    <a:pt x="62" y="211"/>
                  </a:lnTo>
                  <a:lnTo>
                    <a:pt x="38" y="195"/>
                  </a:lnTo>
                  <a:lnTo>
                    <a:pt x="18" y="174"/>
                  </a:lnTo>
                  <a:lnTo>
                    <a:pt x="6" y="148"/>
                  </a:lnTo>
                  <a:lnTo>
                    <a:pt x="0" y="120"/>
                  </a:lnTo>
                  <a:lnTo>
                    <a:pt x="2" y="90"/>
                  </a:lnTo>
                  <a:lnTo>
                    <a:pt x="12" y="62"/>
                  </a:lnTo>
                  <a:lnTo>
                    <a:pt x="28" y="38"/>
                  </a:lnTo>
                  <a:lnTo>
                    <a:pt x="50" y="18"/>
                  </a:lnTo>
                  <a:lnTo>
                    <a:pt x="76" y="6"/>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2" name="Freeform 49">
              <a:extLst>
                <a:ext uri="{FF2B5EF4-FFF2-40B4-BE49-F238E27FC236}">
                  <a16:creationId xmlns:a16="http://schemas.microsoft.com/office/drawing/2014/main" id="{80B54362-935B-41EC-8900-8355257A4C38}"/>
                </a:ext>
              </a:extLst>
            </p:cNvPr>
            <p:cNvSpPr>
              <a:spLocks/>
            </p:cNvSpPr>
            <p:nvPr/>
          </p:nvSpPr>
          <p:spPr bwMode="auto">
            <a:xfrm>
              <a:off x="2200" y="545"/>
              <a:ext cx="109" cy="219"/>
            </a:xfrm>
            <a:custGeom>
              <a:avLst/>
              <a:gdLst>
                <a:gd name="T0" fmla="*/ 109 w 219"/>
                <a:gd name="T1" fmla="*/ 0 h 438"/>
                <a:gd name="T2" fmla="*/ 143 w 219"/>
                <a:gd name="T3" fmla="*/ 6 h 438"/>
                <a:gd name="T4" fmla="*/ 173 w 219"/>
                <a:gd name="T5" fmla="*/ 22 h 438"/>
                <a:gd name="T6" fmla="*/ 197 w 219"/>
                <a:gd name="T7" fmla="*/ 46 h 438"/>
                <a:gd name="T8" fmla="*/ 213 w 219"/>
                <a:gd name="T9" fmla="*/ 76 h 438"/>
                <a:gd name="T10" fmla="*/ 219 w 219"/>
                <a:gd name="T11" fmla="*/ 109 h 438"/>
                <a:gd name="T12" fmla="*/ 219 w 219"/>
                <a:gd name="T13" fmla="*/ 328 h 438"/>
                <a:gd name="T14" fmla="*/ 213 w 219"/>
                <a:gd name="T15" fmla="*/ 362 h 438"/>
                <a:gd name="T16" fmla="*/ 197 w 219"/>
                <a:gd name="T17" fmla="*/ 392 h 438"/>
                <a:gd name="T18" fmla="*/ 173 w 219"/>
                <a:gd name="T19" fmla="*/ 416 h 438"/>
                <a:gd name="T20" fmla="*/ 143 w 219"/>
                <a:gd name="T21" fmla="*/ 432 h 438"/>
                <a:gd name="T22" fmla="*/ 109 w 219"/>
                <a:gd name="T23" fmla="*/ 438 h 438"/>
                <a:gd name="T24" fmla="*/ 76 w 219"/>
                <a:gd name="T25" fmla="*/ 432 h 438"/>
                <a:gd name="T26" fmla="*/ 46 w 219"/>
                <a:gd name="T27" fmla="*/ 416 h 438"/>
                <a:gd name="T28" fmla="*/ 22 w 219"/>
                <a:gd name="T29" fmla="*/ 392 h 438"/>
                <a:gd name="T30" fmla="*/ 6 w 219"/>
                <a:gd name="T31" fmla="*/ 362 h 438"/>
                <a:gd name="T32" fmla="*/ 0 w 219"/>
                <a:gd name="T33" fmla="*/ 328 h 438"/>
                <a:gd name="T34" fmla="*/ 0 w 219"/>
                <a:gd name="T35" fmla="*/ 109 h 438"/>
                <a:gd name="T36" fmla="*/ 6 w 219"/>
                <a:gd name="T37" fmla="*/ 76 h 438"/>
                <a:gd name="T38" fmla="*/ 22 w 219"/>
                <a:gd name="T39" fmla="*/ 46 h 438"/>
                <a:gd name="T40" fmla="*/ 46 w 219"/>
                <a:gd name="T41" fmla="*/ 22 h 438"/>
                <a:gd name="T42" fmla="*/ 76 w 219"/>
                <a:gd name="T43" fmla="*/ 6 h 438"/>
                <a:gd name="T44" fmla="*/ 109 w 219"/>
                <a:gd name="T4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438">
                  <a:moveTo>
                    <a:pt x="109" y="0"/>
                  </a:moveTo>
                  <a:lnTo>
                    <a:pt x="143" y="6"/>
                  </a:lnTo>
                  <a:lnTo>
                    <a:pt x="173" y="22"/>
                  </a:lnTo>
                  <a:lnTo>
                    <a:pt x="197" y="46"/>
                  </a:lnTo>
                  <a:lnTo>
                    <a:pt x="213" y="76"/>
                  </a:lnTo>
                  <a:lnTo>
                    <a:pt x="219" y="109"/>
                  </a:lnTo>
                  <a:lnTo>
                    <a:pt x="219" y="328"/>
                  </a:lnTo>
                  <a:lnTo>
                    <a:pt x="213" y="362"/>
                  </a:lnTo>
                  <a:lnTo>
                    <a:pt x="197" y="392"/>
                  </a:lnTo>
                  <a:lnTo>
                    <a:pt x="173" y="416"/>
                  </a:lnTo>
                  <a:lnTo>
                    <a:pt x="143" y="432"/>
                  </a:lnTo>
                  <a:lnTo>
                    <a:pt x="109" y="438"/>
                  </a:lnTo>
                  <a:lnTo>
                    <a:pt x="76" y="432"/>
                  </a:lnTo>
                  <a:lnTo>
                    <a:pt x="46" y="416"/>
                  </a:lnTo>
                  <a:lnTo>
                    <a:pt x="22" y="392"/>
                  </a:lnTo>
                  <a:lnTo>
                    <a:pt x="6" y="362"/>
                  </a:lnTo>
                  <a:lnTo>
                    <a:pt x="0" y="328"/>
                  </a:lnTo>
                  <a:lnTo>
                    <a:pt x="0" y="109"/>
                  </a:lnTo>
                  <a:lnTo>
                    <a:pt x="6" y="76"/>
                  </a:lnTo>
                  <a:lnTo>
                    <a:pt x="22" y="46"/>
                  </a:lnTo>
                  <a:lnTo>
                    <a:pt x="46" y="22"/>
                  </a:lnTo>
                  <a:lnTo>
                    <a:pt x="76" y="6"/>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133" name="Group 52">
            <a:extLst>
              <a:ext uri="{FF2B5EF4-FFF2-40B4-BE49-F238E27FC236}">
                <a16:creationId xmlns:a16="http://schemas.microsoft.com/office/drawing/2014/main" id="{FA29FAA2-1C72-4D18-817A-3169B2F5A64C}"/>
              </a:ext>
            </a:extLst>
          </p:cNvPr>
          <p:cNvGrpSpPr>
            <a:grpSpLocks noChangeAspect="1"/>
          </p:cNvGrpSpPr>
          <p:nvPr/>
        </p:nvGrpSpPr>
        <p:grpSpPr bwMode="auto">
          <a:xfrm>
            <a:off x="1047682" y="3889541"/>
            <a:ext cx="686815" cy="561559"/>
            <a:chOff x="2199" y="818"/>
            <a:chExt cx="3279" cy="2681"/>
          </a:xfrm>
          <a:solidFill>
            <a:schemeClr val="bg2"/>
          </a:solidFill>
        </p:grpSpPr>
        <p:sp>
          <p:nvSpPr>
            <p:cNvPr id="134" name="Freeform 54">
              <a:extLst>
                <a:ext uri="{FF2B5EF4-FFF2-40B4-BE49-F238E27FC236}">
                  <a16:creationId xmlns:a16="http://schemas.microsoft.com/office/drawing/2014/main" id="{B0526A9A-9B73-4EA2-813A-EF7639590C1E}"/>
                </a:ext>
              </a:extLst>
            </p:cNvPr>
            <p:cNvSpPr>
              <a:spLocks/>
            </p:cNvSpPr>
            <p:nvPr/>
          </p:nvSpPr>
          <p:spPr bwMode="auto">
            <a:xfrm>
              <a:off x="3785" y="1399"/>
              <a:ext cx="107" cy="1683"/>
            </a:xfrm>
            <a:custGeom>
              <a:avLst/>
              <a:gdLst>
                <a:gd name="T0" fmla="*/ 105 w 212"/>
                <a:gd name="T1" fmla="*/ 0 h 3366"/>
                <a:gd name="T2" fmla="*/ 139 w 212"/>
                <a:gd name="T3" fmla="*/ 4 h 3366"/>
                <a:gd name="T4" fmla="*/ 169 w 212"/>
                <a:gd name="T5" fmla="*/ 20 h 3366"/>
                <a:gd name="T6" fmla="*/ 191 w 212"/>
                <a:gd name="T7" fmla="*/ 42 h 3366"/>
                <a:gd name="T8" fmla="*/ 206 w 212"/>
                <a:gd name="T9" fmla="*/ 72 h 3366"/>
                <a:gd name="T10" fmla="*/ 212 w 212"/>
                <a:gd name="T11" fmla="*/ 105 h 3366"/>
                <a:gd name="T12" fmla="*/ 212 w 212"/>
                <a:gd name="T13" fmla="*/ 3260 h 3366"/>
                <a:gd name="T14" fmla="*/ 206 w 212"/>
                <a:gd name="T15" fmla="*/ 3292 h 3366"/>
                <a:gd name="T16" fmla="*/ 191 w 212"/>
                <a:gd name="T17" fmla="*/ 3322 h 3366"/>
                <a:gd name="T18" fmla="*/ 169 w 212"/>
                <a:gd name="T19" fmla="*/ 3344 h 3366"/>
                <a:gd name="T20" fmla="*/ 139 w 212"/>
                <a:gd name="T21" fmla="*/ 3360 h 3366"/>
                <a:gd name="T22" fmla="*/ 105 w 212"/>
                <a:gd name="T23" fmla="*/ 3366 h 3366"/>
                <a:gd name="T24" fmla="*/ 73 w 212"/>
                <a:gd name="T25" fmla="*/ 3360 h 3366"/>
                <a:gd name="T26" fmla="*/ 43 w 212"/>
                <a:gd name="T27" fmla="*/ 3344 h 3366"/>
                <a:gd name="T28" fmla="*/ 19 w 212"/>
                <a:gd name="T29" fmla="*/ 3322 h 3366"/>
                <a:gd name="T30" fmla="*/ 6 w 212"/>
                <a:gd name="T31" fmla="*/ 3292 h 3366"/>
                <a:gd name="T32" fmla="*/ 0 w 212"/>
                <a:gd name="T33" fmla="*/ 3260 h 3366"/>
                <a:gd name="T34" fmla="*/ 0 w 212"/>
                <a:gd name="T35" fmla="*/ 105 h 3366"/>
                <a:gd name="T36" fmla="*/ 6 w 212"/>
                <a:gd name="T37" fmla="*/ 72 h 3366"/>
                <a:gd name="T38" fmla="*/ 19 w 212"/>
                <a:gd name="T39" fmla="*/ 42 h 3366"/>
                <a:gd name="T40" fmla="*/ 43 w 212"/>
                <a:gd name="T41" fmla="*/ 20 h 3366"/>
                <a:gd name="T42" fmla="*/ 73 w 212"/>
                <a:gd name="T43" fmla="*/ 4 h 3366"/>
                <a:gd name="T44" fmla="*/ 105 w 212"/>
                <a:gd name="T45" fmla="*/ 0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3366">
                  <a:moveTo>
                    <a:pt x="105" y="0"/>
                  </a:moveTo>
                  <a:lnTo>
                    <a:pt x="139" y="4"/>
                  </a:lnTo>
                  <a:lnTo>
                    <a:pt x="169" y="20"/>
                  </a:lnTo>
                  <a:lnTo>
                    <a:pt x="191" y="42"/>
                  </a:lnTo>
                  <a:lnTo>
                    <a:pt x="206" y="72"/>
                  </a:lnTo>
                  <a:lnTo>
                    <a:pt x="212" y="105"/>
                  </a:lnTo>
                  <a:lnTo>
                    <a:pt x="212" y="3260"/>
                  </a:lnTo>
                  <a:lnTo>
                    <a:pt x="206" y="3292"/>
                  </a:lnTo>
                  <a:lnTo>
                    <a:pt x="191" y="3322"/>
                  </a:lnTo>
                  <a:lnTo>
                    <a:pt x="169" y="3344"/>
                  </a:lnTo>
                  <a:lnTo>
                    <a:pt x="139" y="3360"/>
                  </a:lnTo>
                  <a:lnTo>
                    <a:pt x="105" y="3366"/>
                  </a:lnTo>
                  <a:lnTo>
                    <a:pt x="73" y="3360"/>
                  </a:lnTo>
                  <a:lnTo>
                    <a:pt x="43" y="3344"/>
                  </a:lnTo>
                  <a:lnTo>
                    <a:pt x="19" y="3322"/>
                  </a:lnTo>
                  <a:lnTo>
                    <a:pt x="6" y="3292"/>
                  </a:lnTo>
                  <a:lnTo>
                    <a:pt x="0" y="3260"/>
                  </a:lnTo>
                  <a:lnTo>
                    <a:pt x="0" y="105"/>
                  </a:lnTo>
                  <a:lnTo>
                    <a:pt x="6" y="72"/>
                  </a:lnTo>
                  <a:lnTo>
                    <a:pt x="19" y="42"/>
                  </a:lnTo>
                  <a:lnTo>
                    <a:pt x="43" y="20"/>
                  </a:lnTo>
                  <a:lnTo>
                    <a:pt x="73" y="4"/>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5" name="Freeform 55">
              <a:extLst>
                <a:ext uri="{FF2B5EF4-FFF2-40B4-BE49-F238E27FC236}">
                  <a16:creationId xmlns:a16="http://schemas.microsoft.com/office/drawing/2014/main" id="{EF4EB5CD-8EFE-4DA6-8AD6-1FA3E75D536E}"/>
                </a:ext>
              </a:extLst>
            </p:cNvPr>
            <p:cNvSpPr>
              <a:spLocks/>
            </p:cNvSpPr>
            <p:nvPr/>
          </p:nvSpPr>
          <p:spPr bwMode="auto">
            <a:xfrm>
              <a:off x="2199" y="818"/>
              <a:ext cx="3279" cy="2469"/>
            </a:xfrm>
            <a:custGeom>
              <a:avLst/>
              <a:gdLst>
                <a:gd name="T0" fmla="*/ 2554 w 6558"/>
                <a:gd name="T1" fmla="*/ 56 h 4939"/>
                <a:gd name="T2" fmla="*/ 2930 w 6558"/>
                <a:gd name="T3" fmla="*/ 234 h 4939"/>
                <a:gd name="T4" fmla="*/ 3187 w 6558"/>
                <a:gd name="T5" fmla="*/ 479 h 4939"/>
                <a:gd name="T6" fmla="*/ 3429 w 6558"/>
                <a:gd name="T7" fmla="*/ 409 h 4939"/>
                <a:gd name="T8" fmla="*/ 3692 w 6558"/>
                <a:gd name="T9" fmla="*/ 193 h 4939"/>
                <a:gd name="T10" fmla="*/ 4098 w 6558"/>
                <a:gd name="T11" fmla="*/ 32 h 4939"/>
                <a:gd name="T12" fmla="*/ 4744 w 6558"/>
                <a:gd name="T13" fmla="*/ 24 h 4939"/>
                <a:gd name="T14" fmla="*/ 5512 w 6558"/>
                <a:gd name="T15" fmla="*/ 226 h 4939"/>
                <a:gd name="T16" fmla="*/ 6081 w 6558"/>
                <a:gd name="T17" fmla="*/ 413 h 4939"/>
                <a:gd name="T18" fmla="*/ 6484 w 6558"/>
                <a:gd name="T19" fmla="*/ 479 h 4939"/>
                <a:gd name="T20" fmla="*/ 6558 w 6558"/>
                <a:gd name="T21" fmla="*/ 4834 h 4939"/>
                <a:gd name="T22" fmla="*/ 6453 w 6558"/>
                <a:gd name="T23" fmla="*/ 4939 h 4939"/>
                <a:gd name="T24" fmla="*/ 5927 w 6558"/>
                <a:gd name="T25" fmla="*/ 4844 h 4939"/>
                <a:gd name="T26" fmla="*/ 5309 w 6558"/>
                <a:gd name="T27" fmla="*/ 4637 h 4939"/>
                <a:gd name="T28" fmla="*/ 4569 w 6558"/>
                <a:gd name="T29" fmla="*/ 4472 h 4939"/>
                <a:gd name="T30" fmla="*/ 3996 w 6558"/>
                <a:gd name="T31" fmla="*/ 4534 h 4939"/>
                <a:gd name="T32" fmla="*/ 3586 w 6558"/>
                <a:gd name="T33" fmla="*/ 4806 h 4939"/>
                <a:gd name="T34" fmla="*/ 3459 w 6558"/>
                <a:gd name="T35" fmla="*/ 4830 h 4939"/>
                <a:gd name="T36" fmla="*/ 3403 w 6558"/>
                <a:gd name="T37" fmla="*/ 4712 h 4939"/>
                <a:gd name="T38" fmla="*/ 3570 w 6558"/>
                <a:gd name="T39" fmla="*/ 4532 h 4939"/>
                <a:gd name="T40" fmla="*/ 3917 w 6558"/>
                <a:gd name="T41" fmla="*/ 4339 h 4939"/>
                <a:gd name="T42" fmla="*/ 4418 w 6558"/>
                <a:gd name="T43" fmla="*/ 4256 h 4939"/>
                <a:gd name="T44" fmla="*/ 5215 w 6558"/>
                <a:gd name="T45" fmla="*/ 4387 h 4939"/>
                <a:gd name="T46" fmla="*/ 5900 w 6558"/>
                <a:gd name="T47" fmla="*/ 4613 h 4939"/>
                <a:gd name="T48" fmla="*/ 6345 w 6558"/>
                <a:gd name="T49" fmla="*/ 679 h 4939"/>
                <a:gd name="T50" fmla="*/ 5719 w 6558"/>
                <a:gd name="T51" fmla="*/ 520 h 4939"/>
                <a:gd name="T52" fmla="*/ 5018 w 6558"/>
                <a:gd name="T53" fmla="*/ 296 h 4939"/>
                <a:gd name="T54" fmla="*/ 4310 w 6558"/>
                <a:gd name="T55" fmla="*/ 215 h 4939"/>
                <a:gd name="T56" fmla="*/ 3873 w 6558"/>
                <a:gd name="T57" fmla="*/ 334 h 4939"/>
                <a:gd name="T58" fmla="*/ 3592 w 6558"/>
                <a:gd name="T59" fmla="*/ 546 h 4939"/>
                <a:gd name="T60" fmla="*/ 3437 w 6558"/>
                <a:gd name="T61" fmla="*/ 759 h 4939"/>
                <a:gd name="T62" fmla="*/ 3381 w 6558"/>
                <a:gd name="T63" fmla="*/ 880 h 4939"/>
                <a:gd name="T64" fmla="*/ 3278 w 6558"/>
                <a:gd name="T65" fmla="*/ 960 h 4939"/>
                <a:gd name="T66" fmla="*/ 3175 w 6558"/>
                <a:gd name="T67" fmla="*/ 878 h 4939"/>
                <a:gd name="T68" fmla="*/ 3117 w 6558"/>
                <a:gd name="T69" fmla="*/ 751 h 4939"/>
                <a:gd name="T70" fmla="*/ 2962 w 6558"/>
                <a:gd name="T71" fmla="*/ 538 h 4939"/>
                <a:gd name="T72" fmla="*/ 2681 w 6558"/>
                <a:gd name="T73" fmla="*/ 330 h 4939"/>
                <a:gd name="T74" fmla="*/ 2248 w 6558"/>
                <a:gd name="T75" fmla="*/ 215 h 4939"/>
                <a:gd name="T76" fmla="*/ 1540 w 6558"/>
                <a:gd name="T77" fmla="*/ 296 h 4939"/>
                <a:gd name="T78" fmla="*/ 837 w 6558"/>
                <a:gd name="T79" fmla="*/ 520 h 4939"/>
                <a:gd name="T80" fmla="*/ 211 w 6558"/>
                <a:gd name="T81" fmla="*/ 679 h 4939"/>
                <a:gd name="T82" fmla="*/ 658 w 6558"/>
                <a:gd name="T83" fmla="*/ 4613 h 4939"/>
                <a:gd name="T84" fmla="*/ 1343 w 6558"/>
                <a:gd name="T85" fmla="*/ 4387 h 4939"/>
                <a:gd name="T86" fmla="*/ 2138 w 6558"/>
                <a:gd name="T87" fmla="*/ 4256 h 4939"/>
                <a:gd name="T88" fmla="*/ 2642 w 6558"/>
                <a:gd name="T89" fmla="*/ 4339 h 4939"/>
                <a:gd name="T90" fmla="*/ 2988 w 6558"/>
                <a:gd name="T91" fmla="*/ 4532 h 4939"/>
                <a:gd name="T92" fmla="*/ 3153 w 6558"/>
                <a:gd name="T93" fmla="*/ 4712 h 4939"/>
                <a:gd name="T94" fmla="*/ 3097 w 6558"/>
                <a:gd name="T95" fmla="*/ 4830 h 4939"/>
                <a:gd name="T96" fmla="*/ 2972 w 6558"/>
                <a:gd name="T97" fmla="*/ 4806 h 4939"/>
                <a:gd name="T98" fmla="*/ 2560 w 6558"/>
                <a:gd name="T99" fmla="*/ 4534 h 4939"/>
                <a:gd name="T100" fmla="*/ 1987 w 6558"/>
                <a:gd name="T101" fmla="*/ 4472 h 4939"/>
                <a:gd name="T102" fmla="*/ 1249 w 6558"/>
                <a:gd name="T103" fmla="*/ 4637 h 4939"/>
                <a:gd name="T104" fmla="*/ 629 w 6558"/>
                <a:gd name="T105" fmla="*/ 4844 h 4939"/>
                <a:gd name="T106" fmla="*/ 105 w 6558"/>
                <a:gd name="T107" fmla="*/ 4939 h 4939"/>
                <a:gd name="T108" fmla="*/ 0 w 6558"/>
                <a:gd name="T109" fmla="*/ 4834 h 4939"/>
                <a:gd name="T110" fmla="*/ 72 w 6558"/>
                <a:gd name="T111" fmla="*/ 479 h 4939"/>
                <a:gd name="T112" fmla="*/ 477 w 6558"/>
                <a:gd name="T113" fmla="*/ 413 h 4939"/>
                <a:gd name="T114" fmla="*/ 1046 w 6558"/>
                <a:gd name="T115" fmla="*/ 226 h 4939"/>
                <a:gd name="T116" fmla="*/ 1814 w 6558"/>
                <a:gd name="T117" fmla="*/ 24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8" h="4939">
                  <a:moveTo>
                    <a:pt x="2140" y="0"/>
                  </a:moveTo>
                  <a:lnTo>
                    <a:pt x="2254" y="4"/>
                  </a:lnTo>
                  <a:lnTo>
                    <a:pt x="2359" y="14"/>
                  </a:lnTo>
                  <a:lnTo>
                    <a:pt x="2461" y="32"/>
                  </a:lnTo>
                  <a:lnTo>
                    <a:pt x="2554" y="56"/>
                  </a:lnTo>
                  <a:lnTo>
                    <a:pt x="2642" y="83"/>
                  </a:lnTo>
                  <a:lnTo>
                    <a:pt x="2721" y="115"/>
                  </a:lnTo>
                  <a:lnTo>
                    <a:pt x="2797" y="153"/>
                  </a:lnTo>
                  <a:lnTo>
                    <a:pt x="2866" y="193"/>
                  </a:lnTo>
                  <a:lnTo>
                    <a:pt x="2930" y="234"/>
                  </a:lnTo>
                  <a:lnTo>
                    <a:pt x="2988" y="276"/>
                  </a:lnTo>
                  <a:lnTo>
                    <a:pt x="3039" y="320"/>
                  </a:lnTo>
                  <a:lnTo>
                    <a:pt x="3087" y="365"/>
                  </a:lnTo>
                  <a:lnTo>
                    <a:pt x="3129" y="409"/>
                  </a:lnTo>
                  <a:lnTo>
                    <a:pt x="3187" y="479"/>
                  </a:lnTo>
                  <a:lnTo>
                    <a:pt x="3238" y="546"/>
                  </a:lnTo>
                  <a:lnTo>
                    <a:pt x="3278" y="610"/>
                  </a:lnTo>
                  <a:lnTo>
                    <a:pt x="3320" y="546"/>
                  </a:lnTo>
                  <a:lnTo>
                    <a:pt x="3370" y="479"/>
                  </a:lnTo>
                  <a:lnTo>
                    <a:pt x="3429" y="409"/>
                  </a:lnTo>
                  <a:lnTo>
                    <a:pt x="3471" y="365"/>
                  </a:lnTo>
                  <a:lnTo>
                    <a:pt x="3519" y="320"/>
                  </a:lnTo>
                  <a:lnTo>
                    <a:pt x="3570" y="276"/>
                  </a:lnTo>
                  <a:lnTo>
                    <a:pt x="3628" y="234"/>
                  </a:lnTo>
                  <a:lnTo>
                    <a:pt x="3692" y="193"/>
                  </a:lnTo>
                  <a:lnTo>
                    <a:pt x="3761" y="153"/>
                  </a:lnTo>
                  <a:lnTo>
                    <a:pt x="3835" y="115"/>
                  </a:lnTo>
                  <a:lnTo>
                    <a:pt x="3917" y="83"/>
                  </a:lnTo>
                  <a:lnTo>
                    <a:pt x="4004" y="56"/>
                  </a:lnTo>
                  <a:lnTo>
                    <a:pt x="4098" y="32"/>
                  </a:lnTo>
                  <a:lnTo>
                    <a:pt x="4197" y="14"/>
                  </a:lnTo>
                  <a:lnTo>
                    <a:pt x="4304" y="4"/>
                  </a:lnTo>
                  <a:lnTo>
                    <a:pt x="4418" y="0"/>
                  </a:lnTo>
                  <a:lnTo>
                    <a:pt x="4583" y="6"/>
                  </a:lnTo>
                  <a:lnTo>
                    <a:pt x="4744" y="24"/>
                  </a:lnTo>
                  <a:lnTo>
                    <a:pt x="4903" y="52"/>
                  </a:lnTo>
                  <a:lnTo>
                    <a:pt x="5060" y="89"/>
                  </a:lnTo>
                  <a:lnTo>
                    <a:pt x="5215" y="131"/>
                  </a:lnTo>
                  <a:lnTo>
                    <a:pt x="5365" y="177"/>
                  </a:lnTo>
                  <a:lnTo>
                    <a:pt x="5512" y="226"/>
                  </a:lnTo>
                  <a:lnTo>
                    <a:pt x="5655" y="274"/>
                  </a:lnTo>
                  <a:lnTo>
                    <a:pt x="5764" y="314"/>
                  </a:lnTo>
                  <a:lnTo>
                    <a:pt x="5872" y="350"/>
                  </a:lnTo>
                  <a:lnTo>
                    <a:pt x="5977" y="383"/>
                  </a:lnTo>
                  <a:lnTo>
                    <a:pt x="6081" y="413"/>
                  </a:lnTo>
                  <a:lnTo>
                    <a:pt x="6178" y="437"/>
                  </a:lnTo>
                  <a:lnTo>
                    <a:pt x="6274" y="457"/>
                  </a:lnTo>
                  <a:lnTo>
                    <a:pt x="6365" y="469"/>
                  </a:lnTo>
                  <a:lnTo>
                    <a:pt x="6453" y="473"/>
                  </a:lnTo>
                  <a:lnTo>
                    <a:pt x="6484" y="479"/>
                  </a:lnTo>
                  <a:lnTo>
                    <a:pt x="6514" y="495"/>
                  </a:lnTo>
                  <a:lnTo>
                    <a:pt x="6538" y="516"/>
                  </a:lnTo>
                  <a:lnTo>
                    <a:pt x="6552" y="546"/>
                  </a:lnTo>
                  <a:lnTo>
                    <a:pt x="6558" y="580"/>
                  </a:lnTo>
                  <a:lnTo>
                    <a:pt x="6558" y="4834"/>
                  </a:lnTo>
                  <a:lnTo>
                    <a:pt x="6552" y="4867"/>
                  </a:lnTo>
                  <a:lnTo>
                    <a:pt x="6538" y="4897"/>
                  </a:lnTo>
                  <a:lnTo>
                    <a:pt x="6514" y="4919"/>
                  </a:lnTo>
                  <a:lnTo>
                    <a:pt x="6484" y="4935"/>
                  </a:lnTo>
                  <a:lnTo>
                    <a:pt x="6453" y="4939"/>
                  </a:lnTo>
                  <a:lnTo>
                    <a:pt x="6353" y="4935"/>
                  </a:lnTo>
                  <a:lnTo>
                    <a:pt x="6252" y="4923"/>
                  </a:lnTo>
                  <a:lnTo>
                    <a:pt x="6146" y="4901"/>
                  </a:lnTo>
                  <a:lnTo>
                    <a:pt x="6039" y="4875"/>
                  </a:lnTo>
                  <a:lnTo>
                    <a:pt x="5927" y="4844"/>
                  </a:lnTo>
                  <a:lnTo>
                    <a:pt x="5816" y="4808"/>
                  </a:lnTo>
                  <a:lnTo>
                    <a:pt x="5701" y="4770"/>
                  </a:lnTo>
                  <a:lnTo>
                    <a:pt x="5585" y="4730"/>
                  </a:lnTo>
                  <a:lnTo>
                    <a:pt x="5448" y="4683"/>
                  </a:lnTo>
                  <a:lnTo>
                    <a:pt x="5309" y="4637"/>
                  </a:lnTo>
                  <a:lnTo>
                    <a:pt x="5166" y="4591"/>
                  </a:lnTo>
                  <a:lnTo>
                    <a:pt x="5018" y="4552"/>
                  </a:lnTo>
                  <a:lnTo>
                    <a:pt x="4871" y="4518"/>
                  </a:lnTo>
                  <a:lnTo>
                    <a:pt x="4720" y="4490"/>
                  </a:lnTo>
                  <a:lnTo>
                    <a:pt x="4569" y="4472"/>
                  </a:lnTo>
                  <a:lnTo>
                    <a:pt x="4418" y="4466"/>
                  </a:lnTo>
                  <a:lnTo>
                    <a:pt x="4306" y="4470"/>
                  </a:lnTo>
                  <a:lnTo>
                    <a:pt x="4197" y="4482"/>
                  </a:lnTo>
                  <a:lnTo>
                    <a:pt x="4094" y="4504"/>
                  </a:lnTo>
                  <a:lnTo>
                    <a:pt x="3996" y="4534"/>
                  </a:lnTo>
                  <a:lnTo>
                    <a:pt x="3905" y="4571"/>
                  </a:lnTo>
                  <a:lnTo>
                    <a:pt x="3817" y="4617"/>
                  </a:lnTo>
                  <a:lnTo>
                    <a:pt x="3734" y="4673"/>
                  </a:lnTo>
                  <a:lnTo>
                    <a:pt x="3658" y="4734"/>
                  </a:lnTo>
                  <a:lnTo>
                    <a:pt x="3586" y="4806"/>
                  </a:lnTo>
                  <a:lnTo>
                    <a:pt x="3564" y="4824"/>
                  </a:lnTo>
                  <a:lnTo>
                    <a:pt x="3539" y="4836"/>
                  </a:lnTo>
                  <a:lnTo>
                    <a:pt x="3513" y="4840"/>
                  </a:lnTo>
                  <a:lnTo>
                    <a:pt x="3485" y="4838"/>
                  </a:lnTo>
                  <a:lnTo>
                    <a:pt x="3459" y="4830"/>
                  </a:lnTo>
                  <a:lnTo>
                    <a:pt x="3437" y="4814"/>
                  </a:lnTo>
                  <a:lnTo>
                    <a:pt x="3417" y="4792"/>
                  </a:lnTo>
                  <a:lnTo>
                    <a:pt x="3407" y="4766"/>
                  </a:lnTo>
                  <a:lnTo>
                    <a:pt x="3401" y="4740"/>
                  </a:lnTo>
                  <a:lnTo>
                    <a:pt x="3403" y="4712"/>
                  </a:lnTo>
                  <a:lnTo>
                    <a:pt x="3413" y="4687"/>
                  </a:lnTo>
                  <a:lnTo>
                    <a:pt x="3429" y="4663"/>
                  </a:lnTo>
                  <a:lnTo>
                    <a:pt x="3471" y="4619"/>
                  </a:lnTo>
                  <a:lnTo>
                    <a:pt x="3519" y="4575"/>
                  </a:lnTo>
                  <a:lnTo>
                    <a:pt x="3570" y="4532"/>
                  </a:lnTo>
                  <a:lnTo>
                    <a:pt x="3628" y="4488"/>
                  </a:lnTo>
                  <a:lnTo>
                    <a:pt x="3692" y="4446"/>
                  </a:lnTo>
                  <a:lnTo>
                    <a:pt x="3761" y="4408"/>
                  </a:lnTo>
                  <a:lnTo>
                    <a:pt x="3835" y="4371"/>
                  </a:lnTo>
                  <a:lnTo>
                    <a:pt x="3917" y="4339"/>
                  </a:lnTo>
                  <a:lnTo>
                    <a:pt x="4004" y="4311"/>
                  </a:lnTo>
                  <a:lnTo>
                    <a:pt x="4098" y="4287"/>
                  </a:lnTo>
                  <a:lnTo>
                    <a:pt x="4197" y="4269"/>
                  </a:lnTo>
                  <a:lnTo>
                    <a:pt x="4304" y="4257"/>
                  </a:lnTo>
                  <a:lnTo>
                    <a:pt x="4418" y="4256"/>
                  </a:lnTo>
                  <a:lnTo>
                    <a:pt x="4583" y="4261"/>
                  </a:lnTo>
                  <a:lnTo>
                    <a:pt x="4744" y="4279"/>
                  </a:lnTo>
                  <a:lnTo>
                    <a:pt x="4903" y="4307"/>
                  </a:lnTo>
                  <a:lnTo>
                    <a:pt x="5060" y="4343"/>
                  </a:lnTo>
                  <a:lnTo>
                    <a:pt x="5215" y="4387"/>
                  </a:lnTo>
                  <a:lnTo>
                    <a:pt x="5365" y="4432"/>
                  </a:lnTo>
                  <a:lnTo>
                    <a:pt x="5512" y="4482"/>
                  </a:lnTo>
                  <a:lnTo>
                    <a:pt x="5655" y="4530"/>
                  </a:lnTo>
                  <a:lnTo>
                    <a:pt x="5778" y="4573"/>
                  </a:lnTo>
                  <a:lnTo>
                    <a:pt x="5900" y="4613"/>
                  </a:lnTo>
                  <a:lnTo>
                    <a:pt x="6017" y="4651"/>
                  </a:lnTo>
                  <a:lnTo>
                    <a:pt x="6132" y="4681"/>
                  </a:lnTo>
                  <a:lnTo>
                    <a:pt x="6242" y="4706"/>
                  </a:lnTo>
                  <a:lnTo>
                    <a:pt x="6345" y="4722"/>
                  </a:lnTo>
                  <a:lnTo>
                    <a:pt x="6345" y="679"/>
                  </a:lnTo>
                  <a:lnTo>
                    <a:pt x="6228" y="664"/>
                  </a:lnTo>
                  <a:lnTo>
                    <a:pt x="6107" y="638"/>
                  </a:lnTo>
                  <a:lnTo>
                    <a:pt x="5979" y="604"/>
                  </a:lnTo>
                  <a:lnTo>
                    <a:pt x="5852" y="564"/>
                  </a:lnTo>
                  <a:lnTo>
                    <a:pt x="5719" y="520"/>
                  </a:lnTo>
                  <a:lnTo>
                    <a:pt x="5585" y="475"/>
                  </a:lnTo>
                  <a:lnTo>
                    <a:pt x="5448" y="427"/>
                  </a:lnTo>
                  <a:lnTo>
                    <a:pt x="5309" y="381"/>
                  </a:lnTo>
                  <a:lnTo>
                    <a:pt x="5166" y="338"/>
                  </a:lnTo>
                  <a:lnTo>
                    <a:pt x="5018" y="296"/>
                  </a:lnTo>
                  <a:lnTo>
                    <a:pt x="4871" y="262"/>
                  </a:lnTo>
                  <a:lnTo>
                    <a:pt x="4720" y="234"/>
                  </a:lnTo>
                  <a:lnTo>
                    <a:pt x="4569" y="216"/>
                  </a:lnTo>
                  <a:lnTo>
                    <a:pt x="4418" y="211"/>
                  </a:lnTo>
                  <a:lnTo>
                    <a:pt x="4310" y="215"/>
                  </a:lnTo>
                  <a:lnTo>
                    <a:pt x="4209" y="226"/>
                  </a:lnTo>
                  <a:lnTo>
                    <a:pt x="4115" y="244"/>
                  </a:lnTo>
                  <a:lnTo>
                    <a:pt x="4028" y="268"/>
                  </a:lnTo>
                  <a:lnTo>
                    <a:pt x="3948" y="298"/>
                  </a:lnTo>
                  <a:lnTo>
                    <a:pt x="3873" y="334"/>
                  </a:lnTo>
                  <a:lnTo>
                    <a:pt x="3805" y="371"/>
                  </a:lnTo>
                  <a:lnTo>
                    <a:pt x="3743" y="411"/>
                  </a:lnTo>
                  <a:lnTo>
                    <a:pt x="3688" y="455"/>
                  </a:lnTo>
                  <a:lnTo>
                    <a:pt x="3638" y="501"/>
                  </a:lnTo>
                  <a:lnTo>
                    <a:pt x="3592" y="546"/>
                  </a:lnTo>
                  <a:lnTo>
                    <a:pt x="3553" y="592"/>
                  </a:lnTo>
                  <a:lnTo>
                    <a:pt x="3517" y="636"/>
                  </a:lnTo>
                  <a:lnTo>
                    <a:pt x="3485" y="679"/>
                  </a:lnTo>
                  <a:lnTo>
                    <a:pt x="3459" y="721"/>
                  </a:lnTo>
                  <a:lnTo>
                    <a:pt x="3437" y="759"/>
                  </a:lnTo>
                  <a:lnTo>
                    <a:pt x="3419" y="795"/>
                  </a:lnTo>
                  <a:lnTo>
                    <a:pt x="3405" y="824"/>
                  </a:lnTo>
                  <a:lnTo>
                    <a:pt x="3393" y="848"/>
                  </a:lnTo>
                  <a:lnTo>
                    <a:pt x="3385" y="868"/>
                  </a:lnTo>
                  <a:lnTo>
                    <a:pt x="3381" y="880"/>
                  </a:lnTo>
                  <a:lnTo>
                    <a:pt x="3379" y="886"/>
                  </a:lnTo>
                  <a:lnTo>
                    <a:pt x="3366" y="916"/>
                  </a:lnTo>
                  <a:lnTo>
                    <a:pt x="3342" y="940"/>
                  </a:lnTo>
                  <a:lnTo>
                    <a:pt x="3312" y="954"/>
                  </a:lnTo>
                  <a:lnTo>
                    <a:pt x="3278" y="960"/>
                  </a:lnTo>
                  <a:lnTo>
                    <a:pt x="3246" y="954"/>
                  </a:lnTo>
                  <a:lnTo>
                    <a:pt x="3216" y="940"/>
                  </a:lnTo>
                  <a:lnTo>
                    <a:pt x="3192" y="916"/>
                  </a:lnTo>
                  <a:lnTo>
                    <a:pt x="3179" y="886"/>
                  </a:lnTo>
                  <a:lnTo>
                    <a:pt x="3175" y="878"/>
                  </a:lnTo>
                  <a:lnTo>
                    <a:pt x="3171" y="864"/>
                  </a:lnTo>
                  <a:lnTo>
                    <a:pt x="3163" y="842"/>
                  </a:lnTo>
                  <a:lnTo>
                    <a:pt x="3151" y="816"/>
                  </a:lnTo>
                  <a:lnTo>
                    <a:pt x="3135" y="785"/>
                  </a:lnTo>
                  <a:lnTo>
                    <a:pt x="3117" y="751"/>
                  </a:lnTo>
                  <a:lnTo>
                    <a:pt x="3095" y="711"/>
                  </a:lnTo>
                  <a:lnTo>
                    <a:pt x="3067" y="671"/>
                  </a:lnTo>
                  <a:lnTo>
                    <a:pt x="3037" y="628"/>
                  </a:lnTo>
                  <a:lnTo>
                    <a:pt x="3002" y="582"/>
                  </a:lnTo>
                  <a:lnTo>
                    <a:pt x="2962" y="538"/>
                  </a:lnTo>
                  <a:lnTo>
                    <a:pt x="2916" y="493"/>
                  </a:lnTo>
                  <a:lnTo>
                    <a:pt x="2866" y="449"/>
                  </a:lnTo>
                  <a:lnTo>
                    <a:pt x="2811" y="407"/>
                  </a:lnTo>
                  <a:lnTo>
                    <a:pt x="2749" y="367"/>
                  </a:lnTo>
                  <a:lnTo>
                    <a:pt x="2681" y="330"/>
                  </a:lnTo>
                  <a:lnTo>
                    <a:pt x="2608" y="296"/>
                  </a:lnTo>
                  <a:lnTo>
                    <a:pt x="2526" y="268"/>
                  </a:lnTo>
                  <a:lnTo>
                    <a:pt x="2441" y="244"/>
                  </a:lnTo>
                  <a:lnTo>
                    <a:pt x="2347" y="226"/>
                  </a:lnTo>
                  <a:lnTo>
                    <a:pt x="2248" y="215"/>
                  </a:lnTo>
                  <a:lnTo>
                    <a:pt x="2138" y="211"/>
                  </a:lnTo>
                  <a:lnTo>
                    <a:pt x="1987" y="216"/>
                  </a:lnTo>
                  <a:lnTo>
                    <a:pt x="1838" y="234"/>
                  </a:lnTo>
                  <a:lnTo>
                    <a:pt x="1687" y="262"/>
                  </a:lnTo>
                  <a:lnTo>
                    <a:pt x="1540" y="296"/>
                  </a:lnTo>
                  <a:lnTo>
                    <a:pt x="1392" y="338"/>
                  </a:lnTo>
                  <a:lnTo>
                    <a:pt x="1249" y="381"/>
                  </a:lnTo>
                  <a:lnTo>
                    <a:pt x="1108" y="427"/>
                  </a:lnTo>
                  <a:lnTo>
                    <a:pt x="973" y="475"/>
                  </a:lnTo>
                  <a:lnTo>
                    <a:pt x="837" y="520"/>
                  </a:lnTo>
                  <a:lnTo>
                    <a:pt x="706" y="564"/>
                  </a:lnTo>
                  <a:lnTo>
                    <a:pt x="577" y="604"/>
                  </a:lnTo>
                  <a:lnTo>
                    <a:pt x="452" y="638"/>
                  </a:lnTo>
                  <a:lnTo>
                    <a:pt x="330" y="664"/>
                  </a:lnTo>
                  <a:lnTo>
                    <a:pt x="211" y="679"/>
                  </a:lnTo>
                  <a:lnTo>
                    <a:pt x="211" y="4722"/>
                  </a:lnTo>
                  <a:lnTo>
                    <a:pt x="316" y="4706"/>
                  </a:lnTo>
                  <a:lnTo>
                    <a:pt x="426" y="4681"/>
                  </a:lnTo>
                  <a:lnTo>
                    <a:pt x="539" y="4651"/>
                  </a:lnTo>
                  <a:lnTo>
                    <a:pt x="658" y="4613"/>
                  </a:lnTo>
                  <a:lnTo>
                    <a:pt x="780" y="4573"/>
                  </a:lnTo>
                  <a:lnTo>
                    <a:pt x="903" y="4530"/>
                  </a:lnTo>
                  <a:lnTo>
                    <a:pt x="1046" y="4482"/>
                  </a:lnTo>
                  <a:lnTo>
                    <a:pt x="1191" y="4432"/>
                  </a:lnTo>
                  <a:lnTo>
                    <a:pt x="1343" y="4387"/>
                  </a:lnTo>
                  <a:lnTo>
                    <a:pt x="1496" y="4343"/>
                  </a:lnTo>
                  <a:lnTo>
                    <a:pt x="1653" y="4307"/>
                  </a:lnTo>
                  <a:lnTo>
                    <a:pt x="1814" y="4279"/>
                  </a:lnTo>
                  <a:lnTo>
                    <a:pt x="1975" y="4261"/>
                  </a:lnTo>
                  <a:lnTo>
                    <a:pt x="2138" y="4256"/>
                  </a:lnTo>
                  <a:lnTo>
                    <a:pt x="2254" y="4257"/>
                  </a:lnTo>
                  <a:lnTo>
                    <a:pt x="2359" y="4269"/>
                  </a:lnTo>
                  <a:lnTo>
                    <a:pt x="2461" y="4287"/>
                  </a:lnTo>
                  <a:lnTo>
                    <a:pt x="2554" y="4311"/>
                  </a:lnTo>
                  <a:lnTo>
                    <a:pt x="2642" y="4339"/>
                  </a:lnTo>
                  <a:lnTo>
                    <a:pt x="2721" y="4371"/>
                  </a:lnTo>
                  <a:lnTo>
                    <a:pt x="2797" y="4408"/>
                  </a:lnTo>
                  <a:lnTo>
                    <a:pt x="2866" y="4446"/>
                  </a:lnTo>
                  <a:lnTo>
                    <a:pt x="2930" y="4488"/>
                  </a:lnTo>
                  <a:lnTo>
                    <a:pt x="2988" y="4532"/>
                  </a:lnTo>
                  <a:lnTo>
                    <a:pt x="3039" y="4575"/>
                  </a:lnTo>
                  <a:lnTo>
                    <a:pt x="3087" y="4619"/>
                  </a:lnTo>
                  <a:lnTo>
                    <a:pt x="3129" y="4663"/>
                  </a:lnTo>
                  <a:lnTo>
                    <a:pt x="3145" y="4687"/>
                  </a:lnTo>
                  <a:lnTo>
                    <a:pt x="3153" y="4712"/>
                  </a:lnTo>
                  <a:lnTo>
                    <a:pt x="3155" y="4740"/>
                  </a:lnTo>
                  <a:lnTo>
                    <a:pt x="3151" y="4766"/>
                  </a:lnTo>
                  <a:lnTo>
                    <a:pt x="3139" y="4792"/>
                  </a:lnTo>
                  <a:lnTo>
                    <a:pt x="3121" y="4814"/>
                  </a:lnTo>
                  <a:lnTo>
                    <a:pt x="3097" y="4830"/>
                  </a:lnTo>
                  <a:lnTo>
                    <a:pt x="3071" y="4838"/>
                  </a:lnTo>
                  <a:lnTo>
                    <a:pt x="3045" y="4840"/>
                  </a:lnTo>
                  <a:lnTo>
                    <a:pt x="3019" y="4836"/>
                  </a:lnTo>
                  <a:lnTo>
                    <a:pt x="2994" y="4824"/>
                  </a:lnTo>
                  <a:lnTo>
                    <a:pt x="2972" y="4806"/>
                  </a:lnTo>
                  <a:lnTo>
                    <a:pt x="2900" y="4734"/>
                  </a:lnTo>
                  <a:lnTo>
                    <a:pt x="2823" y="4673"/>
                  </a:lnTo>
                  <a:lnTo>
                    <a:pt x="2741" y="4617"/>
                  </a:lnTo>
                  <a:lnTo>
                    <a:pt x="2653" y="4571"/>
                  </a:lnTo>
                  <a:lnTo>
                    <a:pt x="2560" y="4534"/>
                  </a:lnTo>
                  <a:lnTo>
                    <a:pt x="2462" y="4504"/>
                  </a:lnTo>
                  <a:lnTo>
                    <a:pt x="2361" y="4482"/>
                  </a:lnTo>
                  <a:lnTo>
                    <a:pt x="2252" y="4470"/>
                  </a:lnTo>
                  <a:lnTo>
                    <a:pt x="2138" y="4466"/>
                  </a:lnTo>
                  <a:lnTo>
                    <a:pt x="1987" y="4472"/>
                  </a:lnTo>
                  <a:lnTo>
                    <a:pt x="1838" y="4490"/>
                  </a:lnTo>
                  <a:lnTo>
                    <a:pt x="1687" y="4516"/>
                  </a:lnTo>
                  <a:lnTo>
                    <a:pt x="1540" y="4552"/>
                  </a:lnTo>
                  <a:lnTo>
                    <a:pt x="1392" y="4591"/>
                  </a:lnTo>
                  <a:lnTo>
                    <a:pt x="1249" y="4637"/>
                  </a:lnTo>
                  <a:lnTo>
                    <a:pt x="1108" y="4683"/>
                  </a:lnTo>
                  <a:lnTo>
                    <a:pt x="973" y="4730"/>
                  </a:lnTo>
                  <a:lnTo>
                    <a:pt x="855" y="4770"/>
                  </a:lnTo>
                  <a:lnTo>
                    <a:pt x="742" y="4808"/>
                  </a:lnTo>
                  <a:lnTo>
                    <a:pt x="629" y="4844"/>
                  </a:lnTo>
                  <a:lnTo>
                    <a:pt x="519" y="4875"/>
                  </a:lnTo>
                  <a:lnTo>
                    <a:pt x="412" y="4901"/>
                  </a:lnTo>
                  <a:lnTo>
                    <a:pt x="306" y="4923"/>
                  </a:lnTo>
                  <a:lnTo>
                    <a:pt x="205" y="4935"/>
                  </a:lnTo>
                  <a:lnTo>
                    <a:pt x="105" y="4939"/>
                  </a:lnTo>
                  <a:lnTo>
                    <a:pt x="72" y="4935"/>
                  </a:lnTo>
                  <a:lnTo>
                    <a:pt x="44" y="4919"/>
                  </a:lnTo>
                  <a:lnTo>
                    <a:pt x="20" y="4897"/>
                  </a:lnTo>
                  <a:lnTo>
                    <a:pt x="6" y="4867"/>
                  </a:lnTo>
                  <a:lnTo>
                    <a:pt x="0" y="4834"/>
                  </a:lnTo>
                  <a:lnTo>
                    <a:pt x="0" y="580"/>
                  </a:lnTo>
                  <a:lnTo>
                    <a:pt x="6" y="546"/>
                  </a:lnTo>
                  <a:lnTo>
                    <a:pt x="20" y="516"/>
                  </a:lnTo>
                  <a:lnTo>
                    <a:pt x="44" y="495"/>
                  </a:lnTo>
                  <a:lnTo>
                    <a:pt x="72" y="479"/>
                  </a:lnTo>
                  <a:lnTo>
                    <a:pt x="105" y="473"/>
                  </a:lnTo>
                  <a:lnTo>
                    <a:pt x="193" y="469"/>
                  </a:lnTo>
                  <a:lnTo>
                    <a:pt x="282" y="457"/>
                  </a:lnTo>
                  <a:lnTo>
                    <a:pt x="378" y="437"/>
                  </a:lnTo>
                  <a:lnTo>
                    <a:pt x="477" y="413"/>
                  </a:lnTo>
                  <a:lnTo>
                    <a:pt x="581" y="383"/>
                  </a:lnTo>
                  <a:lnTo>
                    <a:pt x="686" y="350"/>
                  </a:lnTo>
                  <a:lnTo>
                    <a:pt x="794" y="314"/>
                  </a:lnTo>
                  <a:lnTo>
                    <a:pt x="903" y="274"/>
                  </a:lnTo>
                  <a:lnTo>
                    <a:pt x="1046" y="226"/>
                  </a:lnTo>
                  <a:lnTo>
                    <a:pt x="1191" y="177"/>
                  </a:lnTo>
                  <a:lnTo>
                    <a:pt x="1343" y="131"/>
                  </a:lnTo>
                  <a:lnTo>
                    <a:pt x="1496" y="89"/>
                  </a:lnTo>
                  <a:lnTo>
                    <a:pt x="1653" y="52"/>
                  </a:lnTo>
                  <a:lnTo>
                    <a:pt x="1814" y="24"/>
                  </a:lnTo>
                  <a:lnTo>
                    <a:pt x="1975" y="6"/>
                  </a:lnTo>
                  <a:lnTo>
                    <a:pt x="2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6" name="Freeform 56">
              <a:extLst>
                <a:ext uri="{FF2B5EF4-FFF2-40B4-BE49-F238E27FC236}">
                  <a16:creationId xmlns:a16="http://schemas.microsoft.com/office/drawing/2014/main" id="{C6A56147-FC18-4812-9854-43CCCB984E9A}"/>
                </a:ext>
              </a:extLst>
            </p:cNvPr>
            <p:cNvSpPr>
              <a:spLocks/>
            </p:cNvSpPr>
            <p:nvPr/>
          </p:nvSpPr>
          <p:spPr bwMode="auto">
            <a:xfrm>
              <a:off x="2199" y="3156"/>
              <a:ext cx="3279" cy="343"/>
            </a:xfrm>
            <a:custGeom>
              <a:avLst/>
              <a:gdLst>
                <a:gd name="T0" fmla="*/ 2363 w 6558"/>
                <a:gd name="T1" fmla="*/ 16 h 685"/>
                <a:gd name="T2" fmla="*/ 2647 w 6558"/>
                <a:gd name="T3" fmla="*/ 87 h 685"/>
                <a:gd name="T4" fmla="*/ 2874 w 6558"/>
                <a:gd name="T5" fmla="*/ 198 h 685"/>
                <a:gd name="T6" fmla="*/ 3049 w 6558"/>
                <a:gd name="T7" fmla="*/ 329 h 685"/>
                <a:gd name="T8" fmla="*/ 3509 w 6558"/>
                <a:gd name="T9" fmla="*/ 329 h 685"/>
                <a:gd name="T10" fmla="*/ 3682 w 6558"/>
                <a:gd name="T11" fmla="*/ 198 h 685"/>
                <a:gd name="T12" fmla="*/ 3909 w 6558"/>
                <a:gd name="T13" fmla="*/ 87 h 685"/>
                <a:gd name="T14" fmla="*/ 4195 w 6558"/>
                <a:gd name="T15" fmla="*/ 16 h 685"/>
                <a:gd name="T16" fmla="*/ 4583 w 6558"/>
                <a:gd name="T17" fmla="*/ 8 h 685"/>
                <a:gd name="T18" fmla="*/ 5060 w 6558"/>
                <a:gd name="T19" fmla="*/ 89 h 685"/>
                <a:gd name="T20" fmla="*/ 5512 w 6558"/>
                <a:gd name="T21" fmla="*/ 226 h 685"/>
                <a:gd name="T22" fmla="*/ 5872 w 6558"/>
                <a:gd name="T23" fmla="*/ 349 h 685"/>
                <a:gd name="T24" fmla="*/ 6178 w 6558"/>
                <a:gd name="T25" fmla="*/ 439 h 685"/>
                <a:gd name="T26" fmla="*/ 6453 w 6558"/>
                <a:gd name="T27" fmla="*/ 475 h 685"/>
                <a:gd name="T28" fmla="*/ 6538 w 6558"/>
                <a:gd name="T29" fmla="*/ 518 h 685"/>
                <a:gd name="T30" fmla="*/ 6552 w 6558"/>
                <a:gd name="T31" fmla="*/ 614 h 685"/>
                <a:gd name="T32" fmla="*/ 6484 w 6558"/>
                <a:gd name="T33" fmla="*/ 679 h 685"/>
                <a:gd name="T34" fmla="*/ 6252 w 6558"/>
                <a:gd name="T35" fmla="*/ 667 h 685"/>
                <a:gd name="T36" fmla="*/ 5927 w 6558"/>
                <a:gd name="T37" fmla="*/ 590 h 685"/>
                <a:gd name="T38" fmla="*/ 5585 w 6558"/>
                <a:gd name="T39" fmla="*/ 475 h 685"/>
                <a:gd name="T40" fmla="*/ 5166 w 6558"/>
                <a:gd name="T41" fmla="*/ 337 h 685"/>
                <a:gd name="T42" fmla="*/ 4720 w 6558"/>
                <a:gd name="T43" fmla="*/ 236 h 685"/>
                <a:gd name="T44" fmla="*/ 4306 w 6558"/>
                <a:gd name="T45" fmla="*/ 216 h 685"/>
                <a:gd name="T46" fmla="*/ 3996 w 6558"/>
                <a:gd name="T47" fmla="*/ 280 h 685"/>
                <a:gd name="T48" fmla="*/ 3734 w 6558"/>
                <a:gd name="T49" fmla="*/ 417 h 685"/>
                <a:gd name="T50" fmla="*/ 3562 w 6558"/>
                <a:gd name="T51" fmla="*/ 570 h 685"/>
                <a:gd name="T52" fmla="*/ 3049 w 6558"/>
                <a:gd name="T53" fmla="*/ 586 h 685"/>
                <a:gd name="T54" fmla="*/ 2972 w 6558"/>
                <a:gd name="T55" fmla="*/ 552 h 685"/>
                <a:gd name="T56" fmla="*/ 2741 w 6558"/>
                <a:gd name="T57" fmla="*/ 363 h 685"/>
                <a:gd name="T58" fmla="*/ 2462 w 6558"/>
                <a:gd name="T59" fmla="*/ 250 h 685"/>
                <a:gd name="T60" fmla="*/ 2138 w 6558"/>
                <a:gd name="T61" fmla="*/ 212 h 685"/>
                <a:gd name="T62" fmla="*/ 1687 w 6558"/>
                <a:gd name="T63" fmla="*/ 262 h 685"/>
                <a:gd name="T64" fmla="*/ 1249 w 6558"/>
                <a:gd name="T65" fmla="*/ 381 h 685"/>
                <a:gd name="T66" fmla="*/ 855 w 6558"/>
                <a:gd name="T67" fmla="*/ 516 h 685"/>
                <a:gd name="T68" fmla="*/ 519 w 6558"/>
                <a:gd name="T69" fmla="*/ 622 h 685"/>
                <a:gd name="T70" fmla="*/ 205 w 6558"/>
                <a:gd name="T71" fmla="*/ 681 h 685"/>
                <a:gd name="T72" fmla="*/ 44 w 6558"/>
                <a:gd name="T73" fmla="*/ 665 h 685"/>
                <a:gd name="T74" fmla="*/ 0 w 6558"/>
                <a:gd name="T75" fmla="*/ 580 h 685"/>
                <a:gd name="T76" fmla="*/ 44 w 6558"/>
                <a:gd name="T77" fmla="*/ 494 h 685"/>
                <a:gd name="T78" fmla="*/ 193 w 6558"/>
                <a:gd name="T79" fmla="*/ 471 h 685"/>
                <a:gd name="T80" fmla="*/ 477 w 6558"/>
                <a:gd name="T81" fmla="*/ 413 h 685"/>
                <a:gd name="T82" fmla="*/ 794 w 6558"/>
                <a:gd name="T83" fmla="*/ 314 h 685"/>
                <a:gd name="T84" fmla="*/ 1191 w 6558"/>
                <a:gd name="T85" fmla="*/ 178 h 685"/>
                <a:gd name="T86" fmla="*/ 1653 w 6558"/>
                <a:gd name="T87" fmla="*/ 53 h 685"/>
                <a:gd name="T88" fmla="*/ 2138 w 6558"/>
                <a:gd name="T89"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58" h="685">
                  <a:moveTo>
                    <a:pt x="2138" y="0"/>
                  </a:moveTo>
                  <a:lnTo>
                    <a:pt x="2256" y="4"/>
                  </a:lnTo>
                  <a:lnTo>
                    <a:pt x="2363" y="16"/>
                  </a:lnTo>
                  <a:lnTo>
                    <a:pt x="2464" y="33"/>
                  </a:lnTo>
                  <a:lnTo>
                    <a:pt x="2560" y="57"/>
                  </a:lnTo>
                  <a:lnTo>
                    <a:pt x="2647" y="87"/>
                  </a:lnTo>
                  <a:lnTo>
                    <a:pt x="2731" y="121"/>
                  </a:lnTo>
                  <a:lnTo>
                    <a:pt x="2807" y="159"/>
                  </a:lnTo>
                  <a:lnTo>
                    <a:pt x="2874" y="198"/>
                  </a:lnTo>
                  <a:lnTo>
                    <a:pt x="2938" y="240"/>
                  </a:lnTo>
                  <a:lnTo>
                    <a:pt x="2996" y="286"/>
                  </a:lnTo>
                  <a:lnTo>
                    <a:pt x="3049" y="329"/>
                  </a:lnTo>
                  <a:lnTo>
                    <a:pt x="3095" y="375"/>
                  </a:lnTo>
                  <a:lnTo>
                    <a:pt x="3463" y="375"/>
                  </a:lnTo>
                  <a:lnTo>
                    <a:pt x="3509" y="329"/>
                  </a:lnTo>
                  <a:lnTo>
                    <a:pt x="3560" y="286"/>
                  </a:lnTo>
                  <a:lnTo>
                    <a:pt x="3618" y="240"/>
                  </a:lnTo>
                  <a:lnTo>
                    <a:pt x="3682" y="198"/>
                  </a:lnTo>
                  <a:lnTo>
                    <a:pt x="3751" y="159"/>
                  </a:lnTo>
                  <a:lnTo>
                    <a:pt x="3827" y="121"/>
                  </a:lnTo>
                  <a:lnTo>
                    <a:pt x="3909" y="87"/>
                  </a:lnTo>
                  <a:lnTo>
                    <a:pt x="3998" y="57"/>
                  </a:lnTo>
                  <a:lnTo>
                    <a:pt x="4092" y="33"/>
                  </a:lnTo>
                  <a:lnTo>
                    <a:pt x="4195" y="16"/>
                  </a:lnTo>
                  <a:lnTo>
                    <a:pt x="4302" y="4"/>
                  </a:lnTo>
                  <a:lnTo>
                    <a:pt x="4418" y="0"/>
                  </a:lnTo>
                  <a:lnTo>
                    <a:pt x="4583" y="8"/>
                  </a:lnTo>
                  <a:lnTo>
                    <a:pt x="4744" y="26"/>
                  </a:lnTo>
                  <a:lnTo>
                    <a:pt x="4903" y="53"/>
                  </a:lnTo>
                  <a:lnTo>
                    <a:pt x="5060" y="89"/>
                  </a:lnTo>
                  <a:lnTo>
                    <a:pt x="5215" y="131"/>
                  </a:lnTo>
                  <a:lnTo>
                    <a:pt x="5365" y="178"/>
                  </a:lnTo>
                  <a:lnTo>
                    <a:pt x="5512" y="226"/>
                  </a:lnTo>
                  <a:lnTo>
                    <a:pt x="5655" y="276"/>
                  </a:lnTo>
                  <a:lnTo>
                    <a:pt x="5764" y="314"/>
                  </a:lnTo>
                  <a:lnTo>
                    <a:pt x="5872" y="349"/>
                  </a:lnTo>
                  <a:lnTo>
                    <a:pt x="5977" y="383"/>
                  </a:lnTo>
                  <a:lnTo>
                    <a:pt x="6081" y="413"/>
                  </a:lnTo>
                  <a:lnTo>
                    <a:pt x="6178" y="439"/>
                  </a:lnTo>
                  <a:lnTo>
                    <a:pt x="6274" y="457"/>
                  </a:lnTo>
                  <a:lnTo>
                    <a:pt x="6365" y="471"/>
                  </a:lnTo>
                  <a:lnTo>
                    <a:pt x="6453" y="475"/>
                  </a:lnTo>
                  <a:lnTo>
                    <a:pt x="6484" y="480"/>
                  </a:lnTo>
                  <a:lnTo>
                    <a:pt x="6514" y="494"/>
                  </a:lnTo>
                  <a:lnTo>
                    <a:pt x="6538" y="518"/>
                  </a:lnTo>
                  <a:lnTo>
                    <a:pt x="6552" y="546"/>
                  </a:lnTo>
                  <a:lnTo>
                    <a:pt x="6558" y="580"/>
                  </a:lnTo>
                  <a:lnTo>
                    <a:pt x="6552" y="614"/>
                  </a:lnTo>
                  <a:lnTo>
                    <a:pt x="6538" y="641"/>
                  </a:lnTo>
                  <a:lnTo>
                    <a:pt x="6514" y="665"/>
                  </a:lnTo>
                  <a:lnTo>
                    <a:pt x="6484" y="679"/>
                  </a:lnTo>
                  <a:lnTo>
                    <a:pt x="6453" y="685"/>
                  </a:lnTo>
                  <a:lnTo>
                    <a:pt x="6353" y="681"/>
                  </a:lnTo>
                  <a:lnTo>
                    <a:pt x="6252" y="667"/>
                  </a:lnTo>
                  <a:lnTo>
                    <a:pt x="6146" y="647"/>
                  </a:lnTo>
                  <a:lnTo>
                    <a:pt x="6039" y="622"/>
                  </a:lnTo>
                  <a:lnTo>
                    <a:pt x="5927" y="590"/>
                  </a:lnTo>
                  <a:lnTo>
                    <a:pt x="5816" y="554"/>
                  </a:lnTo>
                  <a:lnTo>
                    <a:pt x="5701" y="516"/>
                  </a:lnTo>
                  <a:lnTo>
                    <a:pt x="5585" y="475"/>
                  </a:lnTo>
                  <a:lnTo>
                    <a:pt x="5448" y="429"/>
                  </a:lnTo>
                  <a:lnTo>
                    <a:pt x="5309" y="381"/>
                  </a:lnTo>
                  <a:lnTo>
                    <a:pt x="5166" y="337"/>
                  </a:lnTo>
                  <a:lnTo>
                    <a:pt x="5018" y="298"/>
                  </a:lnTo>
                  <a:lnTo>
                    <a:pt x="4871" y="262"/>
                  </a:lnTo>
                  <a:lnTo>
                    <a:pt x="4720" y="236"/>
                  </a:lnTo>
                  <a:lnTo>
                    <a:pt x="4569" y="218"/>
                  </a:lnTo>
                  <a:lnTo>
                    <a:pt x="4418" y="212"/>
                  </a:lnTo>
                  <a:lnTo>
                    <a:pt x="4306" y="216"/>
                  </a:lnTo>
                  <a:lnTo>
                    <a:pt x="4197" y="228"/>
                  </a:lnTo>
                  <a:lnTo>
                    <a:pt x="4094" y="250"/>
                  </a:lnTo>
                  <a:lnTo>
                    <a:pt x="3996" y="280"/>
                  </a:lnTo>
                  <a:lnTo>
                    <a:pt x="3905" y="318"/>
                  </a:lnTo>
                  <a:lnTo>
                    <a:pt x="3817" y="363"/>
                  </a:lnTo>
                  <a:lnTo>
                    <a:pt x="3734" y="417"/>
                  </a:lnTo>
                  <a:lnTo>
                    <a:pt x="3658" y="480"/>
                  </a:lnTo>
                  <a:lnTo>
                    <a:pt x="3586" y="552"/>
                  </a:lnTo>
                  <a:lnTo>
                    <a:pt x="3562" y="570"/>
                  </a:lnTo>
                  <a:lnTo>
                    <a:pt x="3537" y="582"/>
                  </a:lnTo>
                  <a:lnTo>
                    <a:pt x="3507" y="586"/>
                  </a:lnTo>
                  <a:lnTo>
                    <a:pt x="3049" y="586"/>
                  </a:lnTo>
                  <a:lnTo>
                    <a:pt x="3021" y="582"/>
                  </a:lnTo>
                  <a:lnTo>
                    <a:pt x="2994" y="570"/>
                  </a:lnTo>
                  <a:lnTo>
                    <a:pt x="2972" y="552"/>
                  </a:lnTo>
                  <a:lnTo>
                    <a:pt x="2900" y="480"/>
                  </a:lnTo>
                  <a:lnTo>
                    <a:pt x="2823" y="417"/>
                  </a:lnTo>
                  <a:lnTo>
                    <a:pt x="2741" y="363"/>
                  </a:lnTo>
                  <a:lnTo>
                    <a:pt x="2653" y="318"/>
                  </a:lnTo>
                  <a:lnTo>
                    <a:pt x="2560" y="280"/>
                  </a:lnTo>
                  <a:lnTo>
                    <a:pt x="2462" y="250"/>
                  </a:lnTo>
                  <a:lnTo>
                    <a:pt x="2361" y="228"/>
                  </a:lnTo>
                  <a:lnTo>
                    <a:pt x="2252" y="216"/>
                  </a:lnTo>
                  <a:lnTo>
                    <a:pt x="2138" y="212"/>
                  </a:lnTo>
                  <a:lnTo>
                    <a:pt x="1987" y="218"/>
                  </a:lnTo>
                  <a:lnTo>
                    <a:pt x="1838" y="236"/>
                  </a:lnTo>
                  <a:lnTo>
                    <a:pt x="1687" y="262"/>
                  </a:lnTo>
                  <a:lnTo>
                    <a:pt x="1540" y="298"/>
                  </a:lnTo>
                  <a:lnTo>
                    <a:pt x="1392" y="337"/>
                  </a:lnTo>
                  <a:lnTo>
                    <a:pt x="1249" y="381"/>
                  </a:lnTo>
                  <a:lnTo>
                    <a:pt x="1108" y="429"/>
                  </a:lnTo>
                  <a:lnTo>
                    <a:pt x="973" y="475"/>
                  </a:lnTo>
                  <a:lnTo>
                    <a:pt x="855" y="516"/>
                  </a:lnTo>
                  <a:lnTo>
                    <a:pt x="742" y="554"/>
                  </a:lnTo>
                  <a:lnTo>
                    <a:pt x="629" y="590"/>
                  </a:lnTo>
                  <a:lnTo>
                    <a:pt x="519" y="622"/>
                  </a:lnTo>
                  <a:lnTo>
                    <a:pt x="412" y="647"/>
                  </a:lnTo>
                  <a:lnTo>
                    <a:pt x="306" y="667"/>
                  </a:lnTo>
                  <a:lnTo>
                    <a:pt x="205" y="681"/>
                  </a:lnTo>
                  <a:lnTo>
                    <a:pt x="105" y="685"/>
                  </a:lnTo>
                  <a:lnTo>
                    <a:pt x="72" y="679"/>
                  </a:lnTo>
                  <a:lnTo>
                    <a:pt x="44" y="665"/>
                  </a:lnTo>
                  <a:lnTo>
                    <a:pt x="20" y="641"/>
                  </a:lnTo>
                  <a:lnTo>
                    <a:pt x="6" y="614"/>
                  </a:lnTo>
                  <a:lnTo>
                    <a:pt x="0" y="580"/>
                  </a:lnTo>
                  <a:lnTo>
                    <a:pt x="6" y="546"/>
                  </a:lnTo>
                  <a:lnTo>
                    <a:pt x="20" y="518"/>
                  </a:lnTo>
                  <a:lnTo>
                    <a:pt x="44" y="494"/>
                  </a:lnTo>
                  <a:lnTo>
                    <a:pt x="72" y="480"/>
                  </a:lnTo>
                  <a:lnTo>
                    <a:pt x="105" y="475"/>
                  </a:lnTo>
                  <a:lnTo>
                    <a:pt x="193" y="471"/>
                  </a:lnTo>
                  <a:lnTo>
                    <a:pt x="282" y="457"/>
                  </a:lnTo>
                  <a:lnTo>
                    <a:pt x="378" y="439"/>
                  </a:lnTo>
                  <a:lnTo>
                    <a:pt x="477" y="413"/>
                  </a:lnTo>
                  <a:lnTo>
                    <a:pt x="581" y="383"/>
                  </a:lnTo>
                  <a:lnTo>
                    <a:pt x="686" y="349"/>
                  </a:lnTo>
                  <a:lnTo>
                    <a:pt x="794" y="314"/>
                  </a:lnTo>
                  <a:lnTo>
                    <a:pt x="903" y="276"/>
                  </a:lnTo>
                  <a:lnTo>
                    <a:pt x="1046" y="226"/>
                  </a:lnTo>
                  <a:lnTo>
                    <a:pt x="1191" y="178"/>
                  </a:lnTo>
                  <a:lnTo>
                    <a:pt x="1343" y="131"/>
                  </a:lnTo>
                  <a:lnTo>
                    <a:pt x="1496" y="89"/>
                  </a:lnTo>
                  <a:lnTo>
                    <a:pt x="1653" y="53"/>
                  </a:lnTo>
                  <a:lnTo>
                    <a:pt x="1814" y="26"/>
                  </a:lnTo>
                  <a:lnTo>
                    <a:pt x="1975" y="8"/>
                  </a:lnTo>
                  <a:lnTo>
                    <a:pt x="2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137" name="Group 136">
            <a:extLst>
              <a:ext uri="{FF2B5EF4-FFF2-40B4-BE49-F238E27FC236}">
                <a16:creationId xmlns:a16="http://schemas.microsoft.com/office/drawing/2014/main" id="{451A585D-6842-4C19-90A5-27B0F0BA8CE4}"/>
              </a:ext>
            </a:extLst>
          </p:cNvPr>
          <p:cNvGrpSpPr/>
          <p:nvPr/>
        </p:nvGrpSpPr>
        <p:grpSpPr>
          <a:xfrm>
            <a:off x="8039945" y="3881143"/>
            <a:ext cx="693418" cy="626593"/>
            <a:chOff x="4657976" y="-5051728"/>
            <a:chExt cx="5205413" cy="4703763"/>
          </a:xfrm>
          <a:solidFill>
            <a:schemeClr val="bg2"/>
          </a:solidFill>
        </p:grpSpPr>
        <p:sp>
          <p:nvSpPr>
            <p:cNvPr id="138" name="Freeform 67">
              <a:extLst>
                <a:ext uri="{FF2B5EF4-FFF2-40B4-BE49-F238E27FC236}">
                  <a16:creationId xmlns:a16="http://schemas.microsoft.com/office/drawing/2014/main" id="{28F25CFC-90A1-4469-9D86-BA09B52DA533}"/>
                </a:ext>
              </a:extLst>
            </p:cNvPr>
            <p:cNvSpPr>
              <a:spLocks/>
            </p:cNvSpPr>
            <p:nvPr/>
          </p:nvSpPr>
          <p:spPr bwMode="auto">
            <a:xfrm>
              <a:off x="8795001" y="-4724703"/>
              <a:ext cx="176213" cy="176213"/>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9" name="Freeform 68">
              <a:extLst>
                <a:ext uri="{FF2B5EF4-FFF2-40B4-BE49-F238E27FC236}">
                  <a16:creationId xmlns:a16="http://schemas.microsoft.com/office/drawing/2014/main" id="{74E1A5F5-C882-41F0-8D4B-01452A5757FF}"/>
                </a:ext>
              </a:extLst>
            </p:cNvPr>
            <p:cNvSpPr>
              <a:spLocks/>
            </p:cNvSpPr>
            <p:nvPr/>
          </p:nvSpPr>
          <p:spPr bwMode="auto">
            <a:xfrm>
              <a:off x="8339389" y="-4724703"/>
              <a:ext cx="179388" cy="176213"/>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40" name="Freeform 69">
              <a:extLst>
                <a:ext uri="{FF2B5EF4-FFF2-40B4-BE49-F238E27FC236}">
                  <a16:creationId xmlns:a16="http://schemas.microsoft.com/office/drawing/2014/main" id="{F32EE175-518D-430A-BC8D-1543EA42D84A}"/>
                </a:ext>
              </a:extLst>
            </p:cNvPr>
            <p:cNvSpPr>
              <a:spLocks/>
            </p:cNvSpPr>
            <p:nvPr/>
          </p:nvSpPr>
          <p:spPr bwMode="auto">
            <a:xfrm>
              <a:off x="9247439" y="-4724703"/>
              <a:ext cx="179388" cy="176213"/>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41" name="Freeform 70">
              <a:extLst>
                <a:ext uri="{FF2B5EF4-FFF2-40B4-BE49-F238E27FC236}">
                  <a16:creationId xmlns:a16="http://schemas.microsoft.com/office/drawing/2014/main" id="{CE33B399-C6E6-4527-9222-BEB14B068FB8}"/>
                </a:ext>
              </a:extLst>
            </p:cNvPr>
            <p:cNvSpPr>
              <a:spLocks noEditPoints="1"/>
            </p:cNvSpPr>
            <p:nvPr/>
          </p:nvSpPr>
          <p:spPr bwMode="auto">
            <a:xfrm>
              <a:off x="5827964" y="-3800778"/>
              <a:ext cx="2865438" cy="2865438"/>
            </a:xfrm>
            <a:custGeom>
              <a:avLst/>
              <a:gdLst>
                <a:gd name="T0" fmla="*/ 3210 w 3610"/>
                <a:gd name="T1" fmla="*/ 3358 h 3611"/>
                <a:gd name="T2" fmla="*/ 1358 w 3610"/>
                <a:gd name="T3" fmla="*/ 209 h 3611"/>
                <a:gd name="T4" fmla="*/ 1022 w 3610"/>
                <a:gd name="T5" fmla="*/ 259 h 3611"/>
                <a:gd name="T6" fmla="*/ 720 w 3610"/>
                <a:gd name="T7" fmla="*/ 402 h 3611"/>
                <a:gd name="T8" fmla="*/ 469 w 3610"/>
                <a:gd name="T9" fmla="*/ 627 h 3611"/>
                <a:gd name="T10" fmla="*/ 302 w 3610"/>
                <a:gd name="T11" fmla="*/ 901 h 3611"/>
                <a:gd name="T12" fmla="*/ 219 w 3610"/>
                <a:gd name="T13" fmla="*/ 1203 h 3611"/>
                <a:gd name="T14" fmla="*/ 219 w 3610"/>
                <a:gd name="T15" fmla="*/ 1515 h 3611"/>
                <a:gd name="T16" fmla="*/ 302 w 3610"/>
                <a:gd name="T17" fmla="*/ 1817 h 3611"/>
                <a:gd name="T18" fmla="*/ 469 w 3610"/>
                <a:gd name="T19" fmla="*/ 2090 h 3611"/>
                <a:gd name="T20" fmla="*/ 720 w 3610"/>
                <a:gd name="T21" fmla="*/ 2316 h 3611"/>
                <a:gd name="T22" fmla="*/ 1022 w 3610"/>
                <a:gd name="T23" fmla="*/ 2460 h 3611"/>
                <a:gd name="T24" fmla="*/ 1358 w 3610"/>
                <a:gd name="T25" fmla="*/ 2509 h 3611"/>
                <a:gd name="T26" fmla="*/ 1695 w 3610"/>
                <a:gd name="T27" fmla="*/ 2460 h 3611"/>
                <a:gd name="T28" fmla="*/ 1997 w 3610"/>
                <a:gd name="T29" fmla="*/ 2316 h 3611"/>
                <a:gd name="T30" fmla="*/ 2248 w 3610"/>
                <a:gd name="T31" fmla="*/ 2090 h 3611"/>
                <a:gd name="T32" fmla="*/ 2415 w 3610"/>
                <a:gd name="T33" fmla="*/ 1817 h 3611"/>
                <a:gd name="T34" fmla="*/ 2498 w 3610"/>
                <a:gd name="T35" fmla="*/ 1515 h 3611"/>
                <a:gd name="T36" fmla="*/ 2498 w 3610"/>
                <a:gd name="T37" fmla="*/ 1203 h 3611"/>
                <a:gd name="T38" fmla="*/ 2415 w 3610"/>
                <a:gd name="T39" fmla="*/ 901 h 3611"/>
                <a:gd name="T40" fmla="*/ 2248 w 3610"/>
                <a:gd name="T41" fmla="*/ 627 h 3611"/>
                <a:gd name="T42" fmla="*/ 1997 w 3610"/>
                <a:gd name="T43" fmla="*/ 402 h 3611"/>
                <a:gd name="T44" fmla="*/ 1695 w 3610"/>
                <a:gd name="T45" fmla="*/ 259 h 3611"/>
                <a:gd name="T46" fmla="*/ 1358 w 3610"/>
                <a:gd name="T47" fmla="*/ 209 h 3611"/>
                <a:gd name="T48" fmla="*/ 1597 w 3610"/>
                <a:gd name="T49" fmla="*/ 20 h 3611"/>
                <a:gd name="T50" fmla="*/ 1933 w 3610"/>
                <a:gd name="T51" fmla="*/ 126 h 3611"/>
                <a:gd name="T52" fmla="*/ 2232 w 3610"/>
                <a:gd name="T53" fmla="*/ 316 h 3611"/>
                <a:gd name="T54" fmla="*/ 2470 w 3610"/>
                <a:gd name="T55" fmla="*/ 577 h 3611"/>
                <a:gd name="T56" fmla="*/ 2629 w 3610"/>
                <a:gd name="T57" fmla="*/ 877 h 3611"/>
                <a:gd name="T58" fmla="*/ 2709 w 3610"/>
                <a:gd name="T59" fmla="*/ 1199 h 3611"/>
                <a:gd name="T60" fmla="*/ 2707 w 3610"/>
                <a:gd name="T61" fmla="*/ 1531 h 3611"/>
                <a:gd name="T62" fmla="*/ 2626 w 3610"/>
                <a:gd name="T63" fmla="*/ 1853 h 3611"/>
                <a:gd name="T64" fmla="*/ 2462 w 3610"/>
                <a:gd name="T65" fmla="*/ 2151 h 3611"/>
                <a:gd name="T66" fmla="*/ 2616 w 3610"/>
                <a:gd name="T67" fmla="*/ 2320 h 3611"/>
                <a:gd name="T68" fmla="*/ 2707 w 3610"/>
                <a:gd name="T69" fmla="*/ 2291 h 3611"/>
                <a:gd name="T70" fmla="*/ 3580 w 3610"/>
                <a:gd name="T71" fmla="*/ 3137 h 3611"/>
                <a:gd name="T72" fmla="*/ 3610 w 3610"/>
                <a:gd name="T73" fmla="*/ 3227 h 3611"/>
                <a:gd name="T74" fmla="*/ 3286 w 3610"/>
                <a:gd name="T75" fmla="*/ 3581 h 3611"/>
                <a:gd name="T76" fmla="*/ 3210 w 3610"/>
                <a:gd name="T77" fmla="*/ 3611 h 3611"/>
                <a:gd name="T78" fmla="*/ 3137 w 3610"/>
                <a:gd name="T79" fmla="*/ 3581 h 3611"/>
                <a:gd name="T80" fmla="*/ 2293 w 3610"/>
                <a:gd name="T81" fmla="*/ 2718 h 3611"/>
                <a:gd name="T82" fmla="*/ 2303 w 3610"/>
                <a:gd name="T83" fmla="*/ 2638 h 3611"/>
                <a:gd name="T84" fmla="*/ 2244 w 3610"/>
                <a:gd name="T85" fmla="*/ 2392 h 3611"/>
                <a:gd name="T86" fmla="*/ 1941 w 3610"/>
                <a:gd name="T87" fmla="*/ 2589 h 3611"/>
                <a:gd name="T88" fmla="*/ 1601 w 3610"/>
                <a:gd name="T89" fmla="*/ 2698 h 3611"/>
                <a:gd name="T90" fmla="*/ 1237 w 3610"/>
                <a:gd name="T91" fmla="*/ 2714 h 3611"/>
                <a:gd name="T92" fmla="*/ 893 w 3610"/>
                <a:gd name="T93" fmla="*/ 2636 h 3611"/>
                <a:gd name="T94" fmla="*/ 579 w 3610"/>
                <a:gd name="T95" fmla="*/ 2473 h 3611"/>
                <a:gd name="T96" fmla="*/ 316 w 3610"/>
                <a:gd name="T97" fmla="*/ 2235 h 3611"/>
                <a:gd name="T98" fmla="*/ 131 w 3610"/>
                <a:gd name="T99" fmla="*/ 1947 h 3611"/>
                <a:gd name="T100" fmla="*/ 26 w 3610"/>
                <a:gd name="T101" fmla="*/ 1633 h 3611"/>
                <a:gd name="T102" fmla="*/ 0 w 3610"/>
                <a:gd name="T103" fmla="*/ 1305 h 3611"/>
                <a:gd name="T104" fmla="*/ 52 w 3610"/>
                <a:gd name="T105" fmla="*/ 978 h 3611"/>
                <a:gd name="T106" fmla="*/ 185 w 3610"/>
                <a:gd name="T107" fmla="*/ 670 h 3611"/>
                <a:gd name="T108" fmla="*/ 396 w 3610"/>
                <a:gd name="T109" fmla="*/ 398 h 3611"/>
                <a:gd name="T110" fmla="*/ 680 w 3610"/>
                <a:gd name="T111" fmla="*/ 179 h 3611"/>
                <a:gd name="T112" fmla="*/ 1004 w 3610"/>
                <a:gd name="T113" fmla="*/ 46 h 3611"/>
                <a:gd name="T114" fmla="*/ 1358 w 3610"/>
                <a:gd name="T115" fmla="*/ 0 h 3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0" h="3611">
                  <a:moveTo>
                    <a:pt x="2691" y="2543"/>
                  </a:moveTo>
                  <a:lnTo>
                    <a:pt x="2542" y="2690"/>
                  </a:lnTo>
                  <a:lnTo>
                    <a:pt x="3210" y="3358"/>
                  </a:lnTo>
                  <a:lnTo>
                    <a:pt x="3359" y="3211"/>
                  </a:lnTo>
                  <a:lnTo>
                    <a:pt x="2691" y="2543"/>
                  </a:lnTo>
                  <a:close/>
                  <a:moveTo>
                    <a:pt x="1358" y="209"/>
                  </a:moveTo>
                  <a:lnTo>
                    <a:pt x="1243" y="215"/>
                  </a:lnTo>
                  <a:lnTo>
                    <a:pt x="1132" y="231"/>
                  </a:lnTo>
                  <a:lnTo>
                    <a:pt x="1022" y="259"/>
                  </a:lnTo>
                  <a:lnTo>
                    <a:pt x="917" y="295"/>
                  </a:lnTo>
                  <a:lnTo>
                    <a:pt x="815" y="344"/>
                  </a:lnTo>
                  <a:lnTo>
                    <a:pt x="720" y="402"/>
                  </a:lnTo>
                  <a:lnTo>
                    <a:pt x="628" y="470"/>
                  </a:lnTo>
                  <a:lnTo>
                    <a:pt x="545" y="545"/>
                  </a:lnTo>
                  <a:lnTo>
                    <a:pt x="469" y="627"/>
                  </a:lnTo>
                  <a:lnTo>
                    <a:pt x="404" y="714"/>
                  </a:lnTo>
                  <a:lnTo>
                    <a:pt x="348" y="806"/>
                  </a:lnTo>
                  <a:lnTo>
                    <a:pt x="302" y="901"/>
                  </a:lnTo>
                  <a:lnTo>
                    <a:pt x="264" y="1000"/>
                  </a:lnTo>
                  <a:lnTo>
                    <a:pt x="237" y="1102"/>
                  </a:lnTo>
                  <a:lnTo>
                    <a:pt x="219" y="1203"/>
                  </a:lnTo>
                  <a:lnTo>
                    <a:pt x="209" y="1307"/>
                  </a:lnTo>
                  <a:lnTo>
                    <a:pt x="209" y="1412"/>
                  </a:lnTo>
                  <a:lnTo>
                    <a:pt x="219" y="1515"/>
                  </a:lnTo>
                  <a:lnTo>
                    <a:pt x="237" y="1617"/>
                  </a:lnTo>
                  <a:lnTo>
                    <a:pt x="264" y="1718"/>
                  </a:lnTo>
                  <a:lnTo>
                    <a:pt x="302" y="1817"/>
                  </a:lnTo>
                  <a:lnTo>
                    <a:pt x="348" y="1911"/>
                  </a:lnTo>
                  <a:lnTo>
                    <a:pt x="404" y="2004"/>
                  </a:lnTo>
                  <a:lnTo>
                    <a:pt x="469" y="2090"/>
                  </a:lnTo>
                  <a:lnTo>
                    <a:pt x="545" y="2173"/>
                  </a:lnTo>
                  <a:lnTo>
                    <a:pt x="628" y="2249"/>
                  </a:lnTo>
                  <a:lnTo>
                    <a:pt x="720" y="2316"/>
                  </a:lnTo>
                  <a:lnTo>
                    <a:pt x="815" y="2374"/>
                  </a:lnTo>
                  <a:lnTo>
                    <a:pt x="917" y="2422"/>
                  </a:lnTo>
                  <a:lnTo>
                    <a:pt x="1022" y="2460"/>
                  </a:lnTo>
                  <a:lnTo>
                    <a:pt x="1132" y="2487"/>
                  </a:lnTo>
                  <a:lnTo>
                    <a:pt x="1243" y="2503"/>
                  </a:lnTo>
                  <a:lnTo>
                    <a:pt x="1358" y="2509"/>
                  </a:lnTo>
                  <a:lnTo>
                    <a:pt x="1472" y="2503"/>
                  </a:lnTo>
                  <a:lnTo>
                    <a:pt x="1585" y="2487"/>
                  </a:lnTo>
                  <a:lnTo>
                    <a:pt x="1695" y="2460"/>
                  </a:lnTo>
                  <a:lnTo>
                    <a:pt x="1798" y="2422"/>
                  </a:lnTo>
                  <a:lnTo>
                    <a:pt x="1899" y="2374"/>
                  </a:lnTo>
                  <a:lnTo>
                    <a:pt x="1997" y="2316"/>
                  </a:lnTo>
                  <a:lnTo>
                    <a:pt x="2086" y="2249"/>
                  </a:lnTo>
                  <a:lnTo>
                    <a:pt x="2172" y="2173"/>
                  </a:lnTo>
                  <a:lnTo>
                    <a:pt x="2248" y="2090"/>
                  </a:lnTo>
                  <a:lnTo>
                    <a:pt x="2311" y="2004"/>
                  </a:lnTo>
                  <a:lnTo>
                    <a:pt x="2367" y="1911"/>
                  </a:lnTo>
                  <a:lnTo>
                    <a:pt x="2415" y="1817"/>
                  </a:lnTo>
                  <a:lnTo>
                    <a:pt x="2452" y="1718"/>
                  </a:lnTo>
                  <a:lnTo>
                    <a:pt x="2480" y="1617"/>
                  </a:lnTo>
                  <a:lnTo>
                    <a:pt x="2498" y="1515"/>
                  </a:lnTo>
                  <a:lnTo>
                    <a:pt x="2508" y="1412"/>
                  </a:lnTo>
                  <a:lnTo>
                    <a:pt x="2508" y="1307"/>
                  </a:lnTo>
                  <a:lnTo>
                    <a:pt x="2498" y="1203"/>
                  </a:lnTo>
                  <a:lnTo>
                    <a:pt x="2480" y="1102"/>
                  </a:lnTo>
                  <a:lnTo>
                    <a:pt x="2452" y="1000"/>
                  </a:lnTo>
                  <a:lnTo>
                    <a:pt x="2415" y="901"/>
                  </a:lnTo>
                  <a:lnTo>
                    <a:pt x="2367" y="806"/>
                  </a:lnTo>
                  <a:lnTo>
                    <a:pt x="2311" y="714"/>
                  </a:lnTo>
                  <a:lnTo>
                    <a:pt x="2248" y="627"/>
                  </a:lnTo>
                  <a:lnTo>
                    <a:pt x="2172" y="545"/>
                  </a:lnTo>
                  <a:lnTo>
                    <a:pt x="2086" y="470"/>
                  </a:lnTo>
                  <a:lnTo>
                    <a:pt x="1997" y="402"/>
                  </a:lnTo>
                  <a:lnTo>
                    <a:pt x="1899" y="344"/>
                  </a:lnTo>
                  <a:lnTo>
                    <a:pt x="1798" y="295"/>
                  </a:lnTo>
                  <a:lnTo>
                    <a:pt x="1695" y="259"/>
                  </a:lnTo>
                  <a:lnTo>
                    <a:pt x="1585" y="231"/>
                  </a:lnTo>
                  <a:lnTo>
                    <a:pt x="1472" y="215"/>
                  </a:lnTo>
                  <a:lnTo>
                    <a:pt x="1358" y="209"/>
                  </a:lnTo>
                  <a:close/>
                  <a:moveTo>
                    <a:pt x="1358" y="0"/>
                  </a:moveTo>
                  <a:lnTo>
                    <a:pt x="1478" y="4"/>
                  </a:lnTo>
                  <a:lnTo>
                    <a:pt x="1597" y="20"/>
                  </a:lnTo>
                  <a:lnTo>
                    <a:pt x="1713" y="46"/>
                  </a:lnTo>
                  <a:lnTo>
                    <a:pt x="1824" y="82"/>
                  </a:lnTo>
                  <a:lnTo>
                    <a:pt x="1933" y="126"/>
                  </a:lnTo>
                  <a:lnTo>
                    <a:pt x="2037" y="179"/>
                  </a:lnTo>
                  <a:lnTo>
                    <a:pt x="2136" y="243"/>
                  </a:lnTo>
                  <a:lnTo>
                    <a:pt x="2232" y="316"/>
                  </a:lnTo>
                  <a:lnTo>
                    <a:pt x="2321" y="398"/>
                  </a:lnTo>
                  <a:lnTo>
                    <a:pt x="2401" y="485"/>
                  </a:lnTo>
                  <a:lnTo>
                    <a:pt x="2470" y="577"/>
                  </a:lnTo>
                  <a:lnTo>
                    <a:pt x="2532" y="672"/>
                  </a:lnTo>
                  <a:lnTo>
                    <a:pt x="2586" y="774"/>
                  </a:lnTo>
                  <a:lnTo>
                    <a:pt x="2629" y="877"/>
                  </a:lnTo>
                  <a:lnTo>
                    <a:pt x="2665" y="982"/>
                  </a:lnTo>
                  <a:lnTo>
                    <a:pt x="2691" y="1090"/>
                  </a:lnTo>
                  <a:lnTo>
                    <a:pt x="2709" y="1199"/>
                  </a:lnTo>
                  <a:lnTo>
                    <a:pt x="2717" y="1310"/>
                  </a:lnTo>
                  <a:lnTo>
                    <a:pt x="2717" y="1420"/>
                  </a:lnTo>
                  <a:lnTo>
                    <a:pt x="2707" y="1531"/>
                  </a:lnTo>
                  <a:lnTo>
                    <a:pt x="2689" y="1640"/>
                  </a:lnTo>
                  <a:lnTo>
                    <a:pt x="2661" y="1748"/>
                  </a:lnTo>
                  <a:lnTo>
                    <a:pt x="2626" y="1853"/>
                  </a:lnTo>
                  <a:lnTo>
                    <a:pt x="2580" y="1957"/>
                  </a:lnTo>
                  <a:lnTo>
                    <a:pt x="2526" y="2056"/>
                  </a:lnTo>
                  <a:lnTo>
                    <a:pt x="2462" y="2151"/>
                  </a:lnTo>
                  <a:lnTo>
                    <a:pt x="2391" y="2243"/>
                  </a:lnTo>
                  <a:lnTo>
                    <a:pt x="2542" y="2394"/>
                  </a:lnTo>
                  <a:lnTo>
                    <a:pt x="2616" y="2320"/>
                  </a:lnTo>
                  <a:lnTo>
                    <a:pt x="2643" y="2300"/>
                  </a:lnTo>
                  <a:lnTo>
                    <a:pt x="2673" y="2291"/>
                  </a:lnTo>
                  <a:lnTo>
                    <a:pt x="2707" y="2291"/>
                  </a:lnTo>
                  <a:lnTo>
                    <a:pt x="2737" y="2300"/>
                  </a:lnTo>
                  <a:lnTo>
                    <a:pt x="2765" y="2320"/>
                  </a:lnTo>
                  <a:lnTo>
                    <a:pt x="3580" y="3137"/>
                  </a:lnTo>
                  <a:lnTo>
                    <a:pt x="3600" y="3163"/>
                  </a:lnTo>
                  <a:lnTo>
                    <a:pt x="3610" y="3195"/>
                  </a:lnTo>
                  <a:lnTo>
                    <a:pt x="3610" y="3227"/>
                  </a:lnTo>
                  <a:lnTo>
                    <a:pt x="3600" y="3257"/>
                  </a:lnTo>
                  <a:lnTo>
                    <a:pt x="3580" y="3285"/>
                  </a:lnTo>
                  <a:lnTo>
                    <a:pt x="3286" y="3581"/>
                  </a:lnTo>
                  <a:lnTo>
                    <a:pt x="3264" y="3597"/>
                  </a:lnTo>
                  <a:lnTo>
                    <a:pt x="3238" y="3607"/>
                  </a:lnTo>
                  <a:lnTo>
                    <a:pt x="3210" y="3611"/>
                  </a:lnTo>
                  <a:lnTo>
                    <a:pt x="3184" y="3607"/>
                  </a:lnTo>
                  <a:lnTo>
                    <a:pt x="3159" y="3597"/>
                  </a:lnTo>
                  <a:lnTo>
                    <a:pt x="3137" y="3581"/>
                  </a:lnTo>
                  <a:lnTo>
                    <a:pt x="2319" y="2764"/>
                  </a:lnTo>
                  <a:lnTo>
                    <a:pt x="2303" y="2742"/>
                  </a:lnTo>
                  <a:lnTo>
                    <a:pt x="2293" y="2718"/>
                  </a:lnTo>
                  <a:lnTo>
                    <a:pt x="2289" y="2690"/>
                  </a:lnTo>
                  <a:lnTo>
                    <a:pt x="2293" y="2662"/>
                  </a:lnTo>
                  <a:lnTo>
                    <a:pt x="2303" y="2638"/>
                  </a:lnTo>
                  <a:lnTo>
                    <a:pt x="2321" y="2617"/>
                  </a:lnTo>
                  <a:lnTo>
                    <a:pt x="2395" y="2543"/>
                  </a:lnTo>
                  <a:lnTo>
                    <a:pt x="2244" y="2392"/>
                  </a:lnTo>
                  <a:lnTo>
                    <a:pt x="2148" y="2465"/>
                  </a:lnTo>
                  <a:lnTo>
                    <a:pt x="2047" y="2531"/>
                  </a:lnTo>
                  <a:lnTo>
                    <a:pt x="1941" y="2589"/>
                  </a:lnTo>
                  <a:lnTo>
                    <a:pt x="1832" y="2634"/>
                  </a:lnTo>
                  <a:lnTo>
                    <a:pt x="1718" y="2670"/>
                  </a:lnTo>
                  <a:lnTo>
                    <a:pt x="1601" y="2698"/>
                  </a:lnTo>
                  <a:lnTo>
                    <a:pt x="1480" y="2714"/>
                  </a:lnTo>
                  <a:lnTo>
                    <a:pt x="1358" y="2718"/>
                  </a:lnTo>
                  <a:lnTo>
                    <a:pt x="1237" y="2714"/>
                  </a:lnTo>
                  <a:lnTo>
                    <a:pt x="1120" y="2698"/>
                  </a:lnTo>
                  <a:lnTo>
                    <a:pt x="1004" y="2672"/>
                  </a:lnTo>
                  <a:lnTo>
                    <a:pt x="893" y="2636"/>
                  </a:lnTo>
                  <a:lnTo>
                    <a:pt x="784" y="2593"/>
                  </a:lnTo>
                  <a:lnTo>
                    <a:pt x="680" y="2537"/>
                  </a:lnTo>
                  <a:lnTo>
                    <a:pt x="579" y="2473"/>
                  </a:lnTo>
                  <a:lnTo>
                    <a:pt x="485" y="2402"/>
                  </a:lnTo>
                  <a:lnTo>
                    <a:pt x="396" y="2320"/>
                  </a:lnTo>
                  <a:lnTo>
                    <a:pt x="316" y="2235"/>
                  </a:lnTo>
                  <a:lnTo>
                    <a:pt x="247" y="2143"/>
                  </a:lnTo>
                  <a:lnTo>
                    <a:pt x="185" y="2048"/>
                  </a:lnTo>
                  <a:lnTo>
                    <a:pt x="131" y="1947"/>
                  </a:lnTo>
                  <a:lnTo>
                    <a:pt x="87" y="1845"/>
                  </a:lnTo>
                  <a:lnTo>
                    <a:pt x="52" y="1740"/>
                  </a:lnTo>
                  <a:lnTo>
                    <a:pt x="26" y="1633"/>
                  </a:lnTo>
                  <a:lnTo>
                    <a:pt x="8" y="1523"/>
                  </a:lnTo>
                  <a:lnTo>
                    <a:pt x="0" y="1414"/>
                  </a:lnTo>
                  <a:lnTo>
                    <a:pt x="0" y="1305"/>
                  </a:lnTo>
                  <a:lnTo>
                    <a:pt x="8" y="1195"/>
                  </a:lnTo>
                  <a:lnTo>
                    <a:pt x="26" y="1086"/>
                  </a:lnTo>
                  <a:lnTo>
                    <a:pt x="52" y="978"/>
                  </a:lnTo>
                  <a:lnTo>
                    <a:pt x="87" y="873"/>
                  </a:lnTo>
                  <a:lnTo>
                    <a:pt x="131" y="770"/>
                  </a:lnTo>
                  <a:lnTo>
                    <a:pt x="185" y="670"/>
                  </a:lnTo>
                  <a:lnTo>
                    <a:pt x="247" y="575"/>
                  </a:lnTo>
                  <a:lnTo>
                    <a:pt x="316" y="483"/>
                  </a:lnTo>
                  <a:lnTo>
                    <a:pt x="396" y="398"/>
                  </a:lnTo>
                  <a:lnTo>
                    <a:pt x="485" y="316"/>
                  </a:lnTo>
                  <a:lnTo>
                    <a:pt x="579" y="243"/>
                  </a:lnTo>
                  <a:lnTo>
                    <a:pt x="680" y="179"/>
                  </a:lnTo>
                  <a:lnTo>
                    <a:pt x="784" y="126"/>
                  </a:lnTo>
                  <a:lnTo>
                    <a:pt x="893" y="82"/>
                  </a:lnTo>
                  <a:lnTo>
                    <a:pt x="1004" y="46"/>
                  </a:lnTo>
                  <a:lnTo>
                    <a:pt x="1120" y="20"/>
                  </a:lnTo>
                  <a:lnTo>
                    <a:pt x="1237" y="4"/>
                  </a:lnTo>
                  <a:lnTo>
                    <a:pt x="13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42" name="Freeform 71">
              <a:extLst>
                <a:ext uri="{FF2B5EF4-FFF2-40B4-BE49-F238E27FC236}">
                  <a16:creationId xmlns:a16="http://schemas.microsoft.com/office/drawing/2014/main" id="{FE93C8A3-A33D-4981-9D06-EF2E7903E9F4}"/>
                </a:ext>
              </a:extLst>
            </p:cNvPr>
            <p:cNvSpPr>
              <a:spLocks noEditPoints="1"/>
            </p:cNvSpPr>
            <p:nvPr/>
          </p:nvSpPr>
          <p:spPr bwMode="auto">
            <a:xfrm>
              <a:off x="6159751" y="-3468990"/>
              <a:ext cx="1493838" cy="1493838"/>
            </a:xfrm>
            <a:custGeom>
              <a:avLst/>
              <a:gdLst>
                <a:gd name="T0" fmla="*/ 857 w 1881"/>
                <a:gd name="T1" fmla="*/ 213 h 1882"/>
                <a:gd name="T2" fmla="*/ 698 w 1881"/>
                <a:gd name="T3" fmla="*/ 250 h 1882"/>
                <a:gd name="T4" fmla="*/ 551 w 1881"/>
                <a:gd name="T5" fmla="*/ 320 h 1882"/>
                <a:gd name="T6" fmla="*/ 423 w 1881"/>
                <a:gd name="T7" fmla="*/ 423 h 1882"/>
                <a:gd name="T8" fmla="*/ 318 w 1881"/>
                <a:gd name="T9" fmla="*/ 557 h 1882"/>
                <a:gd name="T10" fmla="*/ 248 w 1881"/>
                <a:gd name="T11" fmla="*/ 704 h 1882"/>
                <a:gd name="T12" fmla="*/ 212 w 1881"/>
                <a:gd name="T13" fmla="*/ 861 h 1882"/>
                <a:gd name="T14" fmla="*/ 212 w 1881"/>
                <a:gd name="T15" fmla="*/ 1022 h 1882"/>
                <a:gd name="T16" fmla="*/ 248 w 1881"/>
                <a:gd name="T17" fmla="*/ 1179 h 1882"/>
                <a:gd name="T18" fmla="*/ 318 w 1881"/>
                <a:gd name="T19" fmla="*/ 1326 h 1882"/>
                <a:gd name="T20" fmla="*/ 423 w 1881"/>
                <a:gd name="T21" fmla="*/ 1459 h 1882"/>
                <a:gd name="T22" fmla="*/ 551 w 1881"/>
                <a:gd name="T23" fmla="*/ 1562 h 1882"/>
                <a:gd name="T24" fmla="*/ 698 w 1881"/>
                <a:gd name="T25" fmla="*/ 1632 h 1882"/>
                <a:gd name="T26" fmla="*/ 857 w 1881"/>
                <a:gd name="T27" fmla="*/ 1668 h 1882"/>
                <a:gd name="T28" fmla="*/ 1024 w 1881"/>
                <a:gd name="T29" fmla="*/ 1668 h 1882"/>
                <a:gd name="T30" fmla="*/ 1183 w 1881"/>
                <a:gd name="T31" fmla="*/ 1632 h 1882"/>
                <a:gd name="T32" fmla="*/ 1328 w 1881"/>
                <a:gd name="T33" fmla="*/ 1562 h 1882"/>
                <a:gd name="T34" fmla="*/ 1458 w 1881"/>
                <a:gd name="T35" fmla="*/ 1459 h 1882"/>
                <a:gd name="T36" fmla="*/ 1563 w 1881"/>
                <a:gd name="T37" fmla="*/ 1326 h 1882"/>
                <a:gd name="T38" fmla="*/ 1633 w 1881"/>
                <a:gd name="T39" fmla="*/ 1179 h 1882"/>
                <a:gd name="T40" fmla="*/ 1668 w 1881"/>
                <a:gd name="T41" fmla="*/ 1022 h 1882"/>
                <a:gd name="T42" fmla="*/ 1668 w 1881"/>
                <a:gd name="T43" fmla="*/ 861 h 1882"/>
                <a:gd name="T44" fmla="*/ 1633 w 1881"/>
                <a:gd name="T45" fmla="*/ 704 h 1882"/>
                <a:gd name="T46" fmla="*/ 1563 w 1881"/>
                <a:gd name="T47" fmla="*/ 557 h 1882"/>
                <a:gd name="T48" fmla="*/ 1458 w 1881"/>
                <a:gd name="T49" fmla="*/ 423 h 1882"/>
                <a:gd name="T50" fmla="*/ 1328 w 1881"/>
                <a:gd name="T51" fmla="*/ 320 h 1882"/>
                <a:gd name="T52" fmla="*/ 1183 w 1881"/>
                <a:gd name="T53" fmla="*/ 250 h 1882"/>
                <a:gd name="T54" fmla="*/ 1024 w 1881"/>
                <a:gd name="T55" fmla="*/ 213 h 1882"/>
                <a:gd name="T56" fmla="*/ 940 w 1881"/>
                <a:gd name="T57" fmla="*/ 0 h 1882"/>
                <a:gd name="T58" fmla="*/ 1125 w 1881"/>
                <a:gd name="T59" fmla="*/ 18 h 1882"/>
                <a:gd name="T60" fmla="*/ 1300 w 1881"/>
                <a:gd name="T61" fmla="*/ 71 h 1882"/>
                <a:gd name="T62" fmla="*/ 1462 w 1881"/>
                <a:gd name="T63" fmla="*/ 157 h 1882"/>
                <a:gd name="T64" fmla="*/ 1607 w 1881"/>
                <a:gd name="T65" fmla="*/ 276 h 1882"/>
                <a:gd name="T66" fmla="*/ 1726 w 1881"/>
                <a:gd name="T67" fmla="*/ 423 h 1882"/>
                <a:gd name="T68" fmla="*/ 1814 w 1881"/>
                <a:gd name="T69" fmla="*/ 586 h 1882"/>
                <a:gd name="T70" fmla="*/ 1865 w 1881"/>
                <a:gd name="T71" fmla="*/ 761 h 1882"/>
                <a:gd name="T72" fmla="*/ 1881 w 1881"/>
                <a:gd name="T73" fmla="*/ 940 h 1882"/>
                <a:gd name="T74" fmla="*/ 1865 w 1881"/>
                <a:gd name="T75" fmla="*/ 1121 h 1882"/>
                <a:gd name="T76" fmla="*/ 1814 w 1881"/>
                <a:gd name="T77" fmla="*/ 1296 h 1882"/>
                <a:gd name="T78" fmla="*/ 1726 w 1881"/>
                <a:gd name="T79" fmla="*/ 1459 h 1882"/>
                <a:gd name="T80" fmla="*/ 1607 w 1881"/>
                <a:gd name="T81" fmla="*/ 1606 h 1882"/>
                <a:gd name="T82" fmla="*/ 1462 w 1881"/>
                <a:gd name="T83" fmla="*/ 1725 h 1882"/>
                <a:gd name="T84" fmla="*/ 1300 w 1881"/>
                <a:gd name="T85" fmla="*/ 1811 h 1882"/>
                <a:gd name="T86" fmla="*/ 1125 w 1881"/>
                <a:gd name="T87" fmla="*/ 1865 h 1882"/>
                <a:gd name="T88" fmla="*/ 940 w 1881"/>
                <a:gd name="T89" fmla="*/ 1882 h 1882"/>
                <a:gd name="T90" fmla="*/ 755 w 1881"/>
                <a:gd name="T91" fmla="*/ 1865 h 1882"/>
                <a:gd name="T92" fmla="*/ 580 w 1881"/>
                <a:gd name="T93" fmla="*/ 1811 h 1882"/>
                <a:gd name="T94" fmla="*/ 417 w 1881"/>
                <a:gd name="T95" fmla="*/ 1725 h 1882"/>
                <a:gd name="T96" fmla="*/ 274 w 1881"/>
                <a:gd name="T97" fmla="*/ 1606 h 1882"/>
                <a:gd name="T98" fmla="*/ 155 w 1881"/>
                <a:gd name="T99" fmla="*/ 1459 h 1882"/>
                <a:gd name="T100" fmla="*/ 67 w 1881"/>
                <a:gd name="T101" fmla="*/ 1296 h 1882"/>
                <a:gd name="T102" fmla="*/ 16 w 1881"/>
                <a:gd name="T103" fmla="*/ 1121 h 1882"/>
                <a:gd name="T104" fmla="*/ 0 w 1881"/>
                <a:gd name="T105" fmla="*/ 940 h 1882"/>
                <a:gd name="T106" fmla="*/ 16 w 1881"/>
                <a:gd name="T107" fmla="*/ 761 h 1882"/>
                <a:gd name="T108" fmla="*/ 67 w 1881"/>
                <a:gd name="T109" fmla="*/ 586 h 1882"/>
                <a:gd name="T110" fmla="*/ 155 w 1881"/>
                <a:gd name="T111" fmla="*/ 423 h 1882"/>
                <a:gd name="T112" fmla="*/ 274 w 1881"/>
                <a:gd name="T113" fmla="*/ 276 h 1882"/>
                <a:gd name="T114" fmla="*/ 417 w 1881"/>
                <a:gd name="T115" fmla="*/ 157 h 1882"/>
                <a:gd name="T116" fmla="*/ 580 w 1881"/>
                <a:gd name="T117" fmla="*/ 71 h 1882"/>
                <a:gd name="T118" fmla="*/ 755 w 1881"/>
                <a:gd name="T119" fmla="*/ 18 h 1882"/>
                <a:gd name="T120" fmla="*/ 940 w 1881"/>
                <a:gd name="T121"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1" h="1882">
                  <a:moveTo>
                    <a:pt x="940" y="209"/>
                  </a:moveTo>
                  <a:lnTo>
                    <a:pt x="857" y="213"/>
                  </a:lnTo>
                  <a:lnTo>
                    <a:pt x="775" y="227"/>
                  </a:lnTo>
                  <a:lnTo>
                    <a:pt x="698" y="250"/>
                  </a:lnTo>
                  <a:lnTo>
                    <a:pt x="622" y="280"/>
                  </a:lnTo>
                  <a:lnTo>
                    <a:pt x="551" y="320"/>
                  </a:lnTo>
                  <a:lnTo>
                    <a:pt x="485" y="368"/>
                  </a:lnTo>
                  <a:lnTo>
                    <a:pt x="423" y="423"/>
                  </a:lnTo>
                  <a:lnTo>
                    <a:pt x="366" y="487"/>
                  </a:lnTo>
                  <a:lnTo>
                    <a:pt x="318" y="557"/>
                  </a:lnTo>
                  <a:lnTo>
                    <a:pt x="278" y="628"/>
                  </a:lnTo>
                  <a:lnTo>
                    <a:pt x="248" y="704"/>
                  </a:lnTo>
                  <a:lnTo>
                    <a:pt x="226" y="781"/>
                  </a:lnTo>
                  <a:lnTo>
                    <a:pt x="212" y="861"/>
                  </a:lnTo>
                  <a:lnTo>
                    <a:pt x="208" y="940"/>
                  </a:lnTo>
                  <a:lnTo>
                    <a:pt x="212" y="1022"/>
                  </a:lnTo>
                  <a:lnTo>
                    <a:pt x="226" y="1101"/>
                  </a:lnTo>
                  <a:lnTo>
                    <a:pt x="248" y="1179"/>
                  </a:lnTo>
                  <a:lnTo>
                    <a:pt x="278" y="1254"/>
                  </a:lnTo>
                  <a:lnTo>
                    <a:pt x="318" y="1326"/>
                  </a:lnTo>
                  <a:lnTo>
                    <a:pt x="366" y="1395"/>
                  </a:lnTo>
                  <a:lnTo>
                    <a:pt x="423" y="1459"/>
                  </a:lnTo>
                  <a:lnTo>
                    <a:pt x="485" y="1515"/>
                  </a:lnTo>
                  <a:lnTo>
                    <a:pt x="551" y="1562"/>
                  </a:lnTo>
                  <a:lnTo>
                    <a:pt x="622" y="1600"/>
                  </a:lnTo>
                  <a:lnTo>
                    <a:pt x="698" y="1632"/>
                  </a:lnTo>
                  <a:lnTo>
                    <a:pt x="775" y="1654"/>
                  </a:lnTo>
                  <a:lnTo>
                    <a:pt x="857" y="1668"/>
                  </a:lnTo>
                  <a:lnTo>
                    <a:pt x="940" y="1674"/>
                  </a:lnTo>
                  <a:lnTo>
                    <a:pt x="1024" y="1668"/>
                  </a:lnTo>
                  <a:lnTo>
                    <a:pt x="1104" y="1654"/>
                  </a:lnTo>
                  <a:lnTo>
                    <a:pt x="1183" y="1632"/>
                  </a:lnTo>
                  <a:lnTo>
                    <a:pt x="1259" y="1600"/>
                  </a:lnTo>
                  <a:lnTo>
                    <a:pt x="1328" y="1562"/>
                  </a:lnTo>
                  <a:lnTo>
                    <a:pt x="1396" y="1515"/>
                  </a:lnTo>
                  <a:lnTo>
                    <a:pt x="1458" y="1459"/>
                  </a:lnTo>
                  <a:lnTo>
                    <a:pt x="1515" y="1395"/>
                  </a:lnTo>
                  <a:lnTo>
                    <a:pt x="1563" y="1326"/>
                  </a:lnTo>
                  <a:lnTo>
                    <a:pt x="1603" y="1254"/>
                  </a:lnTo>
                  <a:lnTo>
                    <a:pt x="1633" y="1179"/>
                  </a:lnTo>
                  <a:lnTo>
                    <a:pt x="1655" y="1101"/>
                  </a:lnTo>
                  <a:lnTo>
                    <a:pt x="1668" y="1022"/>
                  </a:lnTo>
                  <a:lnTo>
                    <a:pt x="1672" y="940"/>
                  </a:lnTo>
                  <a:lnTo>
                    <a:pt x="1668" y="861"/>
                  </a:lnTo>
                  <a:lnTo>
                    <a:pt x="1655" y="781"/>
                  </a:lnTo>
                  <a:lnTo>
                    <a:pt x="1633" y="704"/>
                  </a:lnTo>
                  <a:lnTo>
                    <a:pt x="1603" y="628"/>
                  </a:lnTo>
                  <a:lnTo>
                    <a:pt x="1563" y="557"/>
                  </a:lnTo>
                  <a:lnTo>
                    <a:pt x="1515" y="487"/>
                  </a:lnTo>
                  <a:lnTo>
                    <a:pt x="1458" y="423"/>
                  </a:lnTo>
                  <a:lnTo>
                    <a:pt x="1396" y="368"/>
                  </a:lnTo>
                  <a:lnTo>
                    <a:pt x="1328" y="320"/>
                  </a:lnTo>
                  <a:lnTo>
                    <a:pt x="1259" y="280"/>
                  </a:lnTo>
                  <a:lnTo>
                    <a:pt x="1183" y="250"/>
                  </a:lnTo>
                  <a:lnTo>
                    <a:pt x="1104" y="227"/>
                  </a:lnTo>
                  <a:lnTo>
                    <a:pt x="1024" y="213"/>
                  </a:lnTo>
                  <a:lnTo>
                    <a:pt x="940" y="209"/>
                  </a:lnTo>
                  <a:close/>
                  <a:moveTo>
                    <a:pt x="940" y="0"/>
                  </a:moveTo>
                  <a:lnTo>
                    <a:pt x="1034" y="4"/>
                  </a:lnTo>
                  <a:lnTo>
                    <a:pt x="1125" y="18"/>
                  </a:lnTo>
                  <a:lnTo>
                    <a:pt x="1215" y="40"/>
                  </a:lnTo>
                  <a:lnTo>
                    <a:pt x="1300" y="71"/>
                  </a:lnTo>
                  <a:lnTo>
                    <a:pt x="1384" y="109"/>
                  </a:lnTo>
                  <a:lnTo>
                    <a:pt x="1462" y="157"/>
                  </a:lnTo>
                  <a:lnTo>
                    <a:pt x="1537" y="213"/>
                  </a:lnTo>
                  <a:lnTo>
                    <a:pt x="1607" y="276"/>
                  </a:lnTo>
                  <a:lnTo>
                    <a:pt x="1670" y="348"/>
                  </a:lnTo>
                  <a:lnTo>
                    <a:pt x="1726" y="423"/>
                  </a:lnTo>
                  <a:lnTo>
                    <a:pt x="1774" y="503"/>
                  </a:lnTo>
                  <a:lnTo>
                    <a:pt x="1814" y="586"/>
                  </a:lnTo>
                  <a:lnTo>
                    <a:pt x="1844" y="674"/>
                  </a:lnTo>
                  <a:lnTo>
                    <a:pt x="1865" y="761"/>
                  </a:lnTo>
                  <a:lnTo>
                    <a:pt x="1877" y="851"/>
                  </a:lnTo>
                  <a:lnTo>
                    <a:pt x="1881" y="940"/>
                  </a:lnTo>
                  <a:lnTo>
                    <a:pt x="1877" y="1032"/>
                  </a:lnTo>
                  <a:lnTo>
                    <a:pt x="1865" y="1121"/>
                  </a:lnTo>
                  <a:lnTo>
                    <a:pt x="1844" y="1209"/>
                  </a:lnTo>
                  <a:lnTo>
                    <a:pt x="1814" y="1296"/>
                  </a:lnTo>
                  <a:lnTo>
                    <a:pt x="1774" y="1380"/>
                  </a:lnTo>
                  <a:lnTo>
                    <a:pt x="1726" y="1459"/>
                  </a:lnTo>
                  <a:lnTo>
                    <a:pt x="1670" y="1535"/>
                  </a:lnTo>
                  <a:lnTo>
                    <a:pt x="1607" y="1606"/>
                  </a:lnTo>
                  <a:lnTo>
                    <a:pt x="1537" y="1670"/>
                  </a:lnTo>
                  <a:lnTo>
                    <a:pt x="1462" y="1725"/>
                  </a:lnTo>
                  <a:lnTo>
                    <a:pt x="1384" y="1771"/>
                  </a:lnTo>
                  <a:lnTo>
                    <a:pt x="1300" y="1811"/>
                  </a:lnTo>
                  <a:lnTo>
                    <a:pt x="1215" y="1843"/>
                  </a:lnTo>
                  <a:lnTo>
                    <a:pt x="1125" y="1865"/>
                  </a:lnTo>
                  <a:lnTo>
                    <a:pt x="1034" y="1879"/>
                  </a:lnTo>
                  <a:lnTo>
                    <a:pt x="940" y="1882"/>
                  </a:lnTo>
                  <a:lnTo>
                    <a:pt x="847" y="1879"/>
                  </a:lnTo>
                  <a:lnTo>
                    <a:pt x="755" y="1865"/>
                  </a:lnTo>
                  <a:lnTo>
                    <a:pt x="666" y="1843"/>
                  </a:lnTo>
                  <a:lnTo>
                    <a:pt x="580" y="1811"/>
                  </a:lnTo>
                  <a:lnTo>
                    <a:pt x="497" y="1771"/>
                  </a:lnTo>
                  <a:lnTo>
                    <a:pt x="417" y="1725"/>
                  </a:lnTo>
                  <a:lnTo>
                    <a:pt x="344" y="1670"/>
                  </a:lnTo>
                  <a:lnTo>
                    <a:pt x="274" y="1606"/>
                  </a:lnTo>
                  <a:lnTo>
                    <a:pt x="210" y="1535"/>
                  </a:lnTo>
                  <a:lnTo>
                    <a:pt x="155" y="1459"/>
                  </a:lnTo>
                  <a:lnTo>
                    <a:pt x="107" y="1380"/>
                  </a:lnTo>
                  <a:lnTo>
                    <a:pt x="67" y="1296"/>
                  </a:lnTo>
                  <a:lnTo>
                    <a:pt x="37" y="1209"/>
                  </a:lnTo>
                  <a:lnTo>
                    <a:pt x="16" y="1121"/>
                  </a:lnTo>
                  <a:lnTo>
                    <a:pt x="4" y="1032"/>
                  </a:lnTo>
                  <a:lnTo>
                    <a:pt x="0" y="940"/>
                  </a:lnTo>
                  <a:lnTo>
                    <a:pt x="4" y="851"/>
                  </a:lnTo>
                  <a:lnTo>
                    <a:pt x="16" y="761"/>
                  </a:lnTo>
                  <a:lnTo>
                    <a:pt x="37" y="674"/>
                  </a:lnTo>
                  <a:lnTo>
                    <a:pt x="67" y="586"/>
                  </a:lnTo>
                  <a:lnTo>
                    <a:pt x="107" y="503"/>
                  </a:lnTo>
                  <a:lnTo>
                    <a:pt x="155" y="423"/>
                  </a:lnTo>
                  <a:lnTo>
                    <a:pt x="210" y="348"/>
                  </a:lnTo>
                  <a:lnTo>
                    <a:pt x="274" y="276"/>
                  </a:lnTo>
                  <a:lnTo>
                    <a:pt x="344" y="213"/>
                  </a:lnTo>
                  <a:lnTo>
                    <a:pt x="417" y="157"/>
                  </a:lnTo>
                  <a:lnTo>
                    <a:pt x="497" y="109"/>
                  </a:lnTo>
                  <a:lnTo>
                    <a:pt x="580" y="71"/>
                  </a:lnTo>
                  <a:lnTo>
                    <a:pt x="666" y="40"/>
                  </a:lnTo>
                  <a:lnTo>
                    <a:pt x="755" y="18"/>
                  </a:lnTo>
                  <a:lnTo>
                    <a:pt x="847" y="4"/>
                  </a:lnTo>
                  <a:lnTo>
                    <a:pt x="9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43" name="Freeform 66">
              <a:extLst>
                <a:ext uri="{FF2B5EF4-FFF2-40B4-BE49-F238E27FC236}">
                  <a16:creationId xmlns:a16="http://schemas.microsoft.com/office/drawing/2014/main" id="{01CABA98-7E88-4EA5-99A2-A7E216FE60A9}"/>
                </a:ext>
              </a:extLst>
            </p:cNvPr>
            <p:cNvSpPr>
              <a:spLocks noEditPoints="1"/>
            </p:cNvSpPr>
            <p:nvPr/>
          </p:nvSpPr>
          <p:spPr bwMode="auto">
            <a:xfrm>
              <a:off x="4657976" y="-5051728"/>
              <a:ext cx="5205413" cy="4703763"/>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44" name="Freeform 61">
            <a:extLst>
              <a:ext uri="{FF2B5EF4-FFF2-40B4-BE49-F238E27FC236}">
                <a16:creationId xmlns:a16="http://schemas.microsoft.com/office/drawing/2014/main" id="{69F89ECE-6CA2-410B-80AA-3BCB8DE056C6}"/>
              </a:ext>
            </a:extLst>
          </p:cNvPr>
          <p:cNvSpPr>
            <a:spLocks noEditPoints="1"/>
          </p:cNvSpPr>
          <p:nvPr/>
        </p:nvSpPr>
        <p:spPr bwMode="auto">
          <a:xfrm>
            <a:off x="10409369" y="3865893"/>
            <a:ext cx="625941" cy="625560"/>
          </a:xfrm>
          <a:custGeom>
            <a:avLst/>
            <a:gdLst>
              <a:gd name="T0" fmla="*/ 3389 w 6560"/>
              <a:gd name="T1" fmla="*/ 4698 h 6556"/>
              <a:gd name="T2" fmla="*/ 3826 w 6560"/>
              <a:gd name="T3" fmla="*/ 4481 h 6556"/>
              <a:gd name="T4" fmla="*/ 2515 w 6560"/>
              <a:gd name="T5" fmla="*/ 4042 h 6556"/>
              <a:gd name="T6" fmla="*/ 219 w 6560"/>
              <a:gd name="T7" fmla="*/ 546 h 6556"/>
              <a:gd name="T8" fmla="*/ 4155 w 6560"/>
              <a:gd name="T9" fmla="*/ 3606 h 6556"/>
              <a:gd name="T10" fmla="*/ 6014 w 6560"/>
              <a:gd name="T11" fmla="*/ 546 h 6556"/>
              <a:gd name="T12" fmla="*/ 5968 w 6560"/>
              <a:gd name="T13" fmla="*/ 853 h 6556"/>
              <a:gd name="T14" fmla="*/ 4994 w 6560"/>
              <a:gd name="T15" fmla="*/ 869 h 6556"/>
              <a:gd name="T16" fmla="*/ 4921 w 6560"/>
              <a:gd name="T17" fmla="*/ 765 h 6556"/>
              <a:gd name="T18" fmla="*/ 3822 w 6560"/>
              <a:gd name="T19" fmla="*/ 799 h 6556"/>
              <a:gd name="T20" fmla="*/ 3718 w 6560"/>
              <a:gd name="T21" fmla="*/ 875 h 6556"/>
              <a:gd name="T22" fmla="*/ 2754 w 6560"/>
              <a:gd name="T23" fmla="*/ 829 h 6556"/>
              <a:gd name="T24" fmla="*/ 1640 w 6560"/>
              <a:gd name="T25" fmla="*/ 546 h 6556"/>
              <a:gd name="T26" fmla="*/ 1596 w 6560"/>
              <a:gd name="T27" fmla="*/ 853 h 6556"/>
              <a:gd name="T28" fmla="*/ 622 w 6560"/>
              <a:gd name="T29" fmla="*/ 869 h 6556"/>
              <a:gd name="T30" fmla="*/ 547 w 6560"/>
              <a:gd name="T31" fmla="*/ 765 h 6556"/>
              <a:gd name="T32" fmla="*/ 5138 w 6560"/>
              <a:gd name="T33" fmla="*/ 656 h 6556"/>
              <a:gd name="T34" fmla="*/ 2952 w 6560"/>
              <a:gd name="T35" fmla="*/ 219 h 6556"/>
              <a:gd name="T36" fmla="*/ 2952 w 6560"/>
              <a:gd name="T37" fmla="*/ 219 h 6556"/>
              <a:gd name="T38" fmla="*/ 1422 w 6560"/>
              <a:gd name="T39" fmla="*/ 219 h 6556"/>
              <a:gd name="T40" fmla="*/ 1566 w 6560"/>
              <a:gd name="T41" fmla="*/ 6 h 6556"/>
              <a:gd name="T42" fmla="*/ 1640 w 6560"/>
              <a:gd name="T43" fmla="*/ 110 h 6556"/>
              <a:gd name="T44" fmla="*/ 2738 w 6560"/>
              <a:gd name="T45" fmla="*/ 76 h 6556"/>
              <a:gd name="T46" fmla="*/ 2842 w 6560"/>
              <a:gd name="T47" fmla="*/ 0 h 6556"/>
              <a:gd name="T48" fmla="*/ 3806 w 6560"/>
              <a:gd name="T49" fmla="*/ 46 h 6556"/>
              <a:gd name="T50" fmla="*/ 4921 w 6560"/>
              <a:gd name="T51" fmla="*/ 329 h 6556"/>
              <a:gd name="T52" fmla="*/ 4964 w 6560"/>
              <a:gd name="T53" fmla="*/ 22 h 6556"/>
              <a:gd name="T54" fmla="*/ 5938 w 6560"/>
              <a:gd name="T55" fmla="*/ 6 h 6556"/>
              <a:gd name="T56" fmla="*/ 6014 w 6560"/>
              <a:gd name="T57" fmla="*/ 110 h 6556"/>
              <a:gd name="T58" fmla="*/ 6514 w 6560"/>
              <a:gd name="T59" fmla="*/ 349 h 6556"/>
              <a:gd name="T60" fmla="*/ 6560 w 6560"/>
              <a:gd name="T61" fmla="*/ 3716 h 6556"/>
              <a:gd name="T62" fmla="*/ 6484 w 6560"/>
              <a:gd name="T63" fmla="*/ 3819 h 6556"/>
              <a:gd name="T64" fmla="*/ 4258 w 6560"/>
              <a:gd name="T65" fmla="*/ 4186 h 6556"/>
              <a:gd name="T66" fmla="*/ 4155 w 6560"/>
              <a:gd name="T67" fmla="*/ 4262 h 6556"/>
              <a:gd name="T68" fmla="*/ 4025 w 6560"/>
              <a:gd name="T69" fmla="*/ 4654 h 6556"/>
              <a:gd name="T70" fmla="*/ 3608 w 6560"/>
              <a:gd name="T71" fmla="*/ 4698 h 6556"/>
              <a:gd name="T72" fmla="*/ 6514 w 6560"/>
              <a:gd name="T73" fmla="*/ 6359 h 6556"/>
              <a:gd name="T74" fmla="*/ 6554 w 6560"/>
              <a:gd name="T75" fmla="*/ 6480 h 6556"/>
              <a:gd name="T76" fmla="*/ 6450 w 6560"/>
              <a:gd name="T77" fmla="*/ 6556 h 6556"/>
              <a:gd name="T78" fmla="*/ 22 w 6560"/>
              <a:gd name="T79" fmla="*/ 6512 h 6556"/>
              <a:gd name="T80" fmla="*/ 22 w 6560"/>
              <a:gd name="T81" fmla="*/ 6383 h 6556"/>
              <a:gd name="T82" fmla="*/ 2952 w 6560"/>
              <a:gd name="T83" fmla="*/ 6337 h 6556"/>
              <a:gd name="T84" fmla="*/ 2559 w 6560"/>
              <a:gd name="T85" fmla="*/ 4678 h 6556"/>
              <a:gd name="T86" fmla="*/ 2515 w 6560"/>
              <a:gd name="T87" fmla="*/ 4262 h 6556"/>
              <a:gd name="T88" fmla="*/ 2318 w 6560"/>
              <a:gd name="T89" fmla="*/ 4216 h 6556"/>
              <a:gd name="T90" fmla="*/ 110 w 6560"/>
              <a:gd name="T91" fmla="*/ 3825 h 6556"/>
              <a:gd name="T92" fmla="*/ 6 w 6560"/>
              <a:gd name="T93" fmla="*/ 3749 h 6556"/>
              <a:gd name="T94" fmla="*/ 22 w 6560"/>
              <a:gd name="T95" fmla="*/ 373 h 6556"/>
              <a:gd name="T96" fmla="*/ 547 w 6560"/>
              <a:gd name="T97" fmla="*/ 329 h 6556"/>
              <a:gd name="T98" fmla="*/ 592 w 6560"/>
              <a:gd name="T99" fmla="*/ 22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0" h="6556">
                <a:moveTo>
                  <a:pt x="3171" y="4698"/>
                </a:moveTo>
                <a:lnTo>
                  <a:pt x="3171" y="6337"/>
                </a:lnTo>
                <a:lnTo>
                  <a:pt x="3389" y="6337"/>
                </a:lnTo>
                <a:lnTo>
                  <a:pt x="3389" y="4698"/>
                </a:lnTo>
                <a:lnTo>
                  <a:pt x="3171" y="4698"/>
                </a:lnTo>
                <a:close/>
                <a:moveTo>
                  <a:pt x="2733" y="4262"/>
                </a:moveTo>
                <a:lnTo>
                  <a:pt x="2733" y="4481"/>
                </a:lnTo>
                <a:lnTo>
                  <a:pt x="3826" y="4481"/>
                </a:lnTo>
                <a:lnTo>
                  <a:pt x="3826" y="4262"/>
                </a:lnTo>
                <a:lnTo>
                  <a:pt x="2733" y="4262"/>
                </a:lnTo>
                <a:close/>
                <a:moveTo>
                  <a:pt x="2515" y="3825"/>
                </a:moveTo>
                <a:lnTo>
                  <a:pt x="2515" y="4042"/>
                </a:lnTo>
                <a:lnTo>
                  <a:pt x="4045" y="4042"/>
                </a:lnTo>
                <a:lnTo>
                  <a:pt x="4045" y="3825"/>
                </a:lnTo>
                <a:lnTo>
                  <a:pt x="2515" y="3825"/>
                </a:lnTo>
                <a:close/>
                <a:moveTo>
                  <a:pt x="219" y="546"/>
                </a:moveTo>
                <a:lnTo>
                  <a:pt x="219" y="3606"/>
                </a:lnTo>
                <a:lnTo>
                  <a:pt x="2405" y="3606"/>
                </a:lnTo>
                <a:lnTo>
                  <a:pt x="2405" y="3606"/>
                </a:lnTo>
                <a:lnTo>
                  <a:pt x="4155" y="3606"/>
                </a:lnTo>
                <a:lnTo>
                  <a:pt x="4155" y="3606"/>
                </a:lnTo>
                <a:lnTo>
                  <a:pt x="6341" y="3606"/>
                </a:lnTo>
                <a:lnTo>
                  <a:pt x="6341" y="546"/>
                </a:lnTo>
                <a:lnTo>
                  <a:pt x="6014" y="546"/>
                </a:lnTo>
                <a:lnTo>
                  <a:pt x="6014" y="765"/>
                </a:lnTo>
                <a:lnTo>
                  <a:pt x="6008" y="799"/>
                </a:lnTo>
                <a:lnTo>
                  <a:pt x="5992" y="829"/>
                </a:lnTo>
                <a:lnTo>
                  <a:pt x="5968" y="853"/>
                </a:lnTo>
                <a:lnTo>
                  <a:pt x="5938" y="869"/>
                </a:lnTo>
                <a:lnTo>
                  <a:pt x="5904" y="875"/>
                </a:lnTo>
                <a:lnTo>
                  <a:pt x="5028" y="875"/>
                </a:lnTo>
                <a:lnTo>
                  <a:pt x="4994" y="869"/>
                </a:lnTo>
                <a:lnTo>
                  <a:pt x="4964" y="853"/>
                </a:lnTo>
                <a:lnTo>
                  <a:pt x="4940" y="829"/>
                </a:lnTo>
                <a:lnTo>
                  <a:pt x="4925" y="799"/>
                </a:lnTo>
                <a:lnTo>
                  <a:pt x="4921" y="765"/>
                </a:lnTo>
                <a:lnTo>
                  <a:pt x="4921" y="546"/>
                </a:lnTo>
                <a:lnTo>
                  <a:pt x="3826" y="546"/>
                </a:lnTo>
                <a:lnTo>
                  <a:pt x="3826" y="765"/>
                </a:lnTo>
                <a:lnTo>
                  <a:pt x="3822" y="799"/>
                </a:lnTo>
                <a:lnTo>
                  <a:pt x="3806" y="829"/>
                </a:lnTo>
                <a:lnTo>
                  <a:pt x="3782" y="853"/>
                </a:lnTo>
                <a:lnTo>
                  <a:pt x="3752" y="869"/>
                </a:lnTo>
                <a:lnTo>
                  <a:pt x="3718" y="875"/>
                </a:lnTo>
                <a:lnTo>
                  <a:pt x="2842" y="875"/>
                </a:lnTo>
                <a:lnTo>
                  <a:pt x="2808" y="869"/>
                </a:lnTo>
                <a:lnTo>
                  <a:pt x="2778" y="853"/>
                </a:lnTo>
                <a:lnTo>
                  <a:pt x="2754" y="829"/>
                </a:lnTo>
                <a:lnTo>
                  <a:pt x="2738" y="799"/>
                </a:lnTo>
                <a:lnTo>
                  <a:pt x="2733" y="765"/>
                </a:lnTo>
                <a:lnTo>
                  <a:pt x="2733" y="546"/>
                </a:lnTo>
                <a:lnTo>
                  <a:pt x="1640" y="546"/>
                </a:lnTo>
                <a:lnTo>
                  <a:pt x="1640" y="765"/>
                </a:lnTo>
                <a:lnTo>
                  <a:pt x="1634" y="799"/>
                </a:lnTo>
                <a:lnTo>
                  <a:pt x="1620" y="829"/>
                </a:lnTo>
                <a:lnTo>
                  <a:pt x="1596" y="853"/>
                </a:lnTo>
                <a:lnTo>
                  <a:pt x="1566" y="869"/>
                </a:lnTo>
                <a:lnTo>
                  <a:pt x="1530" y="875"/>
                </a:lnTo>
                <a:lnTo>
                  <a:pt x="656" y="875"/>
                </a:lnTo>
                <a:lnTo>
                  <a:pt x="622" y="869"/>
                </a:lnTo>
                <a:lnTo>
                  <a:pt x="592" y="853"/>
                </a:lnTo>
                <a:lnTo>
                  <a:pt x="568" y="829"/>
                </a:lnTo>
                <a:lnTo>
                  <a:pt x="552" y="799"/>
                </a:lnTo>
                <a:lnTo>
                  <a:pt x="547" y="765"/>
                </a:lnTo>
                <a:lnTo>
                  <a:pt x="547" y="546"/>
                </a:lnTo>
                <a:lnTo>
                  <a:pt x="219" y="546"/>
                </a:lnTo>
                <a:close/>
                <a:moveTo>
                  <a:pt x="5138" y="219"/>
                </a:moveTo>
                <a:lnTo>
                  <a:pt x="5138" y="656"/>
                </a:lnTo>
                <a:lnTo>
                  <a:pt x="5794" y="656"/>
                </a:lnTo>
                <a:lnTo>
                  <a:pt x="5794" y="219"/>
                </a:lnTo>
                <a:lnTo>
                  <a:pt x="5138" y="219"/>
                </a:lnTo>
                <a:close/>
                <a:moveTo>
                  <a:pt x="2952" y="219"/>
                </a:moveTo>
                <a:lnTo>
                  <a:pt x="2952" y="656"/>
                </a:lnTo>
                <a:lnTo>
                  <a:pt x="3608" y="656"/>
                </a:lnTo>
                <a:lnTo>
                  <a:pt x="3608" y="219"/>
                </a:lnTo>
                <a:lnTo>
                  <a:pt x="2952" y="219"/>
                </a:lnTo>
                <a:close/>
                <a:moveTo>
                  <a:pt x="766" y="219"/>
                </a:moveTo>
                <a:lnTo>
                  <a:pt x="766" y="656"/>
                </a:lnTo>
                <a:lnTo>
                  <a:pt x="1422" y="656"/>
                </a:lnTo>
                <a:lnTo>
                  <a:pt x="1422" y="219"/>
                </a:lnTo>
                <a:lnTo>
                  <a:pt x="766" y="219"/>
                </a:lnTo>
                <a:close/>
                <a:moveTo>
                  <a:pt x="656" y="0"/>
                </a:moveTo>
                <a:lnTo>
                  <a:pt x="1530" y="0"/>
                </a:lnTo>
                <a:lnTo>
                  <a:pt x="1566" y="6"/>
                </a:lnTo>
                <a:lnTo>
                  <a:pt x="1596" y="22"/>
                </a:lnTo>
                <a:lnTo>
                  <a:pt x="1620" y="46"/>
                </a:lnTo>
                <a:lnTo>
                  <a:pt x="1634" y="76"/>
                </a:lnTo>
                <a:lnTo>
                  <a:pt x="1640" y="110"/>
                </a:lnTo>
                <a:lnTo>
                  <a:pt x="1640" y="329"/>
                </a:lnTo>
                <a:lnTo>
                  <a:pt x="2733" y="329"/>
                </a:lnTo>
                <a:lnTo>
                  <a:pt x="2733" y="110"/>
                </a:lnTo>
                <a:lnTo>
                  <a:pt x="2738" y="76"/>
                </a:lnTo>
                <a:lnTo>
                  <a:pt x="2754" y="46"/>
                </a:lnTo>
                <a:lnTo>
                  <a:pt x="2778" y="22"/>
                </a:lnTo>
                <a:lnTo>
                  <a:pt x="2808" y="6"/>
                </a:lnTo>
                <a:lnTo>
                  <a:pt x="2842" y="0"/>
                </a:lnTo>
                <a:lnTo>
                  <a:pt x="3718" y="0"/>
                </a:lnTo>
                <a:lnTo>
                  <a:pt x="3752" y="6"/>
                </a:lnTo>
                <a:lnTo>
                  <a:pt x="3782" y="22"/>
                </a:lnTo>
                <a:lnTo>
                  <a:pt x="3806" y="46"/>
                </a:lnTo>
                <a:lnTo>
                  <a:pt x="3822" y="76"/>
                </a:lnTo>
                <a:lnTo>
                  <a:pt x="3826" y="110"/>
                </a:lnTo>
                <a:lnTo>
                  <a:pt x="3826" y="329"/>
                </a:lnTo>
                <a:lnTo>
                  <a:pt x="4921" y="329"/>
                </a:lnTo>
                <a:lnTo>
                  <a:pt x="4921" y="110"/>
                </a:lnTo>
                <a:lnTo>
                  <a:pt x="4925" y="76"/>
                </a:lnTo>
                <a:lnTo>
                  <a:pt x="4940" y="46"/>
                </a:lnTo>
                <a:lnTo>
                  <a:pt x="4964" y="22"/>
                </a:lnTo>
                <a:lnTo>
                  <a:pt x="4994" y="6"/>
                </a:lnTo>
                <a:lnTo>
                  <a:pt x="5028" y="0"/>
                </a:lnTo>
                <a:lnTo>
                  <a:pt x="5904" y="0"/>
                </a:lnTo>
                <a:lnTo>
                  <a:pt x="5938" y="6"/>
                </a:lnTo>
                <a:lnTo>
                  <a:pt x="5968" y="22"/>
                </a:lnTo>
                <a:lnTo>
                  <a:pt x="5992" y="46"/>
                </a:lnTo>
                <a:lnTo>
                  <a:pt x="6008" y="76"/>
                </a:lnTo>
                <a:lnTo>
                  <a:pt x="6014" y="110"/>
                </a:lnTo>
                <a:lnTo>
                  <a:pt x="6014" y="329"/>
                </a:lnTo>
                <a:lnTo>
                  <a:pt x="6450" y="329"/>
                </a:lnTo>
                <a:lnTo>
                  <a:pt x="6484" y="333"/>
                </a:lnTo>
                <a:lnTo>
                  <a:pt x="6514" y="349"/>
                </a:lnTo>
                <a:lnTo>
                  <a:pt x="6538" y="373"/>
                </a:lnTo>
                <a:lnTo>
                  <a:pt x="6554" y="403"/>
                </a:lnTo>
                <a:lnTo>
                  <a:pt x="6560" y="437"/>
                </a:lnTo>
                <a:lnTo>
                  <a:pt x="6560" y="3716"/>
                </a:lnTo>
                <a:lnTo>
                  <a:pt x="6554" y="3749"/>
                </a:lnTo>
                <a:lnTo>
                  <a:pt x="6538" y="3779"/>
                </a:lnTo>
                <a:lnTo>
                  <a:pt x="6514" y="3803"/>
                </a:lnTo>
                <a:lnTo>
                  <a:pt x="6484" y="3819"/>
                </a:lnTo>
                <a:lnTo>
                  <a:pt x="6450" y="3825"/>
                </a:lnTo>
                <a:lnTo>
                  <a:pt x="4264" y="3825"/>
                </a:lnTo>
                <a:lnTo>
                  <a:pt x="4264" y="4152"/>
                </a:lnTo>
                <a:lnTo>
                  <a:pt x="4258" y="4186"/>
                </a:lnTo>
                <a:lnTo>
                  <a:pt x="4242" y="4216"/>
                </a:lnTo>
                <a:lnTo>
                  <a:pt x="4218" y="4240"/>
                </a:lnTo>
                <a:lnTo>
                  <a:pt x="4189" y="4256"/>
                </a:lnTo>
                <a:lnTo>
                  <a:pt x="4155" y="4262"/>
                </a:lnTo>
                <a:lnTo>
                  <a:pt x="4045" y="4262"/>
                </a:lnTo>
                <a:lnTo>
                  <a:pt x="4045" y="4589"/>
                </a:lnTo>
                <a:lnTo>
                  <a:pt x="4039" y="4625"/>
                </a:lnTo>
                <a:lnTo>
                  <a:pt x="4025" y="4654"/>
                </a:lnTo>
                <a:lnTo>
                  <a:pt x="4001" y="4678"/>
                </a:lnTo>
                <a:lnTo>
                  <a:pt x="3971" y="4692"/>
                </a:lnTo>
                <a:lnTo>
                  <a:pt x="3935" y="4698"/>
                </a:lnTo>
                <a:lnTo>
                  <a:pt x="3608" y="4698"/>
                </a:lnTo>
                <a:lnTo>
                  <a:pt x="3608" y="6337"/>
                </a:lnTo>
                <a:lnTo>
                  <a:pt x="6450" y="6337"/>
                </a:lnTo>
                <a:lnTo>
                  <a:pt x="6484" y="6343"/>
                </a:lnTo>
                <a:lnTo>
                  <a:pt x="6514" y="6359"/>
                </a:lnTo>
                <a:lnTo>
                  <a:pt x="6538" y="6383"/>
                </a:lnTo>
                <a:lnTo>
                  <a:pt x="6554" y="6413"/>
                </a:lnTo>
                <a:lnTo>
                  <a:pt x="6560" y="6446"/>
                </a:lnTo>
                <a:lnTo>
                  <a:pt x="6554" y="6480"/>
                </a:lnTo>
                <a:lnTo>
                  <a:pt x="6538" y="6512"/>
                </a:lnTo>
                <a:lnTo>
                  <a:pt x="6514" y="6534"/>
                </a:lnTo>
                <a:lnTo>
                  <a:pt x="6484" y="6550"/>
                </a:lnTo>
                <a:lnTo>
                  <a:pt x="6450" y="6556"/>
                </a:lnTo>
                <a:lnTo>
                  <a:pt x="110" y="6556"/>
                </a:lnTo>
                <a:lnTo>
                  <a:pt x="76" y="6550"/>
                </a:lnTo>
                <a:lnTo>
                  <a:pt x="44" y="6534"/>
                </a:lnTo>
                <a:lnTo>
                  <a:pt x="22" y="6512"/>
                </a:lnTo>
                <a:lnTo>
                  <a:pt x="6" y="6480"/>
                </a:lnTo>
                <a:lnTo>
                  <a:pt x="0" y="6446"/>
                </a:lnTo>
                <a:lnTo>
                  <a:pt x="6" y="6413"/>
                </a:lnTo>
                <a:lnTo>
                  <a:pt x="22" y="6383"/>
                </a:lnTo>
                <a:lnTo>
                  <a:pt x="44" y="6359"/>
                </a:lnTo>
                <a:lnTo>
                  <a:pt x="76" y="6343"/>
                </a:lnTo>
                <a:lnTo>
                  <a:pt x="110" y="6337"/>
                </a:lnTo>
                <a:lnTo>
                  <a:pt x="2952" y="6337"/>
                </a:lnTo>
                <a:lnTo>
                  <a:pt x="2952" y="4698"/>
                </a:lnTo>
                <a:lnTo>
                  <a:pt x="2625" y="4698"/>
                </a:lnTo>
                <a:lnTo>
                  <a:pt x="2589" y="4692"/>
                </a:lnTo>
                <a:lnTo>
                  <a:pt x="2559" y="4678"/>
                </a:lnTo>
                <a:lnTo>
                  <a:pt x="2535" y="4654"/>
                </a:lnTo>
                <a:lnTo>
                  <a:pt x="2519" y="4625"/>
                </a:lnTo>
                <a:lnTo>
                  <a:pt x="2515" y="4589"/>
                </a:lnTo>
                <a:lnTo>
                  <a:pt x="2515" y="4262"/>
                </a:lnTo>
                <a:lnTo>
                  <a:pt x="2405" y="4262"/>
                </a:lnTo>
                <a:lnTo>
                  <a:pt x="2372" y="4256"/>
                </a:lnTo>
                <a:lnTo>
                  <a:pt x="2342" y="4240"/>
                </a:lnTo>
                <a:lnTo>
                  <a:pt x="2318" y="4216"/>
                </a:lnTo>
                <a:lnTo>
                  <a:pt x="2302" y="4186"/>
                </a:lnTo>
                <a:lnTo>
                  <a:pt x="2296" y="4152"/>
                </a:lnTo>
                <a:lnTo>
                  <a:pt x="2296" y="3825"/>
                </a:lnTo>
                <a:lnTo>
                  <a:pt x="110" y="3825"/>
                </a:lnTo>
                <a:lnTo>
                  <a:pt x="76" y="3819"/>
                </a:lnTo>
                <a:lnTo>
                  <a:pt x="44" y="3803"/>
                </a:lnTo>
                <a:lnTo>
                  <a:pt x="22" y="3779"/>
                </a:lnTo>
                <a:lnTo>
                  <a:pt x="6" y="3749"/>
                </a:lnTo>
                <a:lnTo>
                  <a:pt x="0" y="3716"/>
                </a:lnTo>
                <a:lnTo>
                  <a:pt x="0" y="437"/>
                </a:lnTo>
                <a:lnTo>
                  <a:pt x="6" y="403"/>
                </a:lnTo>
                <a:lnTo>
                  <a:pt x="22" y="373"/>
                </a:lnTo>
                <a:lnTo>
                  <a:pt x="44" y="349"/>
                </a:lnTo>
                <a:lnTo>
                  <a:pt x="76" y="333"/>
                </a:lnTo>
                <a:lnTo>
                  <a:pt x="110" y="329"/>
                </a:lnTo>
                <a:lnTo>
                  <a:pt x="547" y="329"/>
                </a:lnTo>
                <a:lnTo>
                  <a:pt x="547" y="110"/>
                </a:lnTo>
                <a:lnTo>
                  <a:pt x="552" y="76"/>
                </a:lnTo>
                <a:lnTo>
                  <a:pt x="568" y="46"/>
                </a:lnTo>
                <a:lnTo>
                  <a:pt x="592" y="22"/>
                </a:lnTo>
                <a:lnTo>
                  <a:pt x="622" y="6"/>
                </a:lnTo>
                <a:lnTo>
                  <a:pt x="65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45" name="TextBox 144">
            <a:extLst>
              <a:ext uri="{FF2B5EF4-FFF2-40B4-BE49-F238E27FC236}">
                <a16:creationId xmlns:a16="http://schemas.microsoft.com/office/drawing/2014/main" id="{3CBA012F-EBB0-4BAF-A530-0CBDF6D160ED}"/>
              </a:ext>
            </a:extLst>
          </p:cNvPr>
          <p:cNvSpPr txBox="1"/>
          <p:nvPr/>
        </p:nvSpPr>
        <p:spPr>
          <a:xfrm>
            <a:off x="2173004" y="2877050"/>
            <a:ext cx="912467" cy="325618"/>
          </a:xfrm>
          <a:prstGeom prst="rect">
            <a:avLst/>
          </a:prstGeom>
          <a:noFill/>
        </p:spPr>
        <p:txBody>
          <a:bodyPr wrap="square" lIns="121917" tIns="60958" rIns="121917" bIns="60958"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8080"/>
                </a:solidFill>
                <a:effectLst/>
                <a:uLnTx/>
                <a:uFillTx/>
              </a:rPr>
              <a:t>TV</a:t>
            </a:r>
          </a:p>
        </p:txBody>
      </p:sp>
    </p:spTree>
    <p:custDataLst>
      <p:tags r:id="rId1"/>
    </p:custDataLst>
    <p:extLst>
      <p:ext uri="{BB962C8B-B14F-4D97-AF65-F5344CB8AC3E}">
        <p14:creationId xmlns:p14="http://schemas.microsoft.com/office/powerpoint/2010/main" val="246575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tall building in a city&#10;&#10;Description automatically generated">
            <a:extLst>
              <a:ext uri="{FF2B5EF4-FFF2-40B4-BE49-F238E27FC236}">
                <a16:creationId xmlns:a16="http://schemas.microsoft.com/office/drawing/2014/main" id="{A8F99ECE-526E-40F9-9001-B5BF688A298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6" name="Picture 5">
            <a:extLst>
              <a:ext uri="{FF2B5EF4-FFF2-40B4-BE49-F238E27FC236}">
                <a16:creationId xmlns:a16="http://schemas.microsoft.com/office/drawing/2014/main" id="{2E175D10-901E-4465-86FA-D778CCA6CB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7" name="Title 4">
            <a:extLst>
              <a:ext uri="{FF2B5EF4-FFF2-40B4-BE49-F238E27FC236}">
                <a16:creationId xmlns:a16="http://schemas.microsoft.com/office/drawing/2014/main" id="{109250FF-008E-4B93-9DCC-09E9A51C5930}"/>
              </a:ext>
            </a:extLst>
          </p:cNvPr>
          <p:cNvSpPr>
            <a:spLocks noGrp="1"/>
          </p:cNvSpPr>
          <p:nvPr>
            <p:ph type="ctrTitle"/>
          </p:nvPr>
        </p:nvSpPr>
        <p:spPr>
          <a:xfrm>
            <a:off x="371288" y="1140293"/>
            <a:ext cx="3340741" cy="2412000"/>
          </a:xfrm>
        </p:spPr>
        <p:txBody>
          <a:bodyPr/>
          <a:lstStyle/>
          <a:p>
            <a:r>
              <a:rPr lang="en-GB" dirty="0"/>
              <a:t>TV viewing during spring 2020 lockdown</a:t>
            </a:r>
          </a:p>
        </p:txBody>
      </p:sp>
      <p:sp>
        <p:nvSpPr>
          <p:cNvPr id="9" name="Text Placeholder 1">
            <a:extLst>
              <a:ext uri="{FF2B5EF4-FFF2-40B4-BE49-F238E27FC236}">
                <a16:creationId xmlns:a16="http://schemas.microsoft.com/office/drawing/2014/main" id="{8E70677A-F3FF-491B-B2A7-7295AFC2F373}"/>
              </a:ext>
            </a:extLst>
          </p:cNvPr>
          <p:cNvSpPr>
            <a:spLocks noGrp="1"/>
          </p:cNvSpPr>
          <p:nvPr>
            <p:ph type="body" sz="quarter" idx="14"/>
          </p:nvPr>
        </p:nvSpPr>
        <p:spPr>
          <a:xfrm>
            <a:off x="371288" y="651155"/>
            <a:ext cx="6450012" cy="352613"/>
          </a:xfrm>
        </p:spPr>
        <p:txBody>
          <a:bodyPr/>
          <a:lstStyle/>
          <a:p>
            <a:r>
              <a:rPr lang="en-US" dirty="0"/>
              <a:t>SECTION ONE</a:t>
            </a:r>
            <a:endParaRPr lang="en-GB" dirty="0"/>
          </a:p>
        </p:txBody>
      </p:sp>
      <p:cxnSp>
        <p:nvCxnSpPr>
          <p:cNvPr id="10" name="Straight Connector 9">
            <a:extLst>
              <a:ext uri="{FF2B5EF4-FFF2-40B4-BE49-F238E27FC236}">
                <a16:creationId xmlns:a16="http://schemas.microsoft.com/office/drawing/2014/main" id="{AC2D659B-7C3A-408B-B3B7-D721720E3A24}"/>
              </a:ext>
            </a:extLst>
          </p:cNvPr>
          <p:cNvCxnSpPr/>
          <p:nvPr/>
        </p:nvCxnSpPr>
        <p:spPr>
          <a:xfrm>
            <a:off x="479425" y="467468"/>
            <a:ext cx="5521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D3D11E-FB05-4032-9684-065246220F5B}"/>
              </a:ext>
            </a:extLst>
          </p:cNvPr>
          <p:cNvSpPr txBox="1"/>
          <p:nvPr/>
        </p:nvSpPr>
        <p:spPr>
          <a:xfrm rot="16200000">
            <a:off x="10486930" y="4324278"/>
            <a:ext cx="2982494" cy="246221"/>
          </a:xfrm>
          <a:prstGeom prst="rect">
            <a:avLst/>
          </a:prstGeom>
          <a:noFill/>
        </p:spPr>
        <p:txBody>
          <a:bodyPr wrap="square" rtlCol="0">
            <a:spAutoFit/>
          </a:bodyPr>
          <a:lstStyle/>
          <a:p>
            <a:r>
              <a:rPr lang="en-US" sz="1000" dirty="0">
                <a:solidFill>
                  <a:schemeClr val="bg1"/>
                </a:solidFill>
              </a:rPr>
              <a:t>Cadbury ‘This Doesn’t Need to End’</a:t>
            </a:r>
            <a:endParaRPr lang="en-GB" sz="1000" dirty="0">
              <a:solidFill>
                <a:schemeClr val="bg1"/>
              </a:solidFill>
            </a:endParaRPr>
          </a:p>
        </p:txBody>
      </p:sp>
    </p:spTree>
    <p:extLst>
      <p:ext uri="{BB962C8B-B14F-4D97-AF65-F5344CB8AC3E}">
        <p14:creationId xmlns:p14="http://schemas.microsoft.com/office/powerpoint/2010/main" val="40603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D3F604-945D-4EC9-9D15-9BFE961A081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9" name="Rectangle 8">
            <a:extLst>
              <a:ext uri="{FF2B5EF4-FFF2-40B4-BE49-F238E27FC236}">
                <a16:creationId xmlns:a16="http://schemas.microsoft.com/office/drawing/2014/main" id="{FFAF417C-D566-44A3-A376-48E6F9411820}"/>
              </a:ext>
            </a:extLst>
          </p:cNvPr>
          <p:cNvSpPr/>
          <p:nvPr/>
        </p:nvSpPr>
        <p:spPr>
          <a:xfrm>
            <a:off x="-1" y="0"/>
            <a:ext cx="11645383" cy="6858000"/>
          </a:xfrm>
          <a:prstGeom prst="rect">
            <a:avLst/>
          </a:prstGeom>
          <a:gradFill flip="none" rotWithShape="1">
            <a:gsLst>
              <a:gs pos="22000">
                <a:srgbClr val="000000">
                  <a:alpha val="85000"/>
                </a:srgbClr>
              </a:gs>
              <a:gs pos="45000">
                <a:srgbClr val="000000">
                  <a:alpha val="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424AA2F4-A070-4D6E-9FA2-79BF702D9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12" name="Title 4">
            <a:extLst>
              <a:ext uri="{FF2B5EF4-FFF2-40B4-BE49-F238E27FC236}">
                <a16:creationId xmlns:a16="http://schemas.microsoft.com/office/drawing/2014/main" id="{CDC6B6D6-C106-48EF-9330-1F3EB39F8589}"/>
              </a:ext>
            </a:extLst>
          </p:cNvPr>
          <p:cNvSpPr>
            <a:spLocks noGrp="1"/>
          </p:cNvSpPr>
          <p:nvPr>
            <p:ph type="ctrTitle"/>
          </p:nvPr>
        </p:nvSpPr>
        <p:spPr>
          <a:xfrm>
            <a:off x="403766" y="759293"/>
            <a:ext cx="5633780" cy="1663867"/>
          </a:xfrm>
        </p:spPr>
        <p:txBody>
          <a:bodyPr>
            <a:noAutofit/>
          </a:bodyPr>
          <a:lstStyle/>
          <a:p>
            <a:r>
              <a:rPr lang="en-GB" sz="4800" dirty="0"/>
              <a:t>Find out more </a:t>
            </a:r>
            <a:br>
              <a:rPr lang="en-GB" sz="4800" dirty="0"/>
            </a:br>
            <a:r>
              <a:rPr lang="en-GB" sz="4800" dirty="0"/>
              <a:t>on Thinkbox.tv</a:t>
            </a:r>
            <a:br>
              <a:rPr lang="en-GB" sz="4800" dirty="0"/>
            </a:br>
            <a:endParaRPr lang="en-GB" sz="4800" dirty="0"/>
          </a:p>
        </p:txBody>
      </p:sp>
      <p:sp>
        <p:nvSpPr>
          <p:cNvPr id="13" name="Text Placeholder 6">
            <a:extLst>
              <a:ext uri="{FF2B5EF4-FFF2-40B4-BE49-F238E27FC236}">
                <a16:creationId xmlns:a16="http://schemas.microsoft.com/office/drawing/2014/main" id="{C9227005-A41C-4266-B40C-87EBC9E6041B}"/>
              </a:ext>
            </a:extLst>
          </p:cNvPr>
          <p:cNvSpPr txBox="1">
            <a:spLocks/>
          </p:cNvSpPr>
          <p:nvPr/>
        </p:nvSpPr>
        <p:spPr>
          <a:xfrm>
            <a:off x="552577" y="2627694"/>
            <a:ext cx="3757295" cy="365442"/>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bg1"/>
                </a:solidFill>
              </a:rPr>
              <a:t>Helping you get the best out of TV</a:t>
            </a:r>
          </a:p>
          <a:p>
            <a:endParaRPr lang="en-GB" b="1" dirty="0">
              <a:solidFill>
                <a:schemeClr val="bg1"/>
              </a:solidFill>
            </a:endParaRPr>
          </a:p>
        </p:txBody>
      </p:sp>
      <p:cxnSp>
        <p:nvCxnSpPr>
          <p:cNvPr id="14" name="Straight Connector 13">
            <a:extLst>
              <a:ext uri="{FF2B5EF4-FFF2-40B4-BE49-F238E27FC236}">
                <a16:creationId xmlns:a16="http://schemas.microsoft.com/office/drawing/2014/main" id="{6A2C5350-B379-40A8-82EA-CF433DF1B88B}"/>
              </a:ext>
            </a:extLst>
          </p:cNvPr>
          <p:cNvCxnSpPr/>
          <p:nvPr/>
        </p:nvCxnSpPr>
        <p:spPr>
          <a:xfrm>
            <a:off x="479425" y="467468"/>
            <a:ext cx="5521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5">
            <a:extLst>
              <a:ext uri="{FF2B5EF4-FFF2-40B4-BE49-F238E27FC236}">
                <a16:creationId xmlns:a16="http://schemas.microsoft.com/office/drawing/2014/main" id="{B67455D6-CE5C-46EC-B2F2-27189A6C8D96}"/>
              </a:ext>
            </a:extLst>
          </p:cNvPr>
          <p:cNvSpPr>
            <a:spLocks/>
          </p:cNvSpPr>
          <p:nvPr/>
        </p:nvSpPr>
        <p:spPr bwMode="auto">
          <a:xfrm>
            <a:off x="488475" y="2512644"/>
            <a:ext cx="3944454" cy="538302"/>
          </a:xfrm>
          <a:custGeom>
            <a:avLst/>
            <a:gdLst>
              <a:gd name="T0" fmla="*/ 26 w 932"/>
              <a:gd name="T1" fmla="*/ 2 h 125"/>
              <a:gd name="T2" fmla="*/ 26 w 932"/>
              <a:gd name="T3" fmla="*/ 0 h 125"/>
              <a:gd name="T4" fmla="*/ 13 w 932"/>
              <a:gd name="T5" fmla="*/ 3 h 125"/>
              <a:gd name="T6" fmla="*/ 4 w 932"/>
              <a:gd name="T7" fmla="*/ 11 h 125"/>
              <a:gd name="T8" fmla="*/ 0 w 932"/>
              <a:gd name="T9" fmla="*/ 26 h 125"/>
              <a:gd name="T10" fmla="*/ 0 w 932"/>
              <a:gd name="T11" fmla="*/ 125 h 125"/>
              <a:gd name="T12" fmla="*/ 906 w 932"/>
              <a:gd name="T13" fmla="*/ 125 h 125"/>
              <a:gd name="T14" fmla="*/ 918 w 932"/>
              <a:gd name="T15" fmla="*/ 122 h 125"/>
              <a:gd name="T16" fmla="*/ 927 w 932"/>
              <a:gd name="T17" fmla="*/ 114 h 125"/>
              <a:gd name="T18" fmla="*/ 932 w 932"/>
              <a:gd name="T19" fmla="*/ 99 h 125"/>
              <a:gd name="T20" fmla="*/ 932 w 932"/>
              <a:gd name="T21" fmla="*/ 26 h 125"/>
              <a:gd name="T22" fmla="*/ 928 w 932"/>
              <a:gd name="T23" fmla="*/ 13 h 125"/>
              <a:gd name="T24" fmla="*/ 921 w 932"/>
              <a:gd name="T25" fmla="*/ 4 h 125"/>
              <a:gd name="T26" fmla="*/ 906 w 932"/>
              <a:gd name="T27" fmla="*/ 0 h 125"/>
              <a:gd name="T28" fmla="*/ 26 w 932"/>
              <a:gd name="T29" fmla="*/ 0 h 125"/>
              <a:gd name="T30" fmla="*/ 26 w 932"/>
              <a:gd name="T31" fmla="*/ 2 h 125"/>
              <a:gd name="T32" fmla="*/ 26 w 932"/>
              <a:gd name="T33" fmla="*/ 4 h 125"/>
              <a:gd name="T34" fmla="*/ 906 w 932"/>
              <a:gd name="T35" fmla="*/ 4 h 125"/>
              <a:gd name="T36" fmla="*/ 918 w 932"/>
              <a:gd name="T37" fmla="*/ 7 h 125"/>
              <a:gd name="T38" fmla="*/ 926 w 932"/>
              <a:gd name="T39" fmla="*/ 19 h 125"/>
              <a:gd name="T40" fmla="*/ 927 w 932"/>
              <a:gd name="T41" fmla="*/ 24 h 125"/>
              <a:gd name="T42" fmla="*/ 928 w 932"/>
              <a:gd name="T43" fmla="*/ 26 h 125"/>
              <a:gd name="T44" fmla="*/ 928 w 932"/>
              <a:gd name="T45" fmla="*/ 26 h 125"/>
              <a:gd name="T46" fmla="*/ 928 w 932"/>
              <a:gd name="T47" fmla="*/ 26 h 125"/>
              <a:gd name="T48" fmla="*/ 928 w 932"/>
              <a:gd name="T49" fmla="*/ 99 h 125"/>
              <a:gd name="T50" fmla="*/ 924 w 932"/>
              <a:gd name="T51" fmla="*/ 112 h 125"/>
              <a:gd name="T52" fmla="*/ 913 w 932"/>
              <a:gd name="T53" fmla="*/ 120 h 125"/>
              <a:gd name="T54" fmla="*/ 908 w 932"/>
              <a:gd name="T55" fmla="*/ 121 h 125"/>
              <a:gd name="T56" fmla="*/ 906 w 932"/>
              <a:gd name="T57" fmla="*/ 121 h 125"/>
              <a:gd name="T58" fmla="*/ 906 w 932"/>
              <a:gd name="T59" fmla="*/ 121 h 125"/>
              <a:gd name="T60" fmla="*/ 906 w 932"/>
              <a:gd name="T61" fmla="*/ 121 h 125"/>
              <a:gd name="T62" fmla="*/ 4 w 932"/>
              <a:gd name="T63" fmla="*/ 121 h 125"/>
              <a:gd name="T64" fmla="*/ 4 w 932"/>
              <a:gd name="T65" fmla="*/ 26 h 125"/>
              <a:gd name="T66" fmla="*/ 7 w 932"/>
              <a:gd name="T67" fmla="*/ 13 h 125"/>
              <a:gd name="T68" fmla="*/ 19 w 932"/>
              <a:gd name="T69" fmla="*/ 5 h 125"/>
              <a:gd name="T70" fmla="*/ 24 w 932"/>
              <a:gd name="T71" fmla="*/ 4 h 125"/>
              <a:gd name="T72" fmla="*/ 26 w 932"/>
              <a:gd name="T73" fmla="*/ 4 h 125"/>
              <a:gd name="T74" fmla="*/ 26 w 932"/>
              <a:gd name="T75" fmla="*/ 4 h 125"/>
              <a:gd name="T76" fmla="*/ 26 w 932"/>
              <a:gd name="T77" fmla="*/ 4 h 125"/>
              <a:gd name="T78" fmla="*/ 26 w 932"/>
              <a:gd name="T79"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2" h="125">
                <a:moveTo>
                  <a:pt x="26" y="2"/>
                </a:moveTo>
                <a:cubicBezTo>
                  <a:pt x="26" y="0"/>
                  <a:pt x="26" y="0"/>
                  <a:pt x="26" y="0"/>
                </a:cubicBezTo>
                <a:cubicBezTo>
                  <a:pt x="26" y="0"/>
                  <a:pt x="20" y="0"/>
                  <a:pt x="13" y="3"/>
                </a:cubicBezTo>
                <a:cubicBezTo>
                  <a:pt x="10" y="5"/>
                  <a:pt x="7" y="7"/>
                  <a:pt x="4" y="11"/>
                </a:cubicBezTo>
                <a:cubicBezTo>
                  <a:pt x="2" y="15"/>
                  <a:pt x="0" y="20"/>
                  <a:pt x="0" y="26"/>
                </a:cubicBezTo>
                <a:cubicBezTo>
                  <a:pt x="0" y="125"/>
                  <a:pt x="0" y="125"/>
                  <a:pt x="0" y="125"/>
                </a:cubicBezTo>
                <a:cubicBezTo>
                  <a:pt x="906" y="125"/>
                  <a:pt x="906" y="125"/>
                  <a:pt x="906" y="125"/>
                </a:cubicBezTo>
                <a:cubicBezTo>
                  <a:pt x="906" y="125"/>
                  <a:pt x="912" y="125"/>
                  <a:pt x="918" y="122"/>
                </a:cubicBezTo>
                <a:cubicBezTo>
                  <a:pt x="922" y="120"/>
                  <a:pt x="925" y="118"/>
                  <a:pt x="927" y="114"/>
                </a:cubicBezTo>
                <a:cubicBezTo>
                  <a:pt x="930" y="110"/>
                  <a:pt x="932" y="106"/>
                  <a:pt x="932" y="99"/>
                </a:cubicBezTo>
                <a:cubicBezTo>
                  <a:pt x="932" y="26"/>
                  <a:pt x="932" y="26"/>
                  <a:pt x="932" y="26"/>
                </a:cubicBezTo>
                <a:cubicBezTo>
                  <a:pt x="932" y="26"/>
                  <a:pt x="932" y="20"/>
                  <a:pt x="928" y="13"/>
                </a:cubicBezTo>
                <a:cubicBezTo>
                  <a:pt x="927" y="10"/>
                  <a:pt x="924" y="7"/>
                  <a:pt x="921" y="4"/>
                </a:cubicBezTo>
                <a:cubicBezTo>
                  <a:pt x="917" y="2"/>
                  <a:pt x="912" y="0"/>
                  <a:pt x="906" y="0"/>
                </a:cubicBezTo>
                <a:cubicBezTo>
                  <a:pt x="26" y="0"/>
                  <a:pt x="26" y="0"/>
                  <a:pt x="26" y="0"/>
                </a:cubicBezTo>
                <a:cubicBezTo>
                  <a:pt x="26" y="2"/>
                  <a:pt x="26" y="2"/>
                  <a:pt x="26" y="2"/>
                </a:cubicBezTo>
                <a:cubicBezTo>
                  <a:pt x="26" y="4"/>
                  <a:pt x="26" y="4"/>
                  <a:pt x="26" y="4"/>
                </a:cubicBezTo>
                <a:cubicBezTo>
                  <a:pt x="906" y="4"/>
                  <a:pt x="906" y="4"/>
                  <a:pt x="906" y="4"/>
                </a:cubicBezTo>
                <a:cubicBezTo>
                  <a:pt x="911" y="4"/>
                  <a:pt x="915" y="5"/>
                  <a:pt x="918" y="7"/>
                </a:cubicBezTo>
                <a:cubicBezTo>
                  <a:pt x="923" y="10"/>
                  <a:pt x="925" y="15"/>
                  <a:pt x="926" y="19"/>
                </a:cubicBezTo>
                <a:cubicBezTo>
                  <a:pt x="927" y="21"/>
                  <a:pt x="927" y="23"/>
                  <a:pt x="927" y="24"/>
                </a:cubicBezTo>
                <a:cubicBezTo>
                  <a:pt x="927" y="25"/>
                  <a:pt x="927" y="25"/>
                  <a:pt x="928" y="26"/>
                </a:cubicBezTo>
                <a:cubicBezTo>
                  <a:pt x="928" y="26"/>
                  <a:pt x="928" y="26"/>
                  <a:pt x="928" y="26"/>
                </a:cubicBezTo>
                <a:cubicBezTo>
                  <a:pt x="928" y="26"/>
                  <a:pt x="928" y="26"/>
                  <a:pt x="928" y="26"/>
                </a:cubicBezTo>
                <a:cubicBezTo>
                  <a:pt x="928" y="99"/>
                  <a:pt x="928" y="99"/>
                  <a:pt x="928" y="99"/>
                </a:cubicBezTo>
                <a:cubicBezTo>
                  <a:pt x="928" y="105"/>
                  <a:pt x="926" y="109"/>
                  <a:pt x="924" y="112"/>
                </a:cubicBezTo>
                <a:cubicBezTo>
                  <a:pt x="921" y="117"/>
                  <a:pt x="917" y="119"/>
                  <a:pt x="913" y="120"/>
                </a:cubicBezTo>
                <a:cubicBezTo>
                  <a:pt x="911" y="121"/>
                  <a:pt x="909" y="121"/>
                  <a:pt x="908" y="121"/>
                </a:cubicBezTo>
                <a:cubicBezTo>
                  <a:pt x="907" y="121"/>
                  <a:pt x="906" y="121"/>
                  <a:pt x="906" y="121"/>
                </a:cubicBezTo>
                <a:cubicBezTo>
                  <a:pt x="906" y="121"/>
                  <a:pt x="906" y="121"/>
                  <a:pt x="906" y="121"/>
                </a:cubicBezTo>
                <a:cubicBezTo>
                  <a:pt x="906" y="121"/>
                  <a:pt x="906" y="121"/>
                  <a:pt x="906" y="121"/>
                </a:cubicBezTo>
                <a:cubicBezTo>
                  <a:pt x="4" y="121"/>
                  <a:pt x="4" y="121"/>
                  <a:pt x="4" y="121"/>
                </a:cubicBezTo>
                <a:cubicBezTo>
                  <a:pt x="4" y="26"/>
                  <a:pt x="4" y="26"/>
                  <a:pt x="4" y="26"/>
                </a:cubicBezTo>
                <a:cubicBezTo>
                  <a:pt x="4" y="20"/>
                  <a:pt x="5" y="16"/>
                  <a:pt x="7" y="13"/>
                </a:cubicBezTo>
                <a:cubicBezTo>
                  <a:pt x="10" y="9"/>
                  <a:pt x="15" y="6"/>
                  <a:pt x="19" y="5"/>
                </a:cubicBezTo>
                <a:cubicBezTo>
                  <a:pt x="21" y="5"/>
                  <a:pt x="23" y="4"/>
                  <a:pt x="24" y="4"/>
                </a:cubicBezTo>
                <a:cubicBezTo>
                  <a:pt x="25" y="4"/>
                  <a:pt x="25" y="4"/>
                  <a:pt x="26" y="4"/>
                </a:cubicBezTo>
                <a:cubicBezTo>
                  <a:pt x="26" y="4"/>
                  <a:pt x="26" y="4"/>
                  <a:pt x="26"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22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4711BC4-79DF-4716-A446-1EEB51FE8C16}"/>
              </a:ext>
            </a:extLst>
          </p:cNvPr>
          <p:cNvGraphicFramePr/>
          <p:nvPr>
            <p:extLst>
              <p:ext uri="{D42A27DB-BD31-4B8C-83A1-F6EECF244321}">
                <p14:modId xmlns:p14="http://schemas.microsoft.com/office/powerpoint/2010/main" val="1858416494"/>
              </p:ext>
            </p:extLst>
          </p:nvPr>
        </p:nvGraphicFramePr>
        <p:xfrm>
          <a:off x="553154" y="1628972"/>
          <a:ext cx="10977740" cy="38574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AD8F2C9-3A46-4782-9DBF-E29EFD908C30}"/>
              </a:ext>
            </a:extLst>
          </p:cNvPr>
          <p:cNvSpPr>
            <a:spLocks noGrp="1"/>
          </p:cNvSpPr>
          <p:nvPr>
            <p:ph type="title"/>
          </p:nvPr>
        </p:nvSpPr>
        <p:spPr>
          <a:xfrm>
            <a:off x="371476" y="359944"/>
            <a:ext cx="11015194" cy="1021181"/>
          </a:xfrm>
        </p:spPr>
        <p:txBody>
          <a:bodyPr/>
          <a:lstStyle/>
          <a:p>
            <a:r>
              <a:rPr lang="en-GB" dirty="0"/>
              <a:t>During spring 2020 lockdown, linear TV viewing increased across the board</a:t>
            </a:r>
          </a:p>
        </p:txBody>
      </p:sp>
      <p:sp>
        <p:nvSpPr>
          <p:cNvPr id="3" name="Text Placeholder 2">
            <a:extLst>
              <a:ext uri="{FF2B5EF4-FFF2-40B4-BE49-F238E27FC236}">
                <a16:creationId xmlns:a16="http://schemas.microsoft.com/office/drawing/2014/main" id="{D0923E32-F64D-45F4-8A5D-154FD5D27E6C}"/>
              </a:ext>
            </a:extLst>
          </p:cNvPr>
          <p:cNvSpPr>
            <a:spLocks noGrp="1"/>
          </p:cNvSpPr>
          <p:nvPr>
            <p:ph type="body" sz="quarter" idx="15"/>
          </p:nvPr>
        </p:nvSpPr>
        <p:spPr/>
        <p:txBody>
          <a:bodyPr/>
          <a:lstStyle/>
          <a:p>
            <a:r>
              <a:rPr lang="en-GB" sz="1100" dirty="0">
                <a:latin typeface="Arial" panose="020B0604020202020204" pitchFamily="34" charset="0"/>
                <a:cs typeface="Arial" panose="020B0604020202020204" pitchFamily="34" charset="0"/>
              </a:rPr>
              <a:t>Source: BARB weeks 13-19 2020 vs weeks 13-19 2019. All data based on live &amp; VOSDAL TV set viewing.</a:t>
            </a:r>
            <a:endParaRPr lang="en-GB" sz="1100" dirty="0"/>
          </a:p>
        </p:txBody>
      </p:sp>
      <p:grpSp>
        <p:nvGrpSpPr>
          <p:cNvPr id="5" name="Group 4">
            <a:extLst>
              <a:ext uri="{FF2B5EF4-FFF2-40B4-BE49-F238E27FC236}">
                <a16:creationId xmlns:a16="http://schemas.microsoft.com/office/drawing/2014/main" id="{CB374657-23EB-4449-8C54-6C5BE43A647B}"/>
              </a:ext>
            </a:extLst>
          </p:cNvPr>
          <p:cNvGrpSpPr/>
          <p:nvPr/>
        </p:nvGrpSpPr>
        <p:grpSpPr>
          <a:xfrm>
            <a:off x="4678539" y="3123556"/>
            <a:ext cx="953527" cy="373487"/>
            <a:chOff x="-28421" y="3235991"/>
            <a:chExt cx="563756" cy="230832"/>
          </a:xfrm>
        </p:grpSpPr>
        <p:sp>
          <p:nvSpPr>
            <p:cNvPr id="6" name="Rectangle 5">
              <a:extLst>
                <a:ext uri="{FF2B5EF4-FFF2-40B4-BE49-F238E27FC236}">
                  <a16:creationId xmlns:a16="http://schemas.microsoft.com/office/drawing/2014/main" id="{C864B696-83B5-4AFA-9918-EB277A6547D8}"/>
                </a:ext>
              </a:extLst>
            </p:cNvPr>
            <p:cNvSpPr/>
            <p:nvPr/>
          </p:nvSpPr>
          <p:spPr>
            <a:xfrm>
              <a:off x="-14449" y="3235991"/>
              <a:ext cx="320040" cy="162627"/>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Isosceles Triangle 6">
              <a:extLst>
                <a:ext uri="{FF2B5EF4-FFF2-40B4-BE49-F238E27FC236}">
                  <a16:creationId xmlns:a16="http://schemas.microsoft.com/office/drawing/2014/main" id="{991946A4-6E71-470D-AD49-604390DF5A26}"/>
                </a:ext>
              </a:extLst>
            </p:cNvPr>
            <p:cNvSpPr/>
            <p:nvPr/>
          </p:nvSpPr>
          <p:spPr>
            <a:xfrm rot="10800000">
              <a:off x="93854" y="3398618"/>
              <a:ext cx="103434" cy="68205"/>
            </a:xfrm>
            <a:prstGeom prst="triangle">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29">
              <a:extLst>
                <a:ext uri="{FF2B5EF4-FFF2-40B4-BE49-F238E27FC236}">
                  <a16:creationId xmlns:a16="http://schemas.microsoft.com/office/drawing/2014/main" id="{B0B6F5AD-7857-4736-85DB-7C3857E2B9EA}"/>
                </a:ext>
              </a:extLst>
            </p:cNvPr>
            <p:cNvSpPr txBox="1"/>
            <p:nvPr/>
          </p:nvSpPr>
          <p:spPr>
            <a:xfrm>
              <a:off x="-28421" y="3241696"/>
              <a:ext cx="563756" cy="1711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lang="en-GB" sz="1200" dirty="0">
                  <a:solidFill>
                    <a:prstClr val="white"/>
                  </a:solidFill>
                  <a:latin typeface="Arial" panose="020B0604020202020204" pitchFamily="34" charset="0"/>
                  <a:cs typeface="Arial" panose="020B0604020202020204" pitchFamily="34" charset="0"/>
                </a:rPr>
                <a:t>18</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p:grpSp>
        <p:nvGrpSpPr>
          <p:cNvPr id="9" name="Group 8">
            <a:extLst>
              <a:ext uri="{FF2B5EF4-FFF2-40B4-BE49-F238E27FC236}">
                <a16:creationId xmlns:a16="http://schemas.microsoft.com/office/drawing/2014/main" id="{CB374657-23EB-4449-8C54-6C5BE43A647B}"/>
              </a:ext>
            </a:extLst>
          </p:cNvPr>
          <p:cNvGrpSpPr/>
          <p:nvPr/>
        </p:nvGrpSpPr>
        <p:grpSpPr>
          <a:xfrm>
            <a:off x="6595558" y="1987955"/>
            <a:ext cx="953527" cy="373487"/>
            <a:chOff x="-28421" y="3235991"/>
            <a:chExt cx="563756" cy="230832"/>
          </a:xfrm>
        </p:grpSpPr>
        <p:sp>
          <p:nvSpPr>
            <p:cNvPr id="10" name="Rectangle 9">
              <a:extLst>
                <a:ext uri="{FF2B5EF4-FFF2-40B4-BE49-F238E27FC236}">
                  <a16:creationId xmlns:a16="http://schemas.microsoft.com/office/drawing/2014/main" id="{C864B696-83B5-4AFA-9918-EB277A6547D8}"/>
                </a:ext>
              </a:extLst>
            </p:cNvPr>
            <p:cNvSpPr/>
            <p:nvPr/>
          </p:nvSpPr>
          <p:spPr>
            <a:xfrm>
              <a:off x="-14449" y="3235991"/>
              <a:ext cx="320040" cy="162627"/>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991946A4-6E71-470D-AD49-604390DF5A26}"/>
                </a:ext>
              </a:extLst>
            </p:cNvPr>
            <p:cNvSpPr/>
            <p:nvPr/>
          </p:nvSpPr>
          <p:spPr>
            <a:xfrm rot="10800000">
              <a:off x="93854" y="3398618"/>
              <a:ext cx="103434" cy="68205"/>
            </a:xfrm>
            <a:prstGeom prst="triangle">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29">
              <a:extLst>
                <a:ext uri="{FF2B5EF4-FFF2-40B4-BE49-F238E27FC236}">
                  <a16:creationId xmlns:a16="http://schemas.microsoft.com/office/drawing/2014/main" id="{B0B6F5AD-7857-4736-85DB-7C3857E2B9EA}"/>
                </a:ext>
              </a:extLst>
            </p:cNvPr>
            <p:cNvSpPr txBox="1"/>
            <p:nvPr/>
          </p:nvSpPr>
          <p:spPr>
            <a:xfrm>
              <a:off x="-28421" y="3241696"/>
              <a:ext cx="563756" cy="1711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a:t>
              </a:r>
            </a:p>
          </p:txBody>
        </p:sp>
      </p:grpSp>
      <p:grpSp>
        <p:nvGrpSpPr>
          <p:cNvPr id="13" name="Group 12">
            <a:extLst>
              <a:ext uri="{FF2B5EF4-FFF2-40B4-BE49-F238E27FC236}">
                <a16:creationId xmlns:a16="http://schemas.microsoft.com/office/drawing/2014/main" id="{CB374657-23EB-4449-8C54-6C5BE43A647B}"/>
              </a:ext>
            </a:extLst>
          </p:cNvPr>
          <p:cNvGrpSpPr/>
          <p:nvPr/>
        </p:nvGrpSpPr>
        <p:grpSpPr>
          <a:xfrm>
            <a:off x="8520651" y="2414179"/>
            <a:ext cx="953527" cy="373487"/>
            <a:chOff x="-28421" y="3235991"/>
            <a:chExt cx="563756" cy="230832"/>
          </a:xfrm>
        </p:grpSpPr>
        <p:sp>
          <p:nvSpPr>
            <p:cNvPr id="14" name="Rectangle 13">
              <a:extLst>
                <a:ext uri="{FF2B5EF4-FFF2-40B4-BE49-F238E27FC236}">
                  <a16:creationId xmlns:a16="http://schemas.microsoft.com/office/drawing/2014/main" id="{C864B696-83B5-4AFA-9918-EB277A6547D8}"/>
                </a:ext>
              </a:extLst>
            </p:cNvPr>
            <p:cNvSpPr/>
            <p:nvPr/>
          </p:nvSpPr>
          <p:spPr>
            <a:xfrm>
              <a:off x="-14449" y="3235991"/>
              <a:ext cx="320040" cy="162627"/>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Isosceles Triangle 14">
              <a:extLst>
                <a:ext uri="{FF2B5EF4-FFF2-40B4-BE49-F238E27FC236}">
                  <a16:creationId xmlns:a16="http://schemas.microsoft.com/office/drawing/2014/main" id="{991946A4-6E71-470D-AD49-604390DF5A26}"/>
                </a:ext>
              </a:extLst>
            </p:cNvPr>
            <p:cNvSpPr/>
            <p:nvPr/>
          </p:nvSpPr>
          <p:spPr>
            <a:xfrm rot="10800000">
              <a:off x="93854" y="3398618"/>
              <a:ext cx="103434" cy="68205"/>
            </a:xfrm>
            <a:prstGeom prst="triangle">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29">
              <a:extLst>
                <a:ext uri="{FF2B5EF4-FFF2-40B4-BE49-F238E27FC236}">
                  <a16:creationId xmlns:a16="http://schemas.microsoft.com/office/drawing/2014/main" id="{B0B6F5AD-7857-4736-85DB-7C3857E2B9EA}"/>
                </a:ext>
              </a:extLst>
            </p:cNvPr>
            <p:cNvSpPr txBox="1"/>
            <p:nvPr/>
          </p:nvSpPr>
          <p:spPr>
            <a:xfrm>
              <a:off x="-28421" y="3241696"/>
              <a:ext cx="563756" cy="1711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a:t>
              </a:r>
            </a:p>
          </p:txBody>
        </p:sp>
      </p:grpSp>
      <p:grpSp>
        <p:nvGrpSpPr>
          <p:cNvPr id="17" name="Group 16">
            <a:extLst>
              <a:ext uri="{FF2B5EF4-FFF2-40B4-BE49-F238E27FC236}">
                <a16:creationId xmlns:a16="http://schemas.microsoft.com/office/drawing/2014/main" id="{CB374657-23EB-4449-8C54-6C5BE43A647B}"/>
              </a:ext>
            </a:extLst>
          </p:cNvPr>
          <p:cNvGrpSpPr/>
          <p:nvPr/>
        </p:nvGrpSpPr>
        <p:grpSpPr>
          <a:xfrm>
            <a:off x="10433142" y="3403517"/>
            <a:ext cx="953527" cy="373487"/>
            <a:chOff x="-28421" y="3235991"/>
            <a:chExt cx="563756" cy="230832"/>
          </a:xfrm>
        </p:grpSpPr>
        <p:sp>
          <p:nvSpPr>
            <p:cNvPr id="18" name="Rectangle 17">
              <a:extLst>
                <a:ext uri="{FF2B5EF4-FFF2-40B4-BE49-F238E27FC236}">
                  <a16:creationId xmlns:a16="http://schemas.microsoft.com/office/drawing/2014/main" id="{C864B696-83B5-4AFA-9918-EB277A6547D8}"/>
                </a:ext>
              </a:extLst>
            </p:cNvPr>
            <p:cNvSpPr/>
            <p:nvPr/>
          </p:nvSpPr>
          <p:spPr>
            <a:xfrm>
              <a:off x="-14449" y="3235991"/>
              <a:ext cx="320040" cy="162627"/>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Isosceles Triangle 18">
              <a:extLst>
                <a:ext uri="{FF2B5EF4-FFF2-40B4-BE49-F238E27FC236}">
                  <a16:creationId xmlns:a16="http://schemas.microsoft.com/office/drawing/2014/main" id="{991946A4-6E71-470D-AD49-604390DF5A26}"/>
                </a:ext>
              </a:extLst>
            </p:cNvPr>
            <p:cNvSpPr/>
            <p:nvPr/>
          </p:nvSpPr>
          <p:spPr>
            <a:xfrm rot="10800000">
              <a:off x="93854" y="3398618"/>
              <a:ext cx="103434" cy="68205"/>
            </a:xfrm>
            <a:prstGeom prst="triangle">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29">
              <a:extLst>
                <a:ext uri="{FF2B5EF4-FFF2-40B4-BE49-F238E27FC236}">
                  <a16:creationId xmlns:a16="http://schemas.microsoft.com/office/drawing/2014/main" id="{B0B6F5AD-7857-4736-85DB-7C3857E2B9EA}"/>
                </a:ext>
              </a:extLst>
            </p:cNvPr>
            <p:cNvSpPr txBox="1"/>
            <p:nvPr/>
          </p:nvSpPr>
          <p:spPr>
            <a:xfrm>
              <a:off x="-28421" y="3241696"/>
              <a:ext cx="563756" cy="1711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grpSp>
    </p:spTree>
    <p:extLst>
      <p:ext uri="{BB962C8B-B14F-4D97-AF65-F5344CB8AC3E}">
        <p14:creationId xmlns:p14="http://schemas.microsoft.com/office/powerpoint/2010/main" val="18985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9671-FEBC-4CE2-9956-C56FE00E2BA3}"/>
              </a:ext>
            </a:extLst>
          </p:cNvPr>
          <p:cNvSpPr>
            <a:spLocks noGrp="1"/>
          </p:cNvSpPr>
          <p:nvPr>
            <p:ph type="title"/>
          </p:nvPr>
        </p:nvSpPr>
        <p:spPr/>
        <p:txBody>
          <a:bodyPr/>
          <a:lstStyle/>
          <a:p>
            <a:r>
              <a:rPr lang="en-GB" dirty="0"/>
              <a:t>Light linear TV viewers saw greatest increase in viewing</a:t>
            </a:r>
          </a:p>
        </p:txBody>
      </p:sp>
      <p:sp>
        <p:nvSpPr>
          <p:cNvPr id="3" name="Text Placeholder 2">
            <a:extLst>
              <a:ext uri="{FF2B5EF4-FFF2-40B4-BE49-F238E27FC236}">
                <a16:creationId xmlns:a16="http://schemas.microsoft.com/office/drawing/2014/main" id="{B8D9DC31-57DE-4715-95DE-08684D770FFD}"/>
              </a:ext>
            </a:extLst>
          </p:cNvPr>
          <p:cNvSpPr>
            <a:spLocks noGrp="1"/>
          </p:cNvSpPr>
          <p:nvPr>
            <p:ph type="body" sz="quarter" idx="15"/>
          </p:nvPr>
        </p:nvSpPr>
        <p:spPr/>
        <p:txBody>
          <a:bodyPr/>
          <a:lstStyle/>
          <a:p>
            <a:r>
              <a:rPr lang="en-GB" sz="1050" dirty="0">
                <a:latin typeface="Arial" panose="020B0604020202020204" pitchFamily="34" charset="0"/>
                <a:cs typeface="Arial" panose="020B0604020202020204" pitchFamily="34" charset="0"/>
              </a:rPr>
              <a:t>Source: BARB weeks 13-19 2020 vs weeks 13-19 2019. All data based on live &amp; VOSDAL TV set viewing. Consolidated &amp; device viewing data not yet available for all weeks.</a:t>
            </a:r>
          </a:p>
        </p:txBody>
      </p:sp>
      <p:graphicFrame>
        <p:nvGraphicFramePr>
          <p:cNvPr id="4" name="Chart 3">
            <a:extLst>
              <a:ext uri="{FF2B5EF4-FFF2-40B4-BE49-F238E27FC236}">
                <a16:creationId xmlns:a16="http://schemas.microsoft.com/office/drawing/2014/main" id="{1B95D5BF-57F8-4D95-BF03-073794ABC15B}"/>
              </a:ext>
            </a:extLst>
          </p:cNvPr>
          <p:cNvGraphicFramePr/>
          <p:nvPr>
            <p:extLst>
              <p:ext uri="{D42A27DB-BD31-4B8C-83A1-F6EECF244321}">
                <p14:modId xmlns:p14="http://schemas.microsoft.com/office/powerpoint/2010/main" val="730673872"/>
              </p:ext>
            </p:extLst>
          </p:nvPr>
        </p:nvGraphicFramePr>
        <p:xfrm>
          <a:off x="785478" y="1188085"/>
          <a:ext cx="10666823" cy="385226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7012EBB1-EF03-4F81-879B-C2B8A192B3C7}"/>
              </a:ext>
            </a:extLst>
          </p:cNvPr>
          <p:cNvGrpSpPr/>
          <p:nvPr/>
        </p:nvGrpSpPr>
        <p:grpSpPr>
          <a:xfrm>
            <a:off x="3055927" y="1752847"/>
            <a:ext cx="689614" cy="530254"/>
            <a:chOff x="-14449" y="3235991"/>
            <a:chExt cx="324430" cy="230832"/>
          </a:xfrm>
          <a:solidFill>
            <a:srgbClr val="00A5D7"/>
          </a:solidFill>
        </p:grpSpPr>
        <p:sp>
          <p:nvSpPr>
            <p:cNvPr id="6" name="Rectangle 5">
              <a:extLst>
                <a:ext uri="{FF2B5EF4-FFF2-40B4-BE49-F238E27FC236}">
                  <a16:creationId xmlns:a16="http://schemas.microsoft.com/office/drawing/2014/main" id="{86EBC548-82BA-447F-8F66-728413C8B1D6}"/>
                </a:ext>
              </a:extLst>
            </p:cNvPr>
            <p:cNvSpPr/>
            <p:nvPr/>
          </p:nvSpPr>
          <p:spPr>
            <a:xfrm>
              <a:off x="-14449" y="3235991"/>
              <a:ext cx="320040" cy="162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b="1" dirty="0">
                <a:latin typeface="Arial" panose="020B0604020202020204" pitchFamily="34" charset="0"/>
                <a:cs typeface="Arial" panose="020B0604020202020204" pitchFamily="34" charset="0"/>
              </a:endParaRPr>
            </a:p>
          </p:txBody>
        </p:sp>
        <p:sp>
          <p:nvSpPr>
            <p:cNvPr id="7" name="Isosceles Triangle 6">
              <a:extLst>
                <a:ext uri="{FF2B5EF4-FFF2-40B4-BE49-F238E27FC236}">
                  <a16:creationId xmlns:a16="http://schemas.microsoft.com/office/drawing/2014/main" id="{573323A4-99A4-4974-A6F4-D0735518DA6A}"/>
                </a:ext>
              </a:extLst>
            </p:cNvPr>
            <p:cNvSpPr/>
            <p:nvPr/>
          </p:nvSpPr>
          <p:spPr>
            <a:xfrm rot="10800000">
              <a:off x="93854" y="3398618"/>
              <a:ext cx="103434" cy="68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latin typeface="Arial" panose="020B0604020202020204" pitchFamily="34" charset="0"/>
                <a:cs typeface="Arial" panose="020B0604020202020204" pitchFamily="34" charset="0"/>
              </a:endParaRPr>
            </a:p>
          </p:txBody>
        </p:sp>
        <p:sp>
          <p:nvSpPr>
            <p:cNvPr id="8" name="TextBox 29">
              <a:extLst>
                <a:ext uri="{FF2B5EF4-FFF2-40B4-BE49-F238E27FC236}">
                  <a16:creationId xmlns:a16="http://schemas.microsoft.com/office/drawing/2014/main" id="{EA06A5B2-6FF5-4FEB-99EB-8AD05A9EB45C}"/>
                </a:ext>
              </a:extLst>
            </p:cNvPr>
            <p:cNvSpPr txBox="1"/>
            <p:nvPr/>
          </p:nvSpPr>
          <p:spPr>
            <a:xfrm>
              <a:off x="-10059" y="3245932"/>
              <a:ext cx="320040" cy="133983"/>
            </a:xfrm>
            <a:prstGeom prst="rect">
              <a:avLst/>
            </a:prstGeom>
            <a:grp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+51%</a:t>
              </a:r>
            </a:p>
          </p:txBody>
        </p:sp>
      </p:grpSp>
      <p:grpSp>
        <p:nvGrpSpPr>
          <p:cNvPr id="13" name="Group 12">
            <a:extLst>
              <a:ext uri="{FF2B5EF4-FFF2-40B4-BE49-F238E27FC236}">
                <a16:creationId xmlns:a16="http://schemas.microsoft.com/office/drawing/2014/main" id="{A516CA26-565A-4669-9CE0-3CE8CC994567}"/>
              </a:ext>
            </a:extLst>
          </p:cNvPr>
          <p:cNvGrpSpPr/>
          <p:nvPr/>
        </p:nvGrpSpPr>
        <p:grpSpPr>
          <a:xfrm>
            <a:off x="6222115" y="2699047"/>
            <a:ext cx="689614" cy="530254"/>
            <a:chOff x="-14449" y="3235991"/>
            <a:chExt cx="324430" cy="230832"/>
          </a:xfrm>
          <a:solidFill>
            <a:srgbClr val="00A5D7"/>
          </a:solidFill>
        </p:grpSpPr>
        <p:sp>
          <p:nvSpPr>
            <p:cNvPr id="14" name="Rectangle 13">
              <a:extLst>
                <a:ext uri="{FF2B5EF4-FFF2-40B4-BE49-F238E27FC236}">
                  <a16:creationId xmlns:a16="http://schemas.microsoft.com/office/drawing/2014/main" id="{F7B787CB-C4D6-4694-8BD3-0E43C6DD2C27}"/>
                </a:ext>
              </a:extLst>
            </p:cNvPr>
            <p:cNvSpPr/>
            <p:nvPr/>
          </p:nvSpPr>
          <p:spPr>
            <a:xfrm>
              <a:off x="-14449" y="3235991"/>
              <a:ext cx="320040" cy="162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b="1" dirty="0">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4DCEDDA8-F276-442D-9E80-9C9C0885BD8D}"/>
                </a:ext>
              </a:extLst>
            </p:cNvPr>
            <p:cNvSpPr/>
            <p:nvPr/>
          </p:nvSpPr>
          <p:spPr>
            <a:xfrm rot="10800000">
              <a:off x="93854" y="3398618"/>
              <a:ext cx="103434" cy="68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latin typeface="Arial" panose="020B0604020202020204" pitchFamily="34" charset="0"/>
                <a:cs typeface="Arial" panose="020B0604020202020204" pitchFamily="34" charset="0"/>
              </a:endParaRPr>
            </a:p>
          </p:txBody>
        </p:sp>
        <p:sp>
          <p:nvSpPr>
            <p:cNvPr id="16" name="TextBox 29">
              <a:extLst>
                <a:ext uri="{FF2B5EF4-FFF2-40B4-BE49-F238E27FC236}">
                  <a16:creationId xmlns:a16="http://schemas.microsoft.com/office/drawing/2014/main" id="{ABB78FA2-18B2-4934-BACA-E2C16564D669}"/>
                </a:ext>
              </a:extLst>
            </p:cNvPr>
            <p:cNvSpPr txBox="1"/>
            <p:nvPr/>
          </p:nvSpPr>
          <p:spPr>
            <a:xfrm>
              <a:off x="-10059" y="3245932"/>
              <a:ext cx="320040" cy="133983"/>
            </a:xfrm>
            <a:prstGeom prst="rect">
              <a:avLst/>
            </a:prstGeom>
            <a:grp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+28%</a:t>
              </a:r>
            </a:p>
          </p:txBody>
        </p:sp>
      </p:grpSp>
      <p:grpSp>
        <p:nvGrpSpPr>
          <p:cNvPr id="17" name="Group 16">
            <a:extLst>
              <a:ext uri="{FF2B5EF4-FFF2-40B4-BE49-F238E27FC236}">
                <a16:creationId xmlns:a16="http://schemas.microsoft.com/office/drawing/2014/main" id="{4553CA51-D2C9-4DC5-BCC9-C081FD457347}"/>
              </a:ext>
            </a:extLst>
          </p:cNvPr>
          <p:cNvGrpSpPr/>
          <p:nvPr/>
        </p:nvGrpSpPr>
        <p:grpSpPr>
          <a:xfrm>
            <a:off x="9347869" y="3141588"/>
            <a:ext cx="689614" cy="530254"/>
            <a:chOff x="-14449" y="3235991"/>
            <a:chExt cx="324430" cy="230832"/>
          </a:xfrm>
          <a:solidFill>
            <a:srgbClr val="00A5D7"/>
          </a:solidFill>
        </p:grpSpPr>
        <p:sp>
          <p:nvSpPr>
            <p:cNvPr id="18" name="Rectangle 17">
              <a:extLst>
                <a:ext uri="{FF2B5EF4-FFF2-40B4-BE49-F238E27FC236}">
                  <a16:creationId xmlns:a16="http://schemas.microsoft.com/office/drawing/2014/main" id="{798C2AF1-92EB-4E5F-88AC-6C61A9BB4E1E}"/>
                </a:ext>
              </a:extLst>
            </p:cNvPr>
            <p:cNvSpPr/>
            <p:nvPr/>
          </p:nvSpPr>
          <p:spPr>
            <a:xfrm>
              <a:off x="-14449" y="3235991"/>
              <a:ext cx="320040" cy="162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b="1" dirty="0">
                <a:latin typeface="Arial" panose="020B0604020202020204" pitchFamily="34" charset="0"/>
                <a:cs typeface="Arial" panose="020B0604020202020204" pitchFamily="34" charset="0"/>
              </a:endParaRPr>
            </a:p>
          </p:txBody>
        </p:sp>
        <p:sp>
          <p:nvSpPr>
            <p:cNvPr id="19" name="Isosceles Triangle 18">
              <a:extLst>
                <a:ext uri="{FF2B5EF4-FFF2-40B4-BE49-F238E27FC236}">
                  <a16:creationId xmlns:a16="http://schemas.microsoft.com/office/drawing/2014/main" id="{A4A6C43A-3B7B-46B4-B020-0F5B1086703B}"/>
                </a:ext>
              </a:extLst>
            </p:cNvPr>
            <p:cNvSpPr/>
            <p:nvPr/>
          </p:nvSpPr>
          <p:spPr>
            <a:xfrm rot="10800000">
              <a:off x="93854" y="3398618"/>
              <a:ext cx="103434" cy="68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latin typeface="Arial" panose="020B0604020202020204" pitchFamily="34" charset="0"/>
                <a:cs typeface="Arial" panose="020B0604020202020204" pitchFamily="34" charset="0"/>
              </a:endParaRPr>
            </a:p>
          </p:txBody>
        </p:sp>
        <p:sp>
          <p:nvSpPr>
            <p:cNvPr id="20" name="TextBox 29">
              <a:extLst>
                <a:ext uri="{FF2B5EF4-FFF2-40B4-BE49-F238E27FC236}">
                  <a16:creationId xmlns:a16="http://schemas.microsoft.com/office/drawing/2014/main" id="{36FF134D-EEA2-433C-9FC3-BCFEE682E22D}"/>
                </a:ext>
              </a:extLst>
            </p:cNvPr>
            <p:cNvSpPr txBox="1"/>
            <p:nvPr/>
          </p:nvSpPr>
          <p:spPr>
            <a:xfrm>
              <a:off x="-10059" y="3245932"/>
              <a:ext cx="320040" cy="133983"/>
            </a:xfrm>
            <a:prstGeom prst="rect">
              <a:avLst/>
            </a:prstGeom>
            <a:grp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+17%</a:t>
              </a:r>
            </a:p>
          </p:txBody>
        </p:sp>
      </p:grpSp>
    </p:spTree>
    <p:extLst>
      <p:ext uri="{BB962C8B-B14F-4D97-AF65-F5344CB8AC3E}">
        <p14:creationId xmlns:p14="http://schemas.microsoft.com/office/powerpoint/2010/main" val="190107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5CFF-2ED1-4B7C-BA78-8CBBDCDB20FB}"/>
              </a:ext>
            </a:extLst>
          </p:cNvPr>
          <p:cNvSpPr>
            <a:spLocks noGrp="1"/>
          </p:cNvSpPr>
          <p:nvPr>
            <p:ph type="title"/>
          </p:nvPr>
        </p:nvSpPr>
        <p:spPr/>
        <p:txBody>
          <a:bodyPr/>
          <a:lstStyle/>
          <a:p>
            <a:r>
              <a:rPr lang="en-GB" dirty="0"/>
              <a:t>Broadcaster VOD viewing surged during the first lockdown</a:t>
            </a:r>
          </a:p>
        </p:txBody>
      </p:sp>
      <p:sp>
        <p:nvSpPr>
          <p:cNvPr id="3" name="Text Placeholder 2">
            <a:extLst>
              <a:ext uri="{FF2B5EF4-FFF2-40B4-BE49-F238E27FC236}">
                <a16:creationId xmlns:a16="http://schemas.microsoft.com/office/drawing/2014/main" id="{C6451C6B-B658-42A7-8A81-988BD9E3CEE1}"/>
              </a:ext>
            </a:extLst>
          </p:cNvPr>
          <p:cNvSpPr>
            <a:spLocks noGrp="1"/>
          </p:cNvSpPr>
          <p:nvPr>
            <p:ph type="body" sz="quarter" idx="15"/>
          </p:nvPr>
        </p:nvSpPr>
        <p:spPr/>
        <p:txBody>
          <a:bodyPr/>
          <a:lstStyle/>
          <a:p>
            <a:r>
              <a:rPr lang="en-GB" dirty="0"/>
              <a:t>Source: Commercial broadcaster data, weeks 13-17 2020 vs weeks 13-17 2019</a:t>
            </a:r>
          </a:p>
        </p:txBody>
      </p:sp>
      <p:grpSp>
        <p:nvGrpSpPr>
          <p:cNvPr id="6" name="Group 4">
            <a:extLst>
              <a:ext uri="{FF2B5EF4-FFF2-40B4-BE49-F238E27FC236}">
                <a16:creationId xmlns:a16="http://schemas.microsoft.com/office/drawing/2014/main" id="{10400ECB-6AA6-4064-A2DE-3FEC35ED49BF}"/>
              </a:ext>
            </a:extLst>
          </p:cNvPr>
          <p:cNvGrpSpPr>
            <a:grpSpLocks noChangeAspect="1"/>
          </p:cNvGrpSpPr>
          <p:nvPr/>
        </p:nvGrpSpPr>
        <p:grpSpPr bwMode="auto">
          <a:xfrm>
            <a:off x="3259450" y="1381125"/>
            <a:ext cx="5417743" cy="3831637"/>
            <a:chOff x="6722" y="3088"/>
            <a:chExt cx="304" cy="215"/>
          </a:xfrm>
          <a:solidFill>
            <a:schemeClr val="tx2"/>
          </a:solidFill>
        </p:grpSpPr>
        <p:sp>
          <p:nvSpPr>
            <p:cNvPr id="7" name="Oval 5">
              <a:extLst>
                <a:ext uri="{FF2B5EF4-FFF2-40B4-BE49-F238E27FC236}">
                  <a16:creationId xmlns:a16="http://schemas.microsoft.com/office/drawing/2014/main" id="{B2BBA99F-7E6F-4F0E-A9B2-2F5D092D240D}"/>
                </a:ext>
              </a:extLst>
            </p:cNvPr>
            <p:cNvSpPr>
              <a:spLocks noChangeArrowheads="1"/>
            </p:cNvSpPr>
            <p:nvPr/>
          </p:nvSpPr>
          <p:spPr bwMode="auto">
            <a:xfrm>
              <a:off x="6869" y="3236"/>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6">
              <a:extLst>
                <a:ext uri="{FF2B5EF4-FFF2-40B4-BE49-F238E27FC236}">
                  <a16:creationId xmlns:a16="http://schemas.microsoft.com/office/drawing/2014/main" id="{AEE0C43A-9030-4124-B352-C4AA066A3848}"/>
                </a:ext>
              </a:extLst>
            </p:cNvPr>
            <p:cNvSpPr>
              <a:spLocks noEditPoints="1"/>
            </p:cNvSpPr>
            <p:nvPr/>
          </p:nvSpPr>
          <p:spPr bwMode="auto">
            <a:xfrm>
              <a:off x="6722" y="3088"/>
              <a:ext cx="304" cy="215"/>
            </a:xfrm>
            <a:custGeom>
              <a:avLst/>
              <a:gdLst>
                <a:gd name="T0" fmla="*/ 170 w 182"/>
                <a:gd name="T1" fmla="*/ 0 h 128"/>
                <a:gd name="T2" fmla="*/ 12 w 182"/>
                <a:gd name="T3" fmla="*/ 0 h 128"/>
                <a:gd name="T4" fmla="*/ 0 w 182"/>
                <a:gd name="T5" fmla="*/ 12 h 128"/>
                <a:gd name="T6" fmla="*/ 0 w 182"/>
                <a:gd name="T7" fmla="*/ 94 h 128"/>
                <a:gd name="T8" fmla="*/ 12 w 182"/>
                <a:gd name="T9" fmla="*/ 106 h 128"/>
                <a:gd name="T10" fmla="*/ 71 w 182"/>
                <a:gd name="T11" fmla="*/ 106 h 128"/>
                <a:gd name="T12" fmla="*/ 71 w 182"/>
                <a:gd name="T13" fmla="*/ 123 h 128"/>
                <a:gd name="T14" fmla="*/ 48 w 182"/>
                <a:gd name="T15" fmla="*/ 123 h 128"/>
                <a:gd name="T16" fmla="*/ 45 w 182"/>
                <a:gd name="T17" fmla="*/ 126 h 128"/>
                <a:gd name="T18" fmla="*/ 48 w 182"/>
                <a:gd name="T19" fmla="*/ 128 h 128"/>
                <a:gd name="T20" fmla="*/ 134 w 182"/>
                <a:gd name="T21" fmla="*/ 128 h 128"/>
                <a:gd name="T22" fmla="*/ 136 w 182"/>
                <a:gd name="T23" fmla="*/ 126 h 128"/>
                <a:gd name="T24" fmla="*/ 134 w 182"/>
                <a:gd name="T25" fmla="*/ 123 h 128"/>
                <a:gd name="T26" fmla="*/ 111 w 182"/>
                <a:gd name="T27" fmla="*/ 123 h 128"/>
                <a:gd name="T28" fmla="*/ 111 w 182"/>
                <a:gd name="T29" fmla="*/ 106 h 128"/>
                <a:gd name="T30" fmla="*/ 170 w 182"/>
                <a:gd name="T31" fmla="*/ 106 h 128"/>
                <a:gd name="T32" fmla="*/ 182 w 182"/>
                <a:gd name="T33" fmla="*/ 94 h 128"/>
                <a:gd name="T34" fmla="*/ 182 w 182"/>
                <a:gd name="T35" fmla="*/ 12 h 128"/>
                <a:gd name="T36" fmla="*/ 170 w 182"/>
                <a:gd name="T37" fmla="*/ 0 h 128"/>
                <a:gd name="T38" fmla="*/ 106 w 182"/>
                <a:gd name="T39" fmla="*/ 123 h 128"/>
                <a:gd name="T40" fmla="*/ 76 w 182"/>
                <a:gd name="T41" fmla="*/ 123 h 128"/>
                <a:gd name="T42" fmla="*/ 76 w 182"/>
                <a:gd name="T43" fmla="*/ 106 h 128"/>
                <a:gd name="T44" fmla="*/ 106 w 182"/>
                <a:gd name="T45" fmla="*/ 106 h 128"/>
                <a:gd name="T46" fmla="*/ 106 w 182"/>
                <a:gd name="T47" fmla="*/ 123 h 128"/>
                <a:gd name="T48" fmla="*/ 177 w 182"/>
                <a:gd name="T49" fmla="*/ 94 h 128"/>
                <a:gd name="T50" fmla="*/ 170 w 182"/>
                <a:gd name="T51" fmla="*/ 101 h 128"/>
                <a:gd name="T52" fmla="*/ 12 w 182"/>
                <a:gd name="T53" fmla="*/ 101 h 128"/>
                <a:gd name="T54" fmla="*/ 5 w 182"/>
                <a:gd name="T55" fmla="*/ 94 h 128"/>
                <a:gd name="T56" fmla="*/ 5 w 182"/>
                <a:gd name="T57" fmla="*/ 12 h 128"/>
                <a:gd name="T58" fmla="*/ 12 w 182"/>
                <a:gd name="T59" fmla="*/ 5 h 128"/>
                <a:gd name="T60" fmla="*/ 170 w 182"/>
                <a:gd name="T61" fmla="*/ 5 h 128"/>
                <a:gd name="T62" fmla="*/ 177 w 182"/>
                <a:gd name="T63" fmla="*/ 12 h 128"/>
                <a:gd name="T64" fmla="*/ 177 w 182"/>
                <a:gd name="T65"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8">
                  <a:moveTo>
                    <a:pt x="170" y="0"/>
                  </a:moveTo>
                  <a:cubicBezTo>
                    <a:pt x="12" y="0"/>
                    <a:pt x="12" y="0"/>
                    <a:pt x="12" y="0"/>
                  </a:cubicBezTo>
                  <a:cubicBezTo>
                    <a:pt x="5" y="0"/>
                    <a:pt x="0" y="6"/>
                    <a:pt x="0" y="12"/>
                  </a:cubicBezTo>
                  <a:cubicBezTo>
                    <a:pt x="0" y="94"/>
                    <a:pt x="0" y="94"/>
                    <a:pt x="0" y="94"/>
                  </a:cubicBezTo>
                  <a:cubicBezTo>
                    <a:pt x="0" y="101"/>
                    <a:pt x="5" y="106"/>
                    <a:pt x="12" y="106"/>
                  </a:cubicBezTo>
                  <a:cubicBezTo>
                    <a:pt x="71" y="106"/>
                    <a:pt x="71" y="106"/>
                    <a:pt x="71" y="106"/>
                  </a:cubicBezTo>
                  <a:cubicBezTo>
                    <a:pt x="71" y="123"/>
                    <a:pt x="71" y="123"/>
                    <a:pt x="71" y="123"/>
                  </a:cubicBezTo>
                  <a:cubicBezTo>
                    <a:pt x="48" y="123"/>
                    <a:pt x="48" y="123"/>
                    <a:pt x="48" y="123"/>
                  </a:cubicBezTo>
                  <a:cubicBezTo>
                    <a:pt x="47" y="123"/>
                    <a:pt x="45" y="124"/>
                    <a:pt x="45" y="126"/>
                  </a:cubicBezTo>
                  <a:cubicBezTo>
                    <a:pt x="45" y="127"/>
                    <a:pt x="47" y="128"/>
                    <a:pt x="48" y="128"/>
                  </a:cubicBezTo>
                  <a:cubicBezTo>
                    <a:pt x="134" y="128"/>
                    <a:pt x="134" y="128"/>
                    <a:pt x="134" y="128"/>
                  </a:cubicBezTo>
                  <a:cubicBezTo>
                    <a:pt x="135" y="128"/>
                    <a:pt x="136" y="127"/>
                    <a:pt x="136" y="126"/>
                  </a:cubicBezTo>
                  <a:cubicBezTo>
                    <a:pt x="136" y="124"/>
                    <a:pt x="135" y="123"/>
                    <a:pt x="134" y="123"/>
                  </a:cubicBezTo>
                  <a:cubicBezTo>
                    <a:pt x="111" y="123"/>
                    <a:pt x="111" y="123"/>
                    <a:pt x="111" y="123"/>
                  </a:cubicBezTo>
                  <a:cubicBezTo>
                    <a:pt x="111" y="106"/>
                    <a:pt x="111" y="106"/>
                    <a:pt x="111" y="106"/>
                  </a:cubicBezTo>
                  <a:cubicBezTo>
                    <a:pt x="170" y="106"/>
                    <a:pt x="170" y="106"/>
                    <a:pt x="170" y="106"/>
                  </a:cubicBezTo>
                  <a:cubicBezTo>
                    <a:pt x="177" y="106"/>
                    <a:pt x="182" y="101"/>
                    <a:pt x="182" y="94"/>
                  </a:cubicBezTo>
                  <a:cubicBezTo>
                    <a:pt x="182" y="12"/>
                    <a:pt x="182" y="12"/>
                    <a:pt x="182" y="12"/>
                  </a:cubicBezTo>
                  <a:cubicBezTo>
                    <a:pt x="182" y="6"/>
                    <a:pt x="177" y="0"/>
                    <a:pt x="170" y="0"/>
                  </a:cubicBezTo>
                  <a:close/>
                  <a:moveTo>
                    <a:pt x="106" y="123"/>
                  </a:moveTo>
                  <a:cubicBezTo>
                    <a:pt x="76" y="123"/>
                    <a:pt x="76" y="123"/>
                    <a:pt x="76" y="123"/>
                  </a:cubicBezTo>
                  <a:cubicBezTo>
                    <a:pt x="76" y="106"/>
                    <a:pt x="76" y="106"/>
                    <a:pt x="76" y="106"/>
                  </a:cubicBezTo>
                  <a:cubicBezTo>
                    <a:pt x="106" y="106"/>
                    <a:pt x="106" y="106"/>
                    <a:pt x="106" y="106"/>
                  </a:cubicBezTo>
                  <a:lnTo>
                    <a:pt x="106" y="123"/>
                  </a:lnTo>
                  <a:close/>
                  <a:moveTo>
                    <a:pt x="177" y="94"/>
                  </a:moveTo>
                  <a:cubicBezTo>
                    <a:pt x="177" y="98"/>
                    <a:pt x="174" y="101"/>
                    <a:pt x="170" y="101"/>
                  </a:cubicBezTo>
                  <a:cubicBezTo>
                    <a:pt x="12" y="101"/>
                    <a:pt x="12" y="101"/>
                    <a:pt x="12" y="101"/>
                  </a:cubicBezTo>
                  <a:cubicBezTo>
                    <a:pt x="8" y="101"/>
                    <a:pt x="5" y="98"/>
                    <a:pt x="5" y="94"/>
                  </a:cubicBezTo>
                  <a:cubicBezTo>
                    <a:pt x="5" y="12"/>
                    <a:pt x="5" y="12"/>
                    <a:pt x="5" y="12"/>
                  </a:cubicBezTo>
                  <a:cubicBezTo>
                    <a:pt x="5" y="8"/>
                    <a:pt x="8" y="5"/>
                    <a:pt x="12" y="5"/>
                  </a:cubicBezTo>
                  <a:cubicBezTo>
                    <a:pt x="170" y="5"/>
                    <a:pt x="170" y="5"/>
                    <a:pt x="170" y="5"/>
                  </a:cubicBezTo>
                  <a:cubicBezTo>
                    <a:pt x="174" y="5"/>
                    <a:pt x="177" y="8"/>
                    <a:pt x="177" y="12"/>
                  </a:cubicBezTo>
                  <a:lnTo>
                    <a:pt x="17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C87F83CD-19A0-47CE-B1DA-E776E03EFDDC}"/>
              </a:ext>
            </a:extLst>
          </p:cNvPr>
          <p:cNvSpPr txBox="1"/>
          <p:nvPr/>
        </p:nvSpPr>
        <p:spPr>
          <a:xfrm>
            <a:off x="4510970" y="1881387"/>
            <a:ext cx="287009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Arial"/>
                <a:ea typeface="+mn-ea"/>
                <a:cs typeface="+mn-cs"/>
              </a:rPr>
              <a:t>Commercial Broadcaster VOD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chemeClr val="accent3"/>
                </a:solidFill>
                <a:effectLst/>
                <a:uLnTx/>
                <a:uFillTx/>
                <a:latin typeface="Arial"/>
                <a:ea typeface="+mn-ea"/>
                <a:cs typeface="+mn-cs"/>
              </a:rPr>
              <a:t>+45%</a:t>
            </a:r>
            <a:endParaRPr kumimoji="0" lang="en-GB" sz="6000" b="1" i="0" u="none" strike="noStrike" kern="1200" cap="none" spc="0" normalizeH="0" baseline="0" noProof="0" dirty="0">
              <a:ln>
                <a:noFill/>
              </a:ln>
              <a:solidFill>
                <a:srgbClr val="372D87"/>
              </a:solidFill>
              <a:effectLst/>
              <a:uLnTx/>
              <a:uFillTx/>
              <a:latin typeface="Arial"/>
              <a:ea typeface="+mn-ea"/>
              <a:cs typeface="+mn-cs"/>
            </a:endParaRPr>
          </a:p>
        </p:txBody>
      </p:sp>
      <p:pic>
        <p:nvPicPr>
          <p:cNvPr id="10" name="Picture 8" descr="https://webwayone.worldsecuresystems.com/images/BWPIcons/wifi_symbol_blue.jpg">
            <a:extLst>
              <a:ext uri="{FF2B5EF4-FFF2-40B4-BE49-F238E27FC236}">
                <a16:creationId xmlns:a16="http://schemas.microsoft.com/office/drawing/2014/main" id="{0AC6D410-688F-4CF4-B800-B986CCB85758}"/>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4557" y="1695579"/>
            <a:ext cx="620738" cy="439817"/>
          </a:xfrm>
          <a:prstGeom prst="rect">
            <a:avLst/>
          </a:prstGeom>
          <a:solidFill>
            <a:schemeClr val="tx2"/>
          </a:solidFill>
        </p:spPr>
      </p:pic>
    </p:spTree>
    <p:extLst>
      <p:ext uri="{BB962C8B-B14F-4D97-AF65-F5344CB8AC3E}">
        <p14:creationId xmlns:p14="http://schemas.microsoft.com/office/powerpoint/2010/main" val="262849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89DE-F24A-43ED-95F6-968A80535BA6}"/>
              </a:ext>
            </a:extLst>
          </p:cNvPr>
          <p:cNvSpPr>
            <a:spLocks noGrp="1"/>
          </p:cNvSpPr>
          <p:nvPr>
            <p:ph type="title"/>
          </p:nvPr>
        </p:nvSpPr>
        <p:spPr/>
        <p:txBody>
          <a:bodyPr>
            <a:normAutofit/>
          </a:bodyPr>
          <a:lstStyle/>
          <a:p>
            <a:r>
              <a:rPr lang="en-GB" sz="2800" dirty="0"/>
              <a:t>Daytime viewing surged in the spring, particularly for ABC1s and 16-34s</a:t>
            </a:r>
          </a:p>
        </p:txBody>
      </p:sp>
      <p:sp>
        <p:nvSpPr>
          <p:cNvPr id="3" name="Text Placeholder 2">
            <a:extLst>
              <a:ext uri="{FF2B5EF4-FFF2-40B4-BE49-F238E27FC236}">
                <a16:creationId xmlns:a16="http://schemas.microsoft.com/office/drawing/2014/main" id="{5D74BF89-F8EF-42DA-9407-1C94EC2C84D8}"/>
              </a:ext>
            </a:extLst>
          </p:cNvPr>
          <p:cNvSpPr>
            <a:spLocks noGrp="1"/>
          </p:cNvSpPr>
          <p:nvPr>
            <p:ph type="body" sz="quarter" idx="15"/>
          </p:nvPr>
        </p:nvSpPr>
        <p:spPr/>
        <p:txBody>
          <a:bodyPr/>
          <a:lstStyle/>
          <a:p>
            <a:r>
              <a:rPr lang="en-GB" dirty="0">
                <a:latin typeface="Arial" panose="020B0604020202020204" pitchFamily="34" charset="0"/>
                <a:cs typeface="Arial" panose="020B0604020202020204" pitchFamily="34" charset="0"/>
              </a:rPr>
              <a:t>Source: BARB weeks 13-19 2020 vs weeks 13-19 2019. All data based on live &amp; VOSDAL TV set viewing. Consolidated &amp; device viewing data not yet available for all weeks.</a:t>
            </a:r>
            <a:endParaRPr lang="en-GB" dirty="0"/>
          </a:p>
        </p:txBody>
      </p:sp>
      <p:graphicFrame>
        <p:nvGraphicFramePr>
          <p:cNvPr id="4" name="Chart 3">
            <a:extLst>
              <a:ext uri="{FF2B5EF4-FFF2-40B4-BE49-F238E27FC236}">
                <a16:creationId xmlns:a16="http://schemas.microsoft.com/office/drawing/2014/main" id="{762BD89D-DEB2-4583-BD85-DF6F2BFA815E}"/>
              </a:ext>
            </a:extLst>
          </p:cNvPr>
          <p:cNvGraphicFramePr/>
          <p:nvPr>
            <p:extLst>
              <p:ext uri="{D42A27DB-BD31-4B8C-83A1-F6EECF244321}">
                <p14:modId xmlns:p14="http://schemas.microsoft.com/office/powerpoint/2010/main" val="812874044"/>
              </p:ext>
            </p:extLst>
          </p:nvPr>
        </p:nvGraphicFramePr>
        <p:xfrm>
          <a:off x="559837" y="1330785"/>
          <a:ext cx="11023975" cy="3773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2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B3E1-FA3A-438D-B171-679BBA3A8D2B}"/>
              </a:ext>
            </a:extLst>
          </p:cNvPr>
          <p:cNvSpPr>
            <a:spLocks noGrp="1"/>
          </p:cNvSpPr>
          <p:nvPr>
            <p:ph type="title"/>
          </p:nvPr>
        </p:nvSpPr>
        <p:spPr/>
        <p:txBody>
          <a:bodyPr>
            <a:normAutofit/>
          </a:bodyPr>
          <a:lstStyle/>
          <a:p>
            <a:r>
              <a:rPr lang="en-GB" dirty="0"/>
              <a:t>During the first lockdown, shared viewing increased by 30%</a:t>
            </a:r>
          </a:p>
        </p:txBody>
      </p:sp>
      <p:sp>
        <p:nvSpPr>
          <p:cNvPr id="5" name="Text Placeholder 4">
            <a:extLst>
              <a:ext uri="{FF2B5EF4-FFF2-40B4-BE49-F238E27FC236}">
                <a16:creationId xmlns:a16="http://schemas.microsoft.com/office/drawing/2014/main" id="{C665E440-FA36-4BCC-8A63-DB9027CA4449}"/>
              </a:ext>
            </a:extLst>
          </p:cNvPr>
          <p:cNvSpPr>
            <a:spLocks noGrp="1"/>
          </p:cNvSpPr>
          <p:nvPr>
            <p:ph type="body" sz="quarter" idx="15"/>
          </p:nvPr>
        </p:nvSpPr>
        <p:spPr/>
        <p:txBody>
          <a:bodyPr/>
          <a:lstStyle/>
          <a:p>
            <a:r>
              <a:rPr lang="en-GB" dirty="0">
                <a:latin typeface="Arial" panose="020B0604020202020204" pitchFamily="34" charset="0"/>
                <a:cs typeface="Arial" panose="020B0604020202020204" pitchFamily="34" charset="0"/>
              </a:rPr>
              <a:t>Source: BARB weeks 13-19 2020 vs weeks 13-19 2019. All data based on live TV set viewing</a:t>
            </a:r>
            <a:endParaRPr lang="en-GB" dirty="0"/>
          </a:p>
          <a:p>
            <a:endParaRPr lang="en-GB" dirty="0"/>
          </a:p>
        </p:txBody>
      </p:sp>
      <p:graphicFrame>
        <p:nvGraphicFramePr>
          <p:cNvPr id="6" name="Chart 5">
            <a:extLst>
              <a:ext uri="{FF2B5EF4-FFF2-40B4-BE49-F238E27FC236}">
                <a16:creationId xmlns:a16="http://schemas.microsoft.com/office/drawing/2014/main" id="{1B5F6A92-0F8B-46C7-827C-87102A157730}"/>
              </a:ext>
            </a:extLst>
          </p:cNvPr>
          <p:cNvGraphicFramePr/>
          <p:nvPr>
            <p:extLst>
              <p:ext uri="{D42A27DB-BD31-4B8C-83A1-F6EECF244321}">
                <p14:modId xmlns:p14="http://schemas.microsoft.com/office/powerpoint/2010/main" val="1122101262"/>
              </p:ext>
            </p:extLst>
          </p:nvPr>
        </p:nvGraphicFramePr>
        <p:xfrm>
          <a:off x="1623677" y="1666747"/>
          <a:ext cx="8944646" cy="333691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ECE26C80-454A-4706-A8D2-0EECA864A2FE}"/>
              </a:ext>
            </a:extLst>
          </p:cNvPr>
          <p:cNvGrpSpPr/>
          <p:nvPr/>
        </p:nvGrpSpPr>
        <p:grpSpPr>
          <a:xfrm>
            <a:off x="4213328" y="3070075"/>
            <a:ext cx="680283" cy="530254"/>
            <a:chOff x="-14449" y="3235991"/>
            <a:chExt cx="320040" cy="230832"/>
          </a:xfrm>
        </p:grpSpPr>
        <p:sp>
          <p:nvSpPr>
            <p:cNvPr id="8" name="Rectangle 7">
              <a:extLst>
                <a:ext uri="{FF2B5EF4-FFF2-40B4-BE49-F238E27FC236}">
                  <a16:creationId xmlns:a16="http://schemas.microsoft.com/office/drawing/2014/main" id="{AD0BEDCA-1857-4B12-AB16-08FB42980E06}"/>
                </a:ext>
              </a:extLst>
            </p:cNvPr>
            <p:cNvSpPr/>
            <p:nvPr/>
          </p:nvSpPr>
          <p:spPr>
            <a:xfrm>
              <a:off x="-14449" y="3235991"/>
              <a:ext cx="320040" cy="162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b="1" dirty="0">
                <a:latin typeface="Arial" panose="020B0604020202020204" pitchFamily="34" charset="0"/>
                <a:cs typeface="Arial" panose="020B0604020202020204" pitchFamily="34" charset="0"/>
              </a:endParaRPr>
            </a:p>
          </p:txBody>
        </p:sp>
        <p:sp>
          <p:nvSpPr>
            <p:cNvPr id="9" name="Isosceles Triangle 8">
              <a:extLst>
                <a:ext uri="{FF2B5EF4-FFF2-40B4-BE49-F238E27FC236}">
                  <a16:creationId xmlns:a16="http://schemas.microsoft.com/office/drawing/2014/main" id="{9E06E628-6FA7-4E5E-8620-C0BA633D8AB8}"/>
                </a:ext>
              </a:extLst>
            </p:cNvPr>
            <p:cNvSpPr/>
            <p:nvPr/>
          </p:nvSpPr>
          <p:spPr>
            <a:xfrm rot="10800000">
              <a:off x="93854" y="3398618"/>
              <a:ext cx="103434" cy="6820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latin typeface="Arial" panose="020B0604020202020204" pitchFamily="34" charset="0"/>
                <a:cs typeface="Arial" panose="020B0604020202020204" pitchFamily="34" charset="0"/>
              </a:endParaRPr>
            </a:p>
          </p:txBody>
        </p:sp>
        <p:sp>
          <p:nvSpPr>
            <p:cNvPr id="10" name="TextBox 29">
              <a:extLst>
                <a:ext uri="{FF2B5EF4-FFF2-40B4-BE49-F238E27FC236}">
                  <a16:creationId xmlns:a16="http://schemas.microsoft.com/office/drawing/2014/main" id="{E2F9C0CF-59E6-4546-83C4-5719BB1794F9}"/>
                </a:ext>
              </a:extLst>
            </p:cNvPr>
            <p:cNvSpPr txBox="1"/>
            <p:nvPr/>
          </p:nvSpPr>
          <p:spPr>
            <a:xfrm>
              <a:off x="-14449" y="3248305"/>
              <a:ext cx="320040" cy="13398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+13%</a:t>
              </a:r>
            </a:p>
          </p:txBody>
        </p:sp>
      </p:grpSp>
      <p:grpSp>
        <p:nvGrpSpPr>
          <p:cNvPr id="11" name="Group 10">
            <a:extLst>
              <a:ext uri="{FF2B5EF4-FFF2-40B4-BE49-F238E27FC236}">
                <a16:creationId xmlns:a16="http://schemas.microsoft.com/office/drawing/2014/main" id="{1A931D92-A51A-4480-A156-701FE66A2C0E}"/>
              </a:ext>
            </a:extLst>
          </p:cNvPr>
          <p:cNvGrpSpPr/>
          <p:nvPr/>
        </p:nvGrpSpPr>
        <p:grpSpPr>
          <a:xfrm>
            <a:off x="8053503" y="1666747"/>
            <a:ext cx="689614" cy="530254"/>
            <a:chOff x="-14449" y="3235991"/>
            <a:chExt cx="324430" cy="230832"/>
          </a:xfrm>
        </p:grpSpPr>
        <p:sp>
          <p:nvSpPr>
            <p:cNvPr id="12" name="Rectangle 11">
              <a:extLst>
                <a:ext uri="{FF2B5EF4-FFF2-40B4-BE49-F238E27FC236}">
                  <a16:creationId xmlns:a16="http://schemas.microsoft.com/office/drawing/2014/main" id="{CB82719C-E0CE-4756-A376-B350D2CCA501}"/>
                </a:ext>
              </a:extLst>
            </p:cNvPr>
            <p:cNvSpPr/>
            <p:nvPr/>
          </p:nvSpPr>
          <p:spPr>
            <a:xfrm>
              <a:off x="-14449" y="3235991"/>
              <a:ext cx="320040" cy="162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b="1" dirty="0">
                <a:latin typeface="Arial" panose="020B0604020202020204" pitchFamily="34" charset="0"/>
                <a:cs typeface="Arial" panose="020B0604020202020204" pitchFamily="34" charset="0"/>
              </a:endParaRPr>
            </a:p>
          </p:txBody>
        </p:sp>
        <p:sp>
          <p:nvSpPr>
            <p:cNvPr id="13" name="Isosceles Triangle 12">
              <a:extLst>
                <a:ext uri="{FF2B5EF4-FFF2-40B4-BE49-F238E27FC236}">
                  <a16:creationId xmlns:a16="http://schemas.microsoft.com/office/drawing/2014/main" id="{EE7016E1-C240-4AFA-A033-2FFF072A1CB5}"/>
                </a:ext>
              </a:extLst>
            </p:cNvPr>
            <p:cNvSpPr/>
            <p:nvPr/>
          </p:nvSpPr>
          <p:spPr>
            <a:xfrm rot="10800000">
              <a:off x="93854" y="3398618"/>
              <a:ext cx="103434" cy="6820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a:latin typeface="Arial" panose="020B0604020202020204" pitchFamily="34" charset="0"/>
                <a:cs typeface="Arial" panose="020B0604020202020204" pitchFamily="34" charset="0"/>
              </a:endParaRPr>
            </a:p>
          </p:txBody>
        </p:sp>
        <p:sp>
          <p:nvSpPr>
            <p:cNvPr id="14" name="TextBox 29">
              <a:extLst>
                <a:ext uri="{FF2B5EF4-FFF2-40B4-BE49-F238E27FC236}">
                  <a16:creationId xmlns:a16="http://schemas.microsoft.com/office/drawing/2014/main" id="{27620583-0FF3-4EB5-BE75-FDAB36DD9B0D}"/>
                </a:ext>
              </a:extLst>
            </p:cNvPr>
            <p:cNvSpPr txBox="1"/>
            <p:nvPr/>
          </p:nvSpPr>
          <p:spPr>
            <a:xfrm>
              <a:off x="-10059" y="3245932"/>
              <a:ext cx="320040" cy="13398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+30%</a:t>
              </a:r>
            </a:p>
          </p:txBody>
        </p:sp>
      </p:grpSp>
    </p:spTree>
    <p:extLst>
      <p:ext uri="{BB962C8B-B14F-4D97-AF65-F5344CB8AC3E}">
        <p14:creationId xmlns:p14="http://schemas.microsoft.com/office/powerpoint/2010/main" val="20061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C49852B-DF2F-45CE-9500-B499DD6C042D}"/>
              </a:ext>
            </a:extLst>
          </p:cNvPr>
          <p:cNvSpPr>
            <a:spLocks noGrp="1"/>
          </p:cNvSpPr>
          <p:nvPr>
            <p:ph type="title"/>
          </p:nvPr>
        </p:nvSpPr>
        <p:spPr>
          <a:xfrm>
            <a:off x="371475" y="359944"/>
            <a:ext cx="11457359" cy="1021181"/>
          </a:xfrm>
        </p:spPr>
        <p:txBody>
          <a:bodyPr/>
          <a:lstStyle/>
          <a:p>
            <a:r>
              <a:rPr lang="en-GB" dirty="0"/>
              <a:t>We turn to TV for information and light relief during lockdown</a:t>
            </a:r>
          </a:p>
        </p:txBody>
      </p:sp>
      <p:sp>
        <p:nvSpPr>
          <p:cNvPr id="13" name="Text Placeholder 12">
            <a:extLst>
              <a:ext uri="{FF2B5EF4-FFF2-40B4-BE49-F238E27FC236}">
                <a16:creationId xmlns:a16="http://schemas.microsoft.com/office/drawing/2014/main" id="{D88400CE-34EA-482C-A71E-BF94CFC6B9B0}"/>
              </a:ext>
            </a:extLst>
          </p:cNvPr>
          <p:cNvSpPr>
            <a:spLocks noGrp="1"/>
          </p:cNvSpPr>
          <p:nvPr>
            <p:ph type="body" sz="quarter" idx="15"/>
          </p:nvPr>
        </p:nvSpPr>
        <p:spPr/>
        <p:txBody>
          <a:bodyPr/>
          <a:lstStyle/>
          <a:p>
            <a:r>
              <a:rPr lang="en-GB" dirty="0"/>
              <a:t>Source: BARB weeks 13-18 vs weeks 7-12 2020</a:t>
            </a:r>
          </a:p>
        </p:txBody>
      </p:sp>
      <p:sp>
        <p:nvSpPr>
          <p:cNvPr id="14" name="Rectangle 13">
            <a:extLst>
              <a:ext uri="{FF2B5EF4-FFF2-40B4-BE49-F238E27FC236}">
                <a16:creationId xmlns:a16="http://schemas.microsoft.com/office/drawing/2014/main" id="{D2857F96-EBDA-45FE-872F-718B2336A9C2}"/>
              </a:ext>
            </a:extLst>
          </p:cNvPr>
          <p:cNvSpPr/>
          <p:nvPr/>
        </p:nvSpPr>
        <p:spPr>
          <a:xfrm>
            <a:off x="447868" y="1790700"/>
            <a:ext cx="1996751" cy="1474237"/>
          </a:xfrm>
          <a:prstGeom prst="rect">
            <a:avLst/>
          </a:prstGeom>
          <a:blipFill>
            <a:blip r:embed="rId3" cstate="screen">
              <a:extLst>
                <a:ext uri="{28A0092B-C50C-407E-A947-70E740481C1C}">
                  <a14:useLocalDpi xmlns:a14="http://schemas.microsoft.com/office/drawing/2010/main"/>
                </a:ext>
              </a:extLst>
            </a:blip>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978D3BF2-2D23-42BC-B848-FBC195077E8B}"/>
              </a:ext>
            </a:extLst>
          </p:cNvPr>
          <p:cNvSpPr/>
          <p:nvPr/>
        </p:nvSpPr>
        <p:spPr>
          <a:xfrm>
            <a:off x="7412830" y="1790700"/>
            <a:ext cx="1996751" cy="1474237"/>
          </a:xfrm>
          <a:prstGeom prst="rect">
            <a:avLst/>
          </a:prstGeom>
          <a:blipFill>
            <a:blip r:embed="rId4" cstate="screen">
              <a:extLst>
                <a:ext uri="{28A0092B-C50C-407E-A947-70E740481C1C}">
                  <a14:useLocalDpi xmlns:a14="http://schemas.microsoft.com/office/drawing/2010/main"/>
                </a:ext>
              </a:extLst>
            </a:blip>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5785E0D5-710A-4806-807F-A88BFC0D7521}"/>
              </a:ext>
            </a:extLst>
          </p:cNvPr>
          <p:cNvSpPr/>
          <p:nvPr/>
        </p:nvSpPr>
        <p:spPr>
          <a:xfrm>
            <a:off x="2769522" y="1790700"/>
            <a:ext cx="1996751" cy="1474237"/>
          </a:xfrm>
          <a:prstGeom prst="rect">
            <a:avLst/>
          </a:prstGeom>
          <a:blipFill>
            <a:blip r:embed="rId5" cstate="screen">
              <a:extLst>
                <a:ext uri="{28A0092B-C50C-407E-A947-70E740481C1C}">
                  <a14:useLocalDpi xmlns:a14="http://schemas.microsoft.com/office/drawing/2010/main"/>
                </a:ext>
              </a:extLst>
            </a:blip>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Rectangle 16">
            <a:extLst>
              <a:ext uri="{FF2B5EF4-FFF2-40B4-BE49-F238E27FC236}">
                <a16:creationId xmlns:a16="http://schemas.microsoft.com/office/drawing/2014/main" id="{F5ADC8F0-1B37-4DE5-A1B7-9F33D9CF8938}"/>
              </a:ext>
            </a:extLst>
          </p:cNvPr>
          <p:cNvSpPr/>
          <p:nvPr/>
        </p:nvSpPr>
        <p:spPr>
          <a:xfrm>
            <a:off x="9734483" y="1790700"/>
            <a:ext cx="1978091" cy="1482273"/>
          </a:xfrm>
          <a:prstGeom prst="rect">
            <a:avLst/>
          </a:prstGeom>
          <a:blipFill>
            <a:blip r:embed="rId6" cstate="screen">
              <a:extLst>
                <a:ext uri="{28A0092B-C50C-407E-A947-70E740481C1C}">
                  <a14:useLocalDpi xmlns:a14="http://schemas.microsoft.com/office/drawing/2010/main"/>
                </a:ext>
              </a:extLst>
            </a:blip>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Rectangle 17">
            <a:extLst>
              <a:ext uri="{FF2B5EF4-FFF2-40B4-BE49-F238E27FC236}">
                <a16:creationId xmlns:a16="http://schemas.microsoft.com/office/drawing/2014/main" id="{4C90D6A6-0152-4B9C-A88E-7FFE691A843C}"/>
              </a:ext>
            </a:extLst>
          </p:cNvPr>
          <p:cNvSpPr/>
          <p:nvPr/>
        </p:nvSpPr>
        <p:spPr>
          <a:xfrm>
            <a:off x="5091176" y="1790700"/>
            <a:ext cx="1996751" cy="1474237"/>
          </a:xfrm>
          <a:prstGeom prst="rect">
            <a:avLst/>
          </a:prstGeom>
          <a:blipFill>
            <a:blip r:embed="rId7" cstate="screen">
              <a:extLst>
                <a:ext uri="{28A0092B-C50C-407E-A947-70E740481C1C}">
                  <a14:useLocalDpi xmlns:a14="http://schemas.microsoft.com/office/drawing/2010/main"/>
                </a:ext>
              </a:extLst>
            </a:blip>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0" name="Straight Connector 19">
            <a:extLst>
              <a:ext uri="{FF2B5EF4-FFF2-40B4-BE49-F238E27FC236}">
                <a16:creationId xmlns:a16="http://schemas.microsoft.com/office/drawing/2014/main" id="{A80830C9-CD39-4E33-B77B-F4CDB59110D6}"/>
              </a:ext>
            </a:extLst>
          </p:cNvPr>
          <p:cNvCxnSpPr/>
          <p:nvPr/>
        </p:nvCxnSpPr>
        <p:spPr>
          <a:xfrm>
            <a:off x="438537" y="3451550"/>
            <a:ext cx="1996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E0A22F-79D3-4FD6-8101-C943299CDFE5}"/>
              </a:ext>
            </a:extLst>
          </p:cNvPr>
          <p:cNvCxnSpPr/>
          <p:nvPr/>
        </p:nvCxnSpPr>
        <p:spPr>
          <a:xfrm>
            <a:off x="7408749" y="3451550"/>
            <a:ext cx="1996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BD1EFA-1997-4896-95BE-E4439B2E9027}"/>
              </a:ext>
            </a:extLst>
          </p:cNvPr>
          <p:cNvCxnSpPr/>
          <p:nvPr/>
        </p:nvCxnSpPr>
        <p:spPr>
          <a:xfrm>
            <a:off x="2761941" y="3451550"/>
            <a:ext cx="1996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5648C4-C95B-4FE5-9630-4D03BE26DD8E}"/>
              </a:ext>
            </a:extLst>
          </p:cNvPr>
          <p:cNvCxnSpPr/>
          <p:nvPr/>
        </p:nvCxnSpPr>
        <p:spPr>
          <a:xfrm>
            <a:off x="9732151" y="3451550"/>
            <a:ext cx="1996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3E057F-3578-4856-B566-E9E33759A36F}"/>
              </a:ext>
            </a:extLst>
          </p:cNvPr>
          <p:cNvCxnSpPr/>
          <p:nvPr/>
        </p:nvCxnSpPr>
        <p:spPr>
          <a:xfrm>
            <a:off x="5085345" y="3451550"/>
            <a:ext cx="1996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FF7208-D245-42A9-8B48-A6C8F153859E}"/>
              </a:ext>
            </a:extLst>
          </p:cNvPr>
          <p:cNvSpPr txBox="1"/>
          <p:nvPr/>
        </p:nvSpPr>
        <p:spPr>
          <a:xfrm>
            <a:off x="514906" y="3638164"/>
            <a:ext cx="1800000" cy="830997"/>
          </a:xfrm>
          <a:prstGeom prst="rect">
            <a:avLst/>
          </a:prstGeom>
          <a:noFill/>
        </p:spPr>
        <p:txBody>
          <a:bodyPr wrap="square" rtlCol="0">
            <a:spAutoFit/>
          </a:bodyPr>
          <a:lstStyle/>
          <a:p>
            <a:pPr algn="ctr"/>
            <a:r>
              <a:rPr lang="en-GB" sz="2000" dirty="0">
                <a:solidFill>
                  <a:schemeClr val="bg2"/>
                </a:solidFill>
              </a:rPr>
              <a:t>News </a:t>
            </a:r>
            <a:r>
              <a:rPr lang="en-GB" sz="2800" b="1" dirty="0">
                <a:solidFill>
                  <a:schemeClr val="accent3"/>
                </a:solidFill>
              </a:rPr>
              <a:t>+45%</a:t>
            </a:r>
            <a:endParaRPr lang="en-GB" sz="2000" b="1" dirty="0">
              <a:solidFill>
                <a:schemeClr val="accent3"/>
              </a:solidFill>
            </a:endParaRPr>
          </a:p>
        </p:txBody>
      </p:sp>
      <p:sp>
        <p:nvSpPr>
          <p:cNvPr id="27" name="TextBox 26">
            <a:extLst>
              <a:ext uri="{FF2B5EF4-FFF2-40B4-BE49-F238E27FC236}">
                <a16:creationId xmlns:a16="http://schemas.microsoft.com/office/drawing/2014/main" id="{3E6E8BA2-72E6-422F-9724-C5A4C4F5EA19}"/>
              </a:ext>
            </a:extLst>
          </p:cNvPr>
          <p:cNvSpPr txBox="1"/>
          <p:nvPr/>
        </p:nvSpPr>
        <p:spPr>
          <a:xfrm>
            <a:off x="7498135" y="3638164"/>
            <a:ext cx="1800000" cy="830997"/>
          </a:xfrm>
          <a:prstGeom prst="rect">
            <a:avLst/>
          </a:prstGeom>
          <a:noFill/>
        </p:spPr>
        <p:txBody>
          <a:bodyPr wrap="square" rtlCol="0">
            <a:spAutoFit/>
          </a:bodyPr>
          <a:lstStyle/>
          <a:p>
            <a:pPr algn="ctr"/>
            <a:r>
              <a:rPr lang="en-GB" sz="2000" dirty="0">
                <a:solidFill>
                  <a:schemeClr val="bg2"/>
                </a:solidFill>
              </a:rPr>
              <a:t>Hobbies </a:t>
            </a:r>
            <a:r>
              <a:rPr lang="en-GB" sz="2800" b="1" dirty="0">
                <a:solidFill>
                  <a:schemeClr val="accent5"/>
                </a:solidFill>
              </a:rPr>
              <a:t>+17%</a:t>
            </a:r>
            <a:endParaRPr lang="en-GB" sz="2000" b="1" dirty="0">
              <a:solidFill>
                <a:schemeClr val="accent5"/>
              </a:solidFill>
            </a:endParaRPr>
          </a:p>
        </p:txBody>
      </p:sp>
      <p:sp>
        <p:nvSpPr>
          <p:cNvPr id="28" name="TextBox 27">
            <a:extLst>
              <a:ext uri="{FF2B5EF4-FFF2-40B4-BE49-F238E27FC236}">
                <a16:creationId xmlns:a16="http://schemas.microsoft.com/office/drawing/2014/main" id="{7B124121-5ACE-4E72-9F85-A73A2C57442F}"/>
              </a:ext>
            </a:extLst>
          </p:cNvPr>
          <p:cNvSpPr txBox="1"/>
          <p:nvPr/>
        </p:nvSpPr>
        <p:spPr>
          <a:xfrm>
            <a:off x="3130679" y="3638164"/>
            <a:ext cx="1352939" cy="830997"/>
          </a:xfrm>
          <a:prstGeom prst="rect">
            <a:avLst/>
          </a:prstGeom>
          <a:noFill/>
        </p:spPr>
        <p:txBody>
          <a:bodyPr wrap="square" rtlCol="0">
            <a:spAutoFit/>
          </a:bodyPr>
          <a:lstStyle/>
          <a:p>
            <a:pPr algn="ctr"/>
            <a:r>
              <a:rPr lang="en-GB" sz="2000" dirty="0">
                <a:solidFill>
                  <a:schemeClr val="tx2"/>
                </a:solidFill>
              </a:rPr>
              <a:t>Films </a:t>
            </a:r>
            <a:r>
              <a:rPr lang="en-GB" sz="2800" b="1" dirty="0">
                <a:solidFill>
                  <a:schemeClr val="accent4"/>
                </a:solidFill>
              </a:rPr>
              <a:t>+34%</a:t>
            </a:r>
            <a:endParaRPr lang="en-GB" sz="2000" b="1" dirty="0">
              <a:solidFill>
                <a:schemeClr val="accent4"/>
              </a:solidFill>
            </a:endParaRPr>
          </a:p>
        </p:txBody>
      </p:sp>
      <p:sp>
        <p:nvSpPr>
          <p:cNvPr id="29" name="TextBox 28">
            <a:extLst>
              <a:ext uri="{FF2B5EF4-FFF2-40B4-BE49-F238E27FC236}">
                <a16:creationId xmlns:a16="http://schemas.microsoft.com/office/drawing/2014/main" id="{7253AA86-2A18-4B0F-BC51-935EC1D4A866}"/>
              </a:ext>
            </a:extLst>
          </p:cNvPr>
          <p:cNvSpPr txBox="1"/>
          <p:nvPr/>
        </p:nvSpPr>
        <p:spPr>
          <a:xfrm>
            <a:off x="9830526" y="3638164"/>
            <a:ext cx="1800000" cy="830997"/>
          </a:xfrm>
          <a:prstGeom prst="rect">
            <a:avLst/>
          </a:prstGeom>
          <a:noFill/>
        </p:spPr>
        <p:txBody>
          <a:bodyPr wrap="square" rtlCol="0">
            <a:spAutoFit/>
          </a:bodyPr>
          <a:lstStyle/>
          <a:p>
            <a:pPr algn="ctr"/>
            <a:r>
              <a:rPr lang="en-GB" sz="2000" dirty="0">
                <a:solidFill>
                  <a:schemeClr val="bg2"/>
                </a:solidFill>
              </a:rPr>
              <a:t>Entertainment </a:t>
            </a:r>
            <a:r>
              <a:rPr lang="en-GB" sz="2800" b="1" dirty="0">
                <a:solidFill>
                  <a:schemeClr val="accent1"/>
                </a:solidFill>
              </a:rPr>
              <a:t>+16%</a:t>
            </a:r>
            <a:endParaRPr lang="en-GB" sz="2000" b="1" dirty="0">
              <a:solidFill>
                <a:schemeClr val="accent1"/>
              </a:solidFill>
            </a:endParaRPr>
          </a:p>
        </p:txBody>
      </p:sp>
      <p:sp>
        <p:nvSpPr>
          <p:cNvPr id="30" name="TextBox 29">
            <a:extLst>
              <a:ext uri="{FF2B5EF4-FFF2-40B4-BE49-F238E27FC236}">
                <a16:creationId xmlns:a16="http://schemas.microsoft.com/office/drawing/2014/main" id="{35123E60-B1C2-4EA7-A21B-A4237B202A92}"/>
              </a:ext>
            </a:extLst>
          </p:cNvPr>
          <p:cNvSpPr txBox="1"/>
          <p:nvPr/>
        </p:nvSpPr>
        <p:spPr>
          <a:xfrm>
            <a:off x="5192638" y="3638164"/>
            <a:ext cx="1800000" cy="830997"/>
          </a:xfrm>
          <a:prstGeom prst="rect">
            <a:avLst/>
          </a:prstGeom>
          <a:noFill/>
        </p:spPr>
        <p:txBody>
          <a:bodyPr wrap="square" rtlCol="0">
            <a:spAutoFit/>
          </a:bodyPr>
          <a:lstStyle/>
          <a:p>
            <a:pPr algn="ctr"/>
            <a:r>
              <a:rPr lang="en-GB" sz="2000" dirty="0">
                <a:solidFill>
                  <a:schemeClr val="bg2"/>
                </a:solidFill>
              </a:rPr>
              <a:t>Comedy</a:t>
            </a:r>
          </a:p>
          <a:p>
            <a:pPr algn="ctr"/>
            <a:r>
              <a:rPr lang="en-GB" sz="2800" b="1" dirty="0">
                <a:solidFill>
                  <a:srgbClr val="FFCD00"/>
                </a:solidFill>
              </a:rPr>
              <a:t>+21%</a:t>
            </a:r>
            <a:endParaRPr lang="en-GB" sz="2000" b="1" dirty="0">
              <a:solidFill>
                <a:srgbClr val="FFCD00"/>
              </a:solidFill>
            </a:endParaRPr>
          </a:p>
        </p:txBody>
      </p:sp>
    </p:spTree>
    <p:extLst>
      <p:ext uri="{BB962C8B-B14F-4D97-AF65-F5344CB8AC3E}">
        <p14:creationId xmlns:p14="http://schemas.microsoft.com/office/powerpoint/2010/main" val="166416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38A654B7-0194-4EAA-B08C-6E22A0BE8036"/>
  <p:tag name="ISPRINGONLINEFOLDERID" val="0"/>
  <p:tag name="ISPRINGONLINEFOLDERPATH" val="Content List"/>
  <p:tag name="ISPRINGCLOUDFOLDERID" val="22"/>
  <p:tag name="ISPRINGCLOUDFOLDERPATH" val="Repository/Nickable Charts/Killer Charts/"/>
  <p:tag name="ISPRINGCLOUDFOLDERDOMAIN" val="https://thinkbox.ispringcloud.eu"/>
  <p:tag name="ISPRING_PLAYERS_CUSTOMIZATION" val="UEsDBBQAAgAIAKaF/E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aJeFA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Jol4UE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Jol4UK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CaJeFC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CaJeFA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Jol4UEdmS3xCAQAA8xIAABcAAAB1bml2ZXJzYWwvdW5pdmVyc2FsLnBuZ+sM8HPn5ZLiYmBg4PX0cAliYGBRYWBgusHBBhRZIqYcCKQYi4PcnRjWnZN5CeSwpDv6OjIwbOzn/pPICuRzFnhEFjMwiKmCMKNnkMoHBgahDk8Xx5CKuLd3Fvq2GDK0PfQ7IJDxxVLswIKbD9gUHJvTuyfvmP2EhcndacZj9TkKHader56n1v/yOmfcxY1/rZd/78/9/2PPXds359etKwdawSD+XVxlXlzccn4QR++tjApf/vGXHED2hkM//vyaxwcSXt1z3145jRnIOqD1+Nm3OiuQ4BqjtOkgWptTCEg6+E0AcYqaWIDkBGGgPxka5igwAqknLJxAUkHdAyRv6cgEJE+MahnVMqplVMuollEto1pGtYxqGdUyqmVUy6iWUS2jWka1jGoZ5Fpytv9luNO5JdFST9gMJOnp6ueyzimhCQBQSwMEFAACAAgAJol4UNW8MDBKAAAAbAAAABsAAAB1bml2ZXJzYWwvdW5pdmVyc2FsLnBuZy54bWyzsa/IzVEoSy0qzszPs1Uy1DNQsrfj5bIpKEoty0wtV6gAigEFIUBJoRLINUJwyzNTSjKAQsamlgjBjNTM9IwSoKiBIUJUH2goAFBLAQIAABQAAgAIAKaF/EqpAcR2+wIAALAIAAAUAAAAAAAAAAEAAAAAAAAAAAB1bml2ZXJzYWwvcGxheWVyLnhtbFBLAQIAABQAAgAIACaJeFAxtD4H3QQAAGoSAAAdAAAAAAAAAAEAAAAAAC0DAAB1bml2ZXJzYWwvY29tbW9uX21lc3NhZ2VzLmxuZ1BLAQIAABQAAgAIACaJeFBHS1cD/AMAABcRAAAnAAAAAAAAAAEAAAAAAEUIAAB1bml2ZXJzYWwvZmxhc2hfcHVibGlzaGluZ19zZXR0aW5ncy54bWxQSwECAAAUAAIACAAmiXhQoYQXTeMCAACUCgAAIQAAAAAAAAABAAAAAACGDAAAdW5pdmVyc2FsL2ZsYXNoX3NraW5fc2V0dGluZ3MueG1sUEsBAgAAFAACAAgAJol4UKlgkB/oAwAAqBAAACYAAAAAAAAAAQAAAAAAqA8AAHVuaXZlcnNhbC9odG1sX3B1Ymxpc2hpbmdfc2V0dGluZ3MueG1sUEsBAgAAFAACAAgAJol4UDJio4uQAQAAAwYAAB8AAAAAAAAAAQAAAAAA1BMAAHVuaXZlcnNhbC9odG1sX3NraW5fc2V0dGluZ3MuanNQSwECAAAUAAIACAAmiXhQR2ZLfEIBAADzEgAAFwAAAAAAAAAAAAAAAAChFQAAdW5pdmVyc2FsL3VuaXZlcnNhbC5wbmdQSwECAAAUAAIACAAmiXhQ1bwwMEoAAABsAAAAGwAAAAAAAAABAAAAAAAYFwAAdW5pdmVyc2FsL3VuaXZlcnNhbC5wbmcueG1sUEsFBgAAAAAIAAgAYAIAAJsXAAAAAA=="/>
  <p:tag name="ISPRING_PRESENTATION_TITLE" val="TV Advertising's Ultimate Nickable Charts - Lockdown Edition"/>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3613</TotalTime>
  <Words>2841</Words>
  <Application>Microsoft Office PowerPoint</Application>
  <PresentationFormat>Widescreen</PresentationFormat>
  <Paragraphs>292</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Thinkbox</vt:lpstr>
      <vt:lpstr>TV advertising’s ultimate nickable charts  The lockdown edition</vt:lpstr>
      <vt:lpstr>Who is Thinkbox?</vt:lpstr>
      <vt:lpstr>TV viewing during spring 2020 lockdown</vt:lpstr>
      <vt:lpstr>During spring 2020 lockdown, linear TV viewing increased across the board</vt:lpstr>
      <vt:lpstr>Light linear TV viewers saw greatest increase in viewing</vt:lpstr>
      <vt:lpstr>Broadcaster VOD viewing surged during the first lockdown</vt:lpstr>
      <vt:lpstr>Daytime viewing surged in the spring, particularly for ABC1s and 16-34s</vt:lpstr>
      <vt:lpstr>During the first lockdown, shared viewing increased by 30%</vt:lpstr>
      <vt:lpstr>We turn to TV for information and light relief during lockdown</vt:lpstr>
      <vt:lpstr>TV advertising during lockdown</vt:lpstr>
      <vt:lpstr>Viewing of TV ads increased by 19% YOY during spring lockdown</vt:lpstr>
      <vt:lpstr>TV ad presence during first 6 weeks of lockdown (YOY)</vt:lpstr>
      <vt:lpstr>Advertisers that increased TV exposure during first lockdown</vt:lpstr>
      <vt:lpstr>Lockdown + TV advertising driving demand for Kärcher</vt:lpstr>
      <vt:lpstr>Sipsmith gin’s TV bursts help drive search uplifts</vt:lpstr>
      <vt:lpstr>Online businesses drive demand during lockdown with TV</vt:lpstr>
      <vt:lpstr>Wilko retail sees lockdown demand with TV advertising </vt:lpstr>
      <vt:lpstr>Expert guidance for advertisers</vt:lpstr>
      <vt:lpstr>Peter Field’s guidance for this recession</vt:lpstr>
      <vt:lpstr>Advertisers with higher SOV in last recession benefitted most </vt:lpstr>
      <vt:lpstr>The optimum response to the recession is to maintain, and ideally increase, your advertising investment… There are few things more proven in the world of marketing than the power of advertising in a recession   </vt:lpstr>
      <vt:lpstr>Creative guidance from System1’s Orlando Wood</vt:lpstr>
      <vt:lpstr>Why TV advertising during a time of uncertainty?</vt:lpstr>
      <vt:lpstr>Why TV advertising during a time of uncertainty?</vt:lpstr>
      <vt:lpstr>TV delivers 71% of  advertising-generated profit</vt:lpstr>
      <vt:lpstr>TV creates 62% of short-term profit  at the highest efficiency (all categories)  </vt:lpstr>
      <vt:lpstr>TV’s short-term effect drives high level of sales</vt:lpstr>
      <vt:lpstr>TV is the safest investment in the short-term</vt:lpstr>
      <vt:lpstr>TV advertising is the most trusted</vt:lpstr>
      <vt:lpstr>Find out more  on Thinkbox.tv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Advertising's Ultimate Nickable Charts - Lockdown Edition</dc:title>
  <dc:creator>Oliver Robertson</dc:creator>
  <cp:lastModifiedBy>Nailah Uddin</cp:lastModifiedBy>
  <cp:revision>154</cp:revision>
  <dcterms:created xsi:type="dcterms:W3CDTF">2020-04-30T11:31:17Z</dcterms:created>
  <dcterms:modified xsi:type="dcterms:W3CDTF">2021-11-29T12:04:00Z</dcterms:modified>
</cp:coreProperties>
</file>