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74343" autoAdjust="0"/>
  </p:normalViewPr>
  <p:slideViewPr>
    <p:cSldViewPr snapToGrid="0">
      <p:cViewPr varScale="1">
        <p:scale>
          <a:sx n="73" d="100"/>
          <a:sy n="73" d="100"/>
        </p:scale>
        <p:origin x="9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17/07/2019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Wicke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As a challenger brand, Wickes was traditionally perceived as a destination for tradesmen. They understood that, if they were to grow the business, they needed to remain an important retail destination for their heartland, the Trade; as well as growing their relevancy to the DIY consumer as well, striking the right balance of media to reach both audiences.</a:t>
            </a:r>
          </a:p>
          <a:p>
            <a:endParaRPr lang="en-GB"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Wickes wanted to change perceptions, drive consideration and increase sales at key periods</a:t>
            </a:r>
          </a:p>
          <a:p>
            <a:endParaRPr lang="en-GB" dirty="0"/>
          </a:p>
          <a:p>
            <a:endParaRPr lang="en-GB" dirty="0"/>
          </a:p>
          <a:p>
            <a:r>
              <a:rPr lang="en-GB" dirty="0"/>
              <a:t>Solution:</a:t>
            </a:r>
          </a:p>
          <a:p>
            <a:r>
              <a:rPr lang="en-GB" sz="1200" b="0" i="0" kern="1200" dirty="0">
                <a:solidFill>
                  <a:schemeClr val="tx1"/>
                </a:solidFill>
                <a:effectLst/>
                <a:latin typeface="+mn-lt"/>
                <a:ea typeface="+mn-ea"/>
                <a:cs typeface="+mn-cs"/>
              </a:rPr>
              <a:t>With the need to raise awareness and change perceptions, Carat identified TV sponsorship as a perfect vehicle. And Homes on 4 was the perfect match.</a:t>
            </a:r>
          </a:p>
          <a:p>
            <a:r>
              <a:rPr lang="en-GB" sz="1200" b="0" i="0" kern="1200" dirty="0">
                <a:solidFill>
                  <a:schemeClr val="tx1"/>
                </a:solidFill>
                <a:effectLst/>
                <a:latin typeface="+mn-lt"/>
                <a:ea typeface="+mn-ea"/>
                <a:cs typeface="+mn-cs"/>
              </a:rPr>
              <a:t>In ‘Homes on 4’, not only did Wickes find accessible and inspiring subject matter that was very obviously relevant, but more than that, the shows are about real people taking on projects of their own whilst being guided, advised and sometimes merely observed by the expert hosts.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Across the first year of the partnership in 2017, a range of elements were included:</a:t>
            </a:r>
          </a:p>
          <a:p>
            <a:r>
              <a:rPr lang="en-GB" sz="1200" b="0" i="0" kern="1200" dirty="0">
                <a:solidFill>
                  <a:schemeClr val="tx1"/>
                </a:solidFill>
                <a:effectLst/>
                <a:latin typeface="+mn-lt"/>
                <a:ea typeface="+mn-ea"/>
                <a:cs typeface="+mn-cs"/>
              </a:rPr>
              <a:t>Over 2,600 hours of content sponsored across Channel 4, More 4 and 4 Seven, plus all VOD programming on All 4, with the Wickes logo on promotional trails</a:t>
            </a:r>
          </a:p>
          <a:p>
            <a:r>
              <a:rPr lang="en-GB" sz="1200" b="0" i="0" kern="1200" dirty="0">
                <a:solidFill>
                  <a:schemeClr val="tx1"/>
                </a:solidFill>
                <a:effectLst/>
                <a:latin typeface="+mn-lt"/>
                <a:ea typeface="+mn-ea"/>
                <a:cs typeface="+mn-cs"/>
              </a:rPr>
              <a:t>Co-creation of an original content series, My Epic Room Makeover, consisting of four 8-minute long episodes, with additional activation via a Channel 4 competition</a:t>
            </a:r>
          </a:p>
          <a:p>
            <a:r>
              <a:rPr lang="en-GB" sz="1200" b="0" i="0" kern="1200" dirty="0">
                <a:solidFill>
                  <a:schemeClr val="tx1"/>
                </a:solidFill>
                <a:effectLst/>
                <a:latin typeface="+mn-lt"/>
                <a:ea typeface="+mn-ea"/>
                <a:cs typeface="+mn-cs"/>
              </a:rPr>
              <a:t>Employees engagement through ticket giveaways to Channel 4 shows and events</a:t>
            </a:r>
          </a:p>
          <a:p>
            <a:r>
              <a:rPr lang="en-GB" sz="1200" b="0" i="0" kern="1200" dirty="0">
                <a:solidFill>
                  <a:schemeClr val="tx1"/>
                </a:solidFill>
                <a:effectLst/>
                <a:latin typeface="+mn-lt"/>
                <a:ea typeface="+mn-ea"/>
                <a:cs typeface="+mn-cs"/>
              </a:rPr>
              <a:t>Activation of the ‘Homes on 4’ licence through customer communications across e-CRM, direct mail, catalogues and in-store radio.</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Wickes also needed to stimulate short-term spikes in awareness during the key sales periods of Easter and bank holiday weekends:</a:t>
            </a:r>
          </a:p>
          <a:p>
            <a:r>
              <a:rPr lang="en-GB" sz="1200" b="0" i="0" kern="1200" dirty="0">
                <a:solidFill>
                  <a:schemeClr val="tx1"/>
                </a:solidFill>
                <a:effectLst/>
                <a:latin typeface="+mn-lt"/>
                <a:ea typeface="+mn-ea"/>
                <a:cs typeface="+mn-cs"/>
              </a:rPr>
              <a:t>To drive cut-through and reach, Wickes took over an entire ad break on Good Friday in Channel 4’s top Easter weekend show, </a:t>
            </a:r>
            <a:r>
              <a:rPr lang="en-GB" sz="1200" b="0" i="0" kern="1200" dirty="0" err="1">
                <a:solidFill>
                  <a:schemeClr val="tx1"/>
                </a:solidFill>
                <a:effectLst/>
                <a:latin typeface="+mn-lt"/>
                <a:ea typeface="+mn-ea"/>
                <a:cs typeface="+mn-cs"/>
              </a:rPr>
              <a:t>Gogglebox</a:t>
            </a:r>
            <a:r>
              <a:rPr lang="en-GB" sz="1200" b="0" i="0" kern="1200" dirty="0">
                <a:solidFill>
                  <a:schemeClr val="tx1"/>
                </a:solidFill>
                <a:effectLst/>
                <a:latin typeface="+mn-lt"/>
                <a:ea typeface="+mn-ea"/>
                <a:cs typeface="+mn-cs"/>
              </a:rPr>
              <a:t>. Featuring Channel 4 talent, Dom Joly, twelve bespoke spots were created and, in the takeover, each Wickes ad contextually linked to the ad before. For example, after a Lidl wine ad, Dom reminded people they should be wining and dining a dashing date instead of doing DIY.</a:t>
            </a:r>
          </a:p>
          <a:p>
            <a:r>
              <a:rPr lang="en-GB" sz="1200" b="0" i="0" kern="1200" dirty="0">
                <a:solidFill>
                  <a:schemeClr val="tx1"/>
                </a:solidFill>
                <a:effectLst/>
                <a:latin typeface="+mn-lt"/>
                <a:ea typeface="+mn-ea"/>
                <a:cs typeface="+mn-cs"/>
              </a:rPr>
              <a:t>To maintain impact throughout the weekend, similar takeovers (although non-contextual) appeared across the Channel 4 portfolio and this was supported by interactive VOD ads that featured location-based store proximity information to drive engagement.</a:t>
            </a:r>
          </a:p>
          <a:p>
            <a:endParaRPr lang="en-GB" sz="1200" b="0" i="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The sponsorship idents alone have reached 83% of the adult population</a:t>
            </a:r>
          </a:p>
          <a:p>
            <a:r>
              <a:rPr lang="en-GB" sz="1200" b="0" i="0" kern="1200" dirty="0">
                <a:solidFill>
                  <a:schemeClr val="tx1"/>
                </a:solidFill>
                <a:effectLst/>
                <a:latin typeface="+mn-lt"/>
                <a:ea typeface="+mn-ea"/>
                <a:cs typeface="+mn-cs"/>
              </a:rPr>
              <a:t>Of those exposed to the sponsorship:</a:t>
            </a:r>
          </a:p>
          <a:p>
            <a:pPr lvl="1"/>
            <a:r>
              <a:rPr lang="en-GB" sz="1200" b="0" i="0" kern="1200" dirty="0">
                <a:solidFill>
                  <a:schemeClr val="tx1"/>
                </a:solidFill>
                <a:effectLst/>
                <a:latin typeface="+mn-lt"/>
                <a:ea typeface="+mn-ea"/>
                <a:cs typeface="+mn-cs"/>
              </a:rPr>
              <a:t>61% of viewers had an improved opinion of Wickes</a:t>
            </a:r>
          </a:p>
          <a:p>
            <a:pPr lvl="1"/>
            <a:r>
              <a:rPr lang="en-GB" sz="1200" b="0" i="0" kern="1200" dirty="0">
                <a:solidFill>
                  <a:schemeClr val="tx1"/>
                </a:solidFill>
                <a:effectLst/>
                <a:latin typeface="+mn-lt"/>
                <a:ea typeface="+mn-ea"/>
                <a:cs typeface="+mn-cs"/>
              </a:rPr>
              <a:t>71% of viewers of C4 Homes would consider Wickes for home improvement purchases</a:t>
            </a:r>
          </a:p>
          <a:p>
            <a:pPr lvl="1"/>
            <a:r>
              <a:rPr lang="en-GB" sz="1200" b="0" i="0" kern="1200" dirty="0">
                <a:solidFill>
                  <a:schemeClr val="tx1"/>
                </a:solidFill>
                <a:effectLst/>
                <a:latin typeface="+mn-lt"/>
                <a:ea typeface="+mn-ea"/>
                <a:cs typeface="+mn-cs"/>
              </a:rPr>
              <a:t>89% of viewers were inspired to start a new project and more likely to consider using Wickes</a:t>
            </a:r>
          </a:p>
          <a:p>
            <a:pPr lvl="1"/>
            <a:r>
              <a:rPr lang="en-GB" sz="1200" b="0" i="0" kern="1200" dirty="0">
                <a:solidFill>
                  <a:schemeClr val="tx1"/>
                </a:solidFill>
                <a:effectLst/>
                <a:latin typeface="+mn-lt"/>
                <a:ea typeface="+mn-ea"/>
                <a:cs typeface="+mn-cs"/>
              </a:rPr>
              <a:t>63% of the younger DIY audience have an improved perception of Wickes due to the partnership</a:t>
            </a:r>
          </a:p>
          <a:p>
            <a:pPr lvl="1"/>
            <a:r>
              <a:rPr lang="en-GB" sz="1200" b="0" i="0" kern="1200" dirty="0">
                <a:solidFill>
                  <a:schemeClr val="tx1"/>
                </a:solidFill>
                <a:effectLst/>
                <a:latin typeface="+mn-lt"/>
                <a:ea typeface="+mn-ea"/>
                <a:cs typeface="+mn-cs"/>
              </a:rPr>
              <a:t>75% of viewers were aware of Wickes painting and decorating products, compared with 66% of non-viewers</a:t>
            </a:r>
          </a:p>
          <a:p>
            <a:pPr lvl="1"/>
            <a:r>
              <a:rPr lang="en-GB" sz="1200" b="0" i="0" kern="1200" dirty="0">
                <a:solidFill>
                  <a:schemeClr val="tx1"/>
                </a:solidFill>
                <a:effectLst/>
                <a:latin typeface="+mn-lt"/>
                <a:ea typeface="+mn-ea"/>
                <a:cs typeface="+mn-cs"/>
              </a:rPr>
              <a:t>50% uplift in engagement for interactive VOD formats</a:t>
            </a:r>
          </a:p>
          <a:p>
            <a:r>
              <a:rPr lang="en-GB" sz="1200" b="0" i="0" kern="1200" dirty="0">
                <a:solidFill>
                  <a:schemeClr val="tx1"/>
                </a:solidFill>
                <a:effectLst/>
                <a:latin typeface="+mn-lt"/>
                <a:ea typeface="+mn-ea"/>
                <a:cs typeface="+mn-cs"/>
              </a:rPr>
              <a:t>My Epic Room Makeover was seen 4.6m times:</a:t>
            </a:r>
          </a:p>
          <a:p>
            <a:pPr lvl="1"/>
            <a:r>
              <a:rPr lang="en-GB" sz="1200" b="0" i="0" kern="1200" dirty="0">
                <a:solidFill>
                  <a:schemeClr val="tx1"/>
                </a:solidFill>
                <a:effectLst/>
                <a:latin typeface="+mn-lt"/>
                <a:ea typeface="+mn-ea"/>
                <a:cs typeface="+mn-cs"/>
              </a:rPr>
              <a:t>26% of 16-34 year olds were inspired to start a project after watching</a:t>
            </a:r>
          </a:p>
          <a:p>
            <a:pPr lvl="1"/>
            <a:r>
              <a:rPr lang="en-GB" sz="1200" b="0" i="0" kern="1200" dirty="0">
                <a:solidFill>
                  <a:schemeClr val="tx1"/>
                </a:solidFill>
                <a:effectLst/>
                <a:latin typeface="+mn-lt"/>
                <a:ea typeface="+mn-ea"/>
                <a:cs typeface="+mn-cs"/>
              </a:rPr>
              <a:t>79% said that it improved their opinion of Wickes</a:t>
            </a:r>
          </a:p>
          <a:p>
            <a:r>
              <a:rPr lang="en-GB" sz="1200" b="0" i="0" kern="1200" dirty="0">
                <a:solidFill>
                  <a:schemeClr val="tx1"/>
                </a:solidFill>
                <a:effectLst/>
                <a:latin typeface="+mn-lt"/>
                <a:ea typeface="+mn-ea"/>
                <a:cs typeface="+mn-cs"/>
              </a:rPr>
              <a:t>Easter fortnight was £1m more profitable compared to the prior year</a:t>
            </a:r>
          </a:p>
          <a:p>
            <a:r>
              <a:rPr lang="en-GB" sz="1200" b="0" i="0" kern="1200" dirty="0">
                <a:solidFill>
                  <a:schemeClr val="tx1"/>
                </a:solidFill>
                <a:effectLst/>
                <a:latin typeface="+mn-lt"/>
                <a:ea typeface="+mn-ea"/>
                <a:cs typeface="+mn-cs"/>
              </a:rPr>
              <a:t>Online sales smashed through the £1m barrier for the first time on Good Friday, and then immediately broke that record with £2.3m on Easter Monday</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https://www.thinkbox.tv/Case-studies/Wickes</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17/07/2019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17/07/2019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17/07/2019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17/07/2019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17/07/2019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normAutofit fontScale="90000"/>
          </a:bodyPr>
          <a:lstStyle/>
          <a:p>
            <a:r>
              <a:rPr lang="en-GB" dirty="0">
                <a:solidFill>
                  <a:schemeClr val="accent6"/>
                </a:solidFill>
              </a:rPr>
              <a:t>Nailing DIY with Wickes</a:t>
            </a:r>
            <a:br>
              <a:rPr lang="en-GB" b="0" dirty="0"/>
            </a:br>
            <a:br>
              <a:rPr lang="en-GB" b="0" dirty="0"/>
            </a:b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68867" cy="3704560"/>
          </a:xfrm>
        </p:spPr>
        <p:txBody>
          <a:bodyPr>
            <a:normAutofit fontScale="62500" lnSpcReduction="20000"/>
          </a:bodyPr>
          <a:lstStyle/>
          <a:p>
            <a:r>
              <a:rPr lang="en-GB" u="sng" dirty="0"/>
              <a:t>Challenge</a:t>
            </a:r>
          </a:p>
          <a:p>
            <a:pPr marL="285750" indent="-285750">
              <a:buFont typeface="Arial" panose="020B0604020202020204" pitchFamily="34" charset="0"/>
              <a:buChar char="•"/>
            </a:pPr>
            <a:r>
              <a:rPr lang="en-GB" dirty="0"/>
              <a:t>Wickes wanted to change perceptions and drive consideration, particularly with 16-34s, and increase sales at key DIY periods</a:t>
            </a:r>
          </a:p>
          <a:p>
            <a:r>
              <a:rPr lang="en-GB" u="sng" dirty="0"/>
              <a:t>Solution</a:t>
            </a:r>
          </a:p>
          <a:p>
            <a:pPr marL="285750" indent="-285750">
              <a:buFont typeface="Arial" panose="020B0604020202020204" pitchFamily="34" charset="0"/>
              <a:buChar char="•"/>
            </a:pPr>
            <a:r>
              <a:rPr lang="en-GB" dirty="0"/>
              <a:t>Carat identified sponsorship of ‘Homes on 4’ as the perfect vehicle which included:</a:t>
            </a:r>
          </a:p>
          <a:p>
            <a:pPr marL="511175" lvl="1" indent="-285750">
              <a:buFont typeface="Arial" panose="020B0604020202020204" pitchFamily="34" charset="0"/>
              <a:buChar char="•"/>
            </a:pPr>
            <a:r>
              <a:rPr lang="en-GB" dirty="0"/>
              <a:t>Over 2,600 hours of content sponsored across Channel 4, More 4 and 4 Seven, plus all VOD programming on All 4, with the Wickes logo on promotional trails</a:t>
            </a:r>
          </a:p>
          <a:p>
            <a:pPr marL="511175" lvl="1" indent="-285750">
              <a:buFont typeface="Arial" panose="020B0604020202020204" pitchFamily="34" charset="0"/>
              <a:buChar char="•"/>
            </a:pPr>
            <a:r>
              <a:rPr lang="en-GB" dirty="0"/>
              <a:t>Co-creation of an original content series, My Epic Room Makeover, consisting of four 8-minute long episodes, with additional activation via a Channel 4 competition</a:t>
            </a:r>
            <a:endParaRPr lang="en-GB" dirty="0">
              <a:highlight>
                <a:srgbClr val="FFFF00"/>
              </a:highlight>
            </a:endParaRPr>
          </a:p>
          <a:p>
            <a:pPr marL="285750" indent="-285750">
              <a:buFont typeface="Arial" panose="020B0604020202020204" pitchFamily="34" charset="0"/>
              <a:buChar char="•"/>
            </a:pPr>
            <a:r>
              <a:rPr lang="en-GB" dirty="0"/>
              <a:t>Coupled with tactical ad campaigns such as ‘buy-it-now-do-it-later’</a:t>
            </a:r>
          </a:p>
          <a:p>
            <a:r>
              <a:rPr lang="en-GB" u="sng" dirty="0"/>
              <a:t>Results</a:t>
            </a:r>
            <a:endParaRPr lang="en-GB" dirty="0"/>
          </a:p>
          <a:p>
            <a:pPr marL="285750" indent="-285750">
              <a:buFont typeface="Arial" panose="020B0604020202020204" pitchFamily="34" charset="0"/>
              <a:buChar char="•"/>
            </a:pPr>
            <a:r>
              <a:rPr lang="en-GB" dirty="0"/>
              <a:t>71% of viewers of C4 Homes would consider Wickes for home improvement purchases</a:t>
            </a:r>
          </a:p>
          <a:p>
            <a:pPr marL="285750" indent="-285750">
              <a:buFont typeface="Arial" panose="020B0604020202020204" pitchFamily="34" charset="0"/>
              <a:buChar char="•"/>
            </a:pPr>
            <a:r>
              <a:rPr lang="en-GB" dirty="0"/>
              <a:t>Easter fortnight was £1m more profitable compared to the prior year</a:t>
            </a:r>
          </a:p>
        </p:txBody>
      </p:sp>
      <p:pic>
        <p:nvPicPr>
          <p:cNvPr id="8" name="Picture Placeholder 7">
            <a:extLst>
              <a:ext uri="{FF2B5EF4-FFF2-40B4-BE49-F238E27FC236}">
                <a16:creationId xmlns:a16="http://schemas.microsoft.com/office/drawing/2014/main" id="{12214B12-4584-4368-BB7B-D8808ECC42C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4858" r="4858"/>
          <a:stretch>
            <a:fillRect/>
          </a:stretch>
        </p:blipFill>
        <p:spPr/>
      </p:pic>
      <p:pic>
        <p:nvPicPr>
          <p:cNvPr id="3" name="Picture 2">
            <a:extLst>
              <a:ext uri="{FF2B5EF4-FFF2-40B4-BE49-F238E27FC236}">
                <a16:creationId xmlns:a16="http://schemas.microsoft.com/office/drawing/2014/main" id="{CC4AFADF-D77F-4777-B20C-075951818F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23962" y="0"/>
            <a:ext cx="1476000" cy="797042"/>
          </a:xfrm>
          <a:prstGeom prst="rect">
            <a:avLst/>
          </a:prstGeom>
        </p:spPr>
      </p:pic>
      <p:pic>
        <p:nvPicPr>
          <p:cNvPr id="12" name="Picture 11">
            <a:extLst>
              <a:ext uri="{FF2B5EF4-FFF2-40B4-BE49-F238E27FC236}">
                <a16:creationId xmlns:a16="http://schemas.microsoft.com/office/drawing/2014/main" id="{8F4201EA-0B2E-47C0-8948-F0B5CC8336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11349" y="900618"/>
            <a:ext cx="1301226" cy="432000"/>
          </a:xfrm>
          <a:prstGeom prst="rect">
            <a:avLst/>
          </a:prstGeo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757</Words>
  <Application>Microsoft Office PowerPoint</Application>
  <PresentationFormat>Widescreen</PresentationFormat>
  <Paragraphs>49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Nailing DIY with Wickes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Akeel Mungul</cp:lastModifiedBy>
  <cp:revision>41</cp:revision>
  <dcterms:created xsi:type="dcterms:W3CDTF">2018-11-16T11:43:00Z</dcterms:created>
  <dcterms:modified xsi:type="dcterms:W3CDTF">2019-07-17T09:37:46Z</dcterms:modified>
</cp:coreProperties>
</file>