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6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669219842722284E-2"/>
          <c:y val="4.8329366589469021E-2"/>
          <c:w val="0.91855728027774342"/>
          <c:h val="0.836351185362804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Content to ads conv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TV</c:v>
                </c:pt>
                <c:pt idx="1">
                  <c:v>Cinema</c:v>
                </c:pt>
                <c:pt idx="2">
                  <c:v>YouTube</c:v>
                </c:pt>
                <c:pt idx="3">
                  <c:v>Other online video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4.7</c:v>
                </c:pt>
                <c:pt idx="1">
                  <c:v>6.5</c:v>
                </c:pt>
                <c:pt idx="2">
                  <c:v>3.1</c:v>
                </c:pt>
                <c:pt idx="3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06-4FB6-BC1A-62EE13417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0929184"/>
        <c:axId val="490921640"/>
      </c:barChart>
      <c:catAx>
        <c:axId val="49092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921640"/>
        <c:crosses val="autoZero"/>
        <c:auto val="1"/>
        <c:lblAlgn val="ctr"/>
        <c:lblOffset val="100"/>
        <c:noMultiLvlLbl val="0"/>
      </c:catAx>
      <c:valAx>
        <c:axId val="49092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b="1" dirty="0">
                    <a:solidFill>
                      <a:schemeClr val="tx1"/>
                    </a:solidFill>
                  </a:rPr>
                  <a:t>AD</a:t>
                </a:r>
                <a:r>
                  <a:rPr lang="en-GB" sz="1200" b="1" baseline="0" dirty="0">
                    <a:solidFill>
                      <a:schemeClr val="tx1"/>
                    </a:solidFill>
                  </a:rPr>
                  <a:t> MINS PER HOUR OF VIEWING</a:t>
                </a:r>
                <a:endParaRPr lang="en-GB" sz="12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2773499879534101E-2"/>
              <c:y val="8.823892601671434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92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62F8C-C0C0-410B-AE85-665DA52FB30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3B459-DBA6-4103-8584-914618CC4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51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DFD36-33EA-4DB4-B32D-6EBE0B1D44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60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798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454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97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557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590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918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369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977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91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3733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349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560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88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15/03/2023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000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15/03/2023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904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15/03/2023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562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15/03/2023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661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15/03/2023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147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15/03/2023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157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15/03/2023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512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033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237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15/03/2023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494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15/03/2023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6557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15/03/2023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1303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531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811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670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719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15/03/2023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67839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97B61-A2BB-48A3-A1F6-0FCE440F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1408"/>
            <a:ext cx="12192000" cy="1021181"/>
          </a:xfrm>
        </p:spPr>
        <p:txBody>
          <a:bodyPr/>
          <a:lstStyle/>
          <a:p>
            <a:r>
              <a:rPr lang="en-GB" dirty="0"/>
              <a:t>High quality content best at converting viewing time to ad viewing 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C0A0F5B-F4D9-4AE2-AF80-10DE73335ED4}"/>
              </a:ext>
            </a:extLst>
          </p:cNvPr>
          <p:cNvGraphicFramePr/>
          <p:nvPr/>
        </p:nvGraphicFramePr>
        <p:xfrm>
          <a:off x="591552" y="1640542"/>
          <a:ext cx="10936705" cy="3523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2E0B948-091B-C6D8-FA31-D3695C1755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93507" y="5359225"/>
            <a:ext cx="11334750" cy="304800"/>
          </a:xfrm>
        </p:spPr>
        <p:txBody>
          <a:bodyPr/>
          <a:lstStyle/>
          <a:p>
            <a:r>
              <a:rPr lang="en-GB" dirty="0"/>
              <a:t>Source: 2022, Barb / Broadcaster stream data / IPA Touchpoints 2022 / UK Cinema Association / </a:t>
            </a:r>
            <a:r>
              <a:rPr lang="en-GB" dirty="0" err="1"/>
              <a:t>ViewersLogic</a:t>
            </a:r>
            <a:r>
              <a:rPr lang="en-GB" dirty="0"/>
              <a:t> to model OOH viewing time * YouTube ad time modelled at 4.1% of content time, TikTok ad time modelled at 3.4% of content time using agency and broadcaster data, Other online modelled at 4% of content time)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08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2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2_Thinkbox</vt:lpstr>
      <vt:lpstr>High quality content best at converting viewing time to ad viewing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quality content best at converting viewing time to ad viewing </dc:title>
  <dc:creator>Zoe</dc:creator>
  <cp:lastModifiedBy>Zoe</cp:lastModifiedBy>
  <cp:revision>1</cp:revision>
  <dcterms:created xsi:type="dcterms:W3CDTF">2023-03-15T12:44:19Z</dcterms:created>
  <dcterms:modified xsi:type="dcterms:W3CDTF">2023-03-15T12:44:37Z</dcterms:modified>
</cp:coreProperties>
</file>