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57" r:id="rId9"/>
    <p:sldId id="3085" r:id="rId10"/>
    <p:sldId id="466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57"/>
            <p14:sldId id="3085"/>
            <p14:sldId id="46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1508" autoAdjust="0"/>
  </p:normalViewPr>
  <p:slideViewPr>
    <p:cSldViewPr snapToGrid="0">
      <p:cViewPr varScale="1">
        <p:scale>
          <a:sx n="69" d="100"/>
          <a:sy n="69" d="100"/>
        </p:scale>
        <p:origin x="596" y="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 ALL STARS, 
ITV2
(4 FEB)</c:v>
                </c:pt>
                <c:pt idx="1">
                  <c:v>MARRIED AT FIRST SIGHT AUSTRALIA, 
CH4 (28 FEB)</c:v>
                </c:pt>
                <c:pt idx="2">
                  <c:v>MARRIED AT FIRST SIGHT
UK: THE REUNIONS, 
CH4 (26 FEB)</c:v>
                </c:pt>
                <c:pt idx="3">
                  <c:v>ARSENAL V LIVERPOOL, 
SKY SPORTS MAIN EVENT
(4 FEB)</c:v>
                </c:pt>
                <c:pt idx="4">
                  <c:v>ASTON VILLA V MAN UTD, SKY SPORTS PREMIER LEAGUE (11 FEB)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0.74</c:v>
                </c:pt>
                <c:pt idx="1">
                  <c:v>0.89200000000000002</c:v>
                </c:pt>
                <c:pt idx="2">
                  <c:v>0.90100000000000002</c:v>
                </c:pt>
                <c:pt idx="3">
                  <c:v>0.93400000000000005</c:v>
                </c:pt>
                <c:pt idx="4">
                  <c:v>0.93799999999999994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LOVE ISLAND ALL STARS, 
ITV2
(4 FEB)</c:v>
                </c:pt>
                <c:pt idx="1">
                  <c:v>MARRIED AT FIRST SIGHT AUSTRALIA, 
CH4 (28 FEB)</c:v>
                </c:pt>
                <c:pt idx="2">
                  <c:v>MARRIED AT FIRST SIGHT
UK: THE REUNIONS, 
CH4 (26 FEB)</c:v>
                </c:pt>
                <c:pt idx="3">
                  <c:v>ARSENAL V LIVERPOOL, 
SKY SPORTS MAIN EVENT
(4 FEB)</c:v>
                </c:pt>
                <c:pt idx="4">
                  <c:v>ASTON VILLA V MAN UTD, SKY SPORTS PREMIER LEAGUE (11 FEB)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0.26</c:v>
                </c:pt>
                <c:pt idx="1">
                  <c:v>0.108</c:v>
                </c:pt>
                <c:pt idx="2">
                  <c:v>9.9000000000000005E-2</c:v>
                </c:pt>
                <c:pt idx="3">
                  <c:v>6.6000000000000003E-2</c:v>
                </c:pt>
                <c:pt idx="4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6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AFTER THE FLOOD, 
ITV1
(14 FEB)</c:v>
                </c:pt>
                <c:pt idx="1">
                  <c:v>TRIGGER POINT, 
ITV1
(18 FEB)</c:v>
                </c:pt>
                <c:pt idx="2">
                  <c:v>JOHNNY VEGAS: CARRY ON GLAMPING, CH4 
(22 FEB)</c:v>
                </c:pt>
                <c:pt idx="3">
                  <c:v>MINERS' STRIKE 1984: THE BATTLE FOR BRITAIN, CH4 
(8 FEB)</c:v>
                </c:pt>
                <c:pt idx="4">
                  <c:v>TOO GOOD TO BE TRUE, CHANNEL 5
(22 FEB)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0.56000000000000005</c:v>
                </c:pt>
                <c:pt idx="1">
                  <c:v>0.48699999999999999</c:v>
                </c:pt>
                <c:pt idx="2">
                  <c:v>0.26700000000000002</c:v>
                </c:pt>
                <c:pt idx="3">
                  <c:v>0.20899999999999999</c:v>
                </c:pt>
                <c:pt idx="4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AFTER THE FLOOD, 
ITV1
(14 FEB)</c:v>
                </c:pt>
                <c:pt idx="1">
                  <c:v>TRIGGER POINT, 
ITV1
(18 FEB)</c:v>
                </c:pt>
                <c:pt idx="2">
                  <c:v>JOHNNY VEGAS: CARRY ON GLAMPING, CH4 
(22 FEB)</c:v>
                </c:pt>
                <c:pt idx="3">
                  <c:v>MINERS' STRIKE 1984: THE BATTLE FOR BRITAIN, CH4 
(8 FEB)</c:v>
                </c:pt>
                <c:pt idx="4">
                  <c:v>TOO GOOD TO BE TRUE, CHANNEL 5
(22 FEB)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0.217</c:v>
                </c:pt>
                <c:pt idx="1">
                  <c:v>0.248</c:v>
                </c:pt>
                <c:pt idx="2">
                  <c:v>0.52100000000000002</c:v>
                </c:pt>
                <c:pt idx="3">
                  <c:v>0.53500000000000003</c:v>
                </c:pt>
                <c:pt idx="4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AFTER THE FLOOD, 
ITV1
(14 FEB)</c:v>
                </c:pt>
                <c:pt idx="1">
                  <c:v>TRIGGER POINT, 
ITV1
(18 FEB)</c:v>
                </c:pt>
                <c:pt idx="2">
                  <c:v>JOHNNY VEGAS: CARRY ON GLAMPING, CH4 
(22 FEB)</c:v>
                </c:pt>
                <c:pt idx="3">
                  <c:v>MINERS' STRIKE 1984: THE BATTLE FOR BRITAIN, CH4 
(8 FEB)</c:v>
                </c:pt>
                <c:pt idx="4">
                  <c:v>TOO GOOD TO BE TRUE, CHANNEL 5
(22 FEB)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0.223</c:v>
                </c:pt>
                <c:pt idx="1">
                  <c:v>0.26500000000000001</c:v>
                </c:pt>
                <c:pt idx="2">
                  <c:v>0.21199999999999999</c:v>
                </c:pt>
                <c:pt idx="3">
                  <c:v>0.25700000000000001</c:v>
                </c:pt>
                <c:pt idx="4">
                  <c:v>0.53100000000000003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6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to TV advertisers in February.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February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13/03/2024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abbit wearing a blue jacket&#10;&#10;Description automatically generated">
            <a:extLst>
              <a:ext uri="{FF2B5EF4-FFF2-40B4-BE49-F238E27FC236}">
                <a16:creationId xmlns:a16="http://schemas.microsoft.com/office/drawing/2014/main" id="{CA2103E8-C17E-95ED-C9D5-4302D4F99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4EEF7-D67C-222B-3CFA-83CFD2D56928}"/>
              </a:ext>
            </a:extLst>
          </p:cNvPr>
          <p:cNvSpPr/>
          <p:nvPr/>
        </p:nvSpPr>
        <p:spPr>
          <a:xfrm flipH="1">
            <a:off x="-9" y="0"/>
            <a:ext cx="12094378" cy="6750745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February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“</a:t>
            </a:r>
            <a:r>
              <a:rPr lang="en-GB" dirty="0">
                <a:solidFill>
                  <a:srgbClr val="FFFFFF"/>
                </a:solidFill>
                <a:latin typeface="+mj-lt"/>
              </a:rPr>
              <a:t>Season Finale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”, </a:t>
            </a:r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Just Eat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0B85F2-89C5-59A4-AA43-F290898587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0764" r="2076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February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99725" cy="40557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Dalgety Herbal Teas</a:t>
            </a:r>
            <a:br>
              <a:rPr lang="en-GB" sz="1800" dirty="0"/>
            </a:br>
            <a:r>
              <a:rPr lang="en-GB" sz="1800" dirty="0"/>
              <a:t>As part of Channel 4’s Black In Business initiative, Dalgety Herbal Teas launched its first-ever TV advert.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Jollyes</a:t>
            </a:r>
            <a:br>
              <a:rPr lang="en-GB" sz="1800" dirty="0"/>
            </a:br>
            <a:r>
              <a:rPr lang="en-GB" sz="1800" dirty="0"/>
              <a:t>Pet supply superstore Jollyes launched its first-ever TV campaign, promising to get tails wagging.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Air up</a:t>
            </a:r>
            <a:br>
              <a:rPr lang="en-GB" sz="1800" dirty="0"/>
            </a:br>
            <a:r>
              <a:rPr lang="en-GB" sz="1800" dirty="0"/>
              <a:t>Water bottle brand Air up debuted its first ever UK TV campaign across linear TV and BVOD.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6FD612-E2BB-14A5-E553-963C1A81065E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Air Up “Not a water bottle”</a:t>
            </a:r>
          </a:p>
        </p:txBody>
      </p:sp>
    </p:spTree>
    <p:extLst>
      <p:ext uri="{BB962C8B-B14F-4D97-AF65-F5344CB8AC3E}">
        <p14:creationId xmlns:p14="http://schemas.microsoft.com/office/powerpoint/2010/main" val="36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February linear TV facts &amp; figures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990534-D1D9-4FE8-A26E-CDDF3AB76B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5412181"/>
            <a:ext cx="11334817" cy="584775"/>
          </a:xfrm>
        </p:spPr>
        <p:txBody>
          <a:bodyPr/>
          <a:lstStyle/>
          <a:p>
            <a:r>
              <a:rPr lang="en-GB" dirty="0"/>
              <a:t>Sources: Barb February 2024, industry standard TV viewing in-home on a TV set. Reach 3min+. 30” equivalent impacts.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85171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53.4bn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2h 25m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37m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51.6bn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45m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50m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20.7bn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2h 13m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22m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23.3bn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39m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46m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28.3bn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51m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53m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3.9bn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31m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February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3831702"/>
            <a:ext cx="2959359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25 February, ITV1 aired the penultimate episode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 Point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7.38m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774421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26 February, Channel 4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Jury: Murder Trial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3.17m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774421" cy="1443039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22 February, Channel 5’s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Good To Be True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aired to a live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468k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time-shifted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879k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and a pre-broadcast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4 February, Sky Sports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Arsenal v Liverpool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1.24m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TV set and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device.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73E21-6B70-C43A-9564-C3886B80375B}"/>
              </a:ext>
            </a:extLst>
          </p:cNvPr>
          <p:cNvSpPr txBox="1">
            <a:spLocks/>
          </p:cNvSpPr>
          <p:nvPr/>
        </p:nvSpPr>
        <p:spPr>
          <a:xfrm>
            <a:off x="377757" y="558539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February 2024, individuals. Average audience figures, TV set and devices viewing 1-7 days (includes pre-broadcast figures, if applicable). Coronation figure from Barb publication.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9F7D382-49CC-91B6-8DC2-99259D52F7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14196" r="1419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2" descr="Trigger Point Episode 1 Week 05 | Press Centre">
            <a:extLst>
              <a:ext uri="{FF2B5EF4-FFF2-40B4-BE49-F238E27FC236}">
                <a16:creationId xmlns:a16="http://schemas.microsoft.com/office/drawing/2014/main" id="{58905E41-E19F-3868-1983-F95CB673DF58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Too Good To Be True: Who is the cast for the new Channel 5 miniseries? |  The Sun">
            <a:extLst>
              <a:ext uri="{FF2B5EF4-FFF2-40B4-BE49-F238E27FC236}">
                <a16:creationId xmlns:a16="http://schemas.microsoft.com/office/drawing/2014/main" id="{D15E0BBB-3B45-3D53-AE63-DAD804B96C13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1752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y Sports Premier League">
            <a:extLst>
              <a:ext uri="{FF2B5EF4-FFF2-40B4-BE49-F238E27FC236}">
                <a16:creationId xmlns:a16="http://schemas.microsoft.com/office/drawing/2014/main" id="{84B9D943-8D70-EFED-7ECA-18E2D1AA431B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When does Ant and Dec's Saturday Night Takeaway start in 2024?">
            <a:extLst>
              <a:ext uri="{FF2B5EF4-FFF2-40B4-BE49-F238E27FC236}">
                <a16:creationId xmlns:a16="http://schemas.microsoft.com/office/drawing/2014/main" id="{5FAC98B7-873C-1D14-15E6-BBB11EED087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r="207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accent1"/>
                </a:solidFill>
              </a:rPr>
              <a:t>Trigger Point (25 February)</a:t>
            </a:r>
            <a:br>
              <a:rPr lang="en-GB" b="1" dirty="0"/>
            </a:br>
            <a:r>
              <a:rPr lang="en-GB" dirty="0"/>
              <a:t>7.38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After The Flood (14 February)</a:t>
            </a:r>
            <a:br>
              <a:rPr lang="en-GB" dirty="0"/>
            </a:br>
            <a:r>
              <a:rPr lang="en-GB" dirty="0"/>
              <a:t>6.14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Ant &amp; Dec’s Saturday Night Takeaway (24 February)</a:t>
            </a:r>
            <a:br>
              <a:rPr lang="en-GB" dirty="0"/>
            </a:br>
            <a:r>
              <a:rPr lang="en-GB" dirty="0"/>
              <a:t>5.86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Masked Singer (17 February)</a:t>
            </a:r>
            <a:br>
              <a:rPr lang="en-GB" dirty="0"/>
            </a:br>
            <a:r>
              <a:rPr lang="en-GB" dirty="0"/>
              <a:t>5.54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1% Club (24 February)</a:t>
            </a:r>
            <a:br>
              <a:rPr lang="en-GB" dirty="0"/>
            </a:br>
            <a:r>
              <a:rPr lang="en-GB" dirty="0"/>
              <a:t>5.18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“Ant &amp; Dec’s Saturday Night Takeaway”,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ogglebox - Series 23: Episode 1 | Channel 4">
            <a:extLst>
              <a:ext uri="{FF2B5EF4-FFF2-40B4-BE49-F238E27FC236}">
                <a16:creationId xmlns:a16="http://schemas.microsoft.com/office/drawing/2014/main" id="{0FBB933F-3DE1-04AE-B547-BC9259AF938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r="2074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Gogglebox (23 February)</a:t>
            </a:r>
            <a:br>
              <a:rPr lang="en-GB" b="1" dirty="0"/>
            </a:br>
            <a:r>
              <a:rPr lang="en-GB" dirty="0"/>
              <a:t>3.50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Jury: Murder Trial (26 February)</a:t>
            </a:r>
            <a:br>
              <a:rPr lang="en-GB" b="1" dirty="0"/>
            </a:br>
            <a:r>
              <a:rPr lang="en-GB" dirty="0"/>
              <a:t>3.17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Great Pottery Throw Down (11 February)</a:t>
            </a:r>
            <a:br>
              <a:rPr lang="en-GB" dirty="0"/>
            </a:br>
            <a:r>
              <a:rPr lang="en-GB" dirty="0"/>
              <a:t>2.76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To Catch a Copper (5 February)</a:t>
            </a:r>
            <a:br>
              <a:rPr lang="en-GB" dirty="0"/>
            </a:br>
            <a:r>
              <a:rPr lang="en-GB" dirty="0"/>
              <a:t>2.17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Kirstie and Phil's Love It or List It (7 February)</a:t>
            </a:r>
            <a:br>
              <a:rPr lang="en-GB" b="1" dirty="0"/>
            </a:br>
            <a:r>
              <a:rPr lang="en-GB" dirty="0"/>
              <a:t>1.72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“Gogglebox”,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entorn's Inside the Force gets second C5 run - Televisual">
            <a:extLst>
              <a:ext uri="{FF2B5EF4-FFF2-40B4-BE49-F238E27FC236}">
                <a16:creationId xmlns:a16="http://schemas.microsoft.com/office/drawing/2014/main" id="{E14A07D7-4521-60BD-EAED-1C9FEFF3606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890" r="2056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Too Good To Be True (14 February)</a:t>
            </a:r>
            <a:br>
              <a:rPr lang="en-GB" dirty="0"/>
            </a:br>
            <a:r>
              <a:rPr lang="en-GB" dirty="0"/>
              <a:t>2.21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Madame Blanc (8</a:t>
            </a:r>
            <a:r>
              <a:rPr lang="en-US" b="1" dirty="0">
                <a:solidFill>
                  <a:schemeClr val="tx2"/>
                </a:solidFill>
              </a:rPr>
              <a:t>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2.01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Inside The Force (26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1.47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Air Fryers: An Easy Way To Lose Weight? (28 February)</a:t>
            </a:r>
            <a:br>
              <a:rPr lang="en-GB" dirty="0"/>
            </a:br>
            <a:r>
              <a:rPr lang="en-GB" dirty="0"/>
              <a:t>1.47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Ben Fogle: New Lives in the Wild (6 February)</a:t>
            </a:r>
            <a:br>
              <a:rPr lang="en-GB" dirty="0"/>
            </a:br>
            <a:r>
              <a:rPr lang="en-GB" dirty="0"/>
              <a:t>1.46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“Inside The Force”,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ve Island All Stars - Series 1 - Episode 12 - ITVX">
            <a:extLst>
              <a:ext uri="{FF2B5EF4-FFF2-40B4-BE49-F238E27FC236}">
                <a16:creationId xmlns:a16="http://schemas.microsoft.com/office/drawing/2014/main" id="{461B695B-5A06-FA79-08AE-68E4992E377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4" r="207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Love Island All Stars, ITV2 (13 February)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2.39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Married at First Sight Australia, E4 (27 February)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1.42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Married at First Sight UK: The Reunions, E4 (26 February)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1.10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G'wed, ITV2 (26 February)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0.78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True Detective, Sky Showcase (12 February)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0.77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February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“Love Island All Stars”, ITV2</a:t>
            </a: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464967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04459"/>
            <a:ext cx="11334817" cy="304800"/>
          </a:xfrm>
        </p:spPr>
        <p:txBody>
          <a:bodyPr/>
          <a:lstStyle/>
          <a:p>
            <a:r>
              <a:rPr lang="en-GB" dirty="0"/>
              <a:t>Source: Barb, February 2024,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2.39m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1.10m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1.33m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1.09m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1.21m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292282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46928"/>
            <a:ext cx="11334817" cy="273055"/>
          </a:xfrm>
        </p:spPr>
        <p:txBody>
          <a:bodyPr/>
          <a:lstStyle/>
          <a:p>
            <a:r>
              <a:rPr lang="en-GB" dirty="0"/>
              <a:t>Source: Barb, February 2024,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6.14m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1.31m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1.04m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1.65m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6.91m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_TV_Report_February_2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Widescreen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Thinkbox</vt:lpstr>
      <vt:lpstr>Monthly TV viewing report</vt:lpstr>
      <vt:lpstr>February linear TV facts &amp; figures</vt:lpstr>
      <vt:lpstr>Some notable TV moments in February</vt:lpstr>
      <vt:lpstr>Top 5 ITV1 programmes</vt:lpstr>
      <vt:lpstr>Top 5 Channel 4 programmes</vt:lpstr>
      <vt:lpstr>Top 5 Channel 5 programmes</vt:lpstr>
      <vt:lpstr>Top 5 commercial non-PSB* programmes (non-sport)</vt:lpstr>
      <vt:lpstr>Top commercial programmes with largest proportion of device viewing</vt:lpstr>
      <vt:lpstr>Top commercial programmes with largest proportion of pre-broadcast boxset BVOD viewing</vt:lpstr>
      <vt:lpstr>Key new to linear TV advertisers in February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Monthly_TV_Report_February_2024</dc:title>
  <dc:creator>Kate Allinson</dc:creator>
  <cp:lastModifiedBy>Akeel Mungul</cp:lastModifiedBy>
  <cp:revision>3573</cp:revision>
  <dcterms:created xsi:type="dcterms:W3CDTF">2017-11-21T15:01:39Z</dcterms:created>
  <dcterms:modified xsi:type="dcterms:W3CDTF">2024-03-13T16:43:52Z</dcterms:modified>
</cp:coreProperties>
</file>