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085DB2-C94E-4531-A73B-6D581C5B5EDB}" v="12" dt="2025-09-16T11:18:13.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674" autoAdjust="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y Ward Masters" userId="b1ac75e6-209b-402f-9966-b841aec315d0" providerId="ADAL" clId="{EA65B2F7-BA76-4458-8988-4059F4782835}"/>
    <pc:docChg chg="undo custSel modSld">
      <pc:chgData name="Harry Ward Masters" userId="b1ac75e6-209b-402f-9966-b841aec315d0" providerId="ADAL" clId="{EA65B2F7-BA76-4458-8988-4059F4782835}" dt="2025-09-16T11:18:37.831" v="67" actId="1076"/>
      <pc:docMkLst>
        <pc:docMk/>
      </pc:docMkLst>
      <pc:sldChg chg="addSp delSp modSp mod">
        <pc:chgData name="Harry Ward Masters" userId="b1ac75e6-209b-402f-9966-b841aec315d0" providerId="ADAL" clId="{EA65B2F7-BA76-4458-8988-4059F4782835}" dt="2025-09-16T11:18:37.831" v="67" actId="1076"/>
        <pc:sldMkLst>
          <pc:docMk/>
          <pc:sldMk cId="2889476718" sldId="3106"/>
        </pc:sldMkLst>
        <pc:spChg chg="mod">
          <ac:chgData name="Harry Ward Masters" userId="b1ac75e6-209b-402f-9966-b841aec315d0" providerId="ADAL" clId="{EA65B2F7-BA76-4458-8988-4059F4782835}" dt="2025-09-16T11:13:15.729" v="4"/>
          <ac:spMkLst>
            <pc:docMk/>
            <pc:sldMk cId="2889476718" sldId="3106"/>
            <ac:spMk id="3" creationId="{EF493839-1DE8-A23F-AA15-A4D42AEE07A2}"/>
          </ac:spMkLst>
        </pc:spChg>
        <pc:spChg chg="add del">
          <ac:chgData name="Harry Ward Masters" userId="b1ac75e6-209b-402f-9966-b841aec315d0" providerId="ADAL" clId="{EA65B2F7-BA76-4458-8988-4059F4782835}" dt="2025-09-16T11:16:12.464" v="43" actId="478"/>
          <ac:spMkLst>
            <pc:docMk/>
            <pc:sldMk cId="2889476718" sldId="3106"/>
            <ac:spMk id="9" creationId="{63E4311C-8A22-1817-E391-F31036C0B4FC}"/>
          </ac:spMkLst>
        </pc:spChg>
        <pc:spChg chg="mod">
          <ac:chgData name="Harry Ward Masters" userId="b1ac75e6-209b-402f-9966-b841aec315d0" providerId="ADAL" clId="{EA65B2F7-BA76-4458-8988-4059F4782835}" dt="2025-09-16T11:14:41.663" v="29" actId="403"/>
          <ac:spMkLst>
            <pc:docMk/>
            <pc:sldMk cId="2889476718" sldId="3106"/>
            <ac:spMk id="11" creationId="{CF0BE58F-C5A2-63CF-5E9C-828548CC96BD}"/>
          </ac:spMkLst>
        </pc:spChg>
        <pc:spChg chg="add del">
          <ac:chgData name="Harry Ward Masters" userId="b1ac75e6-209b-402f-9966-b841aec315d0" providerId="ADAL" clId="{EA65B2F7-BA76-4458-8988-4059F4782835}" dt="2025-09-16T11:16:20.196" v="45" actId="478"/>
          <ac:spMkLst>
            <pc:docMk/>
            <pc:sldMk cId="2889476718" sldId="3106"/>
            <ac:spMk id="12" creationId="{B5A1EA34-0A4B-D434-3853-3D0EBC850A08}"/>
          </ac:spMkLst>
        </pc:spChg>
        <pc:spChg chg="add mod ord">
          <ac:chgData name="Harry Ward Masters" userId="b1ac75e6-209b-402f-9966-b841aec315d0" providerId="ADAL" clId="{EA65B2F7-BA76-4458-8988-4059F4782835}" dt="2025-09-16T11:18:35.533" v="66" actId="1076"/>
          <ac:spMkLst>
            <pc:docMk/>
            <pc:sldMk cId="2889476718" sldId="3106"/>
            <ac:spMk id="15" creationId="{C4124544-9F37-D13F-BD9D-14DBDDD8E58E}"/>
          </ac:spMkLst>
        </pc:spChg>
        <pc:picChg chg="del">
          <ac:chgData name="Harry Ward Masters" userId="b1ac75e6-209b-402f-9966-b841aec315d0" providerId="ADAL" clId="{EA65B2F7-BA76-4458-8988-4059F4782835}" dt="2025-09-16T11:12:46.626" v="1" actId="478"/>
          <ac:picMkLst>
            <pc:docMk/>
            <pc:sldMk cId="2889476718" sldId="3106"/>
            <ac:picMk id="4" creationId="{DB43A1C5-4955-77CA-C1F6-6330A3104733}"/>
          </ac:picMkLst>
        </pc:picChg>
        <pc:picChg chg="add del mod">
          <ac:chgData name="Harry Ward Masters" userId="b1ac75e6-209b-402f-9966-b841aec315d0" providerId="ADAL" clId="{EA65B2F7-BA76-4458-8988-4059F4782835}" dt="2025-09-16T11:15:43.988" v="41" actId="478"/>
          <ac:picMkLst>
            <pc:docMk/>
            <pc:sldMk cId="2889476718" sldId="3106"/>
            <ac:picMk id="5" creationId="{DC71DCF7-44F6-D468-16E5-ED37C3401895}"/>
          </ac:picMkLst>
        </pc:picChg>
        <pc:picChg chg="del">
          <ac:chgData name="Harry Ward Masters" userId="b1ac75e6-209b-402f-9966-b841aec315d0" providerId="ADAL" clId="{EA65B2F7-BA76-4458-8988-4059F4782835}" dt="2025-09-16T11:12:47.903" v="2" actId="478"/>
          <ac:picMkLst>
            <pc:docMk/>
            <pc:sldMk cId="2889476718" sldId="3106"/>
            <ac:picMk id="7" creationId="{822FBE5F-5726-259A-E3F5-B1FF941643DB}"/>
          </ac:picMkLst>
        </pc:picChg>
        <pc:picChg chg="add mod">
          <ac:chgData name="Harry Ward Masters" userId="b1ac75e6-209b-402f-9966-b841aec315d0" providerId="ADAL" clId="{EA65B2F7-BA76-4458-8988-4059F4782835}" dt="2025-09-16T11:18:35.533" v="66" actId="1076"/>
          <ac:picMkLst>
            <pc:docMk/>
            <pc:sldMk cId="2889476718" sldId="3106"/>
            <ac:picMk id="8" creationId="{952E2FD2-7210-A7B0-1DC9-8D1478A97964}"/>
          </ac:picMkLst>
        </pc:picChg>
        <pc:picChg chg="del">
          <ac:chgData name="Harry Ward Masters" userId="b1ac75e6-209b-402f-9966-b841aec315d0" providerId="ADAL" clId="{EA65B2F7-BA76-4458-8988-4059F4782835}" dt="2025-09-16T11:12:45.225" v="0" actId="478"/>
          <ac:picMkLst>
            <pc:docMk/>
            <pc:sldMk cId="2889476718" sldId="3106"/>
            <ac:picMk id="10" creationId="{F31BB4C9-486C-575F-656D-0F31FA6E6C3B}"/>
          </ac:picMkLst>
        </pc:picChg>
        <pc:picChg chg="add mod">
          <ac:chgData name="Harry Ward Masters" userId="b1ac75e6-209b-402f-9966-b841aec315d0" providerId="ADAL" clId="{EA65B2F7-BA76-4458-8988-4059F4782835}" dt="2025-09-16T11:18:35.533" v="66" actId="1076"/>
          <ac:picMkLst>
            <pc:docMk/>
            <pc:sldMk cId="2889476718" sldId="3106"/>
            <ac:picMk id="14" creationId="{98A208D9-1E98-D11A-1933-5791F3935E01}"/>
          </ac:picMkLst>
        </pc:picChg>
        <pc:picChg chg="add mod">
          <ac:chgData name="Harry Ward Masters" userId="b1ac75e6-209b-402f-9966-b841aec315d0" providerId="ADAL" clId="{EA65B2F7-BA76-4458-8988-4059F4782835}" dt="2025-09-16T11:18:37.831" v="67" actId="1076"/>
          <ac:picMkLst>
            <pc:docMk/>
            <pc:sldMk cId="2889476718" sldId="3106"/>
            <ac:picMk id="17" creationId="{5D852CC6-0DD2-2F64-A4AF-0FB1A3DF812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16/09/2025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For the last 8 years, Age UK have run a brand campaign over the Christmas period to support their fundraising message and highlight the issue of loneliness at this poignant time. However, given the vast budgets of Christmas advertisers, the need for so many brands to now go beyond a standard approach to get noticed, and the demand on people’s attention, the challenge to be seen gets harder every year. Furthermore, not only did Age UK have the challenge of  competing with the entire market to get their audience’s attention, but this year Age UK needed an idea with 70% less budget than the year before, reducing their SOV to 6% in the charity sector alone. If Age UK were going to cut-through this year, MG OMD had to come up with an idea that would drive disproportionate impact, fame and talkability.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TV has by far been the biggest driver of success for Age UK at Christmas, partly because it could run alongside the fundraising campaign; but also because of the platform’s ability to drive talkability and fame. Age UK have witnessed firsthand the amazing power TV can have, with campaigns such as Old People’s Home for Four Year Olds At Christmas which drove an amazing amount of conversation. As a result, when it came to answering the brief in 2023, TV was the first channel MG OMD looked at due to the performance of past campaigns and the reach it had with the target audience.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The idea was to produce four short films that showed a lonely older person in the empty expanse of the Big Brother house, bringing the uncomfortable reality to life that ‘The house is an isolating place when everyone has gone’. But with the series still live, the house full of housemates who couldn’t leave, and multiple cameras catching every movement, accessing the house, let alone depicting isolation, was going to be a challenge.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With seven days to go before the Big Brother final, MG OMD were naïve in thinking they could capture the content in the days after the housemates left.  However, with five days to go, </a:t>
            </a:r>
            <a:r>
              <a:rPr lang="en-GB" sz="1800" dirty="0" err="1">
                <a:effectLst/>
                <a:latin typeface="Calibri" panose="020F0502020204030204" pitchFamily="34" charset="0"/>
                <a:ea typeface="Calibri" panose="020F0502020204030204" pitchFamily="34" charset="0"/>
                <a:cs typeface="Calibri" panose="020F0502020204030204" pitchFamily="34" charset="0"/>
              </a:rPr>
              <a:t>Banajay</a:t>
            </a:r>
            <a:r>
              <a:rPr lang="en-GB" sz="1800" dirty="0">
                <a:effectLst/>
                <a:latin typeface="Calibri" panose="020F0502020204030204" pitchFamily="34" charset="0"/>
                <a:ea typeface="Calibri" panose="020F0502020204030204" pitchFamily="34" charset="0"/>
                <a:cs typeface="Calibri" panose="020F0502020204030204" pitchFamily="34" charset="0"/>
              </a:rPr>
              <a:t> confirmed that the house would be disassembled within an hour of the final finishing.  To get the content needed, the team had to shoot whilst the housemates were in the house, asleep and on a closed set, with only the actor on set.  There was just 75 minutes to capture it all before the housemates woke up and the filming of the Big Brother final commenced.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In possibly the fastest advertising shoot ever, the team managed to capture multiple takes in multiple iconic locations around the house, with ITV Creative editing the content down into four 30 second silent spots. However, MG OMD and ITV didn’t stop there, they wanted to ensure the campaign films were not just contextually linked through the visuals, but through  sound too. In the final days of editing, the team were not only able to secure Marcus Bentley, the voice of Big Brother (who gifted his recognisable voice to introduce the ads), but were also able to secure the iconic Paul Oakenfold theme tune. All these elements were critical to ensure that within the opening seconds of the campaign, the audience presumed it was another regular advertisement for Big Brother in the format they were so used to seeing.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Calibri" panose="020F0502020204030204" pitchFamily="34" charset="0"/>
              </a:rPr>
              <a:t>On December 23</a:t>
            </a:r>
            <a:r>
              <a:rPr lang="en-GB" sz="1800" baseline="30000" dirty="0">
                <a:effectLst/>
                <a:latin typeface="Calibri" panose="020F0502020204030204" pitchFamily="34" charset="0"/>
                <a:ea typeface="Calibri" panose="020F0502020204030204" pitchFamily="34" charset="0"/>
                <a:cs typeface="Calibri" panose="020F0502020204030204" pitchFamily="34" charset="0"/>
              </a:rPr>
              <a:t>rd</a:t>
            </a:r>
            <a:r>
              <a:rPr lang="en-GB" sz="1800" dirty="0">
                <a:effectLst/>
                <a:latin typeface="Calibri" panose="020F0502020204030204" pitchFamily="34" charset="0"/>
                <a:ea typeface="Calibri" panose="020F0502020204030204" pitchFamily="34" charset="0"/>
                <a:cs typeface="Calibri" panose="020F0502020204030204" pitchFamily="34" charset="0"/>
              </a:rPr>
              <a:t>, as most families were settling into the start of their Christmas festivities, the ads were placed in the biggest shared viewing family show of the weekend, The Voice, to juxtapose the togetherness of viewers at home with the silence of an older person, alone in an empty Big Brother House. Each ad was timestamped with the actual time it played out to echo the live aspect of Big Brother.  Owned and earned social delivered additional reach and premium digital OOH from Ocean maintained the campaign across the remaining Christmas period.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spots shown in The Voice reached 2.5 million viewers. This reach was increased with supporting media, including out of home. Over half a million people shared the creative on social media, driving huge conversation and delivering Age UK’s most watched TikTok of all time.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Despite this being a brand campaign with no overt fundraising call to action, it led to a direct uplift in donations, with TV being the main driver of this increase.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There were significant uplifts in positivity toward Age UK as well as uplifts in willingness to donate in the next 6 months. </a:t>
            </a:r>
            <a:r>
              <a:rPr lang="en-GB" sz="1800" b="1">
                <a:effectLst/>
                <a:latin typeface="Calibri" panose="020F0502020204030204" pitchFamily="34" charset="0"/>
                <a:ea typeface="Calibri" panose="020F0502020204030204" pitchFamily="34" charset="0"/>
                <a:cs typeface="Times New Roman" panose="02020603050405020304" pitchFamily="18" charset="0"/>
              </a:rPr>
              <a:t>And finally, the campaign also directly led to increases in conversations about loneliness in older people and understanding of the work that the charity does to combat the issue.</a:t>
            </a:r>
            <a:endParaRPr lang="en-GB" sz="1800">
              <a:effectLst/>
              <a:latin typeface="Times" panose="02020603050405020304" pitchFamily="18"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16/09/2025</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16/09/2025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C4124544-9F37-D13F-BD9D-14DBDDD8E58E}"/>
              </a:ext>
            </a:extLst>
          </p:cNvPr>
          <p:cNvSpPr/>
          <p:nvPr/>
        </p:nvSpPr>
        <p:spPr>
          <a:xfrm>
            <a:off x="8968222" y="526229"/>
            <a:ext cx="3085241" cy="865850"/>
          </a:xfrm>
          <a:prstGeom prst="rect">
            <a:avLst/>
          </a:prstGeom>
          <a:solidFill>
            <a:schemeClr val="tx1"/>
          </a:solid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p:txBody>
          <a:bodyPr>
            <a:normAutofit fontScale="90000"/>
          </a:bodyPr>
          <a:lstStyle/>
          <a:p>
            <a:pPr>
              <a:lnSpc>
                <a:spcPct val="115000"/>
              </a:lnSpc>
              <a:spcAft>
                <a:spcPts val="1000"/>
              </a:spcAft>
            </a:pPr>
            <a:r>
              <a:rPr lang="en-GB" dirty="0" err="1"/>
              <a:t>Andrex</a:t>
            </a:r>
            <a:r>
              <a:rPr lang="en-GB" dirty="0"/>
              <a:t>: TV gets comfortable with toileting</a:t>
            </a:r>
            <a:br>
              <a:rPr lang="en-GB" sz="32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274320" y="1381125"/>
            <a:ext cx="5594333" cy="4893647"/>
          </a:xfrm>
          <a:prstGeom prst="rect">
            <a:avLst/>
          </a:prstGeom>
          <a:noFill/>
        </p:spPr>
        <p:txBody>
          <a:bodyPr wrap="square" rtlCol="0">
            <a:spAutoFit/>
          </a:bodyPr>
          <a:lstStyle/>
          <a:p>
            <a:pPr algn="l"/>
            <a:r>
              <a:rPr lang="en-GB" sz="1400" b="1" u="sng" dirty="0">
                <a:solidFill>
                  <a:schemeClr val="bg2"/>
                </a:solidFill>
              </a:rPr>
              <a:t>The Challenge:</a:t>
            </a:r>
          </a:p>
          <a:p>
            <a:r>
              <a:rPr lang="en-GB" sz="1400" dirty="0" err="1"/>
              <a:t>Andrex</a:t>
            </a:r>
            <a:r>
              <a:rPr lang="en-GB" sz="1400" dirty="0"/>
              <a:t> has been the nation’s favourite toilet paper since 1959. Despite its market leading position, household penetration was on the decline. People were turning to cheaper alternatives, discounters and challenger brands in the space. With a new brand platform of ‘Get Comfortable’, </a:t>
            </a:r>
            <a:r>
              <a:rPr lang="en-GB" sz="1400" dirty="0" err="1"/>
              <a:t>Andrex</a:t>
            </a:r>
            <a:r>
              <a:rPr lang="en-GB" sz="1400" dirty="0"/>
              <a:t> wanted to reverse the penetration decline the best they could.</a:t>
            </a:r>
            <a:endParaRPr lang="en-GB" sz="1100" b="1" u="sng" dirty="0">
              <a:solidFill>
                <a:schemeClr val="bg2"/>
              </a:solidFill>
            </a:endParaRPr>
          </a:p>
          <a:p>
            <a:pPr algn="l"/>
            <a:r>
              <a:rPr lang="en-GB" sz="1400" b="1" u="sng" dirty="0">
                <a:solidFill>
                  <a:schemeClr val="bg2"/>
                </a:solidFill>
              </a:rPr>
              <a:t>The Solution:</a:t>
            </a:r>
          </a:p>
          <a:p>
            <a:r>
              <a:rPr lang="en-GB" sz="1400" dirty="0"/>
              <a:t>With a three-phase plan, TV was the only channel that would deliver the necessary scale and reach, generating co-viewing moments. TV would evoke emotion and was a proven driver of volume for a business. Throw in a partnership between Bowel Cancer UK and Celebrity Big Brother and you’re onto a winner.</a:t>
            </a:r>
            <a:endParaRPr lang="en-GB" sz="1100" b="1" u="sng" dirty="0">
              <a:solidFill>
                <a:schemeClr val="bg2"/>
              </a:solidFill>
            </a:endParaRPr>
          </a:p>
          <a:p>
            <a:pPr algn="l"/>
            <a:r>
              <a:rPr lang="en-GB" sz="1400" b="1" u="sng" dirty="0">
                <a:solidFill>
                  <a:schemeClr val="bg2"/>
                </a:solidFill>
              </a:rPr>
              <a:t>The Results:</a:t>
            </a:r>
          </a:p>
          <a:p>
            <a:r>
              <a:rPr lang="en-GB" sz="1400" dirty="0"/>
              <a:t>Increases in top-of-mind awareness, consideration and purchase intent among non-customers, Celebrity Big Brother partnership saw a 10-percentage point increase in brand preference and purchase intent. Reversed decline in household penetration leading to a record-breaking media contribution to sales for 3 consecutive quarters.</a:t>
            </a:r>
          </a:p>
          <a:p>
            <a:endParaRPr lang="en-GB" sz="1600" dirty="0">
              <a:effectLst/>
              <a:ea typeface="Calibri" panose="020F0502020204030204" pitchFamily="34" charset="0"/>
            </a:endParaRPr>
          </a:p>
          <a:p>
            <a:pPr algn="l"/>
            <a:endParaRPr lang="en-GB" sz="1600" dirty="0">
              <a:solidFill>
                <a:schemeClr val="bg2"/>
              </a:solidFill>
            </a:endParaRPr>
          </a:p>
        </p:txBody>
      </p:sp>
      <p:pic>
        <p:nvPicPr>
          <p:cNvPr id="8" name="Picture 7" descr="A purple and black logo&#10;&#10;AI-generated content may be incorrect.">
            <a:extLst>
              <a:ext uri="{FF2B5EF4-FFF2-40B4-BE49-F238E27FC236}">
                <a16:creationId xmlns:a16="http://schemas.microsoft.com/office/drawing/2014/main" id="{952E2FD2-7210-A7B0-1DC9-8D1478A979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5776" y="335381"/>
            <a:ext cx="2951214" cy="1285875"/>
          </a:xfrm>
          <a:prstGeom prst="rect">
            <a:avLst/>
          </a:prstGeom>
        </p:spPr>
      </p:pic>
      <p:pic>
        <p:nvPicPr>
          <p:cNvPr id="14" name="Picture 13" descr="A white text on a black background&#10;&#10;AI-generated content may be incorrect.">
            <a:extLst>
              <a:ext uri="{FF2B5EF4-FFF2-40B4-BE49-F238E27FC236}">
                <a16:creationId xmlns:a16="http://schemas.microsoft.com/office/drawing/2014/main" id="{98A208D9-1E98-D11A-1933-5791F3935E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0751" y="600075"/>
            <a:ext cx="2926929" cy="781050"/>
          </a:xfrm>
          <a:prstGeom prst="rect">
            <a:avLst/>
          </a:prstGeom>
        </p:spPr>
      </p:pic>
      <p:pic>
        <p:nvPicPr>
          <p:cNvPr id="17" name="Picture 16" descr="A person sitting in a chair&#10;&#10;AI-generated content may be incorrect.">
            <a:extLst>
              <a:ext uri="{FF2B5EF4-FFF2-40B4-BE49-F238E27FC236}">
                <a16:creationId xmlns:a16="http://schemas.microsoft.com/office/drawing/2014/main" id="{5D852CC6-0DD2-2F64-A4AF-0FB1A3DF812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65033" y="1915064"/>
            <a:ext cx="4585419" cy="2579298"/>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1043</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vt:lpstr>
      <vt:lpstr>3_Thinkbox</vt:lpstr>
      <vt:lpstr>Andrex: TV gets comfortable with toileting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Harry Ward Masters</cp:lastModifiedBy>
  <cp:revision>3</cp:revision>
  <dcterms:created xsi:type="dcterms:W3CDTF">2023-08-07T12:56:43Z</dcterms:created>
  <dcterms:modified xsi:type="dcterms:W3CDTF">2025-09-16T11:18:40Z</dcterms:modified>
</cp:coreProperties>
</file>