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7296" autoAdjust="0"/>
  </p:normalViewPr>
  <p:slideViewPr>
    <p:cSldViewPr snapToGrid="0">
      <p:cViewPr varScale="1">
        <p:scale>
          <a:sx n="71" d="100"/>
          <a:sy n="71" d="100"/>
        </p:scale>
        <p:origin x="2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Readly-leverages-TV-to-reach-digital-magazine-subscrib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UK is a digital magazine newsstand that provides readers with unlimited, multi-device access to the digital editions of more than 700 magazines. Digital magazines are growing in popularity, particularly on mobile where consumers can have easy, immediate access.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Previously,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had spent the bulk of its marketing spend on online advertising and there was a feeling that TV would be too expensive. Not to mention that, in the publishing world, TV is considered an elitist medium. But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wanted to grow the business and they knew that TV had the ability to do this by reaching large numbers of people.  Also, because many TV viewers multi-screen whilst watching TV, this provided the perfect environment for an online brand.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challenge was how to get on TV with a small budget.</a:t>
            </a:r>
          </a:p>
          <a:p>
            <a:endParaRPr lang="en-GB" dirty="0"/>
          </a:p>
          <a:p>
            <a:r>
              <a:rPr lang="en-GB" b="1" dirty="0"/>
              <a:t>Solution:</a:t>
            </a:r>
          </a:p>
          <a:p>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achieved their goal of getting on to TV through an airtime-for-equity deal with Channel 4. The airtime was funded by Channel 4’s Commercial Growth Fund – an initiative that offers high growth potential companies, who are not currently advertising on TV, the opportunity to build their business through advertising on Channel 4.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 from July to December 2016, </a:t>
            </a:r>
            <a:r>
              <a:rPr lang="en-GB" sz="1200" b="0" i="0" kern="1200" dirty="0" err="1">
                <a:solidFill>
                  <a:schemeClr val="tx1"/>
                </a:solidFill>
                <a:effectLst/>
                <a:latin typeface="+mn-lt"/>
                <a:ea typeface="+mn-ea"/>
                <a:cs typeface="+mn-cs"/>
              </a:rPr>
              <a:t>Readly’s</a:t>
            </a:r>
            <a:r>
              <a:rPr lang="en-GB" sz="1200" b="0" i="0" kern="1200" dirty="0">
                <a:solidFill>
                  <a:schemeClr val="tx1"/>
                </a:solidFill>
                <a:effectLst/>
                <a:latin typeface="+mn-lt"/>
                <a:ea typeface="+mn-ea"/>
                <a:cs typeface="+mn-cs"/>
              </a:rPr>
              <a:t> 30 second ads were shown 6,500 times. The airtime’s rate card cost was estimated at more than £1m.</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Ranj</a:t>
            </a:r>
            <a:r>
              <a:rPr lang="en-GB" sz="1200" b="0" i="0" kern="1200" dirty="0">
                <a:solidFill>
                  <a:schemeClr val="tx1"/>
                </a:solidFill>
                <a:effectLst/>
                <a:latin typeface="+mn-lt"/>
                <a:ea typeface="+mn-ea"/>
                <a:cs typeface="+mn-cs"/>
              </a:rPr>
              <a:t> Begley, </a:t>
            </a:r>
            <a:r>
              <a:rPr lang="en-GB" sz="1200" b="0" i="0" kern="1200" dirty="0" err="1">
                <a:solidFill>
                  <a:schemeClr val="tx1"/>
                </a:solidFill>
                <a:effectLst/>
                <a:latin typeface="+mn-lt"/>
                <a:ea typeface="+mn-ea"/>
                <a:cs typeface="+mn-cs"/>
              </a:rPr>
              <a:t>Readly’s</a:t>
            </a:r>
            <a:r>
              <a:rPr lang="en-GB" sz="1200" b="0" i="0" kern="1200" dirty="0">
                <a:solidFill>
                  <a:schemeClr val="tx1"/>
                </a:solidFill>
                <a:effectLst/>
                <a:latin typeface="+mn-lt"/>
                <a:ea typeface="+mn-ea"/>
                <a:cs typeface="+mn-cs"/>
              </a:rPr>
              <a:t> UK Managing Director said “</a:t>
            </a:r>
            <a:r>
              <a:rPr lang="en-GB" sz="1200" b="0" i="1" kern="1200" dirty="0">
                <a:solidFill>
                  <a:schemeClr val="tx1"/>
                </a:solidFill>
                <a:effectLst/>
                <a:latin typeface="+mn-lt"/>
                <a:ea typeface="+mn-ea"/>
                <a:cs typeface="+mn-cs"/>
              </a:rPr>
              <a:t>The partnership with Channel 4 opened up the world of TV to us. For the first time, we had a mainstream presence and the opportunity to scale up our audience much more rapidly than we had originally forecast.”</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Throughout the campaign,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worked closely with its agency Squadron Venture Media and also </a:t>
            </a:r>
            <a:r>
              <a:rPr lang="en-GB" sz="1200" b="0" i="0" kern="1200" dirty="0" err="1">
                <a:solidFill>
                  <a:schemeClr val="tx1"/>
                </a:solidFill>
                <a:effectLst/>
                <a:latin typeface="+mn-lt"/>
                <a:ea typeface="+mn-ea"/>
                <a:cs typeface="+mn-cs"/>
              </a:rPr>
              <a:t>TVSquared’s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ADvantage</a:t>
            </a:r>
            <a:r>
              <a:rPr lang="en-GB" sz="1200" b="0" i="0" kern="1200" dirty="0">
                <a:solidFill>
                  <a:schemeClr val="tx1"/>
                </a:solidFill>
                <a:effectLst/>
                <a:latin typeface="+mn-lt"/>
                <a:ea typeface="+mn-ea"/>
                <a:cs typeface="+mn-cs"/>
              </a:rPr>
              <a:t> platform to measure and optimise spots. By accessing same-day analytics on TV performance,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could measure the immediate impact of TV and assess the precise ROI of each spot at every step of the acquisition process – from initial contact to free trial and on to paid subscription.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Working with </a:t>
            </a:r>
            <a:r>
              <a:rPr lang="en-GB" sz="1200" b="0" i="0" kern="1200" dirty="0" err="1">
                <a:solidFill>
                  <a:schemeClr val="tx1"/>
                </a:solidFill>
                <a:effectLst/>
                <a:latin typeface="+mn-lt"/>
                <a:ea typeface="+mn-ea"/>
                <a:cs typeface="+mn-cs"/>
              </a:rPr>
              <a:t>TVSquared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uncovered powerful, data-driven insights on campaign performance by day, daypart, genre, programme and ad creative. They were able to identify that the best days were weekends, the best times of day were breakfast and mid-morning and also which programmes drove the strongest engagement.</a:t>
            </a:r>
          </a:p>
          <a:p>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r>
              <a:rPr lang="en-GB" sz="1200" b="0" i="0" kern="1200" dirty="0">
                <a:solidFill>
                  <a:schemeClr val="tx1"/>
                </a:solidFill>
                <a:effectLst/>
                <a:latin typeface="+mn-lt"/>
                <a:ea typeface="+mn-ea"/>
                <a:cs typeface="+mn-cs"/>
              </a:rPr>
              <a:t>In the second half of 2016, when the TV campaign ran, readers opened more than 4m magazines – up 84% compared to the second half of 2015</a:t>
            </a:r>
          </a:p>
          <a:p>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tripled its subscriber base during the TV campaign, accounting for +210% year on year growth</a:t>
            </a:r>
          </a:p>
          <a:p>
            <a:r>
              <a:rPr lang="en-GB" sz="1200" b="0" i="0" kern="1200" dirty="0">
                <a:solidFill>
                  <a:schemeClr val="tx1"/>
                </a:solidFill>
                <a:effectLst/>
                <a:latin typeface="+mn-lt"/>
                <a:ea typeface="+mn-ea"/>
                <a:cs typeface="+mn-cs"/>
              </a:rPr>
              <a:t>The subscribers that came that came through the Channel 4 activity proved to be highly engaged, using the service more quickly and intensely compared to subscribers from other sources</a:t>
            </a:r>
          </a:p>
          <a:p>
            <a:r>
              <a:rPr lang="en-GB" sz="1200" b="0" i="0" kern="1200" dirty="0">
                <a:solidFill>
                  <a:schemeClr val="tx1"/>
                </a:solidFill>
                <a:effectLst/>
                <a:latin typeface="+mn-lt"/>
                <a:ea typeface="+mn-ea"/>
                <a:cs typeface="+mn-cs"/>
              </a:rPr>
              <a:t>The TV campaign stimulated usage among existing customers, with 40% of subscribers using the app daily, averaging 22 minutes per reading session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Due to the success of the UK campaign,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Germany and also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Sweden have started their own TV initiatives. </a:t>
            </a:r>
            <a:r>
              <a:rPr lang="en-GB" sz="1200" b="0" i="0" kern="1200" dirty="0" err="1">
                <a:solidFill>
                  <a:schemeClr val="tx1"/>
                </a:solidFill>
                <a:effectLst/>
                <a:latin typeface="+mn-lt"/>
                <a:ea typeface="+mn-ea"/>
                <a:cs typeface="+mn-cs"/>
              </a:rPr>
              <a:t>Readly</a:t>
            </a:r>
            <a:r>
              <a:rPr lang="en-GB" sz="1200" b="0" i="0" kern="1200" dirty="0">
                <a:solidFill>
                  <a:schemeClr val="tx1"/>
                </a:solidFill>
                <a:effectLst/>
                <a:latin typeface="+mn-lt"/>
                <a:ea typeface="+mn-ea"/>
                <a:cs typeface="+mn-cs"/>
              </a:rPr>
              <a:t> UK is going to continue with the Channel 4 partnership and also launch into Ireland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https://www.thinkbox.tv/Case-studies/Readly-leverages-TV-to-reach-digital-magazine-subscribers</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5988983" cy="1021181"/>
          </a:xfrm>
        </p:spPr>
        <p:txBody>
          <a:bodyPr/>
          <a:lstStyle/>
          <a:p>
            <a:r>
              <a:rPr lang="en-GB" dirty="0" err="1">
                <a:solidFill>
                  <a:schemeClr val="accent6"/>
                </a:solidFill>
              </a:rPr>
              <a:t>Readly</a:t>
            </a:r>
            <a:r>
              <a:rPr lang="en-GB" dirty="0">
                <a:solidFill>
                  <a:schemeClr val="accent6"/>
                </a:solidFill>
              </a:rPr>
              <a:t> leverages TV to reach digital magazine subscribers</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5"/>
            <a:ext cx="4597654" cy="3870999"/>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GB" dirty="0" err="1"/>
              <a:t>Readly</a:t>
            </a:r>
            <a:r>
              <a:rPr lang="en-GB" dirty="0"/>
              <a:t> wanted to grow their business, drive subscribers and usage and drive brand awareness</a:t>
            </a:r>
          </a:p>
          <a:p>
            <a:r>
              <a:rPr lang="en-GB" u="sng" dirty="0"/>
              <a:t>Solution</a:t>
            </a:r>
          </a:p>
          <a:p>
            <a:pPr marL="285750" indent="-285750">
              <a:buFont typeface="Arial" panose="020B0604020202020204" pitchFamily="34" charset="0"/>
              <a:buChar char="•"/>
            </a:pPr>
            <a:r>
              <a:rPr lang="en-GB" dirty="0"/>
              <a:t>Achieved their goal of getting onto TV through an airtime-for-equity deal with Channel 4</a:t>
            </a:r>
          </a:p>
          <a:p>
            <a:pPr marL="285750" indent="-285750">
              <a:buFont typeface="Arial" panose="020B0604020202020204" pitchFamily="34" charset="0"/>
              <a:buChar char="•"/>
            </a:pPr>
            <a:r>
              <a:rPr lang="en-GB" dirty="0"/>
              <a:t>TV campaign ran Jul-Dec, weighted towards weekends at breakfast time or mid-morning, with an ad that was shown 6,500 times in programming identified to drive the strongest engagement</a:t>
            </a:r>
          </a:p>
          <a:p>
            <a:r>
              <a:rPr lang="en-GB" u="sng" dirty="0"/>
              <a:t>Results</a:t>
            </a:r>
          </a:p>
          <a:p>
            <a:pPr marL="285750" indent="-285750">
              <a:lnSpc>
                <a:spcPct val="110000"/>
              </a:lnSpc>
              <a:buFont typeface="Arial" panose="020B0604020202020204" pitchFamily="34" charset="0"/>
              <a:buChar char="•"/>
            </a:pPr>
            <a:r>
              <a:rPr lang="en-GB" dirty="0"/>
              <a:t>Tripled its subscriber base during the campaign, accounting for +210% year on year growth</a:t>
            </a:r>
          </a:p>
          <a:p>
            <a:pPr marL="285750" indent="-285750">
              <a:lnSpc>
                <a:spcPct val="110000"/>
              </a:lnSpc>
              <a:buFont typeface="Arial" panose="020B0604020202020204" pitchFamily="34" charset="0"/>
              <a:buChar char="•"/>
            </a:pPr>
            <a:r>
              <a:rPr lang="en-GB" dirty="0"/>
              <a:t>Stimulated usage among existing customers with 40% of subscribers using the app daily</a:t>
            </a:r>
          </a:p>
        </p:txBody>
      </p:sp>
      <p:pic>
        <p:nvPicPr>
          <p:cNvPr id="12" name="Picture Placeholder 11">
            <a:extLst>
              <a:ext uri="{FF2B5EF4-FFF2-40B4-BE49-F238E27FC236}">
                <a16:creationId xmlns:a16="http://schemas.microsoft.com/office/drawing/2014/main" id="{1608791D-F56F-4D7C-9773-04EDCC33D40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96" r="1996"/>
          <a:stretch>
            <a:fillRect/>
          </a:stretch>
        </p:blipFill>
        <p:spPr/>
      </p:pic>
      <p:pic>
        <p:nvPicPr>
          <p:cNvPr id="7" name="Picture 2" descr="Squadron Venture Media">
            <a:extLst>
              <a:ext uri="{FF2B5EF4-FFF2-40B4-BE49-F238E27FC236}">
                <a16:creationId xmlns:a16="http://schemas.microsoft.com/office/drawing/2014/main" id="{15EE043A-CB91-4930-98D1-8A3E06042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047" y="466263"/>
            <a:ext cx="780116" cy="83979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Readly">
            <a:extLst>
              <a:ext uri="{FF2B5EF4-FFF2-40B4-BE49-F238E27FC236}">
                <a16:creationId xmlns:a16="http://schemas.microsoft.com/office/drawing/2014/main" id="{44CDEDA6-8C34-49DE-B843-5F5727D7F4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Image result for readly">
            <a:extLst>
              <a:ext uri="{FF2B5EF4-FFF2-40B4-BE49-F238E27FC236}">
                <a16:creationId xmlns:a16="http://schemas.microsoft.com/office/drawing/2014/main" id="{C5F8EB1A-7694-4405-8052-FB16C5F04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1121" y="161348"/>
            <a:ext cx="1379724" cy="137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216</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Readly leverages TV to reach digital magazine subscribers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63</cp:revision>
  <dcterms:created xsi:type="dcterms:W3CDTF">2018-11-16T11:43:00Z</dcterms:created>
  <dcterms:modified xsi:type="dcterms:W3CDTF">2019-09-25T10:09:19Z</dcterms:modified>
</cp:coreProperties>
</file>