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
  </p:notesMasterIdLst>
  <p:sldIdLst>
    <p:sldId id="69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2985" autoAdjust="0"/>
  </p:normalViewPr>
  <p:slideViewPr>
    <p:cSldViewPr snapToGrid="0">
      <p:cViewPr varScale="1">
        <p:scale>
          <a:sx n="72" d="100"/>
          <a:sy n="72" d="100"/>
        </p:scale>
        <p:origin x="17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25E38-5A92-445A-A673-36E2E58410D8}" type="datetimeFigureOut">
              <a:rPr lang="en-GB" smtClean="0"/>
              <a:t>01/09/2020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28C3-B0D9-407A-8748-85AC9463C654}" type="slidenum">
              <a:rPr lang="en-GB" smtClean="0"/>
              <a:t>‹#›</a:t>
            </a:fld>
            <a:endParaRPr lang="en-GB"/>
          </a:p>
        </p:txBody>
      </p:sp>
    </p:spTree>
    <p:extLst>
      <p:ext uri="{BB962C8B-B14F-4D97-AF65-F5344CB8AC3E}">
        <p14:creationId xmlns:p14="http://schemas.microsoft.com/office/powerpoint/2010/main" val="414442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Challenge</a:t>
            </a:r>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PrettyLittleThing</a:t>
            </a:r>
            <a:r>
              <a:rPr lang="en-GB" sz="1200" kern="1200" dirty="0">
                <a:solidFill>
                  <a:schemeClr val="tx1"/>
                </a:solidFill>
                <a:effectLst/>
                <a:latin typeface="+mn-lt"/>
                <a:ea typeface="+mn-ea"/>
                <a:cs typeface="+mn-cs"/>
              </a:rPr>
              <a:t> was launched in 2012 when brothers Umar and Adam </a:t>
            </a:r>
            <a:r>
              <a:rPr lang="en-GB" sz="1200" kern="1200" dirty="0" err="1">
                <a:solidFill>
                  <a:schemeClr val="tx1"/>
                </a:solidFill>
                <a:effectLst/>
                <a:latin typeface="+mn-lt"/>
                <a:ea typeface="+mn-ea"/>
                <a:cs typeface="+mn-cs"/>
              </a:rPr>
              <a:t>Kamani</a:t>
            </a:r>
            <a:r>
              <a:rPr lang="en-GB" sz="1200" kern="1200" dirty="0">
                <a:solidFill>
                  <a:schemeClr val="tx1"/>
                </a:solidFill>
                <a:effectLst/>
                <a:latin typeface="+mn-lt"/>
                <a:ea typeface="+mn-ea"/>
                <a:cs typeface="+mn-cs"/>
              </a:rPr>
              <a:t> spotted a gap in the market for a fashionable yet affordable online accessories brand (which quickly expanded into clothing). </a:t>
            </a:r>
          </a:p>
          <a:p>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PrettyLittleThing</a:t>
            </a:r>
            <a:r>
              <a:rPr lang="en-GB" sz="1200" kern="1200" dirty="0">
                <a:solidFill>
                  <a:schemeClr val="tx1"/>
                </a:solidFill>
                <a:effectLst/>
                <a:latin typeface="+mn-lt"/>
                <a:ea typeface="+mn-ea"/>
                <a:cs typeface="+mn-cs"/>
              </a:rPr>
              <a:t> have always operated in a fiercely competitive market but with above-the-line budgets lower than their competitors. There wasn’t any VC funding – every pound came from the founders’ own pockets, so any media investment had to work hard and achieve immediate results.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2014, they tasked their media agency The Specialist Works with driving 16 to 34-year-old women to the website to grow the brand over the coming years.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TV Solution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Specialist Works had been planning and buying airtime for Boohoo since 2011 and had experienced great success for that brand. Therefore, they knew about TV’s unrivalled ability to cut through and deliver results and felt that TV should be the medium of choice for </a:t>
            </a:r>
            <a:r>
              <a:rPr lang="en-GB" sz="1200" kern="1200" dirty="0" err="1">
                <a:solidFill>
                  <a:schemeClr val="tx1"/>
                </a:solidFill>
                <a:effectLst/>
                <a:latin typeface="+mn-lt"/>
                <a:ea typeface="+mn-ea"/>
                <a:cs typeface="+mn-cs"/>
              </a:rPr>
              <a:t>PrettyLittleThing</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Plan – 2014 to 2018</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2014</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Their strategy in year one was to buy one spot at a time in programmes that really mattered to their target audience and converted well for 16 to 34-year-old women. They then used their proprietary TV attribution tool [mint]</a:t>
            </a:r>
            <a:r>
              <a:rPr lang="en-GB" sz="1200" kern="1200" baseline="300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to determine whether the spot had driven traffic to the site. If it had, more spots would be booked the following week, and if it hadn’t, they wouldn’t reinvest. </a:t>
            </a:r>
          </a:p>
          <a:p>
            <a:r>
              <a:rPr lang="en-GB" sz="1200" kern="1200" dirty="0">
                <a:solidFill>
                  <a:schemeClr val="tx1"/>
                </a:solidFill>
                <a:effectLst/>
                <a:latin typeface="+mn-lt"/>
                <a:ea typeface="+mn-ea"/>
                <a:cs typeface="+mn-cs"/>
              </a:rPr>
              <a:t> </a:t>
            </a:r>
          </a:p>
          <a:p>
            <a:r>
              <a:rPr lang="en-GB" sz="1200" u="sng" kern="1200" dirty="0">
                <a:solidFill>
                  <a:schemeClr val="tx1"/>
                </a:solidFill>
                <a:effectLst/>
                <a:latin typeface="+mn-lt"/>
                <a:ea typeface="+mn-ea"/>
                <a:cs typeface="+mn-cs"/>
              </a:rPr>
              <a:t>2015</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They identified that spots in TOWIE were performing particularly well, and </a:t>
            </a:r>
            <a:r>
              <a:rPr lang="en-GB" sz="1200" kern="1200" dirty="0" err="1">
                <a:solidFill>
                  <a:schemeClr val="tx1"/>
                </a:solidFill>
                <a:effectLst/>
                <a:latin typeface="+mn-lt"/>
                <a:ea typeface="+mn-ea"/>
                <a:cs typeface="+mn-cs"/>
              </a:rPr>
              <a:t>PrettyLittleThing</a:t>
            </a:r>
            <a:r>
              <a:rPr lang="en-GB" sz="1200" kern="1200" dirty="0">
                <a:solidFill>
                  <a:schemeClr val="tx1"/>
                </a:solidFill>
                <a:effectLst/>
                <a:latin typeface="+mn-lt"/>
                <a:ea typeface="+mn-ea"/>
                <a:cs typeface="+mn-cs"/>
              </a:rPr>
              <a:t> went on to develop a collaboration with TOWIE star Lucy </a:t>
            </a:r>
            <a:r>
              <a:rPr lang="en-GB" sz="1200" kern="1200" dirty="0" err="1">
                <a:solidFill>
                  <a:schemeClr val="tx1"/>
                </a:solidFill>
                <a:effectLst/>
                <a:latin typeface="+mn-lt"/>
                <a:ea typeface="+mn-ea"/>
                <a:cs typeface="+mn-cs"/>
              </a:rPr>
              <a:t>Mecklenburgh</a:t>
            </a:r>
            <a:r>
              <a:rPr lang="en-GB" sz="1200" kern="1200" dirty="0">
                <a:solidFill>
                  <a:schemeClr val="tx1"/>
                </a:solidFill>
                <a:effectLst/>
                <a:latin typeface="+mn-lt"/>
                <a:ea typeface="+mn-ea"/>
                <a:cs typeface="+mn-cs"/>
              </a:rPr>
              <a:t>, where she launched a range of clothing. Following the success of their 2014 TV campaign, they doubled their investment YoY in 2015, with a focus on TOWIE to support the Lucy partnership. </a:t>
            </a:r>
          </a:p>
          <a:p>
            <a:r>
              <a:rPr lang="en-GB" sz="1200" kern="1200" dirty="0">
                <a:solidFill>
                  <a:schemeClr val="tx1"/>
                </a:solidFill>
                <a:effectLst/>
                <a:latin typeface="+mn-lt"/>
                <a:ea typeface="+mn-ea"/>
                <a:cs typeface="+mn-cs"/>
              </a:rPr>
              <a:t> </a:t>
            </a:r>
          </a:p>
          <a:p>
            <a:r>
              <a:rPr lang="en-GB" sz="1200" u="sng" kern="1200" dirty="0">
                <a:solidFill>
                  <a:schemeClr val="tx1"/>
                </a:solidFill>
                <a:effectLst/>
                <a:latin typeface="+mn-lt"/>
                <a:ea typeface="+mn-ea"/>
                <a:cs typeface="+mn-cs"/>
              </a:rPr>
              <a:t>2016</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TV’s role was evolving from generating demand to creating brand associations. Also, they had identified Made in Chelsea as a programme that performed well. But they were struggling to find enough spots to buy, due to the regulation that you can’t have competing brands in the same break and the high demand from their competitors. So, they were able to negotiate with Channel 4 who created an additional break, exclusive to them, in every episode of the programme. </a:t>
            </a:r>
          </a:p>
          <a:p>
            <a:r>
              <a:rPr lang="en-GB" sz="1200" kern="1200" dirty="0">
                <a:solidFill>
                  <a:schemeClr val="tx1"/>
                </a:solidFill>
                <a:effectLst/>
                <a:latin typeface="+mn-lt"/>
                <a:ea typeface="+mn-ea"/>
                <a:cs typeface="+mn-cs"/>
              </a:rPr>
              <a:t> </a:t>
            </a: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2017</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key programme that they aligned with was Love Island – a perfect vehicle for their young fashion brand and with high levels of viewing by their target audience. They invested heavily, buying first in break slots on linear and on-demand and as a result drove fame for the brand. By the end of 2017, </a:t>
            </a:r>
            <a:r>
              <a:rPr lang="en-GB" sz="1200" kern="1200" dirty="0" err="1">
                <a:solidFill>
                  <a:schemeClr val="tx1"/>
                </a:solidFill>
                <a:effectLst/>
                <a:latin typeface="+mn-lt"/>
                <a:ea typeface="+mn-ea"/>
                <a:cs typeface="+mn-cs"/>
              </a:rPr>
              <a:t>PrettyLittleThing</a:t>
            </a:r>
            <a:r>
              <a:rPr lang="en-GB" sz="1200" kern="1200" dirty="0">
                <a:solidFill>
                  <a:schemeClr val="tx1"/>
                </a:solidFill>
                <a:effectLst/>
                <a:latin typeface="+mn-lt"/>
                <a:ea typeface="+mn-ea"/>
                <a:cs typeface="+mn-cs"/>
              </a:rPr>
              <a:t> was the fastest growing online fashion retailer in the world. (Source: </a:t>
            </a:r>
            <a:r>
              <a:rPr lang="en-GB" sz="1200" kern="1200" dirty="0" err="1">
                <a:solidFill>
                  <a:schemeClr val="tx1"/>
                </a:solidFill>
                <a:effectLst/>
                <a:latin typeface="+mn-lt"/>
                <a:ea typeface="+mn-ea"/>
                <a:cs typeface="+mn-cs"/>
              </a:rPr>
              <a:t>Hitwise</a:t>
            </a:r>
            <a:r>
              <a:rPr lang="en-GB" sz="1200" kern="1200" dirty="0">
                <a:solidFill>
                  <a:schemeClr val="tx1"/>
                </a:solidFill>
                <a:effectLst/>
                <a:latin typeface="+mn-lt"/>
                <a:ea typeface="+mn-ea"/>
                <a:cs typeface="+mn-cs"/>
              </a:rPr>
              <a:t>, Fast Fashion Report, based on website traffic)</a:t>
            </a:r>
          </a:p>
          <a:p>
            <a:r>
              <a:rPr lang="en-GB" sz="1200" kern="1200" dirty="0">
                <a:solidFill>
                  <a:schemeClr val="tx1"/>
                </a:solidFill>
                <a:effectLst/>
                <a:latin typeface="+mn-lt"/>
                <a:ea typeface="+mn-ea"/>
                <a:cs typeface="+mn-cs"/>
              </a:rPr>
              <a:t> </a:t>
            </a:r>
          </a:p>
          <a:p>
            <a:r>
              <a:rPr lang="en-GB" sz="1200" u="sng" kern="1200" dirty="0">
                <a:solidFill>
                  <a:schemeClr val="tx1"/>
                </a:solidFill>
                <a:effectLst/>
                <a:latin typeface="+mn-lt"/>
                <a:ea typeface="+mn-ea"/>
                <a:cs typeface="+mn-cs"/>
              </a:rPr>
              <a:t>2018</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Over the years, activity had evolved from short-term response to longer-term brand building to sustain growth. They chose to invest in programmes that got the nation talking. For example, they bought a national peak spot in I’m A Celebrity Get Me Out Of Here and The X Factor. They used linear TV and added on-demand to amplify reach. They also continued collaborating with models and celebrities to create their own collections.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a:t>
            </a:r>
            <a:endParaRPr lang="en-GB"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PrettyLittleThing’s</a:t>
            </a:r>
            <a:r>
              <a:rPr lang="en-GB" sz="1200" kern="1200" dirty="0">
                <a:solidFill>
                  <a:schemeClr val="tx1"/>
                </a:solidFill>
                <a:effectLst/>
                <a:latin typeface="+mn-lt"/>
                <a:ea typeface="+mn-ea"/>
                <a:cs typeface="+mn-cs"/>
              </a:rPr>
              <a:t> share of Google search grew by 33 percentage points from 7% in 2014 to 40% in 2018 (Source: Nielsen </a:t>
            </a:r>
            <a:r>
              <a:rPr lang="en-GB" sz="1200" kern="1200" dirty="0" err="1">
                <a:solidFill>
                  <a:schemeClr val="tx1"/>
                </a:solidFill>
                <a:effectLst/>
                <a:latin typeface="+mn-lt"/>
                <a:ea typeface="+mn-ea"/>
                <a:cs typeface="+mn-cs"/>
              </a:rPr>
              <a:t>AdDynamix</a:t>
            </a:r>
            <a:r>
              <a:rPr lang="en-GB" sz="1200" kern="1200" dirty="0">
                <a:solidFill>
                  <a:schemeClr val="tx1"/>
                </a:solidFill>
                <a:effectLst/>
                <a:latin typeface="+mn-lt"/>
                <a:ea typeface="+mn-ea"/>
                <a:cs typeface="+mn-cs"/>
              </a:rPr>
              <a:t>, Google Trends).</a:t>
            </a:r>
          </a:p>
          <a:p>
            <a:pPr lvl="0"/>
            <a:r>
              <a:rPr lang="en-GB" sz="1200" kern="1200" dirty="0">
                <a:solidFill>
                  <a:schemeClr val="tx1"/>
                </a:solidFill>
                <a:effectLst/>
                <a:latin typeface="+mn-lt"/>
                <a:ea typeface="+mn-ea"/>
                <a:cs typeface="+mn-cs"/>
              </a:rPr>
              <a:t>As of February 2019, </a:t>
            </a:r>
            <a:r>
              <a:rPr lang="en-GB" sz="1200" kern="1200" dirty="0" err="1">
                <a:solidFill>
                  <a:schemeClr val="tx1"/>
                </a:solidFill>
                <a:effectLst/>
                <a:latin typeface="+mn-lt"/>
                <a:ea typeface="+mn-ea"/>
                <a:cs typeface="+mn-cs"/>
              </a:rPr>
              <a:t>PrettyLittleThing</a:t>
            </a:r>
            <a:r>
              <a:rPr lang="en-GB" sz="1200" kern="1200" dirty="0">
                <a:solidFill>
                  <a:schemeClr val="tx1"/>
                </a:solidFill>
                <a:effectLst/>
                <a:latin typeface="+mn-lt"/>
                <a:ea typeface="+mn-ea"/>
                <a:cs typeface="+mn-cs"/>
              </a:rPr>
              <a:t> has 5m active customers. That’s 40 times the number they had before they started working with The Specialist Works.</a:t>
            </a: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BFFE-AA9D-476F-A275-7AE7429F86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09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487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65732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0607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095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65139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428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96924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9424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7713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8151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13921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780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1739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3783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8808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41159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970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677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5355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33473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01/09/2020</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305126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01/09/2020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77492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006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01/09/2020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163935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294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5140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303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658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245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0148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01/09/2020</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32690165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C4CB-9AFD-4B62-86CF-948A36CBFF28}"/>
              </a:ext>
            </a:extLst>
          </p:cNvPr>
          <p:cNvSpPr>
            <a:spLocks noGrp="1"/>
          </p:cNvSpPr>
          <p:nvPr>
            <p:ph type="title"/>
          </p:nvPr>
        </p:nvSpPr>
        <p:spPr>
          <a:xfrm>
            <a:off x="371476" y="359944"/>
            <a:ext cx="4518576" cy="1021181"/>
          </a:xfrm>
        </p:spPr>
        <p:txBody>
          <a:bodyPr>
            <a:normAutofit fontScale="90000"/>
          </a:bodyPr>
          <a:lstStyle/>
          <a:p>
            <a:r>
              <a:rPr lang="en-GB" dirty="0">
                <a:solidFill>
                  <a:schemeClr val="accent6"/>
                </a:solidFill>
              </a:rPr>
              <a:t>How </a:t>
            </a:r>
            <a:r>
              <a:rPr lang="en-GB" dirty="0" err="1">
                <a:solidFill>
                  <a:schemeClr val="accent6"/>
                </a:solidFill>
              </a:rPr>
              <a:t>PrettyLittleThing</a:t>
            </a:r>
            <a:r>
              <a:rPr lang="en-GB" dirty="0">
                <a:solidFill>
                  <a:schemeClr val="accent6"/>
                </a:solidFill>
              </a:rPr>
              <a:t> became a </a:t>
            </a:r>
            <a:r>
              <a:rPr lang="en-GB" dirty="0" err="1">
                <a:solidFill>
                  <a:schemeClr val="accent6"/>
                </a:solidFill>
              </a:rPr>
              <a:t>PrettyBigThing</a:t>
            </a:r>
            <a:br>
              <a:rPr lang="en-GB" dirty="0"/>
            </a:br>
            <a:endParaRPr lang="en-GB" dirty="0"/>
          </a:p>
        </p:txBody>
      </p:sp>
      <p:sp>
        <p:nvSpPr>
          <p:cNvPr id="3" name="Text Placeholder 2">
            <a:extLst>
              <a:ext uri="{FF2B5EF4-FFF2-40B4-BE49-F238E27FC236}">
                <a16:creationId xmlns:a16="http://schemas.microsoft.com/office/drawing/2014/main" id="{C7F03FE9-788F-48F6-A76A-FE7BFB7A54D5}"/>
              </a:ext>
            </a:extLst>
          </p:cNvPr>
          <p:cNvSpPr>
            <a:spLocks noGrp="1"/>
          </p:cNvSpPr>
          <p:nvPr>
            <p:ph type="body" sz="quarter" idx="13"/>
          </p:nvPr>
        </p:nvSpPr>
        <p:spPr>
          <a:xfrm>
            <a:off x="377758" y="1752600"/>
            <a:ext cx="4605059" cy="4257675"/>
          </a:xfrm>
        </p:spPr>
        <p:txBody>
          <a:bodyPr>
            <a:normAutofit/>
          </a:bodyPr>
          <a:lstStyle/>
          <a:p>
            <a:r>
              <a:rPr lang="en-GB" sz="1500" u="sng" dirty="0"/>
              <a:t>Challenge</a:t>
            </a:r>
          </a:p>
          <a:p>
            <a:pPr marL="285750" lvl="0" indent="-285750">
              <a:buFont typeface="Arial" panose="020B0604020202020204" pitchFamily="34" charset="0"/>
              <a:buChar char="•"/>
            </a:pPr>
            <a:r>
              <a:rPr lang="en-GB" sz="1500" dirty="0" err="1"/>
              <a:t>PrettyLittleThing</a:t>
            </a:r>
            <a:r>
              <a:rPr lang="en-GB" sz="1500" dirty="0"/>
              <a:t> were operating in a fiercely competitive market, but with lower budgets than their competitors</a:t>
            </a:r>
          </a:p>
          <a:p>
            <a:pPr marL="285750" indent="-285750">
              <a:buFont typeface="Arial" panose="020B0604020202020204" pitchFamily="34" charset="0"/>
              <a:buChar char="•"/>
            </a:pPr>
            <a:r>
              <a:rPr lang="en-GB" sz="1500" dirty="0"/>
              <a:t>The challenge was to drive 16-34 women to the website and grow the brand over several years</a:t>
            </a:r>
          </a:p>
          <a:p>
            <a:r>
              <a:rPr lang="en-GB" sz="1500" u="sng" dirty="0"/>
              <a:t>Solution</a:t>
            </a:r>
          </a:p>
          <a:p>
            <a:pPr marL="285750" indent="-285750">
              <a:buFont typeface="Arial" panose="020B0604020202020204" pitchFamily="34" charset="0"/>
              <a:buChar char="•"/>
            </a:pPr>
            <a:r>
              <a:rPr lang="en-GB" sz="1500" dirty="0"/>
              <a:t>Their strategy evolved over the years from short-term response led campaigns to longer term brand building to sustain growth</a:t>
            </a:r>
          </a:p>
          <a:p>
            <a:r>
              <a:rPr lang="en-GB" sz="1500" u="sng" dirty="0"/>
              <a:t>Results</a:t>
            </a:r>
          </a:p>
          <a:p>
            <a:pPr marL="285750" indent="-285750">
              <a:buFont typeface="Arial" panose="020B0604020202020204" pitchFamily="34" charset="0"/>
              <a:buChar char="•"/>
            </a:pPr>
            <a:r>
              <a:rPr lang="en-GB" sz="1500" dirty="0" err="1"/>
              <a:t>PrettyLittleThing’s</a:t>
            </a:r>
            <a:r>
              <a:rPr lang="en-GB" sz="1500" dirty="0"/>
              <a:t> share of Google search grew by 33 percentage points from 7% in 2014 to 40% in 2018</a:t>
            </a:r>
          </a:p>
          <a:p>
            <a:pPr marL="285750" indent="-285750">
              <a:buFont typeface="Arial" panose="020B0604020202020204" pitchFamily="34" charset="0"/>
              <a:buChar char="•"/>
            </a:pPr>
            <a:endParaRPr lang="en-GB" sz="1400" dirty="0"/>
          </a:p>
        </p:txBody>
      </p:sp>
      <p:pic>
        <p:nvPicPr>
          <p:cNvPr id="1026" name="Picture 2" descr="How PrettyLittleThing uses EDITED to stay faster than fast fashion — EDITED">
            <a:extLst>
              <a:ext uri="{FF2B5EF4-FFF2-40B4-BE49-F238E27FC236}">
                <a16:creationId xmlns:a16="http://schemas.microsoft.com/office/drawing/2014/main" id="{5DF0655B-6185-4B75-A131-5FA574F30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776" y="737313"/>
            <a:ext cx="2869885" cy="3284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e Specialist Works – the media agency for brands that want to grow fast">
            <a:extLst>
              <a:ext uri="{FF2B5EF4-FFF2-40B4-BE49-F238E27FC236}">
                <a16:creationId xmlns:a16="http://schemas.microsoft.com/office/drawing/2014/main" id="{53C1F58D-FBF3-4D51-B7E8-5AA23CBB53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071" r="28078" b="3448"/>
          <a:stretch/>
        </p:blipFill>
        <p:spPr bwMode="auto">
          <a:xfrm>
            <a:off x="9723093" y="489681"/>
            <a:ext cx="1726786" cy="8224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13" descr="A person sitting next to a teddy bear&#10;&#10;Description automatically generated">
            <a:extLst>
              <a:ext uri="{FF2B5EF4-FFF2-40B4-BE49-F238E27FC236}">
                <a16:creationId xmlns:a16="http://schemas.microsoft.com/office/drawing/2014/main" id="{28345278-5F81-4023-8EB5-C185C7983D74}"/>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l="-939" r="939" b="25880"/>
          <a:stretch/>
        </p:blipFill>
        <p:spPr>
          <a:xfrm>
            <a:off x="5369668" y="1752600"/>
            <a:ext cx="6342907" cy="3513138"/>
          </a:xfrm>
        </p:spPr>
      </p:pic>
    </p:spTree>
    <p:extLst>
      <p:ext uri="{BB962C8B-B14F-4D97-AF65-F5344CB8AC3E}">
        <p14:creationId xmlns:p14="http://schemas.microsoft.com/office/powerpoint/2010/main" val="158721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713</Words>
  <Application>Microsoft Office PowerPoint</Application>
  <PresentationFormat>Widescreen</PresentationFormat>
  <Paragraphs>42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How PrettyLittleThing became a PrettyBigThing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Fred. Olsen – Cruising up the awareness rankings</dc:title>
  <dc:creator>Sam Olive</dc:creator>
  <cp:lastModifiedBy>Zoe Harkness</cp:lastModifiedBy>
  <cp:revision>10</cp:revision>
  <dcterms:created xsi:type="dcterms:W3CDTF">2020-01-24T16:35:16Z</dcterms:created>
  <dcterms:modified xsi:type="dcterms:W3CDTF">2020-09-01T16:16:24Z</dcterms:modified>
</cp:coreProperties>
</file>