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533" r:id="rId2"/>
    <p:sldMasterId id="2147484325" r:id="rId3"/>
  </p:sldMasterIdLst>
  <p:notesMasterIdLst>
    <p:notesMasterId r:id="rId8"/>
  </p:notesMasterIdLst>
  <p:sldIdLst>
    <p:sldId id="4963" r:id="rId4"/>
    <p:sldId id="258" r:id="rId5"/>
    <p:sldId id="1142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Search volume for 'Jane Plan'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m/d/yyyy</c:formatCode>
                <c:ptCount val="130"/>
                <c:pt idx="0">
                  <c:v>43835</c:v>
                </c:pt>
                <c:pt idx="1">
                  <c:v>43842</c:v>
                </c:pt>
                <c:pt idx="2">
                  <c:v>43849</c:v>
                </c:pt>
                <c:pt idx="3">
                  <c:v>43856</c:v>
                </c:pt>
                <c:pt idx="4">
                  <c:v>43863</c:v>
                </c:pt>
                <c:pt idx="5">
                  <c:v>43870</c:v>
                </c:pt>
                <c:pt idx="6">
                  <c:v>43877</c:v>
                </c:pt>
                <c:pt idx="7">
                  <c:v>43884</c:v>
                </c:pt>
                <c:pt idx="8">
                  <c:v>43891</c:v>
                </c:pt>
                <c:pt idx="9">
                  <c:v>43898</c:v>
                </c:pt>
                <c:pt idx="10">
                  <c:v>43905</c:v>
                </c:pt>
                <c:pt idx="11">
                  <c:v>43912</c:v>
                </c:pt>
                <c:pt idx="12">
                  <c:v>43919</c:v>
                </c:pt>
                <c:pt idx="13">
                  <c:v>43926</c:v>
                </c:pt>
                <c:pt idx="14">
                  <c:v>43933</c:v>
                </c:pt>
                <c:pt idx="15">
                  <c:v>43940</c:v>
                </c:pt>
                <c:pt idx="16">
                  <c:v>43947</c:v>
                </c:pt>
                <c:pt idx="17">
                  <c:v>43954</c:v>
                </c:pt>
                <c:pt idx="18">
                  <c:v>43961</c:v>
                </c:pt>
                <c:pt idx="19">
                  <c:v>43968</c:v>
                </c:pt>
                <c:pt idx="20">
                  <c:v>43975</c:v>
                </c:pt>
                <c:pt idx="21">
                  <c:v>43982</c:v>
                </c:pt>
                <c:pt idx="22">
                  <c:v>43989</c:v>
                </c:pt>
                <c:pt idx="23">
                  <c:v>43996</c:v>
                </c:pt>
                <c:pt idx="24">
                  <c:v>44003</c:v>
                </c:pt>
                <c:pt idx="25">
                  <c:v>44010</c:v>
                </c:pt>
                <c:pt idx="26">
                  <c:v>44017</c:v>
                </c:pt>
                <c:pt idx="27">
                  <c:v>44024</c:v>
                </c:pt>
                <c:pt idx="28">
                  <c:v>44031</c:v>
                </c:pt>
                <c:pt idx="29">
                  <c:v>44038</c:v>
                </c:pt>
                <c:pt idx="30">
                  <c:v>44045</c:v>
                </c:pt>
                <c:pt idx="31">
                  <c:v>44052</c:v>
                </c:pt>
                <c:pt idx="32">
                  <c:v>44059</c:v>
                </c:pt>
                <c:pt idx="33">
                  <c:v>44066</c:v>
                </c:pt>
                <c:pt idx="34">
                  <c:v>44073</c:v>
                </c:pt>
                <c:pt idx="35">
                  <c:v>44080</c:v>
                </c:pt>
                <c:pt idx="36">
                  <c:v>44087</c:v>
                </c:pt>
                <c:pt idx="37">
                  <c:v>44094</c:v>
                </c:pt>
                <c:pt idx="38">
                  <c:v>44101</c:v>
                </c:pt>
                <c:pt idx="39">
                  <c:v>44108</c:v>
                </c:pt>
                <c:pt idx="40">
                  <c:v>44115</c:v>
                </c:pt>
                <c:pt idx="41">
                  <c:v>44122</c:v>
                </c:pt>
                <c:pt idx="42">
                  <c:v>44129</c:v>
                </c:pt>
                <c:pt idx="43">
                  <c:v>44136</c:v>
                </c:pt>
                <c:pt idx="44">
                  <c:v>44143</c:v>
                </c:pt>
                <c:pt idx="45">
                  <c:v>44150</c:v>
                </c:pt>
                <c:pt idx="46">
                  <c:v>44157</c:v>
                </c:pt>
                <c:pt idx="47">
                  <c:v>44164</c:v>
                </c:pt>
                <c:pt idx="48">
                  <c:v>44171</c:v>
                </c:pt>
                <c:pt idx="49">
                  <c:v>44178</c:v>
                </c:pt>
                <c:pt idx="50">
                  <c:v>44185</c:v>
                </c:pt>
                <c:pt idx="51">
                  <c:v>44192</c:v>
                </c:pt>
                <c:pt idx="52">
                  <c:v>44199</c:v>
                </c:pt>
                <c:pt idx="53">
                  <c:v>44206</c:v>
                </c:pt>
                <c:pt idx="54">
                  <c:v>44213</c:v>
                </c:pt>
                <c:pt idx="55">
                  <c:v>44220</c:v>
                </c:pt>
                <c:pt idx="56">
                  <c:v>44227</c:v>
                </c:pt>
                <c:pt idx="57">
                  <c:v>44234</c:v>
                </c:pt>
                <c:pt idx="58">
                  <c:v>44241</c:v>
                </c:pt>
                <c:pt idx="59">
                  <c:v>44248</c:v>
                </c:pt>
                <c:pt idx="60">
                  <c:v>44255</c:v>
                </c:pt>
                <c:pt idx="61">
                  <c:v>44262</c:v>
                </c:pt>
                <c:pt idx="62">
                  <c:v>44269</c:v>
                </c:pt>
                <c:pt idx="63">
                  <c:v>44276</c:v>
                </c:pt>
                <c:pt idx="64">
                  <c:v>44283</c:v>
                </c:pt>
                <c:pt idx="65">
                  <c:v>44290</c:v>
                </c:pt>
                <c:pt idx="66">
                  <c:v>44297</c:v>
                </c:pt>
                <c:pt idx="67">
                  <c:v>44304</c:v>
                </c:pt>
                <c:pt idx="68">
                  <c:v>44311</c:v>
                </c:pt>
                <c:pt idx="69">
                  <c:v>44318</c:v>
                </c:pt>
                <c:pt idx="70">
                  <c:v>44325</c:v>
                </c:pt>
                <c:pt idx="71">
                  <c:v>44332</c:v>
                </c:pt>
                <c:pt idx="72">
                  <c:v>44339</c:v>
                </c:pt>
                <c:pt idx="73">
                  <c:v>44346</c:v>
                </c:pt>
                <c:pt idx="74">
                  <c:v>44353</c:v>
                </c:pt>
                <c:pt idx="75">
                  <c:v>44360</c:v>
                </c:pt>
                <c:pt idx="76">
                  <c:v>44367</c:v>
                </c:pt>
                <c:pt idx="77">
                  <c:v>44374</c:v>
                </c:pt>
                <c:pt idx="78">
                  <c:v>44381</c:v>
                </c:pt>
                <c:pt idx="79">
                  <c:v>44388</c:v>
                </c:pt>
                <c:pt idx="80">
                  <c:v>44395</c:v>
                </c:pt>
                <c:pt idx="81">
                  <c:v>44402</c:v>
                </c:pt>
                <c:pt idx="82">
                  <c:v>44409</c:v>
                </c:pt>
                <c:pt idx="83">
                  <c:v>44416</c:v>
                </c:pt>
                <c:pt idx="84">
                  <c:v>44423</c:v>
                </c:pt>
                <c:pt idx="85">
                  <c:v>44430</c:v>
                </c:pt>
                <c:pt idx="86">
                  <c:v>44437</c:v>
                </c:pt>
                <c:pt idx="87">
                  <c:v>44444</c:v>
                </c:pt>
                <c:pt idx="88">
                  <c:v>44451</c:v>
                </c:pt>
                <c:pt idx="89">
                  <c:v>44458</c:v>
                </c:pt>
                <c:pt idx="90">
                  <c:v>44465</c:v>
                </c:pt>
                <c:pt idx="91">
                  <c:v>44472</c:v>
                </c:pt>
                <c:pt idx="92">
                  <c:v>44479</c:v>
                </c:pt>
                <c:pt idx="93">
                  <c:v>44486</c:v>
                </c:pt>
                <c:pt idx="94">
                  <c:v>44493</c:v>
                </c:pt>
                <c:pt idx="95">
                  <c:v>44500</c:v>
                </c:pt>
                <c:pt idx="96">
                  <c:v>44507</c:v>
                </c:pt>
                <c:pt idx="97">
                  <c:v>44514</c:v>
                </c:pt>
                <c:pt idx="98">
                  <c:v>44521</c:v>
                </c:pt>
                <c:pt idx="99">
                  <c:v>44528</c:v>
                </c:pt>
                <c:pt idx="100">
                  <c:v>44535</c:v>
                </c:pt>
                <c:pt idx="101">
                  <c:v>44542</c:v>
                </c:pt>
                <c:pt idx="102">
                  <c:v>44549</c:v>
                </c:pt>
                <c:pt idx="103">
                  <c:v>44556</c:v>
                </c:pt>
                <c:pt idx="104">
                  <c:v>44563</c:v>
                </c:pt>
                <c:pt idx="105">
                  <c:v>44570</c:v>
                </c:pt>
                <c:pt idx="106">
                  <c:v>44577</c:v>
                </c:pt>
                <c:pt idx="107">
                  <c:v>44584</c:v>
                </c:pt>
                <c:pt idx="108">
                  <c:v>44591</c:v>
                </c:pt>
                <c:pt idx="109">
                  <c:v>44598</c:v>
                </c:pt>
                <c:pt idx="110">
                  <c:v>44605</c:v>
                </c:pt>
                <c:pt idx="111">
                  <c:v>44612</c:v>
                </c:pt>
                <c:pt idx="112">
                  <c:v>44619</c:v>
                </c:pt>
                <c:pt idx="113">
                  <c:v>44626</c:v>
                </c:pt>
                <c:pt idx="114">
                  <c:v>44633</c:v>
                </c:pt>
                <c:pt idx="115">
                  <c:v>44640</c:v>
                </c:pt>
                <c:pt idx="116">
                  <c:v>44647</c:v>
                </c:pt>
                <c:pt idx="117">
                  <c:v>44654</c:v>
                </c:pt>
                <c:pt idx="118">
                  <c:v>44661</c:v>
                </c:pt>
                <c:pt idx="119">
                  <c:v>44668</c:v>
                </c:pt>
                <c:pt idx="120">
                  <c:v>44675</c:v>
                </c:pt>
                <c:pt idx="121">
                  <c:v>44682</c:v>
                </c:pt>
                <c:pt idx="122">
                  <c:v>44689</c:v>
                </c:pt>
                <c:pt idx="123">
                  <c:v>44696</c:v>
                </c:pt>
                <c:pt idx="124">
                  <c:v>44703</c:v>
                </c:pt>
                <c:pt idx="125">
                  <c:v>44710</c:v>
                </c:pt>
                <c:pt idx="126">
                  <c:v>44717</c:v>
                </c:pt>
                <c:pt idx="127">
                  <c:v>44724</c:v>
                </c:pt>
                <c:pt idx="128">
                  <c:v>44731</c:v>
                </c:pt>
                <c:pt idx="129">
                  <c:v>44738</c:v>
                </c:pt>
              </c:numCache>
            </c:numRef>
          </c:cat>
          <c:val>
            <c:numRef>
              <c:f>Sheet1!$B$2:$B$131</c:f>
              <c:numCache>
                <c:formatCode>General</c:formatCode>
                <c:ptCount val="130"/>
                <c:pt idx="0">
                  <c:v>61</c:v>
                </c:pt>
                <c:pt idx="1">
                  <c:v>38</c:v>
                </c:pt>
                <c:pt idx="2">
                  <c:v>42</c:v>
                </c:pt>
                <c:pt idx="3">
                  <c:v>41</c:v>
                </c:pt>
                <c:pt idx="4">
                  <c:v>25</c:v>
                </c:pt>
                <c:pt idx="5">
                  <c:v>27</c:v>
                </c:pt>
                <c:pt idx="6">
                  <c:v>16</c:v>
                </c:pt>
                <c:pt idx="7">
                  <c:v>23</c:v>
                </c:pt>
                <c:pt idx="8">
                  <c:v>8</c:v>
                </c:pt>
                <c:pt idx="9">
                  <c:v>17</c:v>
                </c:pt>
                <c:pt idx="10">
                  <c:v>11</c:v>
                </c:pt>
                <c:pt idx="11">
                  <c:v>22</c:v>
                </c:pt>
                <c:pt idx="12">
                  <c:v>27</c:v>
                </c:pt>
                <c:pt idx="13">
                  <c:v>18</c:v>
                </c:pt>
                <c:pt idx="14">
                  <c:v>26</c:v>
                </c:pt>
                <c:pt idx="15">
                  <c:v>17</c:v>
                </c:pt>
                <c:pt idx="16">
                  <c:v>23</c:v>
                </c:pt>
                <c:pt idx="17">
                  <c:v>25</c:v>
                </c:pt>
                <c:pt idx="18">
                  <c:v>21</c:v>
                </c:pt>
                <c:pt idx="19">
                  <c:v>30</c:v>
                </c:pt>
                <c:pt idx="20">
                  <c:v>32</c:v>
                </c:pt>
                <c:pt idx="21">
                  <c:v>20</c:v>
                </c:pt>
                <c:pt idx="22">
                  <c:v>25</c:v>
                </c:pt>
                <c:pt idx="23">
                  <c:v>39</c:v>
                </c:pt>
                <c:pt idx="24">
                  <c:v>46</c:v>
                </c:pt>
                <c:pt idx="25">
                  <c:v>47</c:v>
                </c:pt>
                <c:pt idx="26">
                  <c:v>37</c:v>
                </c:pt>
                <c:pt idx="27">
                  <c:v>28</c:v>
                </c:pt>
                <c:pt idx="28">
                  <c:v>22</c:v>
                </c:pt>
                <c:pt idx="29">
                  <c:v>35</c:v>
                </c:pt>
                <c:pt idx="30">
                  <c:v>26</c:v>
                </c:pt>
                <c:pt idx="31">
                  <c:v>19</c:v>
                </c:pt>
                <c:pt idx="32">
                  <c:v>34</c:v>
                </c:pt>
                <c:pt idx="33">
                  <c:v>34</c:v>
                </c:pt>
                <c:pt idx="34">
                  <c:v>20</c:v>
                </c:pt>
                <c:pt idx="35">
                  <c:v>20</c:v>
                </c:pt>
                <c:pt idx="36">
                  <c:v>29</c:v>
                </c:pt>
                <c:pt idx="37">
                  <c:v>25</c:v>
                </c:pt>
                <c:pt idx="38">
                  <c:v>31</c:v>
                </c:pt>
                <c:pt idx="39">
                  <c:v>16</c:v>
                </c:pt>
                <c:pt idx="40">
                  <c:v>22</c:v>
                </c:pt>
                <c:pt idx="41">
                  <c:v>27</c:v>
                </c:pt>
                <c:pt idx="42">
                  <c:v>21</c:v>
                </c:pt>
                <c:pt idx="43">
                  <c:v>13</c:v>
                </c:pt>
                <c:pt idx="44">
                  <c:v>6</c:v>
                </c:pt>
                <c:pt idx="45">
                  <c:v>16</c:v>
                </c:pt>
                <c:pt idx="46">
                  <c:v>14</c:v>
                </c:pt>
                <c:pt idx="47">
                  <c:v>5</c:v>
                </c:pt>
                <c:pt idx="48">
                  <c:v>0</c:v>
                </c:pt>
                <c:pt idx="49">
                  <c:v>6</c:v>
                </c:pt>
                <c:pt idx="50">
                  <c:v>7</c:v>
                </c:pt>
                <c:pt idx="51">
                  <c:v>100</c:v>
                </c:pt>
                <c:pt idx="52">
                  <c:v>57</c:v>
                </c:pt>
                <c:pt idx="53">
                  <c:v>39</c:v>
                </c:pt>
                <c:pt idx="54">
                  <c:v>39</c:v>
                </c:pt>
                <c:pt idx="55">
                  <c:v>41</c:v>
                </c:pt>
                <c:pt idx="56">
                  <c:v>32</c:v>
                </c:pt>
                <c:pt idx="57">
                  <c:v>36</c:v>
                </c:pt>
                <c:pt idx="58">
                  <c:v>36</c:v>
                </c:pt>
                <c:pt idx="59">
                  <c:v>35</c:v>
                </c:pt>
                <c:pt idx="60">
                  <c:v>40</c:v>
                </c:pt>
                <c:pt idx="61">
                  <c:v>39</c:v>
                </c:pt>
                <c:pt idx="62">
                  <c:v>34</c:v>
                </c:pt>
                <c:pt idx="63">
                  <c:v>34</c:v>
                </c:pt>
                <c:pt idx="64">
                  <c:v>39</c:v>
                </c:pt>
                <c:pt idx="65">
                  <c:v>41</c:v>
                </c:pt>
                <c:pt idx="66">
                  <c:v>35</c:v>
                </c:pt>
                <c:pt idx="67">
                  <c:v>28</c:v>
                </c:pt>
                <c:pt idx="68">
                  <c:v>36</c:v>
                </c:pt>
                <c:pt idx="69">
                  <c:v>35</c:v>
                </c:pt>
                <c:pt idx="70">
                  <c:v>38</c:v>
                </c:pt>
                <c:pt idx="71">
                  <c:v>37</c:v>
                </c:pt>
                <c:pt idx="72">
                  <c:v>38</c:v>
                </c:pt>
                <c:pt idx="73">
                  <c:v>41</c:v>
                </c:pt>
                <c:pt idx="74">
                  <c:v>45</c:v>
                </c:pt>
                <c:pt idx="75">
                  <c:v>38</c:v>
                </c:pt>
                <c:pt idx="76">
                  <c:v>57</c:v>
                </c:pt>
                <c:pt idx="77">
                  <c:v>66</c:v>
                </c:pt>
                <c:pt idx="78">
                  <c:v>46</c:v>
                </c:pt>
                <c:pt idx="79">
                  <c:v>45</c:v>
                </c:pt>
                <c:pt idx="80">
                  <c:v>22</c:v>
                </c:pt>
                <c:pt idx="81">
                  <c:v>16</c:v>
                </c:pt>
                <c:pt idx="82">
                  <c:v>21</c:v>
                </c:pt>
                <c:pt idx="83">
                  <c:v>15</c:v>
                </c:pt>
                <c:pt idx="84">
                  <c:v>23</c:v>
                </c:pt>
                <c:pt idx="85">
                  <c:v>24</c:v>
                </c:pt>
                <c:pt idx="86">
                  <c:v>27</c:v>
                </c:pt>
                <c:pt idx="87">
                  <c:v>33</c:v>
                </c:pt>
                <c:pt idx="88">
                  <c:v>24</c:v>
                </c:pt>
                <c:pt idx="89">
                  <c:v>28</c:v>
                </c:pt>
                <c:pt idx="90">
                  <c:v>26</c:v>
                </c:pt>
                <c:pt idx="91">
                  <c:v>13</c:v>
                </c:pt>
                <c:pt idx="92">
                  <c:v>5</c:v>
                </c:pt>
                <c:pt idx="93">
                  <c:v>6</c:v>
                </c:pt>
                <c:pt idx="94">
                  <c:v>11</c:v>
                </c:pt>
                <c:pt idx="95">
                  <c:v>5</c:v>
                </c:pt>
                <c:pt idx="96">
                  <c:v>15</c:v>
                </c:pt>
                <c:pt idx="97">
                  <c:v>6</c:v>
                </c:pt>
                <c:pt idx="98">
                  <c:v>3</c:v>
                </c:pt>
                <c:pt idx="99">
                  <c:v>4</c:v>
                </c:pt>
                <c:pt idx="100">
                  <c:v>3</c:v>
                </c:pt>
                <c:pt idx="101">
                  <c:v>10</c:v>
                </c:pt>
                <c:pt idx="102">
                  <c:v>0</c:v>
                </c:pt>
                <c:pt idx="103">
                  <c:v>52</c:v>
                </c:pt>
                <c:pt idx="104">
                  <c:v>48</c:v>
                </c:pt>
                <c:pt idx="105">
                  <c:v>24</c:v>
                </c:pt>
                <c:pt idx="106">
                  <c:v>28</c:v>
                </c:pt>
                <c:pt idx="107">
                  <c:v>28</c:v>
                </c:pt>
                <c:pt idx="108">
                  <c:v>27</c:v>
                </c:pt>
                <c:pt idx="109">
                  <c:v>20</c:v>
                </c:pt>
                <c:pt idx="110">
                  <c:v>21</c:v>
                </c:pt>
                <c:pt idx="111">
                  <c:v>19</c:v>
                </c:pt>
                <c:pt idx="112">
                  <c:v>16</c:v>
                </c:pt>
                <c:pt idx="113">
                  <c:v>25</c:v>
                </c:pt>
                <c:pt idx="114">
                  <c:v>23</c:v>
                </c:pt>
                <c:pt idx="115">
                  <c:v>20</c:v>
                </c:pt>
                <c:pt idx="116">
                  <c:v>22</c:v>
                </c:pt>
                <c:pt idx="117">
                  <c:v>17</c:v>
                </c:pt>
                <c:pt idx="118">
                  <c:v>16</c:v>
                </c:pt>
                <c:pt idx="119">
                  <c:v>29</c:v>
                </c:pt>
                <c:pt idx="120">
                  <c:v>24</c:v>
                </c:pt>
                <c:pt idx="121">
                  <c:v>31</c:v>
                </c:pt>
                <c:pt idx="122">
                  <c:v>11</c:v>
                </c:pt>
                <c:pt idx="123">
                  <c:v>23</c:v>
                </c:pt>
                <c:pt idx="124">
                  <c:v>15</c:v>
                </c:pt>
                <c:pt idx="125">
                  <c:v>27</c:v>
                </c:pt>
                <c:pt idx="126">
                  <c:v>18</c:v>
                </c:pt>
                <c:pt idx="127">
                  <c:v>18</c:v>
                </c:pt>
                <c:pt idx="128">
                  <c:v>15</c:v>
                </c:pt>
                <c:pt idx="129">
                  <c:v>20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EAD-45AF-9507-7D007FCA5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7299008"/>
        <c:axId val="68729318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TV Exposures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m/d/yyyy</c:formatCode>
                <c:ptCount val="130"/>
                <c:pt idx="0">
                  <c:v>43835</c:v>
                </c:pt>
                <c:pt idx="1">
                  <c:v>43842</c:v>
                </c:pt>
                <c:pt idx="2">
                  <c:v>43849</c:v>
                </c:pt>
                <c:pt idx="3">
                  <c:v>43856</c:v>
                </c:pt>
                <c:pt idx="4">
                  <c:v>43863</c:v>
                </c:pt>
                <c:pt idx="5">
                  <c:v>43870</c:v>
                </c:pt>
                <c:pt idx="6">
                  <c:v>43877</c:v>
                </c:pt>
                <c:pt idx="7">
                  <c:v>43884</c:v>
                </c:pt>
                <c:pt idx="8">
                  <c:v>43891</c:v>
                </c:pt>
                <c:pt idx="9">
                  <c:v>43898</c:v>
                </c:pt>
                <c:pt idx="10">
                  <c:v>43905</c:v>
                </c:pt>
                <c:pt idx="11">
                  <c:v>43912</c:v>
                </c:pt>
                <c:pt idx="12">
                  <c:v>43919</c:v>
                </c:pt>
                <c:pt idx="13">
                  <c:v>43926</c:v>
                </c:pt>
                <c:pt idx="14">
                  <c:v>43933</c:v>
                </c:pt>
                <c:pt idx="15">
                  <c:v>43940</c:v>
                </c:pt>
                <c:pt idx="16">
                  <c:v>43947</c:v>
                </c:pt>
                <c:pt idx="17">
                  <c:v>43954</c:v>
                </c:pt>
                <c:pt idx="18">
                  <c:v>43961</c:v>
                </c:pt>
                <c:pt idx="19">
                  <c:v>43968</c:v>
                </c:pt>
                <c:pt idx="20">
                  <c:v>43975</c:v>
                </c:pt>
                <c:pt idx="21">
                  <c:v>43982</c:v>
                </c:pt>
                <c:pt idx="22">
                  <c:v>43989</c:v>
                </c:pt>
                <c:pt idx="23">
                  <c:v>43996</c:v>
                </c:pt>
                <c:pt idx="24">
                  <c:v>44003</c:v>
                </c:pt>
                <c:pt idx="25">
                  <c:v>44010</c:v>
                </c:pt>
                <c:pt idx="26">
                  <c:v>44017</c:v>
                </c:pt>
                <c:pt idx="27">
                  <c:v>44024</c:v>
                </c:pt>
                <c:pt idx="28">
                  <c:v>44031</c:v>
                </c:pt>
                <c:pt idx="29">
                  <c:v>44038</c:v>
                </c:pt>
                <c:pt idx="30">
                  <c:v>44045</c:v>
                </c:pt>
                <c:pt idx="31">
                  <c:v>44052</c:v>
                </c:pt>
                <c:pt idx="32">
                  <c:v>44059</c:v>
                </c:pt>
                <c:pt idx="33">
                  <c:v>44066</c:v>
                </c:pt>
                <c:pt idx="34">
                  <c:v>44073</c:v>
                </c:pt>
                <c:pt idx="35">
                  <c:v>44080</c:v>
                </c:pt>
                <c:pt idx="36">
                  <c:v>44087</c:v>
                </c:pt>
                <c:pt idx="37">
                  <c:v>44094</c:v>
                </c:pt>
                <c:pt idx="38">
                  <c:v>44101</c:v>
                </c:pt>
                <c:pt idx="39">
                  <c:v>44108</c:v>
                </c:pt>
                <c:pt idx="40">
                  <c:v>44115</c:v>
                </c:pt>
                <c:pt idx="41">
                  <c:v>44122</c:v>
                </c:pt>
                <c:pt idx="42">
                  <c:v>44129</c:v>
                </c:pt>
                <c:pt idx="43">
                  <c:v>44136</c:v>
                </c:pt>
                <c:pt idx="44">
                  <c:v>44143</c:v>
                </c:pt>
                <c:pt idx="45">
                  <c:v>44150</c:v>
                </c:pt>
                <c:pt idx="46">
                  <c:v>44157</c:v>
                </c:pt>
                <c:pt idx="47">
                  <c:v>44164</c:v>
                </c:pt>
                <c:pt idx="48">
                  <c:v>44171</c:v>
                </c:pt>
                <c:pt idx="49">
                  <c:v>44178</c:v>
                </c:pt>
                <c:pt idx="50">
                  <c:v>44185</c:v>
                </c:pt>
                <c:pt idx="51">
                  <c:v>44192</c:v>
                </c:pt>
                <c:pt idx="52">
                  <c:v>44199</c:v>
                </c:pt>
                <c:pt idx="53">
                  <c:v>44206</c:v>
                </c:pt>
                <c:pt idx="54">
                  <c:v>44213</c:v>
                </c:pt>
                <c:pt idx="55">
                  <c:v>44220</c:v>
                </c:pt>
                <c:pt idx="56">
                  <c:v>44227</c:v>
                </c:pt>
                <c:pt idx="57">
                  <c:v>44234</c:v>
                </c:pt>
                <c:pt idx="58">
                  <c:v>44241</c:v>
                </c:pt>
                <c:pt idx="59">
                  <c:v>44248</c:v>
                </c:pt>
                <c:pt idx="60">
                  <c:v>44255</c:v>
                </c:pt>
                <c:pt idx="61">
                  <c:v>44262</c:v>
                </c:pt>
                <c:pt idx="62">
                  <c:v>44269</c:v>
                </c:pt>
                <c:pt idx="63">
                  <c:v>44276</c:v>
                </c:pt>
                <c:pt idx="64">
                  <c:v>44283</c:v>
                </c:pt>
                <c:pt idx="65">
                  <c:v>44290</c:v>
                </c:pt>
                <c:pt idx="66">
                  <c:v>44297</c:v>
                </c:pt>
                <c:pt idx="67">
                  <c:v>44304</c:v>
                </c:pt>
                <c:pt idx="68">
                  <c:v>44311</c:v>
                </c:pt>
                <c:pt idx="69">
                  <c:v>44318</c:v>
                </c:pt>
                <c:pt idx="70">
                  <c:v>44325</c:v>
                </c:pt>
                <c:pt idx="71">
                  <c:v>44332</c:v>
                </c:pt>
                <c:pt idx="72">
                  <c:v>44339</c:v>
                </c:pt>
                <c:pt idx="73">
                  <c:v>44346</c:v>
                </c:pt>
                <c:pt idx="74">
                  <c:v>44353</c:v>
                </c:pt>
                <c:pt idx="75">
                  <c:v>44360</c:v>
                </c:pt>
                <c:pt idx="76">
                  <c:v>44367</c:v>
                </c:pt>
                <c:pt idx="77">
                  <c:v>44374</c:v>
                </c:pt>
                <c:pt idx="78">
                  <c:v>44381</c:v>
                </c:pt>
                <c:pt idx="79">
                  <c:v>44388</c:v>
                </c:pt>
                <c:pt idx="80">
                  <c:v>44395</c:v>
                </c:pt>
                <c:pt idx="81">
                  <c:v>44402</c:v>
                </c:pt>
                <c:pt idx="82">
                  <c:v>44409</c:v>
                </c:pt>
                <c:pt idx="83">
                  <c:v>44416</c:v>
                </c:pt>
                <c:pt idx="84">
                  <c:v>44423</c:v>
                </c:pt>
                <c:pt idx="85">
                  <c:v>44430</c:v>
                </c:pt>
                <c:pt idx="86">
                  <c:v>44437</c:v>
                </c:pt>
                <c:pt idx="87">
                  <c:v>44444</c:v>
                </c:pt>
                <c:pt idx="88">
                  <c:v>44451</c:v>
                </c:pt>
                <c:pt idx="89">
                  <c:v>44458</c:v>
                </c:pt>
                <c:pt idx="90">
                  <c:v>44465</c:v>
                </c:pt>
                <c:pt idx="91">
                  <c:v>44472</c:v>
                </c:pt>
                <c:pt idx="92">
                  <c:v>44479</c:v>
                </c:pt>
                <c:pt idx="93">
                  <c:v>44486</c:v>
                </c:pt>
                <c:pt idx="94">
                  <c:v>44493</c:v>
                </c:pt>
                <c:pt idx="95">
                  <c:v>44500</c:v>
                </c:pt>
                <c:pt idx="96">
                  <c:v>44507</c:v>
                </c:pt>
                <c:pt idx="97">
                  <c:v>44514</c:v>
                </c:pt>
                <c:pt idx="98">
                  <c:v>44521</c:v>
                </c:pt>
                <c:pt idx="99">
                  <c:v>44528</c:v>
                </c:pt>
                <c:pt idx="100">
                  <c:v>44535</c:v>
                </c:pt>
                <c:pt idx="101">
                  <c:v>44542</c:v>
                </c:pt>
                <c:pt idx="102">
                  <c:v>44549</c:v>
                </c:pt>
                <c:pt idx="103">
                  <c:v>44556</c:v>
                </c:pt>
                <c:pt idx="104">
                  <c:v>44563</c:v>
                </c:pt>
                <c:pt idx="105">
                  <c:v>44570</c:v>
                </c:pt>
                <c:pt idx="106">
                  <c:v>44577</c:v>
                </c:pt>
                <c:pt idx="107">
                  <c:v>44584</c:v>
                </c:pt>
                <c:pt idx="108">
                  <c:v>44591</c:v>
                </c:pt>
                <c:pt idx="109">
                  <c:v>44598</c:v>
                </c:pt>
                <c:pt idx="110">
                  <c:v>44605</c:v>
                </c:pt>
                <c:pt idx="111">
                  <c:v>44612</c:v>
                </c:pt>
                <c:pt idx="112">
                  <c:v>44619</c:v>
                </c:pt>
                <c:pt idx="113">
                  <c:v>44626</c:v>
                </c:pt>
                <c:pt idx="114">
                  <c:v>44633</c:v>
                </c:pt>
                <c:pt idx="115">
                  <c:v>44640</c:v>
                </c:pt>
                <c:pt idx="116">
                  <c:v>44647</c:v>
                </c:pt>
                <c:pt idx="117">
                  <c:v>44654</c:v>
                </c:pt>
                <c:pt idx="118">
                  <c:v>44661</c:v>
                </c:pt>
                <c:pt idx="119">
                  <c:v>44668</c:v>
                </c:pt>
                <c:pt idx="120">
                  <c:v>44675</c:v>
                </c:pt>
                <c:pt idx="121">
                  <c:v>44682</c:v>
                </c:pt>
                <c:pt idx="122">
                  <c:v>44689</c:v>
                </c:pt>
                <c:pt idx="123">
                  <c:v>44696</c:v>
                </c:pt>
                <c:pt idx="124">
                  <c:v>44703</c:v>
                </c:pt>
                <c:pt idx="125">
                  <c:v>44710</c:v>
                </c:pt>
                <c:pt idx="126">
                  <c:v>44717</c:v>
                </c:pt>
                <c:pt idx="127">
                  <c:v>44724</c:v>
                </c:pt>
                <c:pt idx="128">
                  <c:v>44731</c:v>
                </c:pt>
                <c:pt idx="129">
                  <c:v>44738</c:v>
                </c:pt>
              </c:numCache>
            </c:numRef>
          </c:cat>
          <c:val>
            <c:numRef>
              <c:f>Sheet1!$C$2:$C$131</c:f>
              <c:numCache>
                <c:formatCode>#,##0</c:formatCode>
                <c:ptCount val="130"/>
                <c:pt idx="0">
                  <c:v>27321400</c:v>
                </c:pt>
                <c:pt idx="1">
                  <c:v>22372200</c:v>
                </c:pt>
                <c:pt idx="2">
                  <c:v>23350900</c:v>
                </c:pt>
                <c:pt idx="3">
                  <c:v>25370900</c:v>
                </c:pt>
                <c:pt idx="4">
                  <c:v>12959700</c:v>
                </c:pt>
                <c:pt idx="5">
                  <c:v>11722500</c:v>
                </c:pt>
                <c:pt idx="6">
                  <c:v>14413900</c:v>
                </c:pt>
                <c:pt idx="7">
                  <c:v>17593800</c:v>
                </c:pt>
                <c:pt idx="8">
                  <c:v>6338900</c:v>
                </c:pt>
                <c:pt idx="9">
                  <c:v>10236500</c:v>
                </c:pt>
                <c:pt idx="10">
                  <c:v>11603300</c:v>
                </c:pt>
                <c:pt idx="11">
                  <c:v>20207900</c:v>
                </c:pt>
                <c:pt idx="12">
                  <c:v>19545800</c:v>
                </c:pt>
                <c:pt idx="13">
                  <c:v>9682200</c:v>
                </c:pt>
                <c:pt idx="14">
                  <c:v>15730700</c:v>
                </c:pt>
                <c:pt idx="15">
                  <c:v>12317000</c:v>
                </c:pt>
                <c:pt idx="16">
                  <c:v>22971800</c:v>
                </c:pt>
                <c:pt idx="17">
                  <c:v>19475400</c:v>
                </c:pt>
                <c:pt idx="18">
                  <c:v>19799100</c:v>
                </c:pt>
                <c:pt idx="19">
                  <c:v>20037700</c:v>
                </c:pt>
                <c:pt idx="20">
                  <c:v>21408900</c:v>
                </c:pt>
                <c:pt idx="21">
                  <c:v>17137450</c:v>
                </c:pt>
                <c:pt idx="22">
                  <c:v>18020910</c:v>
                </c:pt>
                <c:pt idx="23">
                  <c:v>29676420</c:v>
                </c:pt>
                <c:pt idx="24">
                  <c:v>37760490</c:v>
                </c:pt>
                <c:pt idx="25">
                  <c:v>38411040</c:v>
                </c:pt>
                <c:pt idx="26">
                  <c:v>30145480</c:v>
                </c:pt>
                <c:pt idx="27">
                  <c:v>18508290</c:v>
                </c:pt>
                <c:pt idx="28">
                  <c:v>21958210</c:v>
                </c:pt>
                <c:pt idx="29">
                  <c:v>27279735</c:v>
                </c:pt>
                <c:pt idx="30">
                  <c:v>19986405</c:v>
                </c:pt>
                <c:pt idx="31">
                  <c:v>18028835</c:v>
                </c:pt>
                <c:pt idx="32">
                  <c:v>23974955</c:v>
                </c:pt>
                <c:pt idx="33">
                  <c:v>29052300</c:v>
                </c:pt>
                <c:pt idx="34">
                  <c:v>22919250</c:v>
                </c:pt>
                <c:pt idx="35">
                  <c:v>17795090</c:v>
                </c:pt>
                <c:pt idx="36">
                  <c:v>15267680</c:v>
                </c:pt>
                <c:pt idx="37">
                  <c:v>17322640</c:v>
                </c:pt>
                <c:pt idx="38">
                  <c:v>20354970</c:v>
                </c:pt>
                <c:pt idx="39">
                  <c:v>15670300</c:v>
                </c:pt>
                <c:pt idx="40">
                  <c:v>14059500</c:v>
                </c:pt>
                <c:pt idx="41">
                  <c:v>16646200</c:v>
                </c:pt>
                <c:pt idx="42">
                  <c:v>13728600</c:v>
                </c:pt>
                <c:pt idx="43">
                  <c:v>12478100</c:v>
                </c:pt>
                <c:pt idx="44">
                  <c:v>7760500</c:v>
                </c:pt>
                <c:pt idx="45">
                  <c:v>10382650</c:v>
                </c:pt>
                <c:pt idx="46">
                  <c:v>11106200</c:v>
                </c:pt>
                <c:pt idx="47">
                  <c:v>2633050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61060820</c:v>
                </c:pt>
                <c:pt idx="52">
                  <c:v>38013840</c:v>
                </c:pt>
                <c:pt idx="53">
                  <c:v>20467590</c:v>
                </c:pt>
                <c:pt idx="54">
                  <c:v>25741920</c:v>
                </c:pt>
                <c:pt idx="55">
                  <c:v>51382190</c:v>
                </c:pt>
                <c:pt idx="56">
                  <c:v>24016630</c:v>
                </c:pt>
                <c:pt idx="57">
                  <c:v>20455830</c:v>
                </c:pt>
                <c:pt idx="58">
                  <c:v>22728820</c:v>
                </c:pt>
                <c:pt idx="59">
                  <c:v>26848760</c:v>
                </c:pt>
                <c:pt idx="60">
                  <c:v>24708140</c:v>
                </c:pt>
                <c:pt idx="61">
                  <c:v>26369400</c:v>
                </c:pt>
                <c:pt idx="62">
                  <c:v>24412900</c:v>
                </c:pt>
                <c:pt idx="63">
                  <c:v>25685900</c:v>
                </c:pt>
                <c:pt idx="64">
                  <c:v>26402900</c:v>
                </c:pt>
                <c:pt idx="65">
                  <c:v>29246900</c:v>
                </c:pt>
                <c:pt idx="66">
                  <c:v>21527050</c:v>
                </c:pt>
                <c:pt idx="67">
                  <c:v>20603450</c:v>
                </c:pt>
                <c:pt idx="68">
                  <c:v>28643750</c:v>
                </c:pt>
                <c:pt idx="69">
                  <c:v>23977200</c:v>
                </c:pt>
                <c:pt idx="70">
                  <c:v>21356500</c:v>
                </c:pt>
                <c:pt idx="71">
                  <c:v>24554600</c:v>
                </c:pt>
                <c:pt idx="72">
                  <c:v>25834850</c:v>
                </c:pt>
                <c:pt idx="73">
                  <c:v>30199400</c:v>
                </c:pt>
                <c:pt idx="74">
                  <c:v>28352530</c:v>
                </c:pt>
                <c:pt idx="75">
                  <c:v>33450970</c:v>
                </c:pt>
                <c:pt idx="76">
                  <c:v>47199400</c:v>
                </c:pt>
                <c:pt idx="77">
                  <c:v>45229200</c:v>
                </c:pt>
                <c:pt idx="78">
                  <c:v>36257000</c:v>
                </c:pt>
                <c:pt idx="79">
                  <c:v>28056200</c:v>
                </c:pt>
                <c:pt idx="80">
                  <c:v>15605750</c:v>
                </c:pt>
                <c:pt idx="81">
                  <c:v>10713850</c:v>
                </c:pt>
                <c:pt idx="82">
                  <c:v>13580800</c:v>
                </c:pt>
                <c:pt idx="83">
                  <c:v>11918550</c:v>
                </c:pt>
                <c:pt idx="84">
                  <c:v>16563350</c:v>
                </c:pt>
                <c:pt idx="85">
                  <c:v>14922250</c:v>
                </c:pt>
                <c:pt idx="86">
                  <c:v>17513250</c:v>
                </c:pt>
                <c:pt idx="87">
                  <c:v>21465450</c:v>
                </c:pt>
                <c:pt idx="88">
                  <c:v>19870350</c:v>
                </c:pt>
                <c:pt idx="89">
                  <c:v>19950950</c:v>
                </c:pt>
                <c:pt idx="90">
                  <c:v>26158700</c:v>
                </c:pt>
                <c:pt idx="91">
                  <c:v>10771050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5739700</c:v>
                </c:pt>
                <c:pt idx="97">
                  <c:v>5910950</c:v>
                </c:pt>
                <c:pt idx="98">
                  <c:v>8147750</c:v>
                </c:pt>
                <c:pt idx="99">
                  <c:v>5797600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59570400</c:v>
                </c:pt>
                <c:pt idx="104">
                  <c:v>40564440</c:v>
                </c:pt>
                <c:pt idx="105">
                  <c:v>29288790</c:v>
                </c:pt>
                <c:pt idx="106">
                  <c:v>29762310</c:v>
                </c:pt>
                <c:pt idx="107">
                  <c:v>22806190</c:v>
                </c:pt>
                <c:pt idx="108">
                  <c:v>23354270</c:v>
                </c:pt>
                <c:pt idx="109">
                  <c:v>21485170</c:v>
                </c:pt>
                <c:pt idx="110">
                  <c:v>24856780</c:v>
                </c:pt>
                <c:pt idx="111">
                  <c:v>23623750</c:v>
                </c:pt>
                <c:pt idx="112">
                  <c:v>20199760</c:v>
                </c:pt>
                <c:pt idx="113">
                  <c:v>23685930</c:v>
                </c:pt>
                <c:pt idx="114">
                  <c:v>24607340</c:v>
                </c:pt>
                <c:pt idx="115">
                  <c:v>24692540</c:v>
                </c:pt>
                <c:pt idx="116">
                  <c:v>26941410</c:v>
                </c:pt>
                <c:pt idx="117">
                  <c:v>13751700</c:v>
                </c:pt>
                <c:pt idx="118">
                  <c:v>16997300</c:v>
                </c:pt>
                <c:pt idx="119">
                  <c:v>24496400</c:v>
                </c:pt>
                <c:pt idx="120">
                  <c:v>19881600</c:v>
                </c:pt>
                <c:pt idx="121" formatCode="_-* #,##0_-;\-* #,##0_-;_-* &quot;-&quot;??_-;_-@_-">
                  <c:v>27216000</c:v>
                </c:pt>
                <c:pt idx="122" formatCode="_-* #,##0_-;\-* #,##0_-;_-* &quot;-&quot;??_-;_-@_-">
                  <c:v>13996600</c:v>
                </c:pt>
                <c:pt idx="123" formatCode="_-* #,##0_-;\-* #,##0_-;_-* &quot;-&quot;??_-;_-@_-">
                  <c:v>17451600</c:v>
                </c:pt>
                <c:pt idx="124" formatCode="_-* #,##0_-;\-* #,##0_-;_-* &quot;-&quot;??_-;_-@_-">
                  <c:v>17878800</c:v>
                </c:pt>
                <c:pt idx="125" formatCode="_-* #,##0_-;\-* #,##0_-;_-* &quot;-&quot;??_-;_-@_-">
                  <c:v>22546830</c:v>
                </c:pt>
                <c:pt idx="126" formatCode="_-* #,##0_-;\-* #,##0_-;_-* &quot;-&quot;??_-;_-@_-">
                  <c:v>19420350</c:v>
                </c:pt>
                <c:pt idx="127" formatCode="_-* #,##0_-;\-* #,##0_-;_-* &quot;-&quot;??_-;_-@_-">
                  <c:v>16325410</c:v>
                </c:pt>
                <c:pt idx="128" formatCode="_-* #,##0_-;\-* #,##0_-;_-* &quot;-&quot;??_-;_-@_-">
                  <c:v>12044320</c:v>
                </c:pt>
                <c:pt idx="129" formatCode="_-* #,##0_-;\-* #,##0_-;_-* &quot;-&quot;??_-;_-@_-">
                  <c:v>13224200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EAD-45AF-9507-7D007FCA5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1348864"/>
        <c:axId val="92617152"/>
      </c:lineChart>
      <c:dateAx>
        <c:axId val="687299008"/>
        <c:scaling>
          <c:orientation val="minMax"/>
          <c:min val="43831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293184"/>
        <c:crosses val="autoZero"/>
        <c:auto val="1"/>
        <c:lblOffset val="100"/>
        <c:baseTimeUnit val="days"/>
      </c:dateAx>
      <c:valAx>
        <c:axId val="6872931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Relative Google Search Volume (Index)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299008"/>
        <c:crosses val="autoZero"/>
        <c:crossBetween val="between"/>
      </c:valAx>
      <c:valAx>
        <c:axId val="92617152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TV Exposures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348864"/>
        <c:crosses val="max"/>
        <c:crossBetween val="between"/>
      </c:valAx>
      <c:dateAx>
        <c:axId val="59134886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9261715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1356111111111077E-2"/>
          <c:y val="0.11545462962962962"/>
          <c:w val="0.23170444444444441"/>
          <c:h val="0.128485606060606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47051114905876"/>
          <c:y val="0.25932878888138089"/>
          <c:w val="0.31586503097771085"/>
          <c:h val="0.731597619604480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Visits</c:v>
                </c:pt>
              </c:strCache>
            </c:strRef>
          </c:tx>
          <c:dPt>
            <c:idx val="0"/>
            <c:bubble3D val="0"/>
            <c:spPr>
              <a:solidFill>
                <a:srgbClr val="EB730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8F-491A-8BB8-8F32D60C1EAF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8F-491A-8BB8-8F32D60C1EAF}"/>
              </c:ext>
            </c:extLst>
          </c:dPt>
          <c:dPt>
            <c:idx val="2"/>
            <c:bubble3D val="0"/>
            <c:spPr>
              <a:solidFill>
                <a:srgbClr val="009B3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8F-491A-8BB8-8F32D60C1EAF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0D-43D3-AF0E-25865F66F2F9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90D-43D3-AF0E-25865F66F2F9}"/>
              </c:ext>
            </c:extLst>
          </c:dPt>
          <c:dPt>
            <c:idx val="5"/>
            <c:bubble3D val="0"/>
            <c:spPr>
              <a:solidFill>
                <a:srgbClr val="87B92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0D-43D3-AF0E-25865F66F2F9}"/>
              </c:ext>
            </c:extLst>
          </c:dPt>
          <c:dLbls>
            <c:dLbl>
              <c:idx val="0"/>
              <c:layout>
                <c:manualLayout>
                  <c:x val="7.2541473780582217E-3"/>
                  <c:y val="5.177127425545795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/>
                        </a:solidFill>
                        <a:latin typeface="+mj-lt"/>
                      </a:rPr>
                      <a:t>Other drivers</a:t>
                    </a:r>
                    <a:r>
                      <a:rPr lang="en-US" sz="1200" b="1" baseline="0" dirty="0">
                        <a:solidFill>
                          <a:schemeClr val="tx1"/>
                        </a:solidFill>
                        <a:latin typeface="+mj-lt"/>
                      </a:rPr>
                      <a:t>
</a:t>
                    </a:r>
                    <a:fld id="{B2300B8E-617D-4DC1-8C88-0FB4A909CBD3}" type="PERCENTAGE">
                      <a:rPr lang="en-US" sz="1200" b="1" baseline="0">
                        <a:solidFill>
                          <a:schemeClr val="tx1"/>
                        </a:solidFill>
                        <a:latin typeface="+mj-lt"/>
                      </a:rPr>
                      <a:pPr/>
                      <a:t>[PERCENTAGE]</a:t>
                    </a:fld>
                    <a:endParaRPr lang="en-US" sz="1200" b="1" baseline="0" dirty="0">
                      <a:solidFill>
                        <a:schemeClr val="tx1"/>
                      </a:solidFill>
                      <a:latin typeface="+mj-lt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8F-491A-8BB8-8F32D60C1EAF}"/>
                </c:ext>
              </c:extLst>
            </c:dLbl>
            <c:dLbl>
              <c:idx val="1"/>
              <c:layout>
                <c:manualLayout>
                  <c:x val="-7.2481948399017865E-2"/>
                  <c:y val="-0.165552057749413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8F-491A-8BB8-8F32D60C1EAF}"/>
                </c:ext>
              </c:extLst>
            </c:dLbl>
            <c:dLbl>
              <c:idx val="2"/>
              <c:layout>
                <c:manualLayout>
                  <c:x val="0.1045077337689586"/>
                  <c:y val="-2.45378238611262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8F-491A-8BB8-8F32D60C1EAF}"/>
                </c:ext>
              </c:extLst>
            </c:dLbl>
            <c:dLbl>
              <c:idx val="3"/>
              <c:layout>
                <c:manualLayout>
                  <c:x val="-1.4915870526515876E-2"/>
                  <c:y val="2.5421377465066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0D-43D3-AF0E-25865F66F2F9}"/>
                </c:ext>
              </c:extLst>
            </c:dLbl>
            <c:dLbl>
              <c:idx val="4"/>
              <c:layout>
                <c:manualLayout>
                  <c:x val="4.5224165986809638E-3"/>
                  <c:y val="3.625729169484408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0D-43D3-AF0E-25865F66F2F9}"/>
                </c:ext>
              </c:extLst>
            </c:dLbl>
            <c:dLbl>
              <c:idx val="5"/>
              <c:layout>
                <c:manualLayout>
                  <c:x val="2.0100394261774561E-2"/>
                  <c:y val="-2.54542993152979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0D-43D3-AF0E-25865F66F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non-media</c:v>
                </c:pt>
                <c:pt idx="1">
                  <c:v>TV</c:v>
                </c:pt>
                <c:pt idx="2">
                  <c:v>Search</c:v>
                </c:pt>
                <c:pt idx="3">
                  <c:v>Out of Home</c:v>
                </c:pt>
                <c:pt idx="4">
                  <c:v>Radio</c:v>
                </c:pt>
                <c:pt idx="5">
                  <c:v>Social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22739644.691418439</c:v>
                </c:pt>
                <c:pt idx="1">
                  <c:v>50301465.999815151</c:v>
                </c:pt>
                <c:pt idx="2">
                  <c:v>30848226.484772641</c:v>
                </c:pt>
                <c:pt idx="3">
                  <c:v>6821759.1055743163</c:v>
                </c:pt>
                <c:pt idx="4">
                  <c:v>3632106.8499234016</c:v>
                </c:pt>
                <c:pt idx="5">
                  <c:v>5822881.5938264057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8F-491A-8BB8-8F32D60C1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71968365645613E-2"/>
          <c:y val="3.4038851494660509E-2"/>
          <c:w val="0.89962483798603632"/>
          <c:h val="0.72955875341596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A5D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50-4AF0-8F19-218E9BC36232}"/>
              </c:ext>
            </c:extLst>
          </c:dPt>
          <c:dPt>
            <c:idx val="10"/>
            <c:invertIfNegative val="0"/>
            <c:bubble3D val="0"/>
            <c:spPr>
              <a:solidFill>
                <a:srgbClr val="00A5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50-4AF0-8F19-218E9BC36232}"/>
              </c:ext>
            </c:extLst>
          </c:dPt>
          <c:cat>
            <c:strRef>
              <c:f>Sheet1!$A$2:$A$12</c:f>
              <c:strCache>
                <c:ptCount val="11"/>
                <c:pt idx="0">
                  <c:v>Online Born</c:v>
                </c:pt>
                <c:pt idx="1">
                  <c:v>Food</c:v>
                </c:pt>
                <c:pt idx="2">
                  <c:v>Cosmetics &amp; Personal Care</c:v>
                </c:pt>
                <c:pt idx="3">
                  <c:v>Finance</c:v>
                </c:pt>
                <c:pt idx="4">
                  <c:v>Entertainment &amp; Leisure</c:v>
                </c:pt>
                <c:pt idx="5">
                  <c:v>Telecoms</c:v>
                </c:pt>
                <c:pt idx="6">
                  <c:v>Government Social Political Organisation</c:v>
                </c:pt>
                <c:pt idx="7">
                  <c:v>Travel &amp; Transport</c:v>
                </c:pt>
                <c:pt idx="8">
                  <c:v>Motors</c:v>
                </c:pt>
                <c:pt idx="9">
                  <c:v>Household Fmcg</c:v>
                </c:pt>
                <c:pt idx="10">
                  <c:v>Retail</c:v>
                </c:pt>
              </c:strCache>
            </c:strRef>
          </c:cat>
          <c:val>
            <c:numRef>
              <c:f>Sheet1!$B$2:$B$12</c:f>
              <c:numCache>
                <c:formatCode>_-* #,##0_-;\-* #,##0_-;_-* "-"??_-;_-@_-</c:formatCode>
                <c:ptCount val="11"/>
                <c:pt idx="0">
                  <c:v>1062.813674</c:v>
                </c:pt>
                <c:pt idx="1">
                  <c:v>499.99565899999999</c:v>
                </c:pt>
                <c:pt idx="2">
                  <c:v>458.160166</c:v>
                </c:pt>
                <c:pt idx="3">
                  <c:v>392.48228399999999</c:v>
                </c:pt>
                <c:pt idx="4">
                  <c:v>388.64542699999998</c:v>
                </c:pt>
                <c:pt idx="5">
                  <c:v>326.15370100000001</c:v>
                </c:pt>
                <c:pt idx="6">
                  <c:v>290.743379</c:v>
                </c:pt>
                <c:pt idx="7">
                  <c:v>254.193308</c:v>
                </c:pt>
                <c:pt idx="8">
                  <c:v>226.83117999999999</c:v>
                </c:pt>
                <c:pt idx="9">
                  <c:v>206.66690500000001</c:v>
                </c:pt>
                <c:pt idx="10">
                  <c:v>199.28487200000001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0-4AF0-8F19-218E9BC36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27"/>
        <c:axId val="466111976"/>
        <c:axId val="466112304"/>
      </c:barChart>
      <c:catAx>
        <c:axId val="46611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112304"/>
        <c:crosses val="autoZero"/>
        <c:auto val="1"/>
        <c:lblAlgn val="ctr"/>
        <c:lblOffset val="100"/>
        <c:noMultiLvlLbl val="0"/>
      </c:catAx>
      <c:valAx>
        <c:axId val="466112304"/>
        <c:scaling>
          <c:orientation val="minMax"/>
          <c:max val="1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11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49585330717145E-2"/>
          <c:y val="4.4632504238395806E-2"/>
          <c:w val="0.8795498481804529"/>
          <c:h val="0.84850433167846984"/>
        </c:manualLayout>
      </c:layout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ROI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42-415C-85DB-534653BDF764}"/>
              </c:ext>
            </c:extLst>
          </c:dPt>
          <c:dPt>
            <c:idx val="1"/>
            <c:invertIfNegative val="0"/>
            <c:bubble3D val="1"/>
            <c:spPr>
              <a:solidFill>
                <a:srgbClr val="00A5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42-415C-85DB-534653BDF764}"/>
              </c:ext>
            </c:extLst>
          </c:dPt>
          <c:dPt>
            <c:idx val="2"/>
            <c:invertIfNegative val="0"/>
            <c:bubble3D val="1"/>
            <c:spPr>
              <a:solidFill>
                <a:srgbClr val="FFC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42-415C-85DB-534653BDF764}"/>
              </c:ext>
            </c:extLst>
          </c:dPt>
          <c:dPt>
            <c:idx val="3"/>
            <c:invertIfNegative val="0"/>
            <c:bubble3D val="1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42-415C-85DB-534653BDF764}"/>
              </c:ext>
            </c:extLst>
          </c:dPt>
          <c:dPt>
            <c:idx val="4"/>
            <c:invertIfNegative val="0"/>
            <c:bubble3D val="1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42-415C-85DB-534653BDF764}"/>
              </c:ext>
            </c:extLst>
          </c:dPt>
          <c:dPt>
            <c:idx val="5"/>
            <c:invertIfNegative val="0"/>
            <c:bubble3D val="1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42-415C-85DB-534653BDF764}"/>
              </c:ext>
            </c:extLst>
          </c:dPt>
          <c:xVal>
            <c:numRef>
              <c:f>Sheet1!$A$2:$A$7</c:f>
              <c:numCache>
                <c:formatCode>0%</c:formatCode>
                <c:ptCount val="6"/>
                <c:pt idx="0">
                  <c:v>0.04</c:v>
                </c:pt>
                <c:pt idx="1">
                  <c:v>0.08</c:v>
                </c:pt>
                <c:pt idx="2">
                  <c:v>0.06</c:v>
                </c:pt>
                <c:pt idx="3">
                  <c:v>0.05</c:v>
                </c:pt>
                <c:pt idx="4">
                  <c:v>0.23</c:v>
                </c:pt>
                <c:pt idx="5">
                  <c:v>0.54</c:v>
                </c:pt>
              </c:numCache>
            </c:numRef>
          </c:xVal>
          <c:yVal>
            <c:numRef>
              <c:f>Sheet1!$B$2:$B$7</c:f>
              <c:numCache>
                <c:formatCode>"£"#,##0.00_);[Red]\("£"#,##0.00\)</c:formatCode>
                <c:ptCount val="6"/>
                <c:pt idx="0">
                  <c:v>0.82</c:v>
                </c:pt>
                <c:pt idx="1">
                  <c:v>0.56999999999999995</c:v>
                </c:pt>
                <c:pt idx="2">
                  <c:v>1.21</c:v>
                </c:pt>
                <c:pt idx="3">
                  <c:v>1.61</c:v>
                </c:pt>
                <c:pt idx="4">
                  <c:v>1.44</c:v>
                </c:pt>
                <c:pt idx="5">
                  <c:v>1.73</c:v>
                </c:pt>
              </c:numCache>
            </c:numRef>
          </c:yVal>
          <c:bubbleSize>
            <c:numRef>
              <c:f>Sheet1!$C$2:$C$7</c:f>
              <c:numCache>
                <c:formatCode>0%</c:formatCode>
                <c:ptCount val="6"/>
                <c:pt idx="0">
                  <c:v>0.02</c:v>
                </c:pt>
                <c:pt idx="1">
                  <c:v>0.03</c:v>
                </c:pt>
                <c:pt idx="2">
                  <c:v>0.05</c:v>
                </c:pt>
                <c:pt idx="3">
                  <c:v>0.05</c:v>
                </c:pt>
                <c:pt idx="4">
                  <c:v>0.22</c:v>
                </c:pt>
                <c:pt idx="5">
                  <c:v>0.62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E-1442-415C-85DB-534653BDF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58501504"/>
        <c:axId val="158519680"/>
      </c:bubbleChart>
      <c:valAx>
        <c:axId val="158501504"/>
        <c:scaling>
          <c:orientation val="minMax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19680"/>
        <c:crosses val="autoZero"/>
        <c:crossBetween val="midCat"/>
      </c:valAx>
      <c:valAx>
        <c:axId val="15851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.00_);[Red]\(&quot;£&quot;#,##0.00\)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01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DA6F-E1A4-42B2-8FC8-652C64F4EA65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B51F8-0AD4-4F38-ACE1-DDA0E9113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FD36-33EA-4DB4-B32D-6EBE0B1D449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95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 across the brands consistently showed a clear relationship between TV activity and web traffic.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Uplift was seen regardless of the level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investment or the size of the launch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 impacted by the ease and convenience of searching immediately via a mobile device.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Across the 10 brands modelled, 120m visits were generated, with TV driving 42% of all visits - equivalent to 50 million in total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solidFill>
                <a:srgbClr val="20244A"/>
              </a:solidFill>
              <a:latin typeface="Poppins Light" panose="000004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B8936-AB33-4A45-869E-59FB8045C034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80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873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24C00-85C6-4295-BE2C-B41F9E304FE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38732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61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en-GB" sz="13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Whilst TV accounts for just over half of all media spend (54%), the returns from TV represent nearly two thirds (62%) of all the measured short-term profit generated from media investment at an average ROI of £1.73.  The impact of TV investment surpasses what the weight of investment implies it should deliver.</a:t>
            </a:r>
            <a:endParaRPr lang="en-GB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43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915" userDrawn="1">
          <p15:clr>
            <a:srgbClr val="FBAE40"/>
          </p15:clr>
        </p15:guide>
        <p15:guide id="3" orient="horz" pos="402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18/07/2023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7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18/07/2023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0420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7520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D664AFF-6AEC-D1F2-A79A-DF50F0245AA4}"/>
              </a:ext>
            </a:extLst>
          </p:cNvPr>
          <p:cNvGraphicFramePr/>
          <p:nvPr/>
        </p:nvGraphicFramePr>
        <p:xfrm>
          <a:off x="696000" y="103680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ACB4588-5B24-4161-AD01-48AE1F4E98A5}"/>
              </a:ext>
            </a:extLst>
          </p:cNvPr>
          <p:cNvSpPr txBox="1"/>
          <p:nvPr/>
        </p:nvSpPr>
        <p:spPr>
          <a:xfrm>
            <a:off x="9629986" y="1036800"/>
            <a:ext cx="820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bg2"/>
                </a:solidFill>
              </a:rPr>
              <a:t>R</a:t>
            </a:r>
            <a:r>
              <a:rPr lang="en-GB" sz="1600" baseline="30000" dirty="0">
                <a:solidFill>
                  <a:schemeClr val="bg2"/>
                </a:solidFill>
              </a:rPr>
              <a:t>2=0.77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0F6A2-9B70-FFDA-4CB9-483369D59F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BARB/Google Trends, Jan 2020 – Jun 2022, please note, an improvement to Google Trend’s data collection system was applied from 01/01/22</a:t>
            </a:r>
          </a:p>
          <a:p>
            <a:endParaRPr lang="en-GB" dirty="0"/>
          </a:p>
        </p:txBody>
      </p:sp>
      <p:pic>
        <p:nvPicPr>
          <p:cNvPr id="10" name="Picture 4" descr="May be an image of text that says &quot;JANE PLAN Prepared with you in mind&quot;">
            <a:extLst>
              <a:ext uri="{FF2B5EF4-FFF2-40B4-BE49-F238E27FC236}">
                <a16:creationId xmlns:a16="http://schemas.microsoft.com/office/drawing/2014/main" id="{96665DF3-8BD2-5C00-3FD4-7002D523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020" y="67420"/>
            <a:ext cx="1138657" cy="113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33C83D-B0B1-0DA4-D0B2-54F09CEA22AB}"/>
              </a:ext>
            </a:extLst>
          </p:cNvPr>
          <p:cNvSpPr txBox="1">
            <a:spLocks/>
          </p:cNvSpPr>
          <p:nvPr/>
        </p:nvSpPr>
        <p:spPr>
          <a:xfrm>
            <a:off x="371475" y="359944"/>
            <a:ext cx="11341099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TV drives brand search</a:t>
            </a:r>
          </a:p>
        </p:txBody>
      </p:sp>
    </p:spTree>
    <p:extLst>
      <p:ext uri="{BB962C8B-B14F-4D97-AF65-F5344CB8AC3E}">
        <p14:creationId xmlns:p14="http://schemas.microsoft.com/office/powerpoint/2010/main" val="424958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D14F1C-71C4-4A8B-AE2D-87724CF2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is the biggest single source of website traffic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A44EC1B-2FCA-4601-9D02-771AC0E8026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066925" y="438149"/>
          <a:ext cx="8143876" cy="506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7BAB57-32A5-4D04-8B47-7C3268F0846F}"/>
              </a:ext>
            </a:extLst>
          </p:cNvPr>
          <p:cNvSpPr txBox="1"/>
          <p:nvPr/>
        </p:nvSpPr>
        <p:spPr>
          <a:xfrm>
            <a:off x="3090863" y="5049013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20234A"/>
                </a:solidFill>
                <a:latin typeface="+mn-lt"/>
                <a:ea typeface="+mn-ea"/>
                <a:cs typeface="+mn-cs"/>
              </a:defRPr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0234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Breakdown of web visits by driver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0351FB3-6191-4C3C-B641-4D397B83168C}"/>
              </a:ext>
            </a:extLst>
          </p:cNvPr>
          <p:cNvSpPr txBox="1">
            <a:spLocks/>
          </p:cNvSpPr>
          <p:nvPr/>
        </p:nvSpPr>
        <p:spPr>
          <a:xfrm>
            <a:off x="572558" y="1360755"/>
            <a:ext cx="11140016" cy="3139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Contributing 42% of all visits, around 50m in all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60AFF-E41D-410A-8688-EE1C047221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Magic Numbers, The TV playbook for online businesses (2021)</a:t>
            </a:r>
          </a:p>
        </p:txBody>
      </p:sp>
    </p:spTree>
    <p:extLst>
      <p:ext uri="{BB962C8B-B14F-4D97-AF65-F5344CB8AC3E}">
        <p14:creationId xmlns:p14="http://schemas.microsoft.com/office/powerpoint/2010/main" val="4822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97396010-0893-1480-A2C2-A696C97A81F7}"/>
              </a:ext>
            </a:extLst>
          </p:cNvPr>
          <p:cNvGraphicFramePr>
            <a:graphicFrameLocks/>
          </p:cNvGraphicFramePr>
          <p:nvPr/>
        </p:nvGraphicFramePr>
        <p:xfrm>
          <a:off x="565689" y="1275299"/>
          <a:ext cx="11460452" cy="418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6357FC2-6AAC-4DF1-9D05-077E745E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born businesses account for 19% of linear TV spend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D8D4F-F825-414F-83A9-BE6A1480C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536986" cy="304800"/>
          </a:xfrm>
        </p:spPr>
        <p:txBody>
          <a:bodyPr/>
          <a:lstStyle/>
          <a:p>
            <a:r>
              <a:rPr lang="en-GB" dirty="0"/>
              <a:t>Source: Nielsen Ad Intel, 2022, Thinkbox-created category of online-born businesses.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A3F121-03AF-40D7-8AED-83EADA962DE6}"/>
              </a:ext>
            </a:extLst>
          </p:cNvPr>
          <p:cNvSpPr txBox="1"/>
          <p:nvPr/>
        </p:nvSpPr>
        <p:spPr>
          <a:xfrm rot="16200000">
            <a:off x="-137044" y="2783743"/>
            <a:ext cx="1032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MILLIONS</a:t>
            </a:r>
          </a:p>
        </p:txBody>
      </p:sp>
    </p:spTree>
    <p:extLst>
      <p:ext uri="{BB962C8B-B14F-4D97-AF65-F5344CB8AC3E}">
        <p14:creationId xmlns:p14="http://schemas.microsoft.com/office/powerpoint/2010/main" val="245370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38F5-B9C0-4DD2-81C8-7DCDC9C7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TV creates 62% of short-term profit at the highest efficiency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F7A23-BE49-4883-A95F-044DD1E819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>
                <a:ea typeface="Segoe UI" panose="020B0502040204020203" pitchFamily="34" charset="0"/>
                <a:cs typeface="Segoe UI" panose="020B0502040204020203" pitchFamily="34" charset="0"/>
              </a:rPr>
              <a:t>Source: ‘Profit Ability: the business case for advertising’, November 2017</a:t>
            </a:r>
          </a:p>
          <a:p>
            <a:pPr>
              <a:spcBef>
                <a:spcPts val="0"/>
              </a:spcBef>
            </a:pPr>
            <a:r>
              <a:rPr lang="en-GB" dirty="0" err="1">
                <a:ea typeface="Segoe UI" panose="020B0502040204020203" pitchFamily="34" charset="0"/>
                <a:cs typeface="Segoe UI" panose="020B0502040204020203" pitchFamily="34" charset="0"/>
              </a:rPr>
              <a:t>Ebiquity</a:t>
            </a:r>
            <a:r>
              <a:rPr lang="en-GB" dirty="0">
                <a:ea typeface="Segoe UI" panose="020B0502040204020203" pitchFamily="34" charset="0"/>
                <a:cs typeface="Segoe UI" panose="020B0502040204020203" pitchFamily="34" charset="0"/>
              </a:rPr>
              <a:t> ROI campaign database (Feb’14-May’17). Campaign </a:t>
            </a:r>
            <a:r>
              <a:rPr lang="en-GB" dirty="0" err="1">
                <a:ea typeface="Segoe UI" panose="020B0502040204020203" pitchFamily="34" charset="0"/>
                <a:cs typeface="Segoe UI" panose="020B0502040204020203" pitchFamily="34" charset="0"/>
              </a:rPr>
              <a:t>obs</a:t>
            </a:r>
            <a:r>
              <a:rPr lang="en-GB" dirty="0">
                <a:ea typeface="Segoe UI" panose="020B0502040204020203" pitchFamily="34" charset="0"/>
                <a:cs typeface="Segoe UI" panose="020B0502040204020203" pitchFamily="34" charset="0"/>
              </a:rPr>
              <a:t>: 1954</a:t>
            </a:r>
          </a:p>
          <a:p>
            <a:pPr lvl="0"/>
            <a:endParaRPr lang="en-GB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135B7-12B4-4600-8AF0-AF60729DB4B2}"/>
              </a:ext>
            </a:extLst>
          </p:cNvPr>
          <p:cNvSpPr txBox="1"/>
          <p:nvPr/>
        </p:nvSpPr>
        <p:spPr>
          <a:xfrm rot="16200000">
            <a:off x="-1258102" y="3261976"/>
            <a:ext cx="3677314" cy="35376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 UI" panose="020B0502040204020203" pitchFamily="34" charset="0"/>
                <a:cs typeface="Segoe UI" panose="020B0502040204020203" pitchFamily="34" charset="0"/>
              </a:rPr>
              <a:t>SHORT-TERM PROFIT ROI EFFICIENCY</a:t>
            </a:r>
          </a:p>
        </p:txBody>
      </p:sp>
      <p:sp>
        <p:nvSpPr>
          <p:cNvPr id="7" name="Line 30">
            <a:extLst>
              <a:ext uri="{FF2B5EF4-FFF2-40B4-BE49-F238E27FC236}">
                <a16:creationId xmlns:a16="http://schemas.microsoft.com/office/drawing/2014/main" id="{30AE7F4E-4400-48B2-AAAA-CEA1A4577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0" y="481270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Line 31">
            <a:extLst>
              <a:ext uri="{FF2B5EF4-FFF2-40B4-BE49-F238E27FC236}">
                <a16:creationId xmlns:a16="http://schemas.microsoft.com/office/drawing/2014/main" id="{A03CA003-565D-42D6-82D8-4441F76E7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0" y="481270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8DC61C8-94D6-4F36-851F-A79539E40EFF}"/>
              </a:ext>
            </a:extLst>
          </p:cNvPr>
          <p:cNvGraphicFramePr/>
          <p:nvPr/>
        </p:nvGraphicFramePr>
        <p:xfrm>
          <a:off x="698500" y="1495652"/>
          <a:ext cx="9180637" cy="381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CB449F0-AB77-4389-BCEF-FD1C4E7620EB}"/>
              </a:ext>
            </a:extLst>
          </p:cNvPr>
          <p:cNvSpPr/>
          <p:nvPr/>
        </p:nvSpPr>
        <p:spPr>
          <a:xfrm>
            <a:off x="7243789" y="1809751"/>
            <a:ext cx="982887" cy="27694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E1051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TV: 62%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0636F7-9EB7-4FFA-94DC-5F157A2D62B5}"/>
              </a:ext>
            </a:extLst>
          </p:cNvPr>
          <p:cNvSpPr/>
          <p:nvPr/>
        </p:nvSpPr>
        <p:spPr>
          <a:xfrm>
            <a:off x="3707701" y="2399640"/>
            <a:ext cx="1043021" cy="2636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69B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Print: 22%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54F7B-88E4-4875-9E9B-881FDDFFCB18}"/>
              </a:ext>
            </a:extLst>
          </p:cNvPr>
          <p:cNvSpPr/>
          <p:nvPr/>
        </p:nvSpPr>
        <p:spPr>
          <a:xfrm>
            <a:off x="1559107" y="2353874"/>
            <a:ext cx="1043021" cy="2636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7B9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Radio: 5%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16102-133D-4F05-BDFD-3DDCECF67BAC}"/>
              </a:ext>
            </a:extLst>
          </p:cNvPr>
          <p:cNvSpPr/>
          <p:nvPr/>
        </p:nvSpPr>
        <p:spPr>
          <a:xfrm>
            <a:off x="2469816" y="3187463"/>
            <a:ext cx="1520293" cy="251393"/>
          </a:xfrm>
          <a:prstGeom prst="rect">
            <a:avLst/>
          </a:prstGeom>
          <a:solidFill>
            <a:schemeClr val="bg1"/>
          </a:solidFill>
          <a:ln w="19050">
            <a:solidFill>
              <a:srgbClr val="FFCD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Online Video: 5%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C9AC2E-9773-4602-8080-4E0A28FF42EE}"/>
              </a:ext>
            </a:extLst>
          </p:cNvPr>
          <p:cNvSpPr/>
          <p:nvPr/>
        </p:nvSpPr>
        <p:spPr>
          <a:xfrm>
            <a:off x="2675458" y="4055020"/>
            <a:ext cx="1043021" cy="262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A5D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A5D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OOH: 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898096-8BAD-4A35-B7C2-D9A591E13EAA}"/>
              </a:ext>
            </a:extLst>
          </p:cNvPr>
          <p:cNvSpPr txBox="1"/>
          <p:nvPr/>
        </p:nvSpPr>
        <p:spPr>
          <a:xfrm>
            <a:off x="9778605" y="1584111"/>
            <a:ext cx="1927620" cy="649547"/>
          </a:xfrm>
          <a:prstGeom prst="rect">
            <a:avLst/>
          </a:prstGeom>
        </p:spPr>
        <p:txBody>
          <a:bodyPr wrap="square" rtlCol="0">
            <a:normAutofit fontScale="97500"/>
          </a:bodyPr>
          <a:lstStyle>
            <a:defPPr>
              <a:defRPr lang="en-US"/>
            </a:defPPr>
            <a:lvl1pPr algn="ctr">
              <a:defRPr sz="1400"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Segoe UI" panose="020B0502040204020203" pitchFamily="34" charset="0"/>
              </a:rPr>
              <a:t>Bubble size represents % of short-term return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1ED92-45FA-4694-AA0C-D1DCC357658B}"/>
              </a:ext>
            </a:extLst>
          </p:cNvPr>
          <p:cNvSpPr/>
          <p:nvPr/>
        </p:nvSpPr>
        <p:spPr>
          <a:xfrm>
            <a:off x="2184701" y="3717481"/>
            <a:ext cx="1639154" cy="2636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Online Display: 2%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949147-534C-40E8-AA21-A9B19F717F75}"/>
              </a:ext>
            </a:extLst>
          </p:cNvPr>
          <p:cNvSpPr txBox="1"/>
          <p:nvPr/>
        </p:nvSpPr>
        <p:spPr>
          <a:xfrm>
            <a:off x="4257343" y="5189538"/>
            <a:ext cx="3677314" cy="35376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 UI" panose="020B0502040204020203" pitchFamily="34" charset="0"/>
                <a:cs typeface="Segoe UI" panose="020B0502040204020203" pitchFamily="34" charset="0"/>
              </a:rPr>
              <a:t>% OF BUDGET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E8B88A0-183C-41E4-AF54-BE52BEA2E8F6}"/>
              </a:ext>
            </a:extLst>
          </p:cNvPr>
          <p:cNvGrpSpPr/>
          <p:nvPr/>
        </p:nvGrpSpPr>
        <p:grpSpPr>
          <a:xfrm>
            <a:off x="1406707" y="3505424"/>
            <a:ext cx="8651693" cy="191603"/>
            <a:chOff x="1406707" y="3505424"/>
            <a:chExt cx="8651693" cy="19160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B69278-1ED5-4631-A10A-9E809094E7DF}"/>
                </a:ext>
              </a:extLst>
            </p:cNvPr>
            <p:cNvSpPr/>
            <p:nvPr/>
          </p:nvSpPr>
          <p:spPr>
            <a:xfrm>
              <a:off x="1406707" y="3505424"/>
              <a:ext cx="8651693" cy="191603"/>
            </a:xfrm>
            <a:prstGeom prst="rect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58E3CFE-D7CC-44D0-A6CA-6BB298D632EB}"/>
                </a:ext>
              </a:extLst>
            </p:cNvPr>
            <p:cNvCxnSpPr>
              <a:cxnSpLocks/>
            </p:cNvCxnSpPr>
            <p:nvPr/>
          </p:nvCxnSpPr>
          <p:spPr>
            <a:xfrm>
              <a:off x="1511715" y="3610953"/>
              <a:ext cx="807996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24B2E59-6321-42EE-9656-05B6F0F45310}"/>
              </a:ext>
            </a:extLst>
          </p:cNvPr>
          <p:cNvSpPr txBox="1"/>
          <p:nvPr/>
        </p:nvSpPr>
        <p:spPr>
          <a:xfrm>
            <a:off x="9612838" y="3470275"/>
            <a:ext cx="1268039" cy="28135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9B4"/>
                </a:solidFill>
                <a:effectLst/>
                <a:uLnTx/>
                <a:uFillTx/>
                <a:latin typeface="Arial"/>
                <a:ea typeface="Segoe UI" panose="020B0502040204020203" pitchFamily="34" charset="0"/>
                <a:cs typeface="Segoe UI" panose="020B0502040204020203" pitchFamily="34" charset="0"/>
              </a:rPr>
              <a:t>BREAK EVEN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B885B3-5FB4-4208-80B8-08D66D8EA0A6}"/>
              </a:ext>
            </a:extLst>
          </p:cNvPr>
          <p:cNvSpPr txBox="1"/>
          <p:nvPr/>
        </p:nvSpPr>
        <p:spPr>
          <a:xfrm>
            <a:off x="8178896" y="5343749"/>
            <a:ext cx="4013104" cy="625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 b="0" baseline="0">
                <a:solidFill>
                  <a:srgbClr val="34343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225425" indent="-225425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>
                <a:solidFill>
                  <a:schemeClr val="bg2"/>
                </a:solidFill>
              </a:defRPr>
            </a:lvl2pPr>
            <a:lvl3pPr marL="223838" indent="-22383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>
                <a:solidFill>
                  <a:schemeClr val="bg2"/>
                </a:solidFill>
              </a:defRPr>
            </a:lvl3pPr>
            <a:lvl4pPr marL="223838" indent="-22383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>
                <a:solidFill>
                  <a:schemeClr val="bg2"/>
                </a:solidFill>
              </a:defRPr>
            </a:lvl4pPr>
            <a:lvl5pPr marL="223838" indent="-22383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>
                <a:solidFill>
                  <a:schemeClr val="bg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43434"/>
                </a:solidFill>
                <a:effectLst/>
                <a:uLnTx/>
                <a:uFillTx/>
                <a:latin typeface="Arial"/>
                <a:cs typeface="Segoe UI" panose="020B0502040204020203" pitchFamily="34" charset="0"/>
              </a:rPr>
              <a:t>NB: Online Video includes Broadcaster VOD, YouTube, Facebook video &amp; online programmatic video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5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15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7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Poppins Light</vt:lpstr>
      <vt:lpstr>Thinkbox</vt:lpstr>
      <vt:lpstr>15_Thinkbox</vt:lpstr>
      <vt:lpstr>7_Thinkbox</vt:lpstr>
      <vt:lpstr>PowerPoint Presentation</vt:lpstr>
      <vt:lpstr>TV is the biggest single source of website traffic</vt:lpstr>
      <vt:lpstr>Online born businesses account for 19% of linear TV spend</vt:lpstr>
      <vt:lpstr>TV creates 62% of short-term profit at the highest efficiency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Mungul</dc:creator>
  <cp:lastModifiedBy>Nailah Uddin</cp:lastModifiedBy>
  <cp:revision>3</cp:revision>
  <dcterms:created xsi:type="dcterms:W3CDTF">2022-09-07T13:35:48Z</dcterms:created>
  <dcterms:modified xsi:type="dcterms:W3CDTF">2023-07-18T14:07:51Z</dcterms:modified>
</cp:coreProperties>
</file>