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slideLayouts/slideLayout3.xml" ContentType="application/vnd.openxmlformats-officedocument.presentationml.slideLayout+xml"/>
  <Override PartName="/ppt/theme/theme3.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4533" r:id="rId2"/>
    <p:sldMasterId id="2147484325" r:id="rId3"/>
  </p:sldMasterIdLst>
  <p:notesMasterIdLst>
    <p:notesMasterId r:id="rId8"/>
  </p:notesMasterIdLst>
  <p:sldIdLst>
    <p:sldId id="2147377082" r:id="rId4"/>
    <p:sldId id="258" r:id="rId5"/>
    <p:sldId id="2147377081" r:id="rId6"/>
    <p:sldId id="214737674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42" autoAdjust="0"/>
    <p:restoredTop sz="81840" autoAdjust="0"/>
  </p:normalViewPr>
  <p:slideViewPr>
    <p:cSldViewPr snapToGrid="0">
      <p:cViewPr varScale="1">
        <p:scale>
          <a:sx n="90" d="100"/>
          <a:sy n="90" d="100"/>
        </p:scale>
        <p:origin x="10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Search volume for 'ismybillfair'</c:v>
                </c:pt>
              </c:strCache>
            </c:strRef>
          </c:tx>
          <c:spPr>
            <a:ln w="28575" cap="rnd">
              <a:solidFill>
                <a:srgbClr val="00B050"/>
              </a:solidFill>
              <a:round/>
            </a:ln>
            <a:effectLst/>
          </c:spPr>
          <c:marker>
            <c:symbol val="none"/>
          </c:marker>
          <c:cat>
            <c:numRef>
              <c:f>Sheet1!$A$2:$A$70</c:f>
              <c:numCache>
                <c:formatCode>m/d/yyyy</c:formatCode>
                <c:ptCount val="69"/>
                <c:pt idx="0" formatCode="mmm\-yy">
                  <c:v>45292</c:v>
                </c:pt>
                <c:pt idx="1">
                  <c:v>45298</c:v>
                </c:pt>
                <c:pt idx="2">
                  <c:v>45305</c:v>
                </c:pt>
                <c:pt idx="3">
                  <c:v>45312</c:v>
                </c:pt>
                <c:pt idx="4">
                  <c:v>45319</c:v>
                </c:pt>
                <c:pt idx="5">
                  <c:v>45326</c:v>
                </c:pt>
                <c:pt idx="6">
                  <c:v>45333</c:v>
                </c:pt>
                <c:pt idx="7">
                  <c:v>45340</c:v>
                </c:pt>
                <c:pt idx="8">
                  <c:v>45347</c:v>
                </c:pt>
                <c:pt idx="9">
                  <c:v>45354</c:v>
                </c:pt>
                <c:pt idx="10">
                  <c:v>45361</c:v>
                </c:pt>
                <c:pt idx="11">
                  <c:v>45368</c:v>
                </c:pt>
                <c:pt idx="12">
                  <c:v>45375</c:v>
                </c:pt>
                <c:pt idx="13">
                  <c:v>45382</c:v>
                </c:pt>
                <c:pt idx="14">
                  <c:v>45389</c:v>
                </c:pt>
                <c:pt idx="15">
                  <c:v>45396</c:v>
                </c:pt>
                <c:pt idx="16">
                  <c:v>45403</c:v>
                </c:pt>
                <c:pt idx="17">
                  <c:v>45410</c:v>
                </c:pt>
                <c:pt idx="18">
                  <c:v>45417</c:v>
                </c:pt>
                <c:pt idx="19">
                  <c:v>45424</c:v>
                </c:pt>
                <c:pt idx="20">
                  <c:v>45431</c:v>
                </c:pt>
                <c:pt idx="21">
                  <c:v>45438</c:v>
                </c:pt>
                <c:pt idx="22">
                  <c:v>45445</c:v>
                </c:pt>
                <c:pt idx="23">
                  <c:v>45452</c:v>
                </c:pt>
                <c:pt idx="24">
                  <c:v>45459</c:v>
                </c:pt>
                <c:pt idx="25">
                  <c:v>45466</c:v>
                </c:pt>
                <c:pt idx="26">
                  <c:v>45473</c:v>
                </c:pt>
                <c:pt idx="27">
                  <c:v>45480</c:v>
                </c:pt>
                <c:pt idx="28">
                  <c:v>45487</c:v>
                </c:pt>
                <c:pt idx="29">
                  <c:v>45494</c:v>
                </c:pt>
                <c:pt idx="30">
                  <c:v>45501</c:v>
                </c:pt>
                <c:pt idx="31">
                  <c:v>45508</c:v>
                </c:pt>
                <c:pt idx="32">
                  <c:v>45515</c:v>
                </c:pt>
                <c:pt idx="33">
                  <c:v>45522</c:v>
                </c:pt>
                <c:pt idx="34">
                  <c:v>45529</c:v>
                </c:pt>
                <c:pt idx="35">
                  <c:v>45536</c:v>
                </c:pt>
                <c:pt idx="36">
                  <c:v>45543</c:v>
                </c:pt>
                <c:pt idx="37">
                  <c:v>45550</c:v>
                </c:pt>
                <c:pt idx="38">
                  <c:v>45557</c:v>
                </c:pt>
                <c:pt idx="39">
                  <c:v>45564</c:v>
                </c:pt>
                <c:pt idx="40">
                  <c:v>45571</c:v>
                </c:pt>
                <c:pt idx="41">
                  <c:v>45578</c:v>
                </c:pt>
                <c:pt idx="42">
                  <c:v>45585</c:v>
                </c:pt>
                <c:pt idx="43">
                  <c:v>45592</c:v>
                </c:pt>
                <c:pt idx="44">
                  <c:v>45599</c:v>
                </c:pt>
                <c:pt idx="45">
                  <c:v>45606</c:v>
                </c:pt>
                <c:pt idx="46">
                  <c:v>45613</c:v>
                </c:pt>
                <c:pt idx="47">
                  <c:v>45620</c:v>
                </c:pt>
                <c:pt idx="48">
                  <c:v>45627</c:v>
                </c:pt>
                <c:pt idx="49">
                  <c:v>45634</c:v>
                </c:pt>
                <c:pt idx="50">
                  <c:v>45641</c:v>
                </c:pt>
                <c:pt idx="51">
                  <c:v>45648</c:v>
                </c:pt>
                <c:pt idx="52">
                  <c:v>45655</c:v>
                </c:pt>
                <c:pt idx="53">
                  <c:v>45662</c:v>
                </c:pt>
                <c:pt idx="54">
                  <c:v>45669</c:v>
                </c:pt>
                <c:pt idx="55">
                  <c:v>45676</c:v>
                </c:pt>
                <c:pt idx="56">
                  <c:v>45683</c:v>
                </c:pt>
                <c:pt idx="57">
                  <c:v>45690</c:v>
                </c:pt>
                <c:pt idx="58">
                  <c:v>45697</c:v>
                </c:pt>
                <c:pt idx="59">
                  <c:v>45704</c:v>
                </c:pt>
                <c:pt idx="60">
                  <c:v>45711</c:v>
                </c:pt>
                <c:pt idx="61">
                  <c:v>45718</c:v>
                </c:pt>
                <c:pt idx="62">
                  <c:v>45725</c:v>
                </c:pt>
                <c:pt idx="63">
                  <c:v>45732</c:v>
                </c:pt>
                <c:pt idx="64">
                  <c:v>45739</c:v>
                </c:pt>
                <c:pt idx="65">
                  <c:v>45746</c:v>
                </c:pt>
                <c:pt idx="66">
                  <c:v>45753</c:v>
                </c:pt>
                <c:pt idx="67">
                  <c:v>45760</c:v>
                </c:pt>
                <c:pt idx="68">
                  <c:v>45767</c:v>
                </c:pt>
              </c:numCache>
            </c:numRef>
          </c:cat>
          <c:val>
            <c:numRef>
              <c:f>Sheet1!$B$2:$B$70</c:f>
              <c:numCache>
                <c:formatCode>General</c:formatCode>
                <c:ptCount val="69"/>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93</c:v>
                </c:pt>
                <c:pt idx="39">
                  <c:v>82</c:v>
                </c:pt>
                <c:pt idx="40">
                  <c:v>66</c:v>
                </c:pt>
                <c:pt idx="41">
                  <c:v>50</c:v>
                </c:pt>
                <c:pt idx="42">
                  <c:v>22</c:v>
                </c:pt>
                <c:pt idx="43">
                  <c:v>56</c:v>
                </c:pt>
                <c:pt idx="44">
                  <c:v>37</c:v>
                </c:pt>
                <c:pt idx="45">
                  <c:v>39</c:v>
                </c:pt>
                <c:pt idx="46">
                  <c:v>0</c:v>
                </c:pt>
                <c:pt idx="47">
                  <c:v>0</c:v>
                </c:pt>
                <c:pt idx="48">
                  <c:v>0</c:v>
                </c:pt>
                <c:pt idx="49">
                  <c:v>0</c:v>
                </c:pt>
                <c:pt idx="50">
                  <c:v>0</c:v>
                </c:pt>
                <c:pt idx="51">
                  <c:v>63</c:v>
                </c:pt>
                <c:pt idx="52">
                  <c:v>100</c:v>
                </c:pt>
                <c:pt idx="53">
                  <c:v>48</c:v>
                </c:pt>
                <c:pt idx="54">
                  <c:v>81</c:v>
                </c:pt>
                <c:pt idx="55">
                  <c:v>29</c:v>
                </c:pt>
                <c:pt idx="56">
                  <c:v>37</c:v>
                </c:pt>
                <c:pt idx="57">
                  <c:v>0</c:v>
                </c:pt>
                <c:pt idx="58">
                  <c:v>0</c:v>
                </c:pt>
                <c:pt idx="59">
                  <c:v>0</c:v>
                </c:pt>
                <c:pt idx="60">
                  <c:v>27</c:v>
                </c:pt>
                <c:pt idx="61">
                  <c:v>0</c:v>
                </c:pt>
                <c:pt idx="62">
                  <c:v>0</c:v>
                </c:pt>
                <c:pt idx="63">
                  <c:v>0</c:v>
                </c:pt>
                <c:pt idx="64">
                  <c:v>24</c:v>
                </c:pt>
                <c:pt idx="65">
                  <c:v>37</c:v>
                </c:pt>
                <c:pt idx="66">
                  <c:v>31</c:v>
                </c:pt>
                <c:pt idx="67">
                  <c:v>1</c:v>
                </c:pt>
                <c:pt idx="68">
                  <c:v>8</c:v>
                </c:pt>
              </c:numCache>
            </c:numRef>
          </c:val>
          <c:smooth val="1"/>
          <c:extLst>
            <c:ext xmlns:c16="http://schemas.microsoft.com/office/drawing/2014/chart" uri="{C3380CC4-5D6E-409C-BE32-E72D297353CC}">
              <c16:uniqueId val="{00000000-7EAD-45AF-9507-7D007FCA5010}"/>
            </c:ext>
          </c:extLst>
        </c:ser>
        <c:dLbls>
          <c:showLegendKey val="0"/>
          <c:showVal val="0"/>
          <c:showCatName val="0"/>
          <c:showSerName val="0"/>
          <c:showPercent val="0"/>
          <c:showBubbleSize val="0"/>
        </c:dLbls>
        <c:marker val="1"/>
        <c:smooth val="0"/>
        <c:axId val="687299008"/>
        <c:axId val="687293184"/>
      </c:lineChart>
      <c:lineChart>
        <c:grouping val="standard"/>
        <c:varyColors val="0"/>
        <c:ser>
          <c:idx val="1"/>
          <c:order val="1"/>
          <c:tx>
            <c:strRef>
              <c:f>Sheet1!$C$1</c:f>
              <c:strCache>
                <c:ptCount val="1"/>
                <c:pt idx="0">
                  <c:v>TV Exposures</c:v>
                </c:pt>
              </c:strCache>
            </c:strRef>
          </c:tx>
          <c:spPr>
            <a:ln w="28575" cap="rnd">
              <a:solidFill>
                <a:srgbClr val="FF0000"/>
              </a:solidFill>
              <a:prstDash val="sysDash"/>
              <a:round/>
            </a:ln>
            <a:effectLst/>
          </c:spPr>
          <c:marker>
            <c:symbol val="none"/>
          </c:marker>
          <c:cat>
            <c:numRef>
              <c:f>Sheet1!$A$2:$A$70</c:f>
              <c:numCache>
                <c:formatCode>m/d/yyyy</c:formatCode>
                <c:ptCount val="69"/>
                <c:pt idx="0" formatCode="mmm\-yy">
                  <c:v>45292</c:v>
                </c:pt>
                <c:pt idx="1">
                  <c:v>45298</c:v>
                </c:pt>
                <c:pt idx="2">
                  <c:v>45305</c:v>
                </c:pt>
                <c:pt idx="3">
                  <c:v>45312</c:v>
                </c:pt>
                <c:pt idx="4">
                  <c:v>45319</c:v>
                </c:pt>
                <c:pt idx="5">
                  <c:v>45326</c:v>
                </c:pt>
                <c:pt idx="6">
                  <c:v>45333</c:v>
                </c:pt>
                <c:pt idx="7">
                  <c:v>45340</c:v>
                </c:pt>
                <c:pt idx="8">
                  <c:v>45347</c:v>
                </c:pt>
                <c:pt idx="9">
                  <c:v>45354</c:v>
                </c:pt>
                <c:pt idx="10">
                  <c:v>45361</c:v>
                </c:pt>
                <c:pt idx="11">
                  <c:v>45368</c:v>
                </c:pt>
                <c:pt idx="12">
                  <c:v>45375</c:v>
                </c:pt>
                <c:pt idx="13">
                  <c:v>45382</c:v>
                </c:pt>
                <c:pt idx="14">
                  <c:v>45389</c:v>
                </c:pt>
                <c:pt idx="15">
                  <c:v>45396</c:v>
                </c:pt>
                <c:pt idx="16">
                  <c:v>45403</c:v>
                </c:pt>
                <c:pt idx="17">
                  <c:v>45410</c:v>
                </c:pt>
                <c:pt idx="18">
                  <c:v>45417</c:v>
                </c:pt>
                <c:pt idx="19">
                  <c:v>45424</c:v>
                </c:pt>
                <c:pt idx="20">
                  <c:v>45431</c:v>
                </c:pt>
                <c:pt idx="21">
                  <c:v>45438</c:v>
                </c:pt>
                <c:pt idx="22">
                  <c:v>45445</c:v>
                </c:pt>
                <c:pt idx="23">
                  <c:v>45452</c:v>
                </c:pt>
                <c:pt idx="24">
                  <c:v>45459</c:v>
                </c:pt>
                <c:pt idx="25">
                  <c:v>45466</c:v>
                </c:pt>
                <c:pt idx="26">
                  <c:v>45473</c:v>
                </c:pt>
                <c:pt idx="27">
                  <c:v>45480</c:v>
                </c:pt>
                <c:pt idx="28">
                  <c:v>45487</c:v>
                </c:pt>
                <c:pt idx="29">
                  <c:v>45494</c:v>
                </c:pt>
                <c:pt idx="30">
                  <c:v>45501</c:v>
                </c:pt>
                <c:pt idx="31">
                  <c:v>45508</c:v>
                </c:pt>
                <c:pt idx="32">
                  <c:v>45515</c:v>
                </c:pt>
                <c:pt idx="33">
                  <c:v>45522</c:v>
                </c:pt>
                <c:pt idx="34">
                  <c:v>45529</c:v>
                </c:pt>
                <c:pt idx="35">
                  <c:v>45536</c:v>
                </c:pt>
                <c:pt idx="36">
                  <c:v>45543</c:v>
                </c:pt>
                <c:pt idx="37">
                  <c:v>45550</c:v>
                </c:pt>
                <c:pt idx="38">
                  <c:v>45557</c:v>
                </c:pt>
                <c:pt idx="39">
                  <c:v>45564</c:v>
                </c:pt>
                <c:pt idx="40">
                  <c:v>45571</c:v>
                </c:pt>
                <c:pt idx="41">
                  <c:v>45578</c:v>
                </c:pt>
                <c:pt idx="42">
                  <c:v>45585</c:v>
                </c:pt>
                <c:pt idx="43">
                  <c:v>45592</c:v>
                </c:pt>
                <c:pt idx="44">
                  <c:v>45599</c:v>
                </c:pt>
                <c:pt idx="45">
                  <c:v>45606</c:v>
                </c:pt>
                <c:pt idx="46">
                  <c:v>45613</c:v>
                </c:pt>
                <c:pt idx="47">
                  <c:v>45620</c:v>
                </c:pt>
                <c:pt idx="48">
                  <c:v>45627</c:v>
                </c:pt>
                <c:pt idx="49">
                  <c:v>45634</c:v>
                </c:pt>
                <c:pt idx="50">
                  <c:v>45641</c:v>
                </c:pt>
                <c:pt idx="51">
                  <c:v>45648</c:v>
                </c:pt>
                <c:pt idx="52">
                  <c:v>45655</c:v>
                </c:pt>
                <c:pt idx="53">
                  <c:v>45662</c:v>
                </c:pt>
                <c:pt idx="54">
                  <c:v>45669</c:v>
                </c:pt>
                <c:pt idx="55">
                  <c:v>45676</c:v>
                </c:pt>
                <c:pt idx="56">
                  <c:v>45683</c:v>
                </c:pt>
                <c:pt idx="57">
                  <c:v>45690</c:v>
                </c:pt>
                <c:pt idx="58">
                  <c:v>45697</c:v>
                </c:pt>
                <c:pt idx="59">
                  <c:v>45704</c:v>
                </c:pt>
                <c:pt idx="60">
                  <c:v>45711</c:v>
                </c:pt>
                <c:pt idx="61">
                  <c:v>45718</c:v>
                </c:pt>
                <c:pt idx="62">
                  <c:v>45725</c:v>
                </c:pt>
                <c:pt idx="63">
                  <c:v>45732</c:v>
                </c:pt>
                <c:pt idx="64">
                  <c:v>45739</c:v>
                </c:pt>
                <c:pt idx="65">
                  <c:v>45746</c:v>
                </c:pt>
                <c:pt idx="66">
                  <c:v>45753</c:v>
                </c:pt>
                <c:pt idx="67">
                  <c:v>45760</c:v>
                </c:pt>
                <c:pt idx="68">
                  <c:v>45767</c:v>
                </c:pt>
              </c:numCache>
            </c:numRef>
          </c:cat>
          <c:val>
            <c:numRef>
              <c:f>Sheet1!$C$2:$C$70</c:f>
              <c:numCache>
                <c:formatCode>#,##0</c:formatCode>
                <c:ptCount val="69"/>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16524600</c:v>
                </c:pt>
                <c:pt idx="39">
                  <c:v>13198450</c:v>
                </c:pt>
                <c:pt idx="40">
                  <c:v>9483850</c:v>
                </c:pt>
                <c:pt idx="41">
                  <c:v>11066250</c:v>
                </c:pt>
                <c:pt idx="42">
                  <c:v>10431900</c:v>
                </c:pt>
                <c:pt idx="43">
                  <c:v>12452750</c:v>
                </c:pt>
                <c:pt idx="44">
                  <c:v>11831750</c:v>
                </c:pt>
                <c:pt idx="45">
                  <c:v>9312300</c:v>
                </c:pt>
                <c:pt idx="46">
                  <c:v>247700</c:v>
                </c:pt>
                <c:pt idx="47">
                  <c:v>0</c:v>
                </c:pt>
                <c:pt idx="48">
                  <c:v>0</c:v>
                </c:pt>
                <c:pt idx="49">
                  <c:v>0</c:v>
                </c:pt>
                <c:pt idx="50">
                  <c:v>0</c:v>
                </c:pt>
                <c:pt idx="51">
                  <c:v>8430000</c:v>
                </c:pt>
                <c:pt idx="52">
                  <c:v>22122500</c:v>
                </c:pt>
                <c:pt idx="53">
                  <c:v>13025650</c:v>
                </c:pt>
                <c:pt idx="54">
                  <c:v>12599550</c:v>
                </c:pt>
                <c:pt idx="55">
                  <c:v>8269400</c:v>
                </c:pt>
                <c:pt idx="56">
                  <c:v>8702000</c:v>
                </c:pt>
                <c:pt idx="57">
                  <c:v>0</c:v>
                </c:pt>
                <c:pt idx="58">
                  <c:v>0</c:v>
                </c:pt>
                <c:pt idx="59">
                  <c:v>0</c:v>
                </c:pt>
                <c:pt idx="60">
                  <c:v>0</c:v>
                </c:pt>
                <c:pt idx="61">
                  <c:v>0</c:v>
                </c:pt>
                <c:pt idx="62">
                  <c:v>0</c:v>
                </c:pt>
                <c:pt idx="63">
                  <c:v>0</c:v>
                </c:pt>
                <c:pt idx="64">
                  <c:v>8499000</c:v>
                </c:pt>
                <c:pt idx="65">
                  <c:v>9182000</c:v>
                </c:pt>
                <c:pt idx="66">
                  <c:v>8068500</c:v>
                </c:pt>
                <c:pt idx="67">
                  <c:v>0</c:v>
                </c:pt>
                <c:pt idx="68">
                  <c:v>0</c:v>
                </c:pt>
              </c:numCache>
            </c:numRef>
          </c:val>
          <c:smooth val="1"/>
          <c:extLst>
            <c:ext xmlns:c16="http://schemas.microsoft.com/office/drawing/2014/chart" uri="{C3380CC4-5D6E-409C-BE32-E72D297353CC}">
              <c16:uniqueId val="{00000001-7EAD-45AF-9507-7D007FCA5010}"/>
            </c:ext>
          </c:extLst>
        </c:ser>
        <c:dLbls>
          <c:showLegendKey val="0"/>
          <c:showVal val="0"/>
          <c:showCatName val="0"/>
          <c:showSerName val="0"/>
          <c:showPercent val="0"/>
          <c:showBubbleSize val="0"/>
        </c:dLbls>
        <c:marker val="1"/>
        <c:smooth val="0"/>
        <c:axId val="591348864"/>
        <c:axId val="92617152"/>
      </c:lineChart>
      <c:dateAx>
        <c:axId val="687299008"/>
        <c:scaling>
          <c:orientation val="minMax"/>
        </c:scaling>
        <c:delete val="0"/>
        <c:axPos val="b"/>
        <c:numFmt formatCode="mmm\-yy"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687293184"/>
        <c:crosses val="autoZero"/>
        <c:auto val="1"/>
        <c:lblOffset val="100"/>
        <c:baseTimeUnit val="days"/>
      </c:dateAx>
      <c:valAx>
        <c:axId val="687293184"/>
        <c:scaling>
          <c:orientation val="minMax"/>
          <c:max val="100"/>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1" i="0" u="none" strike="noStrike" kern="1200" baseline="0">
                    <a:solidFill>
                      <a:schemeClr val="tx1"/>
                    </a:solidFill>
                    <a:latin typeface="+mn-lt"/>
                    <a:ea typeface="+mn-ea"/>
                    <a:cs typeface="+mn-cs"/>
                  </a:defRPr>
                </a:pPr>
                <a:r>
                  <a:rPr lang="en-GB"/>
                  <a:t>Relative Google Search Volume (Index)</a:t>
                </a:r>
              </a:p>
            </c:rich>
          </c:tx>
          <c:overlay val="0"/>
          <c:spPr>
            <a:noFill/>
            <a:ln>
              <a:noFill/>
            </a:ln>
            <a:effectLst/>
          </c:spPr>
          <c:txPr>
            <a:bodyPr rot="-54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687299008"/>
        <c:crosses val="autoZero"/>
        <c:crossBetween val="between"/>
      </c:valAx>
      <c:valAx>
        <c:axId val="92617152"/>
        <c:scaling>
          <c:orientation val="minMax"/>
          <c:min val="0"/>
        </c:scaling>
        <c:delete val="0"/>
        <c:axPos val="r"/>
        <c:title>
          <c:tx>
            <c:rich>
              <a:bodyPr rot="-5400000" spcFirstLastPara="1" vertOverflow="ellipsis" vert="horz" wrap="square" anchor="ctr" anchorCtr="1"/>
              <a:lstStyle/>
              <a:p>
                <a:pPr>
                  <a:defRPr sz="1000" b="1" i="0" u="none" strike="noStrike" kern="1200" baseline="0">
                    <a:solidFill>
                      <a:schemeClr val="tx1"/>
                    </a:solidFill>
                    <a:latin typeface="+mn-lt"/>
                    <a:ea typeface="+mn-ea"/>
                    <a:cs typeface="+mn-cs"/>
                  </a:defRPr>
                </a:pPr>
                <a:r>
                  <a:rPr lang="en-GB"/>
                  <a:t>TV Exposures</a:t>
                </a:r>
              </a:p>
            </c:rich>
          </c:tx>
          <c:overlay val="0"/>
          <c:spPr>
            <a:noFill/>
            <a:ln>
              <a:noFill/>
            </a:ln>
            <a:effectLst/>
          </c:spPr>
          <c:txPr>
            <a:bodyPr rot="-54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title>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591348864"/>
        <c:crosses val="max"/>
        <c:crossBetween val="between"/>
      </c:valAx>
      <c:dateAx>
        <c:axId val="591348864"/>
        <c:scaling>
          <c:orientation val="minMax"/>
        </c:scaling>
        <c:delete val="1"/>
        <c:axPos val="b"/>
        <c:numFmt formatCode="mmm\-yy" sourceLinked="1"/>
        <c:majorTickMark val="out"/>
        <c:minorTickMark val="none"/>
        <c:tickLblPos val="nextTo"/>
        <c:crossAx val="92617152"/>
        <c:crosses val="autoZero"/>
        <c:auto val="1"/>
        <c:lblOffset val="100"/>
        <c:baseTimeUnit val="days"/>
      </c:dateAx>
      <c:spPr>
        <a:noFill/>
        <a:ln>
          <a:noFill/>
        </a:ln>
        <a:effectLst/>
      </c:spPr>
    </c:plotArea>
    <c:legend>
      <c:legendPos val="t"/>
      <c:layout>
        <c:manualLayout>
          <c:xMode val="edge"/>
          <c:yMode val="edge"/>
          <c:x val="5.1948703703703705E-2"/>
          <c:y val="0.1125148148148148"/>
          <c:w val="0.24699148148148148"/>
          <c:h val="0.12848560606060605"/>
        </c:manualLayout>
      </c:layout>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000" b="1">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6047051114905876"/>
          <c:y val="0.25932878888138089"/>
          <c:w val="0.31586503097771085"/>
          <c:h val="0.73159761960448011"/>
        </c:manualLayout>
      </c:layout>
      <c:pieChart>
        <c:varyColors val="1"/>
        <c:ser>
          <c:idx val="0"/>
          <c:order val="0"/>
          <c:tx>
            <c:strRef>
              <c:f>Sheet1!$B$1</c:f>
              <c:strCache>
                <c:ptCount val="1"/>
                <c:pt idx="0">
                  <c:v>Visits</c:v>
                </c:pt>
              </c:strCache>
            </c:strRef>
          </c:tx>
          <c:dPt>
            <c:idx val="0"/>
            <c:bubble3D val="0"/>
            <c:spPr>
              <a:solidFill>
                <a:srgbClr val="EB7305"/>
              </a:solidFill>
              <a:ln w="19050">
                <a:solidFill>
                  <a:schemeClr val="lt1"/>
                </a:solidFill>
              </a:ln>
              <a:effectLst/>
            </c:spPr>
            <c:extLst>
              <c:ext xmlns:c16="http://schemas.microsoft.com/office/drawing/2014/chart" uri="{C3380CC4-5D6E-409C-BE32-E72D297353CC}">
                <c16:uniqueId val="{00000001-D58F-491A-8BB8-8F32D60C1EAF}"/>
              </c:ext>
            </c:extLst>
          </c:dPt>
          <c:dPt>
            <c:idx val="1"/>
            <c:bubble3D val="0"/>
            <c:spPr>
              <a:solidFill>
                <a:srgbClr val="C00000"/>
              </a:solidFill>
              <a:ln w="19050">
                <a:solidFill>
                  <a:schemeClr val="lt1"/>
                </a:solidFill>
              </a:ln>
              <a:effectLst/>
            </c:spPr>
            <c:extLst>
              <c:ext xmlns:c16="http://schemas.microsoft.com/office/drawing/2014/chart" uri="{C3380CC4-5D6E-409C-BE32-E72D297353CC}">
                <c16:uniqueId val="{00000003-D58F-491A-8BB8-8F32D60C1EAF}"/>
              </c:ext>
            </c:extLst>
          </c:dPt>
          <c:dPt>
            <c:idx val="2"/>
            <c:bubble3D val="0"/>
            <c:spPr>
              <a:solidFill>
                <a:srgbClr val="009B3C"/>
              </a:solidFill>
              <a:ln w="19050">
                <a:solidFill>
                  <a:schemeClr val="lt1"/>
                </a:solidFill>
              </a:ln>
              <a:effectLst/>
            </c:spPr>
            <c:extLst>
              <c:ext xmlns:c16="http://schemas.microsoft.com/office/drawing/2014/chart" uri="{C3380CC4-5D6E-409C-BE32-E72D297353CC}">
                <c16:uniqueId val="{00000005-D58F-491A-8BB8-8F32D60C1EAF}"/>
              </c:ext>
            </c:extLst>
          </c:dPt>
          <c:dPt>
            <c:idx val="3"/>
            <c:bubble3D val="0"/>
            <c:spPr>
              <a:solidFill>
                <a:srgbClr val="002060"/>
              </a:solidFill>
              <a:ln w="19050">
                <a:solidFill>
                  <a:schemeClr val="lt1"/>
                </a:solidFill>
              </a:ln>
              <a:effectLst/>
            </c:spPr>
            <c:extLst>
              <c:ext xmlns:c16="http://schemas.microsoft.com/office/drawing/2014/chart" uri="{C3380CC4-5D6E-409C-BE32-E72D297353CC}">
                <c16:uniqueId val="{00000007-E90D-43D3-AF0E-25865F66F2F9}"/>
              </c:ext>
            </c:extLst>
          </c:dPt>
          <c:dPt>
            <c:idx val="4"/>
            <c:bubble3D val="0"/>
            <c:spPr>
              <a:solidFill>
                <a:srgbClr val="0070C0"/>
              </a:solidFill>
              <a:ln w="19050">
                <a:solidFill>
                  <a:schemeClr val="lt1"/>
                </a:solidFill>
              </a:ln>
              <a:effectLst/>
            </c:spPr>
            <c:extLst>
              <c:ext xmlns:c16="http://schemas.microsoft.com/office/drawing/2014/chart" uri="{C3380CC4-5D6E-409C-BE32-E72D297353CC}">
                <c16:uniqueId val="{00000008-E90D-43D3-AF0E-25865F66F2F9}"/>
              </c:ext>
            </c:extLst>
          </c:dPt>
          <c:dPt>
            <c:idx val="5"/>
            <c:bubble3D val="0"/>
            <c:spPr>
              <a:solidFill>
                <a:srgbClr val="87B923"/>
              </a:solidFill>
              <a:ln w="19050">
                <a:solidFill>
                  <a:schemeClr val="lt1"/>
                </a:solidFill>
              </a:ln>
              <a:effectLst/>
            </c:spPr>
            <c:extLst>
              <c:ext xmlns:c16="http://schemas.microsoft.com/office/drawing/2014/chart" uri="{C3380CC4-5D6E-409C-BE32-E72D297353CC}">
                <c16:uniqueId val="{00000009-E90D-43D3-AF0E-25865F66F2F9}"/>
              </c:ext>
            </c:extLst>
          </c:dPt>
          <c:dLbls>
            <c:dLbl>
              <c:idx val="0"/>
              <c:layout>
                <c:manualLayout>
                  <c:x val="7.2541473780582217E-3"/>
                  <c:y val="5.1771274255457952E-2"/>
                </c:manualLayout>
              </c:layout>
              <c:tx>
                <c:rich>
                  <a:bodyPr/>
                  <a:lstStyle/>
                  <a:p>
                    <a:r>
                      <a:rPr lang="en-US" sz="1200" b="1" dirty="0">
                        <a:solidFill>
                          <a:schemeClr val="tx1"/>
                        </a:solidFill>
                        <a:latin typeface="+mj-lt"/>
                      </a:rPr>
                      <a:t>Other drivers</a:t>
                    </a:r>
                    <a:r>
                      <a:rPr lang="en-US" sz="1200" b="1" baseline="0" dirty="0">
                        <a:solidFill>
                          <a:schemeClr val="tx1"/>
                        </a:solidFill>
                        <a:latin typeface="+mj-lt"/>
                      </a:rPr>
                      <a:t>
</a:t>
                    </a:r>
                    <a:fld id="{B2300B8E-617D-4DC1-8C88-0FB4A909CBD3}" type="PERCENTAGE">
                      <a:rPr lang="en-US" sz="1200" b="1" baseline="0">
                        <a:solidFill>
                          <a:schemeClr val="tx1"/>
                        </a:solidFill>
                        <a:latin typeface="+mj-lt"/>
                      </a:rPr>
                      <a:pPr/>
                      <a:t>[PERCENTAGE]</a:t>
                    </a:fld>
                    <a:endParaRPr lang="en-US" sz="1200" b="1" baseline="0" dirty="0">
                      <a:solidFill>
                        <a:schemeClr val="tx1"/>
                      </a:solidFill>
                      <a:latin typeface="+mj-lt"/>
                    </a:endParaRPr>
                  </a:p>
                </c:rich>
              </c:tx>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D58F-491A-8BB8-8F32D60C1EAF}"/>
                </c:ext>
              </c:extLst>
            </c:dLbl>
            <c:dLbl>
              <c:idx val="1"/>
              <c:layout>
                <c:manualLayout>
                  <c:x val="-7.2481948399017865E-2"/>
                  <c:y val="-0.16555205774941353"/>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D58F-491A-8BB8-8F32D60C1EAF}"/>
                </c:ext>
              </c:extLst>
            </c:dLbl>
            <c:dLbl>
              <c:idx val="2"/>
              <c:layout>
                <c:manualLayout>
                  <c:x val="0.1045077337689586"/>
                  <c:y val="-2.4537823861126271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D58F-491A-8BB8-8F32D60C1EAF}"/>
                </c:ext>
              </c:extLst>
            </c:dLbl>
            <c:dLbl>
              <c:idx val="3"/>
              <c:layout>
                <c:manualLayout>
                  <c:x val="-1.4915870526515876E-2"/>
                  <c:y val="2.5421377465066224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E90D-43D3-AF0E-25865F66F2F9}"/>
                </c:ext>
              </c:extLst>
            </c:dLbl>
            <c:dLbl>
              <c:idx val="4"/>
              <c:layout>
                <c:manualLayout>
                  <c:x val="4.5224165986809638E-3"/>
                  <c:y val="3.6257291694844081E-4"/>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8-E90D-43D3-AF0E-25865F66F2F9}"/>
                </c:ext>
              </c:extLst>
            </c:dLbl>
            <c:dLbl>
              <c:idx val="5"/>
              <c:layout>
                <c:manualLayout>
                  <c:x val="2.0100394261774561E-2"/>
                  <c:y val="-2.5454299315297906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E90D-43D3-AF0E-25865F66F2F9}"/>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Poppins" panose="00000500000000000000" pitchFamily="2" charset="0"/>
                  </a:defRPr>
                </a:pPr>
                <a:endParaRPr lang="en-US"/>
              </a:p>
            </c:txPr>
            <c:showLegendKey val="0"/>
            <c:showVal val="0"/>
            <c:showCatName val="1"/>
            <c:showSerName val="0"/>
            <c:showPercent val="1"/>
            <c:showBubbleSize val="0"/>
            <c:showLeaderLines val="0"/>
            <c:extLst>
              <c:ext xmlns:c15="http://schemas.microsoft.com/office/drawing/2012/chart" uri="{CE6537A1-D6FC-4f65-9D91-7224C49458BB}"/>
            </c:extLst>
          </c:dLbls>
          <c:cat>
            <c:strRef>
              <c:f>Sheet1!$A$2:$A$7</c:f>
              <c:strCache>
                <c:ptCount val="6"/>
                <c:pt idx="0">
                  <c:v>non-media</c:v>
                </c:pt>
                <c:pt idx="1">
                  <c:v>TV</c:v>
                </c:pt>
                <c:pt idx="2">
                  <c:v>Search</c:v>
                </c:pt>
                <c:pt idx="3">
                  <c:v>Out of Home</c:v>
                </c:pt>
                <c:pt idx="4">
                  <c:v>Radio</c:v>
                </c:pt>
                <c:pt idx="5">
                  <c:v>Social</c:v>
                </c:pt>
              </c:strCache>
            </c:strRef>
          </c:cat>
          <c:val>
            <c:numRef>
              <c:f>Sheet1!$B$2:$B$7</c:f>
              <c:numCache>
                <c:formatCode>#,##0</c:formatCode>
                <c:ptCount val="6"/>
                <c:pt idx="0">
                  <c:v>22739644.691418439</c:v>
                </c:pt>
                <c:pt idx="1">
                  <c:v>50301465.999815151</c:v>
                </c:pt>
                <c:pt idx="2">
                  <c:v>30848226.484772641</c:v>
                </c:pt>
                <c:pt idx="3">
                  <c:v>6821759.1055743163</c:v>
                </c:pt>
                <c:pt idx="4">
                  <c:v>3632106.8499234016</c:v>
                </c:pt>
                <c:pt idx="5">
                  <c:v>5822881.5938264057</c:v>
                </c:pt>
              </c:numCache>
            </c:numRef>
          </c:val>
          <c:extLst>
            <c:ext xmlns:c16="http://schemas.microsoft.com/office/drawing/2014/chart" uri="{C3380CC4-5D6E-409C-BE32-E72D297353CC}">
              <c16:uniqueId val="{00000008-D58F-491A-8BB8-8F32D60C1EAF}"/>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571968365645613E-2"/>
          <c:y val="3.4038851494660509E-2"/>
          <c:w val="0.89962483798603632"/>
          <c:h val="0.72955875341596566"/>
        </c:manualLayout>
      </c:layout>
      <c:barChart>
        <c:barDir val="col"/>
        <c:grouping val="clustered"/>
        <c:varyColors val="0"/>
        <c:ser>
          <c:idx val="0"/>
          <c:order val="0"/>
          <c:tx>
            <c:strRef>
              <c:f>Sheet1!$B$1</c:f>
              <c:strCache>
                <c:ptCount val="1"/>
                <c:pt idx="0">
                  <c:v>2023</c:v>
                </c:pt>
              </c:strCache>
            </c:strRef>
          </c:tx>
          <c:spPr>
            <a:solidFill>
              <a:srgbClr val="00A5D7"/>
            </a:solidFill>
            <a:ln>
              <a:noFill/>
            </a:ln>
            <a:effectLst/>
          </c:spPr>
          <c:invertIfNegative val="0"/>
          <c:dPt>
            <c:idx val="0"/>
            <c:invertIfNegative val="0"/>
            <c:bubble3D val="0"/>
            <c:spPr>
              <a:solidFill>
                <a:schemeClr val="accent5"/>
              </a:solidFill>
              <a:ln>
                <a:noFill/>
              </a:ln>
              <a:effectLst/>
            </c:spPr>
            <c:extLst>
              <c:ext xmlns:c16="http://schemas.microsoft.com/office/drawing/2014/chart" uri="{C3380CC4-5D6E-409C-BE32-E72D297353CC}">
                <c16:uniqueId val="{00000001-5E50-4AF0-8F19-218E9BC36232}"/>
              </c:ext>
            </c:extLst>
          </c:dPt>
          <c:dPt>
            <c:idx val="10"/>
            <c:invertIfNegative val="0"/>
            <c:bubble3D val="0"/>
            <c:spPr>
              <a:solidFill>
                <a:srgbClr val="00A5D7"/>
              </a:solidFill>
              <a:ln>
                <a:noFill/>
              </a:ln>
              <a:effectLst/>
            </c:spPr>
            <c:extLst>
              <c:ext xmlns:c16="http://schemas.microsoft.com/office/drawing/2014/chart" uri="{C3380CC4-5D6E-409C-BE32-E72D297353CC}">
                <c16:uniqueId val="{00000003-5E50-4AF0-8F19-218E9BC36232}"/>
              </c:ext>
            </c:extLst>
          </c:dPt>
          <c:cat>
            <c:strRef>
              <c:f>Sheet1!$A$2:$A$12</c:f>
              <c:strCache>
                <c:ptCount val="11"/>
                <c:pt idx="0">
                  <c:v>Online Born</c:v>
                </c:pt>
                <c:pt idx="1">
                  <c:v>Food</c:v>
                </c:pt>
                <c:pt idx="2">
                  <c:v>Cosmetics &amp; Personal Care</c:v>
                </c:pt>
                <c:pt idx="3">
                  <c:v>Household Fmcg</c:v>
                </c:pt>
                <c:pt idx="4">
                  <c:v>Entertainment &amp; Leisure</c:v>
                </c:pt>
                <c:pt idx="5">
                  <c:v>Government Social Political Organisation</c:v>
                </c:pt>
                <c:pt idx="6">
                  <c:v>Travel &amp; Transport</c:v>
                </c:pt>
                <c:pt idx="7">
                  <c:v>Finance</c:v>
                </c:pt>
                <c:pt idx="8">
                  <c:v>Automotive</c:v>
                </c:pt>
                <c:pt idx="9">
                  <c:v>Telecoms</c:v>
                </c:pt>
                <c:pt idx="10">
                  <c:v>Retail</c:v>
                </c:pt>
              </c:strCache>
            </c:strRef>
          </c:cat>
          <c:val>
            <c:numRef>
              <c:f>Sheet1!$B$2:$B$12</c:f>
              <c:numCache>
                <c:formatCode>_-* #,##0_-;\-* #,##0_-;_-* "-"??_-;_-@_-</c:formatCode>
                <c:ptCount val="11"/>
                <c:pt idx="0">
                  <c:v>765</c:v>
                </c:pt>
                <c:pt idx="1">
                  <c:v>546</c:v>
                </c:pt>
                <c:pt idx="2">
                  <c:v>404</c:v>
                </c:pt>
                <c:pt idx="3">
                  <c:v>354</c:v>
                </c:pt>
                <c:pt idx="4">
                  <c:v>309</c:v>
                </c:pt>
                <c:pt idx="5">
                  <c:v>309</c:v>
                </c:pt>
                <c:pt idx="6">
                  <c:v>292</c:v>
                </c:pt>
                <c:pt idx="7">
                  <c:v>274</c:v>
                </c:pt>
                <c:pt idx="8">
                  <c:v>226</c:v>
                </c:pt>
                <c:pt idx="9">
                  <c:v>214</c:v>
                </c:pt>
                <c:pt idx="10">
                  <c:v>208</c:v>
                </c:pt>
              </c:numCache>
            </c:numRef>
          </c:val>
          <c:extLst>
            <c:ext xmlns:c16="http://schemas.microsoft.com/office/drawing/2014/chart" uri="{C3380CC4-5D6E-409C-BE32-E72D297353CC}">
              <c16:uniqueId val="{00000004-5E50-4AF0-8F19-218E9BC36232}"/>
            </c:ext>
          </c:extLst>
        </c:ser>
        <c:dLbls>
          <c:showLegendKey val="0"/>
          <c:showVal val="0"/>
          <c:showCatName val="0"/>
          <c:showSerName val="0"/>
          <c:showPercent val="0"/>
          <c:showBubbleSize val="0"/>
        </c:dLbls>
        <c:gapWidth val="43"/>
        <c:overlap val="-27"/>
        <c:axId val="466111976"/>
        <c:axId val="466112304"/>
      </c:barChart>
      <c:catAx>
        <c:axId val="466111976"/>
        <c:scaling>
          <c:orientation val="minMax"/>
        </c:scaling>
        <c:delete val="0"/>
        <c:axPos val="b"/>
        <c:numFmt formatCode="General" sourceLinked="1"/>
        <c:majorTickMark val="none"/>
        <c:minorTickMark val="none"/>
        <c:tickLblPos val="nextTo"/>
        <c:spPr>
          <a:noFill/>
          <a:ln w="9525" cap="flat" cmpd="sng" algn="ctr">
            <a:solidFill>
              <a:schemeClr val="bg1">
                <a:lumMod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466112304"/>
        <c:crosses val="autoZero"/>
        <c:auto val="1"/>
        <c:lblAlgn val="ctr"/>
        <c:lblOffset val="100"/>
        <c:noMultiLvlLbl val="0"/>
      </c:catAx>
      <c:valAx>
        <c:axId val="466112304"/>
        <c:scaling>
          <c:orientation val="minMax"/>
          <c:max val="1000"/>
          <c:min val="0"/>
        </c:scaling>
        <c:delete val="0"/>
        <c:axPos val="l"/>
        <c:majorGridlines>
          <c:spPr>
            <a:ln w="9525" cap="flat" cmpd="sng" algn="ctr">
              <a:solidFill>
                <a:schemeClr val="tx1">
                  <a:lumMod val="15000"/>
                  <a:lumOff val="85000"/>
                </a:schemeClr>
              </a:solidFill>
              <a:round/>
            </a:ln>
            <a:effectLst/>
          </c:spPr>
        </c:majorGridlines>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466111976"/>
        <c:crosses val="autoZero"/>
        <c:crossBetween val="between"/>
        <c:majorUnit val="200"/>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Immediate</c:v>
                </c:pt>
              </c:strCache>
            </c:strRef>
          </c:tx>
          <c:spPr>
            <a:solidFill>
              <a:srgbClr val="E1051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Cinema</c:v>
                </c:pt>
                <c:pt idx="1">
                  <c:v>Out of Home</c:v>
                </c:pt>
                <c:pt idx="2">
                  <c:v>Online Video</c:v>
                </c:pt>
                <c:pt idx="3">
                  <c:v>Print</c:v>
                </c:pt>
                <c:pt idx="4">
                  <c:v>Online Display</c:v>
                </c:pt>
                <c:pt idx="5">
                  <c:v>BVOD</c:v>
                </c:pt>
                <c:pt idx="6">
                  <c:v>Audio</c:v>
                </c:pt>
                <c:pt idx="7">
                  <c:v>Paid Social</c:v>
                </c:pt>
                <c:pt idx="8">
                  <c:v>Linear TV</c:v>
                </c:pt>
                <c:pt idx="9">
                  <c:v>Generic PPC</c:v>
                </c:pt>
              </c:strCache>
            </c:strRef>
          </c:cat>
          <c:val>
            <c:numRef>
              <c:f>Sheet1!$B$2:$B$11</c:f>
              <c:numCache>
                <c:formatCode>0.0%</c:formatCode>
                <c:ptCount val="10"/>
                <c:pt idx="0">
                  <c:v>3.0000000000000001E-3</c:v>
                </c:pt>
                <c:pt idx="1">
                  <c:v>3.3000000000000002E-2</c:v>
                </c:pt>
                <c:pt idx="2">
                  <c:v>3.5999999999999997E-2</c:v>
                </c:pt>
                <c:pt idx="3">
                  <c:v>4.8000000000000001E-2</c:v>
                </c:pt>
                <c:pt idx="4">
                  <c:v>5.8999999999999997E-2</c:v>
                </c:pt>
                <c:pt idx="5">
                  <c:v>7.2999999999999995E-2</c:v>
                </c:pt>
                <c:pt idx="6">
                  <c:v>8.5999999999999993E-2</c:v>
                </c:pt>
                <c:pt idx="7">
                  <c:v>0.151</c:v>
                </c:pt>
                <c:pt idx="8">
                  <c:v>0.20499999999999999</c:v>
                </c:pt>
                <c:pt idx="9">
                  <c:v>0.30499999999999999</c:v>
                </c:pt>
              </c:numCache>
            </c:numRef>
          </c:val>
          <c:extLst>
            <c:ext xmlns:c16="http://schemas.microsoft.com/office/drawing/2014/chart" uri="{C3380CC4-5D6E-409C-BE32-E72D297353CC}">
              <c16:uniqueId val="{00000000-F665-4065-9C94-FFDE57B001EC}"/>
            </c:ext>
          </c:extLst>
        </c:ser>
        <c:dLbls>
          <c:dLblPos val="outEnd"/>
          <c:showLegendKey val="0"/>
          <c:showVal val="1"/>
          <c:showCatName val="0"/>
          <c:showSerName val="0"/>
          <c:showPercent val="0"/>
          <c:showBubbleSize val="0"/>
        </c:dLbls>
        <c:gapWidth val="50"/>
        <c:overlap val="100"/>
        <c:axId val="70739519"/>
        <c:axId val="70740479"/>
      </c:barChart>
      <c:catAx>
        <c:axId val="7073951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740479"/>
        <c:crosses val="autoZero"/>
        <c:auto val="1"/>
        <c:lblAlgn val="ctr"/>
        <c:lblOffset val="100"/>
        <c:noMultiLvlLbl val="0"/>
      </c:catAx>
      <c:valAx>
        <c:axId val="70740479"/>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000" b="0" i="0" u="none" strike="noStrike" kern="1200" baseline="0" dirty="0">
                    <a:solidFill>
                      <a:prstClr val="black">
                        <a:lumMod val="65000"/>
                        <a:lumOff val="35000"/>
                      </a:prstClr>
                    </a:solidFill>
                  </a:rPr>
                  <a:t>% immediate profit driven</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73951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9BDA6F-E1A4-42B2-8FC8-652C64F4EA65}" type="datetimeFigureOut">
              <a:rPr lang="en-GB" smtClean="0"/>
              <a:t>29/05/2025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4B51F8-0AD4-4F38-ACE1-DDA0E9113FD0}" type="slidenum">
              <a:rPr lang="en-GB" smtClean="0"/>
              <a:t>‹#›</a:t>
            </a:fld>
            <a:endParaRPr lang="en-GB"/>
          </a:p>
        </p:txBody>
      </p:sp>
    </p:spTree>
    <p:extLst>
      <p:ext uri="{BB962C8B-B14F-4D97-AF65-F5344CB8AC3E}">
        <p14:creationId xmlns:p14="http://schemas.microsoft.com/office/powerpoint/2010/main" val="316392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a:effectLst/>
              <a:latin typeface="Calibri" panose="020F0502020204030204" pitchFamily="34" charset="0"/>
              <a:ea typeface="Calibri" panose="020F0502020204030204" pitchFamily="34" charset="0"/>
            </a:endParaRPr>
          </a:p>
        </p:txBody>
      </p:sp>
      <p:sp>
        <p:nvSpPr>
          <p:cNvPr id="4" name="Slide Number Placeholder 3"/>
          <p:cNvSpPr>
            <a:spLocks noGrp="1"/>
          </p:cNvSpPr>
          <p:nvPr>
            <p:ph type="sldNum" sz="quarter" idx="5"/>
          </p:nvPr>
        </p:nvSpPr>
        <p:spPr/>
        <p:txBody>
          <a:bodyPr/>
          <a:lstStyle/>
          <a:p>
            <a:fld id="{BA0DFD36-33EA-4DB4-B32D-6EBE0B1D4496}" type="slidenum">
              <a:rPr lang="en-GB" smtClean="0"/>
              <a:t>1</a:t>
            </a:fld>
            <a:endParaRPr lang="en-GB"/>
          </a:p>
        </p:txBody>
      </p:sp>
    </p:spTree>
    <p:extLst>
      <p:ext uri="{BB962C8B-B14F-4D97-AF65-F5344CB8AC3E}">
        <p14:creationId xmlns:p14="http://schemas.microsoft.com/office/powerpoint/2010/main" val="679784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Analysis across the brands consistently showed a clear relationship between TV activity and web traffic. </a:t>
            </a: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Uplift was seen regardless of the level </a:t>
            </a:r>
            <a:r>
              <a:rPr lang="en-GB" sz="1800" dirty="0">
                <a:effectLst/>
                <a:latin typeface="Arial" panose="020B0604020202020204" pitchFamily="34" charset="0"/>
                <a:ea typeface="Calibri" panose="020F0502020204030204" pitchFamily="34" charset="0"/>
                <a:cs typeface="Times New Roman" panose="02020603050405020304" pitchFamily="18" charset="0"/>
              </a:rPr>
              <a:t>of investment or the size of the launch </a:t>
            </a: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sz="1800" dirty="0">
                <a:effectLst/>
                <a:latin typeface="Arial" panose="020B0604020202020204" pitchFamily="34" charset="0"/>
                <a:ea typeface="Calibri" panose="020F0502020204030204" pitchFamily="34" charset="0"/>
                <a:cs typeface="Times New Roman" panose="02020603050405020304" pitchFamily="18" charset="0"/>
              </a:rPr>
              <a:t>likely impacted by the ease and convenience of searching immediately via a mobile device.</a:t>
            </a:r>
            <a:endPar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Across the 10 brands modelled, 120m visits were generated, with TV driving 42% of all visits - equivalent to 50 million in total</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Font typeface="Arial" panose="020B0604020202020204" pitchFamily="34" charset="0"/>
              <a:buNone/>
            </a:pPr>
            <a:endParaRPr lang="en-GB" sz="1800" dirty="0">
              <a:solidFill>
                <a:srgbClr val="20244A"/>
              </a:solidFill>
              <a:latin typeface="Poppins Light" panose="00000400000000000000" pitchFamily="2"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B8936-AB33-4A45-869E-59FB8045C034}"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88046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00577-96A7-61B4-6212-97A4830922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A1EBA4-1CA8-AF3E-B6C2-401A36B0E1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DB99DB-1030-2F3D-17E2-B4C19BCC0256}"/>
              </a:ext>
            </a:extLst>
          </p:cNvPr>
          <p:cNvSpPr>
            <a:spLocks noGrp="1"/>
          </p:cNvSpPr>
          <p:nvPr>
            <p:ph type="body" idx="1"/>
          </p:nvPr>
        </p:nvSpPr>
        <p:spPr/>
        <p:txBody>
          <a:bodyPr/>
          <a:lstStyle/>
          <a:p>
            <a:r>
              <a:rPr lang="en-GB">
                <a:effectLst/>
              </a:rPr>
              <a:t>Despite a year-on-year decline, online born businesses persist as the biggest investors in TV. TV investment has experienced its most significant growth from Household FMCG and Retail categories.</a:t>
            </a:r>
          </a:p>
          <a:p>
            <a:br>
              <a:rPr lang="en-GB" b="0" i="0">
                <a:solidFill>
                  <a:srgbClr val="FFFFFF"/>
                </a:solidFill>
                <a:effectLst/>
                <a:latin typeface="Söhne"/>
              </a:rPr>
            </a:br>
            <a:endParaRPr lang="en-GB"/>
          </a:p>
        </p:txBody>
      </p:sp>
      <p:sp>
        <p:nvSpPr>
          <p:cNvPr id="4" name="Slide Number Placeholder 3">
            <a:extLst>
              <a:ext uri="{FF2B5EF4-FFF2-40B4-BE49-F238E27FC236}">
                <a16:creationId xmlns:a16="http://schemas.microsoft.com/office/drawing/2014/main" id="{393AE34B-8D32-BE00-3529-073EABE2EDDC}"/>
              </a:ext>
            </a:extLst>
          </p:cNvPr>
          <p:cNvSpPr>
            <a:spLocks noGrp="1"/>
          </p:cNvSpPr>
          <p:nvPr>
            <p:ph type="sldNum" sz="quarter" idx="10"/>
          </p:nvPr>
        </p:nvSpPr>
        <p:spPr/>
        <p:txBody>
          <a:bodyPr/>
          <a:lstStyle/>
          <a:p>
            <a:pPr marL="0" marR="0" lvl="0" indent="0" algn="r" defTabSz="1387328" rtl="0" eaLnBrk="1" fontAlgn="auto" latinLnBrk="0" hangingPunct="1">
              <a:lnSpc>
                <a:spcPct val="100000"/>
              </a:lnSpc>
              <a:spcBef>
                <a:spcPts val="0"/>
              </a:spcBef>
              <a:spcAft>
                <a:spcPts val="0"/>
              </a:spcAft>
              <a:buClrTx/>
              <a:buSzTx/>
              <a:buFontTx/>
              <a:buNone/>
              <a:tabLst/>
              <a:defRPr/>
            </a:pPr>
            <a:fld id="{0A924C00-85C6-4295-BE2C-B41F9E304FE2}" type="slidenum">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1387328"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59019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‘Performance’ is not the sole domain of search and social</a:t>
            </a:r>
          </a:p>
          <a:p>
            <a:pPr algn="l"/>
            <a:endParaRPr lang="en-US" b="1" i="0" dirty="0">
              <a:solidFill>
                <a:srgbClr val="2F2F2F"/>
              </a:solidFill>
              <a:effectLst/>
              <a:latin typeface="proxima-nova"/>
            </a:endParaRP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Arial" panose="020B0604020202020204" pitchFamily="34" charset="0"/>
              </a:rPr>
              <a:t>Analysis from ‘Profit Ability 2: the new business case for advertising’ ranks channels in terms of the typical scale of their immediate payback. The size of the bar captures the percentage of the immediate profit driven by each channel within the databank – a combination of the amount spent on a channel and the speed at which it generates its return.  </a:t>
            </a:r>
          </a:p>
          <a:p>
            <a:pPr>
              <a:lnSpc>
                <a:spcPct val="115000"/>
              </a:lnSpc>
              <a:spcAft>
                <a:spcPts val="800"/>
              </a:spcAft>
            </a:pP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Arial" panose="020B0604020202020204" pitchFamily="34" charset="0"/>
              </a:rPr>
              <a:t>It’s unsurprising to see Generic PPC at the top of the list, as well as Paid Social. But it might be surprising to see that Linear TV, Audio, and Broadcaster VOD also perform favourably. </a:t>
            </a:r>
            <a:br>
              <a:rPr lang="en-US" b="0" i="0" dirty="0">
                <a:solidFill>
                  <a:srgbClr val="2F2F2F"/>
                </a:solidFill>
                <a:effectLst/>
                <a:latin typeface="proxima-nova"/>
              </a:rPr>
            </a:br>
            <a:endParaRPr lang="en-US" b="0" i="0" dirty="0">
              <a:solidFill>
                <a:srgbClr val="2F2F2F"/>
              </a:solidFill>
              <a:effectLst/>
              <a:latin typeface="proxima-nov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Aptos" panose="020B0004020202020204" pitchFamily="34" charset="0"/>
                <a:ea typeface="Aptos" panose="020B0004020202020204" pitchFamily="34" charset="0"/>
                <a:cs typeface="Aptos" panose="020B0004020202020204" pitchFamily="34" charset="0"/>
              </a:rPr>
              <a:t>For more advertising effectiveness insight, read: https://www.thinkbox.tv/research/thinkbox-research/profit-ability-2-the-new-business-case-for-advertising</a:t>
            </a:r>
          </a:p>
          <a:p>
            <a:endParaRPr lang="en-GB" dirty="0"/>
          </a:p>
        </p:txBody>
      </p:sp>
      <p:sp>
        <p:nvSpPr>
          <p:cNvPr id="4" name="Slide Number Placeholder 3"/>
          <p:cNvSpPr>
            <a:spLocks noGrp="1"/>
          </p:cNvSpPr>
          <p:nvPr>
            <p:ph type="sldNum" sz="quarter" idx="5"/>
          </p:nvPr>
        </p:nvSpPr>
        <p:spPr/>
        <p:txBody>
          <a:bodyPr/>
          <a:lstStyle/>
          <a:p>
            <a:fld id="{BA0DFD36-33EA-4DB4-B32D-6EBE0B1D4496}" type="slidenum">
              <a:rPr lang="en-GB" smtClean="0"/>
              <a:t>4</a:t>
            </a:fld>
            <a:endParaRPr lang="en-GB" dirty="0"/>
          </a:p>
        </p:txBody>
      </p:sp>
    </p:spTree>
    <p:extLst>
      <p:ext uri="{BB962C8B-B14F-4D97-AF65-F5344CB8AC3E}">
        <p14:creationId xmlns:p14="http://schemas.microsoft.com/office/powerpoint/2010/main" val="9733150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29/05/2025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748257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orient="horz" pos="3915" userDrawn="1">
          <p15:clr>
            <a:srgbClr val="FBAE40"/>
          </p15:clr>
        </p15:guide>
        <p15:guide id="3" orient="horz" pos="4025"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29/05/2025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1139796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29/05/2025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36216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ags" Target="../tags/tag1.xm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29/05/2025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2116753593"/>
      </p:ext>
    </p:extLst>
  </p:cSld>
  <p:clrMap bg1="lt1" tx1="dk1" bg2="lt2" tx2="dk2" accent1="accent1" accent2="accent2" accent3="accent3" accent4="accent4" accent5="accent5" accent6="accent6" hlink="hlink" folHlink="folHlink"/>
  <p:sldLayoutIdLst>
    <p:sldLayoutId id="2147483697"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02" userDrawn="1">
          <p15:clr>
            <a:srgbClr val="F26B43"/>
          </p15:clr>
        </p15:guide>
        <p15:guide id="3" pos="7378" userDrawn="1">
          <p15:clr>
            <a:srgbClr val="F26B43"/>
          </p15:clr>
        </p15:guide>
        <p15:guide id="4" orient="horz" pos="2160" userDrawn="1">
          <p15:clr>
            <a:srgbClr val="F26B43"/>
          </p15:clr>
        </p15:guide>
        <p15:guide id="5" orient="horz" pos="4165" userDrawn="1">
          <p15:clr>
            <a:srgbClr val="F26B43"/>
          </p15:clr>
        </p15:guide>
        <p15:guide id="6" orient="horz" pos="3317"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85BD38DE-0542-4FAE-989F-105676356085}" type="datetimeFigureOut">
              <a:rPr lang="en-GB" smtClean="0"/>
              <a:t>29/05/2025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79E5F90B-4EFD-4F87-8571-C292E52EB0A8}" type="slidenum">
              <a:rPr lang="en-GB" smtClean="0"/>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1042011005"/>
      </p:ext>
    </p:extLst>
  </p:cSld>
  <p:clrMap bg1="lt1" tx1="dk1" bg2="lt2" tx2="dk2" accent1="accent1" accent2="accent2" accent3="accent3" accent4="accent4" accent5="accent5" accent6="accent6" hlink="hlink" folHlink="folHlink"/>
  <p:sldLayoutIdLst>
    <p:sldLayoutId id="2147484536"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29/05/2025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1752056989"/>
      </p:ext>
    </p:extLst>
  </p:cSld>
  <p:clrMap bg1="lt1" tx1="dk1" bg2="lt2" tx2="dk2" accent1="accent1" accent2="accent2" accent3="accent3" accent4="accent4" accent5="accent5" accent6="accent6" hlink="hlink" folHlink="folHlink"/>
  <p:sldLayoutIdLst>
    <p:sldLayoutId id="2147484328"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a:extLst>
              <a:ext uri="{FF2B5EF4-FFF2-40B4-BE49-F238E27FC236}">
                <a16:creationId xmlns:a16="http://schemas.microsoft.com/office/drawing/2014/main" id="{6D664AFF-6AEC-D1F2-A79A-DF50F0245AA4}"/>
              </a:ext>
            </a:extLst>
          </p:cNvPr>
          <p:cNvGraphicFramePr/>
          <p:nvPr/>
        </p:nvGraphicFramePr>
        <p:xfrm>
          <a:off x="696000" y="1036800"/>
          <a:ext cx="10800000" cy="43200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6ACB4588-5B24-4161-AD01-48AE1F4E98A5}"/>
              </a:ext>
            </a:extLst>
          </p:cNvPr>
          <p:cNvSpPr txBox="1"/>
          <p:nvPr/>
        </p:nvSpPr>
        <p:spPr>
          <a:xfrm>
            <a:off x="9629986" y="1036800"/>
            <a:ext cx="820659" cy="338554"/>
          </a:xfrm>
          <a:prstGeom prst="rect">
            <a:avLst/>
          </a:prstGeom>
          <a:noFill/>
        </p:spPr>
        <p:txBody>
          <a:bodyPr wrap="square" rtlCol="0">
            <a:spAutoFit/>
          </a:bodyPr>
          <a:lstStyle/>
          <a:p>
            <a:pPr algn="l"/>
            <a:r>
              <a:rPr lang="en-GB" sz="1600" dirty="0">
                <a:solidFill>
                  <a:schemeClr val="bg2"/>
                </a:solidFill>
              </a:rPr>
              <a:t>R</a:t>
            </a:r>
            <a:r>
              <a:rPr lang="en-GB" sz="1600" baseline="30000" dirty="0">
                <a:solidFill>
                  <a:schemeClr val="bg2"/>
                </a:solidFill>
              </a:rPr>
              <a:t>2=0.90</a:t>
            </a:r>
            <a:endParaRPr lang="en-GB" sz="1600" baseline="30000">
              <a:solidFill>
                <a:schemeClr val="bg2"/>
              </a:solidFill>
            </a:endParaRPr>
          </a:p>
        </p:txBody>
      </p:sp>
      <p:sp>
        <p:nvSpPr>
          <p:cNvPr id="4" name="Text Placeholder 3">
            <a:extLst>
              <a:ext uri="{FF2B5EF4-FFF2-40B4-BE49-F238E27FC236}">
                <a16:creationId xmlns:a16="http://schemas.microsoft.com/office/drawing/2014/main" id="{BF20F6A2-9B70-FFDA-4CB9-483369D59F23}"/>
              </a:ext>
            </a:extLst>
          </p:cNvPr>
          <p:cNvSpPr>
            <a:spLocks noGrp="1"/>
          </p:cNvSpPr>
          <p:nvPr>
            <p:ph type="body" sz="quarter" idx="15"/>
          </p:nvPr>
        </p:nvSpPr>
        <p:spPr/>
        <p:txBody>
          <a:bodyPr/>
          <a:lstStyle/>
          <a:p>
            <a:r>
              <a:rPr lang="en-GB"/>
              <a:t>Source: Barb/Google Trends, Jan </a:t>
            </a:r>
            <a:r>
              <a:rPr lang="en-GB" dirty="0"/>
              <a:t>2024 </a:t>
            </a:r>
            <a:r>
              <a:rPr lang="en-GB"/>
              <a:t>– </a:t>
            </a:r>
            <a:r>
              <a:rPr lang="en-GB" dirty="0"/>
              <a:t>Apr 2025</a:t>
            </a:r>
            <a:endParaRPr lang="en-GB"/>
          </a:p>
        </p:txBody>
      </p:sp>
      <p:sp>
        <p:nvSpPr>
          <p:cNvPr id="2" name="Title 1">
            <a:extLst>
              <a:ext uri="{FF2B5EF4-FFF2-40B4-BE49-F238E27FC236}">
                <a16:creationId xmlns:a16="http://schemas.microsoft.com/office/drawing/2014/main" id="{3A2D0707-E7E1-214A-62FD-2629899BED3D}"/>
              </a:ext>
            </a:extLst>
          </p:cNvPr>
          <p:cNvSpPr>
            <a:spLocks noGrp="1"/>
          </p:cNvSpPr>
          <p:nvPr>
            <p:ph type="title"/>
          </p:nvPr>
        </p:nvSpPr>
        <p:spPr>
          <a:xfrm>
            <a:off x="371475" y="359944"/>
            <a:ext cx="11341099" cy="1021181"/>
          </a:xfrm>
        </p:spPr>
        <p:txBody>
          <a:bodyPr>
            <a:normAutofit/>
          </a:bodyPr>
          <a:lstStyle/>
          <a:p>
            <a:r>
              <a:rPr lang="en-GB" dirty="0"/>
              <a:t>TV drives brand search</a:t>
            </a:r>
          </a:p>
        </p:txBody>
      </p:sp>
      <p:pic>
        <p:nvPicPr>
          <p:cNvPr id="3" name="Picture 2" descr="ismybillfair">
            <a:extLst>
              <a:ext uri="{FF2B5EF4-FFF2-40B4-BE49-F238E27FC236}">
                <a16:creationId xmlns:a16="http://schemas.microsoft.com/office/drawing/2014/main" id="{0B2BE8C8-FDBC-C9D1-18B9-43C19AD518B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35044" y="328846"/>
            <a:ext cx="1857375" cy="4691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85868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4D14F1C-71C4-4A8B-AE2D-87724CF2A3EE}"/>
              </a:ext>
            </a:extLst>
          </p:cNvPr>
          <p:cNvSpPr>
            <a:spLocks noGrp="1"/>
          </p:cNvSpPr>
          <p:nvPr>
            <p:ph type="title"/>
          </p:nvPr>
        </p:nvSpPr>
        <p:spPr/>
        <p:txBody>
          <a:bodyPr/>
          <a:lstStyle/>
          <a:p>
            <a:r>
              <a:rPr lang="en-GB" dirty="0"/>
              <a:t>TV is the biggest single source of website traffic</a:t>
            </a:r>
          </a:p>
        </p:txBody>
      </p:sp>
      <p:graphicFrame>
        <p:nvGraphicFramePr>
          <p:cNvPr id="12" name="Content Placeholder 11">
            <a:extLst>
              <a:ext uri="{FF2B5EF4-FFF2-40B4-BE49-F238E27FC236}">
                <a16:creationId xmlns:a16="http://schemas.microsoft.com/office/drawing/2014/main" id="{4A44EC1B-2FCA-4601-9D02-771AC0E80267}"/>
              </a:ext>
            </a:extLst>
          </p:cNvPr>
          <p:cNvGraphicFramePr>
            <a:graphicFrameLocks noGrp="1"/>
          </p:cNvGraphicFramePr>
          <p:nvPr>
            <p:ph idx="4294967295"/>
          </p:nvPr>
        </p:nvGraphicFramePr>
        <p:xfrm>
          <a:off x="2066925" y="438149"/>
          <a:ext cx="8143876" cy="5063809"/>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1A7BAB57-32A5-4D04-8B47-7C3268F0846F}"/>
              </a:ext>
            </a:extLst>
          </p:cNvPr>
          <p:cNvSpPr txBox="1"/>
          <p:nvPr/>
        </p:nvSpPr>
        <p:spPr>
          <a:xfrm>
            <a:off x="3090863" y="5049013"/>
            <a:ext cx="6096000" cy="27699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srgbClr val="20234A"/>
                </a:solidFill>
                <a:latin typeface="+mn-lt"/>
                <a:ea typeface="+mn-ea"/>
                <a:cs typeface="+mn-cs"/>
              </a:defRPr>
            </a:pPr>
            <a:r>
              <a:rPr kumimoji="0" lang="en-GB" sz="1200" b="1" i="0" u="none" strike="noStrike" kern="1200" cap="none" spc="0" normalizeH="0" baseline="0" noProof="0" dirty="0">
                <a:ln>
                  <a:noFill/>
                </a:ln>
                <a:solidFill>
                  <a:srgbClr val="20234A"/>
                </a:solidFill>
                <a:effectLst/>
                <a:uLnTx/>
                <a:uFillTx/>
                <a:latin typeface="Arial"/>
                <a:ea typeface="+mn-ea"/>
                <a:cs typeface="+mn-cs"/>
              </a:rPr>
              <a:t>Breakdown of web visits by driver</a:t>
            </a:r>
          </a:p>
        </p:txBody>
      </p:sp>
      <p:sp>
        <p:nvSpPr>
          <p:cNvPr id="7" name="Text Placeholder 5">
            <a:extLst>
              <a:ext uri="{FF2B5EF4-FFF2-40B4-BE49-F238E27FC236}">
                <a16:creationId xmlns:a16="http://schemas.microsoft.com/office/drawing/2014/main" id="{F0351FB3-6191-4C3C-B641-4D397B83168C}"/>
              </a:ext>
            </a:extLst>
          </p:cNvPr>
          <p:cNvSpPr txBox="1">
            <a:spLocks/>
          </p:cNvSpPr>
          <p:nvPr/>
        </p:nvSpPr>
        <p:spPr>
          <a:xfrm>
            <a:off x="572558" y="1360755"/>
            <a:ext cx="11140016" cy="313932"/>
          </a:xfrm>
          <a:prstGeom prst="rect">
            <a:avLst/>
          </a:prstGeom>
        </p:spPr>
        <p:txBody>
          <a:bodyPr/>
          <a:lst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GB" sz="1600" b="0" i="0" u="none" strike="noStrike" kern="1200" cap="none" spc="0" normalizeH="0" baseline="0" noProof="0" dirty="0">
                <a:ln>
                  <a:noFill/>
                </a:ln>
                <a:solidFill>
                  <a:srgbClr val="4D4D4D"/>
                </a:solidFill>
                <a:effectLst/>
                <a:uLnTx/>
                <a:uFillTx/>
                <a:latin typeface="Arial"/>
                <a:ea typeface="+mn-ea"/>
                <a:cs typeface="+mn-cs"/>
              </a:rPr>
              <a:t>Contributing 42% of all visits, around 50m in all</a:t>
            </a:r>
          </a:p>
        </p:txBody>
      </p:sp>
      <p:sp>
        <p:nvSpPr>
          <p:cNvPr id="5" name="Text Placeholder 4">
            <a:extLst>
              <a:ext uri="{FF2B5EF4-FFF2-40B4-BE49-F238E27FC236}">
                <a16:creationId xmlns:a16="http://schemas.microsoft.com/office/drawing/2014/main" id="{ECB60AFF-E41D-410A-8688-EE1C047221A3}"/>
              </a:ext>
            </a:extLst>
          </p:cNvPr>
          <p:cNvSpPr>
            <a:spLocks noGrp="1"/>
          </p:cNvSpPr>
          <p:nvPr>
            <p:ph type="body" sz="quarter" idx="15"/>
          </p:nvPr>
        </p:nvSpPr>
        <p:spPr/>
        <p:txBody>
          <a:bodyPr/>
          <a:lstStyle/>
          <a:p>
            <a:r>
              <a:rPr lang="en-GB" dirty="0"/>
              <a:t>Source: Magic Numbers, The TV playbook for online businesses (2021)</a:t>
            </a:r>
          </a:p>
        </p:txBody>
      </p:sp>
    </p:spTree>
    <p:extLst>
      <p:ext uri="{BB962C8B-B14F-4D97-AF65-F5344CB8AC3E}">
        <p14:creationId xmlns:p14="http://schemas.microsoft.com/office/powerpoint/2010/main" val="482246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6B74E5-F9DB-D015-92BC-18D33B4D8EFD}"/>
            </a:ext>
          </a:extLst>
        </p:cNvPr>
        <p:cNvGrpSpPr/>
        <p:nvPr/>
      </p:nvGrpSpPr>
      <p:grpSpPr>
        <a:xfrm>
          <a:off x="0" y="0"/>
          <a:ext cx="0" cy="0"/>
          <a:chOff x="0" y="0"/>
          <a:chExt cx="0" cy="0"/>
        </a:xfrm>
      </p:grpSpPr>
      <p:graphicFrame>
        <p:nvGraphicFramePr>
          <p:cNvPr id="5" name="Content Placeholder 6">
            <a:extLst>
              <a:ext uri="{FF2B5EF4-FFF2-40B4-BE49-F238E27FC236}">
                <a16:creationId xmlns:a16="http://schemas.microsoft.com/office/drawing/2014/main" id="{2E573AF9-F9A2-542C-6CFE-ED6D89B0B896}"/>
              </a:ext>
            </a:extLst>
          </p:cNvPr>
          <p:cNvGraphicFramePr>
            <a:graphicFrameLocks/>
          </p:cNvGraphicFramePr>
          <p:nvPr/>
        </p:nvGraphicFramePr>
        <p:xfrm>
          <a:off x="565689" y="1275299"/>
          <a:ext cx="11460452" cy="4184395"/>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E555B8E5-57E4-6844-CFBF-9DA016383080}"/>
              </a:ext>
            </a:extLst>
          </p:cNvPr>
          <p:cNvSpPr>
            <a:spLocks noGrp="1"/>
          </p:cNvSpPr>
          <p:nvPr>
            <p:ph type="title"/>
          </p:nvPr>
        </p:nvSpPr>
        <p:spPr/>
        <p:txBody>
          <a:bodyPr/>
          <a:lstStyle/>
          <a:p>
            <a:r>
              <a:rPr lang="en-GB"/>
              <a:t>Online born business sector is the largest investor in TV</a:t>
            </a:r>
          </a:p>
        </p:txBody>
      </p:sp>
      <p:sp>
        <p:nvSpPr>
          <p:cNvPr id="3" name="Text Placeholder 2">
            <a:extLst>
              <a:ext uri="{FF2B5EF4-FFF2-40B4-BE49-F238E27FC236}">
                <a16:creationId xmlns:a16="http://schemas.microsoft.com/office/drawing/2014/main" id="{DA998293-2790-D42F-B3CB-A17CFB5BC99C}"/>
              </a:ext>
            </a:extLst>
          </p:cNvPr>
          <p:cNvSpPr>
            <a:spLocks noGrp="1"/>
          </p:cNvSpPr>
          <p:nvPr>
            <p:ph type="body" sz="quarter" idx="15"/>
          </p:nvPr>
        </p:nvSpPr>
        <p:spPr>
          <a:xfrm>
            <a:off x="378000" y="5364000"/>
            <a:ext cx="11536986" cy="304800"/>
          </a:xfrm>
        </p:spPr>
        <p:txBody>
          <a:bodyPr/>
          <a:lstStyle/>
          <a:p>
            <a:r>
              <a:rPr lang="en-GB"/>
              <a:t>Source: Nielsen Ad Intel, 2024, Thinkbox-created category of online-born businesses (YoY category % change).</a:t>
            </a:r>
          </a:p>
        </p:txBody>
      </p:sp>
      <p:sp>
        <p:nvSpPr>
          <p:cNvPr id="16" name="TextBox 15">
            <a:extLst>
              <a:ext uri="{FF2B5EF4-FFF2-40B4-BE49-F238E27FC236}">
                <a16:creationId xmlns:a16="http://schemas.microsoft.com/office/drawing/2014/main" id="{06D504FF-FBD8-15FC-26C8-CF0FCBEDD0F1}"/>
              </a:ext>
            </a:extLst>
          </p:cNvPr>
          <p:cNvSpPr txBox="1"/>
          <p:nvPr/>
        </p:nvSpPr>
        <p:spPr>
          <a:xfrm rot="16200000">
            <a:off x="17494" y="2739437"/>
            <a:ext cx="1032487"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black"/>
                </a:solidFill>
                <a:effectLst/>
                <a:uLnTx/>
                <a:uFillTx/>
                <a:latin typeface="Arial"/>
                <a:ea typeface="+mn-ea"/>
                <a:cs typeface="+mn-cs"/>
              </a:rPr>
              <a:t>Millions</a:t>
            </a:r>
          </a:p>
        </p:txBody>
      </p:sp>
    </p:spTree>
    <p:extLst>
      <p:ext uri="{BB962C8B-B14F-4D97-AF65-F5344CB8AC3E}">
        <p14:creationId xmlns:p14="http://schemas.microsoft.com/office/powerpoint/2010/main" val="8809770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6BCAFA6-29C3-DFF2-62C5-3616CC19D59A}"/>
              </a:ext>
            </a:extLst>
          </p:cNvPr>
          <p:cNvSpPr/>
          <p:nvPr/>
        </p:nvSpPr>
        <p:spPr>
          <a:xfrm>
            <a:off x="2019300" y="1034856"/>
            <a:ext cx="8429625" cy="306457"/>
          </a:xfrm>
          <a:prstGeom prst="rect">
            <a:avLst/>
          </a:prstGeom>
          <a:solidFill>
            <a:schemeClr val="bg1">
              <a:lumMod val="95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2"/>
                </a:solidFill>
              </a:rPr>
              <a:t>The percentage of advertising profit driven by channel in the same week of advertising exposure</a:t>
            </a:r>
          </a:p>
        </p:txBody>
      </p:sp>
      <p:sp>
        <p:nvSpPr>
          <p:cNvPr id="2" name="Title 1">
            <a:extLst>
              <a:ext uri="{FF2B5EF4-FFF2-40B4-BE49-F238E27FC236}">
                <a16:creationId xmlns:a16="http://schemas.microsoft.com/office/drawing/2014/main" id="{12E69C62-D80E-91B0-E0F7-0A61F6BC6476}"/>
              </a:ext>
            </a:extLst>
          </p:cNvPr>
          <p:cNvSpPr>
            <a:spLocks noGrp="1"/>
          </p:cNvSpPr>
          <p:nvPr>
            <p:ph type="title"/>
          </p:nvPr>
        </p:nvSpPr>
        <p:spPr>
          <a:xfrm>
            <a:off x="371475" y="359944"/>
            <a:ext cx="11642725" cy="1021181"/>
          </a:xfrm>
        </p:spPr>
        <p:txBody>
          <a:bodyPr>
            <a:normAutofit/>
          </a:bodyPr>
          <a:lstStyle/>
          <a:p>
            <a:r>
              <a:rPr lang="en-US" dirty="0"/>
              <a:t>Immediate payback not exclusive to ‘performance’ media</a:t>
            </a:r>
            <a:endParaRPr lang="en-GB" dirty="0"/>
          </a:p>
        </p:txBody>
      </p:sp>
      <p:sp>
        <p:nvSpPr>
          <p:cNvPr id="3" name="Text Placeholder 2">
            <a:extLst>
              <a:ext uri="{FF2B5EF4-FFF2-40B4-BE49-F238E27FC236}">
                <a16:creationId xmlns:a16="http://schemas.microsoft.com/office/drawing/2014/main" id="{C32A1A56-63F4-B564-FCD6-6E8E89F799A1}"/>
              </a:ext>
            </a:extLst>
          </p:cNvPr>
          <p:cNvSpPr>
            <a:spLocks noGrp="1"/>
          </p:cNvSpPr>
          <p:nvPr>
            <p:ph type="body" sz="quarter" idx="15"/>
          </p:nvPr>
        </p:nvSpPr>
        <p:spPr>
          <a:xfrm>
            <a:off x="377757" y="5365115"/>
            <a:ext cx="11334817" cy="304800"/>
          </a:xfrm>
        </p:spPr>
        <p:txBody>
          <a:bodyPr/>
          <a:lstStyle/>
          <a:p>
            <a:pPr>
              <a:spcBef>
                <a:spcPts val="0"/>
              </a:spcBef>
            </a:pPr>
            <a:r>
              <a:rPr lang="en-US" dirty="0"/>
              <a:t>Source: Profit Ability 2, April 2024 – Short term benchmarks: Ebiquity, EssenceMediacom, Gain Theory, Mindshare, Wavemaker UK.</a:t>
            </a:r>
          </a:p>
          <a:p>
            <a:pPr>
              <a:spcBef>
                <a:spcPts val="0"/>
              </a:spcBef>
            </a:pPr>
            <a:r>
              <a:rPr lang="en-US" dirty="0"/>
              <a:t>Immediate contribution = the same week of advertising exposure</a:t>
            </a:r>
          </a:p>
        </p:txBody>
      </p:sp>
      <p:graphicFrame>
        <p:nvGraphicFramePr>
          <p:cNvPr id="4" name="Chart 3">
            <a:extLst>
              <a:ext uri="{FF2B5EF4-FFF2-40B4-BE49-F238E27FC236}">
                <a16:creationId xmlns:a16="http://schemas.microsoft.com/office/drawing/2014/main" id="{2EB17024-5772-DCDF-33BB-B5EC2F387481}"/>
              </a:ext>
            </a:extLst>
          </p:cNvPr>
          <p:cNvGraphicFramePr/>
          <p:nvPr/>
        </p:nvGraphicFramePr>
        <p:xfrm>
          <a:off x="1080000" y="1382400"/>
          <a:ext cx="9928800" cy="3646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22801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15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3.xml><?xml version="1.0" encoding="utf-8"?>
<a:theme xmlns:a="http://schemas.openxmlformats.org/drawingml/2006/main" name="7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424</Words>
  <Application>Microsoft Office PowerPoint</Application>
  <PresentationFormat>Widescreen</PresentationFormat>
  <Paragraphs>39</Paragraphs>
  <Slides>4</Slides>
  <Notes>4</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4</vt:i4>
      </vt:variant>
    </vt:vector>
  </HeadingPairs>
  <TitlesOfParts>
    <vt:vector size="13" baseType="lpstr">
      <vt:lpstr>Aptos</vt:lpstr>
      <vt:lpstr>Arial</vt:lpstr>
      <vt:lpstr>Calibri</vt:lpstr>
      <vt:lpstr>Poppins Light</vt:lpstr>
      <vt:lpstr>proxima-nova</vt:lpstr>
      <vt:lpstr>Söhne</vt:lpstr>
      <vt:lpstr>Thinkbox</vt:lpstr>
      <vt:lpstr>15_Thinkbox</vt:lpstr>
      <vt:lpstr>7_Thinkbox</vt:lpstr>
      <vt:lpstr>TV drives brand search</vt:lpstr>
      <vt:lpstr>TV is the biggest single source of website traffic</vt:lpstr>
      <vt:lpstr>Online born business sector is the largest investor in TV</vt:lpstr>
      <vt:lpstr>Immediate payback not exclusive to ‘performance’ media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Akeel Mungul</dc:creator>
  <cp:lastModifiedBy>Nailah Uddin</cp:lastModifiedBy>
  <cp:revision>7</cp:revision>
  <dcterms:created xsi:type="dcterms:W3CDTF">2022-09-07T13:35:48Z</dcterms:created>
  <dcterms:modified xsi:type="dcterms:W3CDTF">2025-05-29T14:20:32Z</dcterms:modified>
</cp:coreProperties>
</file>