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6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62985" autoAdjust="0"/>
  </p:normalViewPr>
  <p:slideViewPr>
    <p:cSldViewPr snapToGrid="0">
      <p:cViewPr varScale="1">
        <p:scale>
          <a:sx n="72" d="100"/>
          <a:sy n="72" d="100"/>
        </p:scale>
        <p:origin x="17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25E38-5A92-445A-A673-36E2E58410D8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D28C3-B0D9-407A-8748-85AC9463C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42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Challenge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Italy’s number one mozzarella, was losing out to own label cheese - partly because British people thought that there wasn’t much difference between one mozzarella and another and partly because the brand lacked memorability. Research revealed that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existed as a badged product, rather than a brand.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challenge for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Galbani’s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agencies – Initials (creative) and Zenith (media) - was to increase brand awareness and get mozzarella-loving shoppers to see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an essential part of any high-quality Italian dish. Specifically, the objectives were to: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Generate awareness of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amongst home cooks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Drive memorability of the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name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 consideration of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versus its competitors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challenge was made harder by having only a modest budget of around £240,000, so they would have to work hard to achieve these objectives.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TV Solution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Zenith decided that a TV sponsorship would offer the most productive route. It had the capacity to generate mass awareness efficiently, would provide a good level of frequency and had the emotive power to change people’s opinions.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vehicle chosen was ‘Come Dine With Me’.  Not only is the programme enjoyed by cooks throughout the country, but there was a natural synergy between the programme and the brand. The programme epitomised home-cooking, good taste and entertaining at home, which would prime viewers and drive memorability as well as positive associations for the brand.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added benefit was that the Come Dine With Me audience correlated strongly with the core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buyer, namely ABC1, predominantly female and mostly over 45.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idea for the idents came from a scene from the programme where a hapless contestant mispronounces the word ‘magnificent’. Initials created a series of engaging parody idents that playfully poked fun at people’s poor retention of the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brand name. The spoof of the show was completed with the voice-over mimicking the show’s off-screen narrator. These funny and entertaining idents appealed to the show’s core audience whilst putting the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name front and centre.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Plan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sponsorship ran from the middle of May until the end of September on Channel 4.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partnership was supported by a radio campaign.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Spontaneous awareness of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rose by 122%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Spontaneous consideration rose by 100% and prompted consideration by 76%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Amongst viewers who recalled seeing the sponsorship, 39% said they had taken an action after seeing it and 29% went on to purchase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 volume sales of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hero SKU (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Mozzarella 125g pack) spiked during the campaign period – up 8.1% versus previous six-week period and up 4.5% year on year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Overall,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Mozzarella average base volume sales increased by 9.3% during the campaign period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Viewers associated the idents with the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name, its Italian heritage, taste and quality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first time,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Galbani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ranked first in top of mind awareness among Italian cheese 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Total campaign ROI was 3.9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brand owners, Lactalis, were so happy with the results that they repeated the sponsorship in 2020</a:t>
            </a:r>
          </a:p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F4BFFE-AA9D-476F-A275-7AE7429F864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709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87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911237"/>
            <a:ext cx="4368867" cy="341471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752600"/>
            <a:ext cx="6342907" cy="35131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75260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732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911237"/>
            <a:ext cx="5442018" cy="341471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75260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607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911237"/>
            <a:ext cx="4368867" cy="341471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75260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226050" y="1752600"/>
            <a:ext cx="3159193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553381" y="1752600"/>
            <a:ext cx="3159193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553381" y="3592744"/>
            <a:ext cx="3159193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226050" y="3592744"/>
            <a:ext cx="3159193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5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752600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752600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752600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592744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592744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592744"/>
            <a:ext cx="3645289" cy="16729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139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50653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284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924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814300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248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 dirty="0"/>
              <a:t>XXX%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7713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16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921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802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739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836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808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159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702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77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55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3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164"/>
            <a:ext cx="10094912" cy="9575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07293"/>
            <a:ext cx="11150600" cy="5006016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467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5B9F-EF5C-4314-BCBC-A6F82ED753B2}" type="datetimeFigureOut">
              <a:rPr lang="en-GB" smtClean="0">
                <a:solidFill>
                  <a:srgbClr val="515254">
                    <a:tint val="75000"/>
                  </a:srgbClr>
                </a:solidFill>
              </a:rPr>
              <a:pPr/>
              <a:t>01/12/2020</a:t>
            </a:fld>
            <a:endParaRPr lang="en-GB">
              <a:solidFill>
                <a:srgbClr val="51525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51525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F885-FE6B-4251-84D2-F6CEF084999B}" type="slidenum">
              <a:rPr lang="en-GB" smtClean="0">
                <a:solidFill>
                  <a:srgbClr val="515254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5152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26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2D69-1CD7-4AC1-A4EC-A960DFABD313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B2DA-819C-4D24-9E44-1616C5C302C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92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65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6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C6B2F-8097-43AB-AAD7-EE86BB3BFD94}" type="datetimeFigureOut">
              <a:rPr lang="en-GB"/>
              <a:pPr>
                <a:defRPr/>
              </a:pPr>
              <a:t>01/12/2020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DC3F9-4A8E-4CE9-8516-D930A463522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35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911351"/>
            <a:ext cx="11296030" cy="33543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75260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0294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911351"/>
            <a:ext cx="5562600" cy="33543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75260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911351"/>
            <a:ext cx="5562600" cy="33543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75260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5140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911237"/>
            <a:ext cx="4368867" cy="335450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75260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30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911237"/>
            <a:ext cx="4368867" cy="335450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75260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8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658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36201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94504" y="3685540"/>
            <a:ext cx="36201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752600"/>
            <a:ext cx="3611563" cy="178293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4285684" y="1752600"/>
            <a:ext cx="3611563" cy="178293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8101012" y="1752600"/>
            <a:ext cx="3611563" cy="178293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101012" y="3685540"/>
            <a:ext cx="36201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8245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752600"/>
            <a:ext cx="2680405" cy="35131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752600"/>
            <a:ext cx="2680405" cy="35131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752600"/>
            <a:ext cx="2680405" cy="35131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752600"/>
            <a:ext cx="2680405" cy="35131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48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01/12/2020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911237"/>
            <a:ext cx="11334817" cy="3354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2"/>
    </p:custDataLst>
    <p:extLst>
      <p:ext uri="{BB962C8B-B14F-4D97-AF65-F5344CB8AC3E}">
        <p14:creationId xmlns:p14="http://schemas.microsoft.com/office/powerpoint/2010/main" val="326901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CC4CB-9AFD-4B62-86CF-948A36CBF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359944"/>
            <a:ext cx="4518576" cy="1021181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It’s Got to be </a:t>
            </a:r>
            <a:r>
              <a:rPr lang="en-GB" dirty="0" err="1">
                <a:solidFill>
                  <a:schemeClr val="accent6"/>
                </a:solidFill>
              </a:rPr>
              <a:t>Galbani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03FE9-788F-48F6-A76A-FE7BFB7A54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7758" y="1752600"/>
            <a:ext cx="4918142" cy="4257675"/>
          </a:xfrm>
        </p:spPr>
        <p:txBody>
          <a:bodyPr>
            <a:normAutofit/>
          </a:bodyPr>
          <a:lstStyle/>
          <a:p>
            <a:r>
              <a:rPr lang="en-GB" sz="1500" u="sng" dirty="0"/>
              <a:t>Challenge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500" dirty="0" err="1"/>
              <a:t>Galbani</a:t>
            </a:r>
            <a:r>
              <a:rPr lang="en-GB" sz="1500" dirty="0"/>
              <a:t> were losing out to own label cheese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The challenge was to increase brand awareness, improve consideration and drive memorability</a:t>
            </a:r>
          </a:p>
          <a:p>
            <a:r>
              <a:rPr lang="en-GB" sz="1500" u="sng" dirty="0"/>
              <a:t>Solution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Zenith recommended sponsorship of </a:t>
            </a:r>
            <a:r>
              <a:rPr lang="en-GB" sz="1500" i="1" dirty="0"/>
              <a:t>Come Dine With Me</a:t>
            </a:r>
            <a:r>
              <a:rPr lang="en-GB" sz="1500" dirty="0"/>
              <a:t> on Channel 4, providing a good level of frequency as well as a natural affinity with the brand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Initials created funny, quirky, memorable idents </a:t>
            </a:r>
          </a:p>
          <a:p>
            <a:r>
              <a:rPr lang="en-GB" sz="1500" u="sng" dirty="0"/>
              <a:t>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Spontaneous awareness rose by 122%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Spontaneous consideration rose by 100%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Average base volume sales increased by 9.3%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pic>
        <p:nvPicPr>
          <p:cNvPr id="1028" name="Picture 4" descr="Programmatic Spend to Exceed USD$100bn in 2019; Global Releases ...">
            <a:extLst>
              <a:ext uri="{FF2B5EF4-FFF2-40B4-BE49-F238E27FC236}">
                <a16:creationId xmlns:a16="http://schemas.microsoft.com/office/drawing/2014/main" id="{48B5284C-91F6-4D34-A0CC-BC35F5C14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21" t="18000" r="4221" b="24459"/>
          <a:stretch/>
        </p:blipFill>
        <p:spPr bwMode="auto">
          <a:xfrm>
            <a:off x="9797774" y="133301"/>
            <a:ext cx="1846145" cy="106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Placeholder 9" descr="A person standing in a kitchen&#10;&#10;Description automatically generated">
            <a:extLst>
              <a:ext uri="{FF2B5EF4-FFF2-40B4-BE49-F238E27FC236}">
                <a16:creationId xmlns:a16="http://schemas.microsoft.com/office/drawing/2014/main" id="{70B2FCBD-1A7E-4E65-BD4B-06EE62234CE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3" b="773"/>
          <a:stretch>
            <a:fillRect/>
          </a:stretch>
        </p:blipFill>
        <p:spPr/>
      </p:pic>
      <p:pic>
        <p:nvPicPr>
          <p:cNvPr id="1026" name="Picture 2" descr="Galbani Logo Vector (.EPS) Free Download">
            <a:extLst>
              <a:ext uri="{FF2B5EF4-FFF2-40B4-BE49-F238E27FC236}">
                <a16:creationId xmlns:a16="http://schemas.microsoft.com/office/drawing/2014/main" id="{A9544D92-8E73-4D26-8D65-D03B7BF44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007" y="359944"/>
            <a:ext cx="1799811" cy="95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Initials | Open Mic | The Drum">
            <a:extLst>
              <a:ext uri="{FF2B5EF4-FFF2-40B4-BE49-F238E27FC236}">
                <a16:creationId xmlns:a16="http://schemas.microsoft.com/office/drawing/2014/main" id="{D809AE7C-FB72-486F-B3B1-A7388B84CD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28" b="38165"/>
          <a:stretch/>
        </p:blipFill>
        <p:spPr bwMode="auto">
          <a:xfrm>
            <a:off x="7496796" y="558724"/>
            <a:ext cx="2032000" cy="518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21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_Red">
  <a:themeElements>
    <a:clrScheme name="THINKBOX_01">
      <a:dk1>
        <a:sysClr val="windowText" lastClr="000000"/>
      </a:dk1>
      <a:lt1>
        <a:sysClr val="window" lastClr="FFFFFF"/>
      </a:lt1>
      <a:dk2>
        <a:srgbClr val="E10514"/>
      </a:dk2>
      <a:lt2>
        <a:srgbClr val="808080"/>
      </a:lt2>
      <a:accent1>
        <a:srgbClr val="E10514"/>
      </a:accent1>
      <a:accent2>
        <a:srgbClr val="EB7305"/>
      </a:accent2>
      <a:accent3>
        <a:srgbClr val="87B923"/>
      </a:accent3>
      <a:accent4>
        <a:srgbClr val="009B3C"/>
      </a:accent4>
      <a:accent5>
        <a:srgbClr val="0069B4"/>
      </a:accent5>
      <a:accent6>
        <a:srgbClr val="372D87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641</Words>
  <Application>Microsoft Office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Thinkbox_Red</vt:lpstr>
      <vt:lpstr>It’s Got to be Galbani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Fred. Olsen – Cruising up the awareness rankings</dc:title>
  <dc:creator>Sam Olive</dc:creator>
  <cp:lastModifiedBy>Zoe Harkness</cp:lastModifiedBy>
  <cp:revision>10</cp:revision>
  <dcterms:created xsi:type="dcterms:W3CDTF">2020-01-24T16:35:16Z</dcterms:created>
  <dcterms:modified xsi:type="dcterms:W3CDTF">2020-12-01T17:33:19Z</dcterms:modified>
</cp:coreProperties>
</file>