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85660" autoAdjust="0"/>
  </p:normalViewPr>
  <p:slideViewPr>
    <p:cSldViewPr snapToGrid="0">
      <p:cViewPr varScale="1">
        <p:scale>
          <a:sx n="76" d="100"/>
          <a:sy n="76" d="100"/>
        </p:scale>
        <p:origin x="132"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25/09/2019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Pukka-Pie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Pukka Pies has been a family owned business in the ‘Food Service’ industry for over 50 years.  However, a strategic review of the business in 2016 reviewed some issues that needed addressing.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 2017, their aim was to relaunch the nation’s favourite pie brand by:</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Driving awareness of </a:t>
            </a:r>
            <a:r>
              <a:rPr lang="en-GB" sz="1200" b="0" i="0" kern="1200" dirty="0" err="1">
                <a:solidFill>
                  <a:schemeClr val="tx1"/>
                </a:solidFill>
                <a:effectLst/>
                <a:latin typeface="+mn-lt"/>
                <a:ea typeface="+mn-ea"/>
                <a:cs typeface="+mn-cs"/>
              </a:rPr>
              <a:t>Pukka’s</a:t>
            </a:r>
            <a:r>
              <a:rPr lang="en-GB" sz="1200" b="0" i="0" kern="1200" dirty="0">
                <a:solidFill>
                  <a:schemeClr val="tx1"/>
                </a:solidFill>
                <a:effectLst/>
                <a:latin typeface="+mn-lt"/>
                <a:ea typeface="+mn-ea"/>
                <a:cs typeface="+mn-cs"/>
              </a:rPr>
              <a:t> new product and new campaign</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Repositioning Pukka Pies as a great quality, great tasting pie, perfect for a convenient evening meal</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Exploding sales into the Grocery sector</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Driving penetration -1m new shoppers (by 2020)</a:t>
            </a:r>
            <a:br>
              <a:rPr lang="en-GB" sz="1200" b="0" i="0" kern="1200" dirty="0">
                <a:solidFill>
                  <a:schemeClr val="tx1"/>
                </a:solidFill>
                <a:effectLst/>
                <a:latin typeface="+mn-lt"/>
                <a:ea typeface="+mn-ea"/>
                <a:cs typeface="+mn-cs"/>
              </a:rPr>
            </a:br>
            <a:endParaRPr lang="en-GB" sz="1200" b="0" i="0" kern="1200" dirty="0">
              <a:solidFill>
                <a:schemeClr val="tx1"/>
              </a:solidFill>
              <a:effectLst/>
              <a:latin typeface="+mn-lt"/>
              <a:ea typeface="+mn-ea"/>
              <a:cs typeface="+mn-cs"/>
            </a:endParaRPr>
          </a:p>
          <a:p>
            <a:pPr marL="0" indent="0">
              <a:buFont typeface="Arial" panose="020B0604020202020204" pitchFamily="34" charset="0"/>
              <a:buNone/>
            </a:pPr>
            <a:r>
              <a:rPr lang="en-GB" sz="1200" b="1" i="0" kern="1200" dirty="0">
                <a:solidFill>
                  <a:schemeClr val="tx1"/>
                </a:solidFill>
                <a:effectLst/>
                <a:latin typeface="+mn-lt"/>
                <a:ea typeface="+mn-ea"/>
                <a:cs typeface="+mn-cs"/>
              </a:rPr>
              <a:t>The Solution</a:t>
            </a:r>
          </a:p>
          <a:p>
            <a:r>
              <a:rPr lang="en-GB" sz="1200" b="0" i="0" kern="1200" dirty="0">
                <a:solidFill>
                  <a:schemeClr val="tx1"/>
                </a:solidFill>
                <a:effectLst/>
                <a:latin typeface="+mn-lt"/>
                <a:ea typeface="+mn-ea"/>
                <a:cs typeface="+mn-cs"/>
              </a:rPr>
              <a:t>For its first foray into grocery retail, Pukka created a unique product line to meet the specific needs of this environment. The result was </a:t>
            </a:r>
            <a:r>
              <a:rPr lang="en-GB" sz="1200" b="0" i="0" kern="1200" dirty="0" err="1">
                <a:solidFill>
                  <a:schemeClr val="tx1"/>
                </a:solidFill>
                <a:effectLst/>
                <a:latin typeface="+mn-lt"/>
                <a:ea typeface="+mn-ea"/>
                <a:cs typeface="+mn-cs"/>
              </a:rPr>
              <a:t>Pukka’s</a:t>
            </a:r>
            <a:r>
              <a:rPr lang="en-GB" sz="1200" b="0" i="0" kern="1200" dirty="0">
                <a:solidFill>
                  <a:schemeClr val="tx1"/>
                </a:solidFill>
                <a:effectLst/>
                <a:latin typeface="+mn-lt"/>
                <a:ea typeface="+mn-ea"/>
                <a:cs typeface="+mn-cs"/>
              </a:rPr>
              <a:t> ‘Best Ever’ range and alongside a new logo and packaging, Pukka had new assets for the relaunch.</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Pukka Pies worked with their media agency, PHD, to develop their strategy. They decided on a target audience of families, more specifically, main shoppers with children, as they believed this audience posed the biggest opportunity. They decided to target these families by positioning Pukka as the main meal on a school night.</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PHD knew they needed a solution that would deliver huge impact and land Pukka as the number one pie. To relaunch the new brand proposition and do it at scale meant TV would be the lead medium. TV would provide the mass reach needed for the brand relaunch and would also generate the impact required as well as brand fame. TV would have the power to make Pukka famous for the right reasons and challenge current perceptions of the brand. Finally, they knew that TV would drive sales and deliver a return on investment in excess of other media.</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r>
              <a:rPr lang="en-GB" sz="1200" b="0" i="0" kern="1200" dirty="0" err="1">
                <a:solidFill>
                  <a:schemeClr val="tx1"/>
                </a:solidFill>
                <a:effectLst/>
                <a:latin typeface="+mn-lt"/>
                <a:ea typeface="+mn-ea"/>
                <a:cs typeface="+mn-cs"/>
              </a:rPr>
              <a:t>Pukka’s</a:t>
            </a:r>
            <a:r>
              <a:rPr lang="en-GB" sz="1200" b="0" i="0" kern="1200" dirty="0">
                <a:solidFill>
                  <a:schemeClr val="tx1"/>
                </a:solidFill>
                <a:effectLst/>
                <a:latin typeface="+mn-lt"/>
                <a:ea typeface="+mn-ea"/>
                <a:cs typeface="+mn-cs"/>
              </a:rPr>
              <a:t> foray into grocery retail has been a phenomenal success: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82% of target audience saw the TV ad</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Shoppers 2.5x more likely to purchase Pukka Pies vs. nearest brand competitor</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+23% non-promotional sales growth (vs previous 6 weeks)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+£1.5m value sales growth</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£806k incremental sales driven by TV</a:t>
            </a:r>
          </a:p>
          <a:p>
            <a:pPr marL="0" indent="0">
              <a:buFont typeface="Arial" panose="020B0604020202020204" pitchFamily="34" charset="0"/>
              <a:buNone/>
            </a:pPr>
            <a:br>
              <a:rPr lang="en-GB" sz="1200" b="0" i="0" kern="1200" dirty="0">
                <a:solidFill>
                  <a:schemeClr val="tx1"/>
                </a:solidFill>
                <a:effectLst/>
                <a:latin typeface="+mn-lt"/>
                <a:ea typeface="+mn-ea"/>
                <a:cs typeface="+mn-cs"/>
              </a:rPr>
            </a:br>
            <a:endParaRPr lang="en-GB" dirty="0"/>
          </a:p>
          <a:p>
            <a:r>
              <a:rPr lang="en-GB" dirty="0"/>
              <a:t>To read the full case study and access the creative visit: </a:t>
            </a:r>
            <a:r>
              <a:rPr lang="en-GB" dirty="0">
                <a:hlinkClick r:id="rId3"/>
              </a:rPr>
              <a:t>https://www.thinkbox.tv/Case-studies/Pukka-Pies</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3229041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25/09/2019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25/09/2019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25/09/2019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25/09/2019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7759" y="530697"/>
            <a:ext cx="5131097" cy="1021181"/>
          </a:xfrm>
        </p:spPr>
        <p:txBody>
          <a:bodyPr>
            <a:normAutofit/>
          </a:bodyPr>
          <a:lstStyle/>
          <a:p>
            <a:r>
              <a:rPr lang="en-GB" dirty="0">
                <a:solidFill>
                  <a:schemeClr val="accent6"/>
                </a:solidFill>
              </a:rPr>
              <a:t>Pukka Pies packs a punch with clever use of TV</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225358" y="1812131"/>
            <a:ext cx="5283498" cy="4019663"/>
          </a:xfrm>
        </p:spPr>
        <p:txBody>
          <a:bodyPr>
            <a:normAutofit fontScale="92500"/>
          </a:bodyPr>
          <a:lstStyle/>
          <a:p>
            <a:pPr>
              <a:lnSpc>
                <a:spcPct val="110000"/>
              </a:lnSpc>
            </a:pPr>
            <a:r>
              <a:rPr lang="en-GB" u="sng" dirty="0"/>
              <a:t>Challenge</a:t>
            </a:r>
          </a:p>
          <a:p>
            <a:pPr marL="285750" indent="-285750">
              <a:lnSpc>
                <a:spcPct val="110000"/>
              </a:lnSpc>
              <a:buFont typeface="Arial" panose="020B0604020202020204" pitchFamily="34" charset="0"/>
              <a:buChar char="•"/>
            </a:pPr>
            <a:r>
              <a:rPr lang="en-GB" dirty="0"/>
              <a:t>Pukka Pies wanted to drive awareness of their new product and reposition themselves as a great quality, great tasting pie, perfect for a convenient evening meal  </a:t>
            </a:r>
          </a:p>
          <a:p>
            <a:pPr>
              <a:lnSpc>
                <a:spcPct val="110000"/>
              </a:lnSpc>
            </a:pPr>
            <a:r>
              <a:rPr lang="en-GB" u="sng" dirty="0"/>
              <a:t>Solution</a:t>
            </a:r>
          </a:p>
          <a:p>
            <a:pPr marL="285750" indent="-285750">
              <a:lnSpc>
                <a:spcPct val="110000"/>
              </a:lnSpc>
              <a:buFont typeface="Arial" panose="020B0604020202020204" pitchFamily="34" charset="0"/>
              <a:buChar char="•"/>
            </a:pPr>
            <a:r>
              <a:rPr lang="en-GB" dirty="0"/>
              <a:t>PHD developed a strategy focusing on main shoppers with children and by using Touchpoints analysis, they tapped into consumers’ moods across the week, leading to upweighting on Wednesdays and Fridays </a:t>
            </a:r>
          </a:p>
          <a:p>
            <a:pPr>
              <a:lnSpc>
                <a:spcPct val="110000"/>
              </a:lnSpc>
            </a:pPr>
            <a:r>
              <a:rPr lang="en-GB" u="sng" dirty="0"/>
              <a:t>Results</a:t>
            </a:r>
          </a:p>
          <a:p>
            <a:pPr marL="285750" indent="-285750">
              <a:buFont typeface="Arial" panose="020B0604020202020204" pitchFamily="34" charset="0"/>
              <a:buChar char="•"/>
            </a:pPr>
            <a:r>
              <a:rPr lang="en-GB" dirty="0"/>
              <a:t>+£1.5m value sales growth</a:t>
            </a:r>
          </a:p>
          <a:p>
            <a:pPr marL="285750" indent="-285750">
              <a:buFont typeface="Arial" panose="020B0604020202020204" pitchFamily="34" charset="0"/>
              <a:buChar char="•"/>
            </a:pPr>
            <a:r>
              <a:rPr lang="en-GB" dirty="0"/>
              <a:t>£806k incremental sales driven by TV</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lnSpc>
                <a:spcPct val="110000"/>
              </a:lnSpc>
              <a:buFont typeface="Arial" panose="020B0604020202020204" pitchFamily="34" charset="0"/>
              <a:buChar char="•"/>
            </a:pPr>
            <a:endParaRPr lang="en-GB" dirty="0"/>
          </a:p>
          <a:p>
            <a:endParaRPr lang="en-GB" dirty="0"/>
          </a:p>
        </p:txBody>
      </p:sp>
      <p:pic>
        <p:nvPicPr>
          <p:cNvPr id="9" name="Picture Placeholder 8">
            <a:extLst>
              <a:ext uri="{FF2B5EF4-FFF2-40B4-BE49-F238E27FC236}">
                <a16:creationId xmlns:a16="http://schemas.microsoft.com/office/drawing/2014/main" id="{C699EB08-1A36-467A-9C2B-0BC09ACE208C}"/>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5508856" y="1812131"/>
            <a:ext cx="6219663" cy="3513138"/>
          </a:xfrm>
        </p:spPr>
      </p:pic>
      <p:pic>
        <p:nvPicPr>
          <p:cNvPr id="3" name="Picture 2">
            <a:extLst>
              <a:ext uri="{FF2B5EF4-FFF2-40B4-BE49-F238E27FC236}">
                <a16:creationId xmlns:a16="http://schemas.microsoft.com/office/drawing/2014/main" id="{BACBFE1A-3042-404F-983B-7AA6176DCE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2773" y="280441"/>
            <a:ext cx="1249213" cy="857668"/>
          </a:xfrm>
          <a:prstGeom prst="rect">
            <a:avLst/>
          </a:prstGeom>
        </p:spPr>
      </p:pic>
      <p:pic>
        <p:nvPicPr>
          <p:cNvPr id="7" name="Picture 6">
            <a:extLst>
              <a:ext uri="{FF2B5EF4-FFF2-40B4-BE49-F238E27FC236}">
                <a16:creationId xmlns:a16="http://schemas.microsoft.com/office/drawing/2014/main" id="{53EF5318-FDDB-4139-A7C5-4F36ACAB45E7}"/>
              </a:ext>
            </a:extLst>
          </p:cNvPr>
          <p:cNvPicPr>
            <a:picLocks noChangeAspect="1"/>
          </p:cNvPicPr>
          <p:nvPr/>
        </p:nvPicPr>
        <p:blipFill rotWithShape="1">
          <a:blip r:embed="rId5">
            <a:extLst>
              <a:ext uri="{28A0092B-C50C-407E-A947-70E740481C1C}">
                <a14:useLocalDpi xmlns:a14="http://schemas.microsoft.com/office/drawing/2010/main" val="0"/>
              </a:ext>
            </a:extLst>
          </a:blip>
          <a:srcRect t="17530"/>
          <a:stretch/>
        </p:blipFill>
        <p:spPr>
          <a:xfrm>
            <a:off x="9749969" y="306260"/>
            <a:ext cx="1978550" cy="831849"/>
          </a:xfrm>
          <a:prstGeom prst="rect">
            <a:avLst/>
          </a:prstGeom>
        </p:spPr>
      </p:pic>
    </p:spTree>
    <p:extLst>
      <p:ext uri="{BB962C8B-B14F-4D97-AF65-F5344CB8AC3E}">
        <p14:creationId xmlns:p14="http://schemas.microsoft.com/office/powerpoint/2010/main" val="1801078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TotalTime>
  <Words>62</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Pukka Pies packs a punch with clever use of TV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41</cp:revision>
  <dcterms:created xsi:type="dcterms:W3CDTF">2018-11-16T11:43:00Z</dcterms:created>
  <dcterms:modified xsi:type="dcterms:W3CDTF">2019-09-25T09:51:03Z</dcterms:modified>
</cp:coreProperties>
</file>