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4648" r:id="rId2"/>
    <p:sldId id="4680" r:id="rId3"/>
    <p:sldId id="4681" r:id="rId4"/>
    <p:sldId id="4682" r:id="rId5"/>
    <p:sldId id="4667" r:id="rId6"/>
    <p:sldId id="4668" r:id="rId7"/>
    <p:sldId id="4669" r:id="rId8"/>
    <p:sldId id="4670" r:id="rId9"/>
    <p:sldId id="4671" r:id="rId10"/>
    <p:sldId id="4683" r:id="rId11"/>
    <p:sldId id="4672"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8BF72C-20CE-4CC0-B156-4A4969BACBC7}" v="1" dt="2020-06-25T11:52:45.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571" autoAdjust="0"/>
  </p:normalViewPr>
  <p:slideViewPr>
    <p:cSldViewPr snapToGrid="0">
      <p:cViewPr varScale="1">
        <p:scale>
          <a:sx n="87" d="100"/>
          <a:sy n="87" d="100"/>
        </p:scale>
        <p:origin x="14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A5D7"/>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1-AABD-49A3-9C9D-489B890CDBDF}"/>
              </c:ext>
            </c:extLst>
          </c:dPt>
          <c:cat>
            <c:strRef>
              <c:f>Sheet1!$A$2:$A$3</c:f>
              <c:strCache>
                <c:ptCount val="2"/>
                <c:pt idx="0">
                  <c:v>Non viewer</c:v>
                </c:pt>
                <c:pt idx="1">
                  <c:v>Viewer</c:v>
                </c:pt>
              </c:strCache>
            </c:strRef>
          </c:cat>
          <c:val>
            <c:numRef>
              <c:f>Sheet1!$B$2:$B$3</c:f>
              <c:numCache>
                <c:formatCode>0%</c:formatCode>
                <c:ptCount val="2"/>
                <c:pt idx="0">
                  <c:v>0.68</c:v>
                </c:pt>
                <c:pt idx="1">
                  <c:v>0.78</c:v>
                </c:pt>
              </c:numCache>
            </c:numRef>
          </c:val>
          <c:extLst>
            <c:ext xmlns:c16="http://schemas.microsoft.com/office/drawing/2014/chart" uri="{C3380CC4-5D6E-409C-BE32-E72D297353CC}">
              <c16:uniqueId val="{00000002-AABD-49A3-9C9D-489B890CDBDF}"/>
            </c:ext>
          </c:extLst>
        </c:ser>
        <c:dLbls>
          <c:showLegendKey val="0"/>
          <c:showVal val="0"/>
          <c:showCatName val="0"/>
          <c:showSerName val="0"/>
          <c:showPercent val="0"/>
          <c:showBubbleSize val="0"/>
        </c:dLbls>
        <c:gapWidth val="219"/>
        <c:overlap val="-27"/>
        <c:axId val="166395264"/>
        <c:axId val="174945408"/>
      </c:barChart>
      <c:catAx>
        <c:axId val="166395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4945408"/>
        <c:crosses val="autoZero"/>
        <c:auto val="1"/>
        <c:lblAlgn val="ctr"/>
        <c:lblOffset val="100"/>
        <c:noMultiLvlLbl val="0"/>
      </c:catAx>
      <c:valAx>
        <c:axId val="17494540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395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rgbClr val="00A5D7"/>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DEE4-495C-89FD-0C7D0795390C}"/>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DEE4-495C-89FD-0C7D0795390C}"/>
              </c:ext>
            </c:extLst>
          </c:dPt>
          <c:cat>
            <c:strRef>
              <c:f>Sheet1!$A$2:$A$3</c:f>
              <c:strCache>
                <c:ptCount val="2"/>
                <c:pt idx="0">
                  <c:v>Poor programme fit</c:v>
                </c:pt>
                <c:pt idx="1">
                  <c:v>Good programme fit</c:v>
                </c:pt>
              </c:strCache>
            </c:strRef>
          </c:cat>
          <c:val>
            <c:numRef>
              <c:f>Sheet1!$B$2:$B$3</c:f>
              <c:numCache>
                <c:formatCode>0%</c:formatCode>
                <c:ptCount val="2"/>
                <c:pt idx="0">
                  <c:v>0.32</c:v>
                </c:pt>
                <c:pt idx="1">
                  <c:v>0.62</c:v>
                </c:pt>
              </c:numCache>
            </c:numRef>
          </c:val>
          <c:extLst>
            <c:ext xmlns:c16="http://schemas.microsoft.com/office/drawing/2014/chart" uri="{C3380CC4-5D6E-409C-BE32-E72D297353CC}">
              <c16:uniqueId val="{00000004-DEE4-495C-89FD-0C7D0795390C}"/>
            </c:ext>
          </c:extLst>
        </c:ser>
        <c:dLbls>
          <c:showLegendKey val="0"/>
          <c:showVal val="0"/>
          <c:showCatName val="0"/>
          <c:showSerName val="0"/>
          <c:showPercent val="0"/>
          <c:showBubbleSize val="0"/>
        </c:dLbls>
        <c:gapWidth val="219"/>
        <c:overlap val="-27"/>
        <c:axId val="142336768"/>
        <c:axId val="142338304"/>
      </c:barChart>
      <c:catAx>
        <c:axId val="1423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338304"/>
        <c:crosses val="autoZero"/>
        <c:auto val="1"/>
        <c:lblAlgn val="ctr"/>
        <c:lblOffset val="100"/>
        <c:noMultiLvlLbl val="0"/>
      </c:catAx>
      <c:valAx>
        <c:axId val="1423383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233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6932731974839463"/>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1-030B-4355-A450-D3F078338F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030B-4355-A450-D3F078338F6D}"/>
              </c:ext>
            </c:extLst>
          </c:dPt>
          <c:cat>
            <c:strRef>
              <c:f>Sheet1!$A$5:$A$6</c:f>
              <c:strCache>
                <c:ptCount val="2"/>
                <c:pt idx="0">
                  <c:v>Poor creative consistency</c:v>
                </c:pt>
                <c:pt idx="1">
                  <c:v>Good creative consistency</c:v>
                </c:pt>
              </c:strCache>
            </c:strRef>
          </c:cat>
          <c:val>
            <c:numRef>
              <c:f>Sheet1!$B$5:$B$6</c:f>
              <c:numCache>
                <c:formatCode>0%</c:formatCode>
                <c:ptCount val="2"/>
                <c:pt idx="0">
                  <c:v>0.41</c:v>
                </c:pt>
                <c:pt idx="1">
                  <c:v>0.69</c:v>
                </c:pt>
              </c:numCache>
            </c:numRef>
          </c:val>
          <c:extLst>
            <c:ext xmlns:c16="http://schemas.microsoft.com/office/drawing/2014/chart" uri="{C3380CC4-5D6E-409C-BE32-E72D297353CC}">
              <c16:uniqueId val="{00000004-030B-4355-A450-D3F078338F6D}"/>
            </c:ext>
          </c:extLst>
        </c:ser>
        <c:dLbls>
          <c:showLegendKey val="0"/>
          <c:showVal val="0"/>
          <c:showCatName val="0"/>
          <c:showSerName val="0"/>
          <c:showPercent val="0"/>
          <c:showBubbleSize val="0"/>
        </c:dLbls>
        <c:gapWidth val="219"/>
        <c:overlap val="-27"/>
        <c:axId val="142642560"/>
        <c:axId val="142648448"/>
      </c:barChart>
      <c:catAx>
        <c:axId val="14264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2648448"/>
        <c:crosses val="autoZero"/>
        <c:auto val="1"/>
        <c:lblAlgn val="ctr"/>
        <c:lblOffset val="100"/>
        <c:noMultiLvlLbl val="0"/>
      </c:catAx>
      <c:valAx>
        <c:axId val="142648448"/>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264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5252002737109"/>
          <c:y val="4.3458996407604387E-2"/>
          <c:w val="0.87437927024222839"/>
          <c:h val="0.70238172285635714"/>
        </c:manualLayout>
      </c:layout>
      <c:barChart>
        <c:barDir val="col"/>
        <c:grouping val="clustered"/>
        <c:varyColors val="0"/>
        <c:ser>
          <c:idx val="0"/>
          <c:order val="0"/>
          <c:tx>
            <c:strRef>
              <c:f>Sheet1!$B$1</c:f>
              <c:strCache>
                <c:ptCount val="1"/>
                <c:pt idx="0">
                  <c:v>Lower brand awareness</c:v>
                </c:pt>
              </c:strCache>
            </c:strRef>
          </c:tx>
          <c:spPr>
            <a:solidFill>
              <a:srgbClr val="00B0F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Sheet1!$B$7:$B$8</c:f>
              <c:numCache>
                <c:formatCode>General</c:formatCode>
                <c:ptCount val="2"/>
                <c:pt idx="0">
                  <c:v>17.2</c:v>
                </c:pt>
                <c:pt idx="1">
                  <c:v>14.4</c:v>
                </c:pt>
              </c:numCache>
            </c:numRef>
          </c:val>
          <c:extLst>
            <c:ext xmlns:c16="http://schemas.microsoft.com/office/drawing/2014/chart" uri="{C3380CC4-5D6E-409C-BE32-E72D297353CC}">
              <c16:uniqueId val="{00000002-5773-434C-A6A4-85B3899EB7F6}"/>
            </c:ext>
          </c:extLst>
        </c:ser>
        <c:ser>
          <c:idx val="1"/>
          <c:order val="1"/>
          <c:tx>
            <c:strRef>
              <c:f>Sheet1!$C$1</c:f>
              <c:strCache>
                <c:ptCount val="1"/>
                <c:pt idx="0">
                  <c:v>High brand awareness</c:v>
                </c:pt>
              </c:strCache>
            </c:strRef>
          </c:tx>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Sheet1!$A$7:$A$8</c:f>
              <c:strCache>
                <c:ptCount val="2"/>
                <c:pt idx="0">
                  <c:v>Brand awareness</c:v>
                </c:pt>
                <c:pt idx="1">
                  <c:v>Ad awareness</c:v>
                </c:pt>
              </c:strCache>
            </c:strRef>
          </c:cat>
          <c:val>
            <c:numRef>
              <c:f>Sheet1!$C$7:$C$8</c:f>
              <c:numCache>
                <c:formatCode>General</c:formatCode>
                <c:ptCount val="2"/>
                <c:pt idx="0">
                  <c:v>1.1000000000000001</c:v>
                </c:pt>
                <c:pt idx="1">
                  <c:v>7.1</c:v>
                </c:pt>
              </c:numCache>
            </c:numRef>
          </c:val>
          <c:extLst>
            <c:ext xmlns:c16="http://schemas.microsoft.com/office/drawing/2014/chart" uri="{C3380CC4-5D6E-409C-BE32-E72D297353CC}">
              <c16:uniqueId val="{00000005-5773-434C-A6A4-85B3899EB7F6}"/>
            </c:ext>
          </c:extLst>
        </c:ser>
        <c:dLbls>
          <c:showLegendKey val="0"/>
          <c:showVal val="0"/>
          <c:showCatName val="0"/>
          <c:showSerName val="0"/>
          <c:showPercent val="0"/>
          <c:showBubbleSize val="0"/>
        </c:dLbls>
        <c:gapWidth val="219"/>
        <c:overlap val="-27"/>
        <c:axId val="141332864"/>
        <c:axId val="141447552"/>
      </c:barChart>
      <c:catAx>
        <c:axId val="14133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41447552"/>
        <c:crosses val="autoZero"/>
        <c:auto val="1"/>
        <c:lblAlgn val="ctr"/>
        <c:lblOffset val="100"/>
        <c:noMultiLvlLbl val="0"/>
      </c:catAx>
      <c:valAx>
        <c:axId val="141447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1332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Badging only</c:v>
                </c:pt>
              </c:strCache>
            </c:strRef>
          </c:tx>
          <c:spPr>
            <a:solidFill>
              <a:srgbClr val="FFCD00"/>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2.8</c:v>
                </c:pt>
                <c:pt idx="1">
                  <c:v>3.6</c:v>
                </c:pt>
                <c:pt idx="2">
                  <c:v>3.2</c:v>
                </c:pt>
                <c:pt idx="3">
                  <c:v>3.4</c:v>
                </c:pt>
                <c:pt idx="4">
                  <c:v>1.2</c:v>
                </c:pt>
              </c:numCache>
            </c:numRef>
          </c:val>
          <c:extLst>
            <c:ext xmlns:c16="http://schemas.microsoft.com/office/drawing/2014/chart" uri="{C3380CC4-5D6E-409C-BE32-E72D297353CC}">
              <c16:uniqueId val="{00000002-CADB-4619-B872-EB40C7D8D475}"/>
            </c:ext>
          </c:extLst>
        </c:ser>
        <c:ser>
          <c:idx val="1"/>
          <c:order val="1"/>
          <c:tx>
            <c:strRef>
              <c:f>Sheet1!$C$1</c:f>
              <c:strCache>
                <c:ptCount val="1"/>
                <c:pt idx="0">
                  <c:v>Some integration</c:v>
                </c:pt>
              </c:strCache>
            </c:strRef>
          </c:tx>
          <c:spPr>
            <a:solidFill>
              <a:srgbClr val="B9CD0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5.3</c:v>
                </c:pt>
                <c:pt idx="1">
                  <c:v>6.1</c:v>
                </c:pt>
                <c:pt idx="2">
                  <c:v>5</c:v>
                </c:pt>
                <c:pt idx="3">
                  <c:v>5.6</c:v>
                </c:pt>
                <c:pt idx="4">
                  <c:v>3.7</c:v>
                </c:pt>
              </c:numCache>
            </c:numRef>
          </c:val>
          <c:extLst>
            <c:ext xmlns:c16="http://schemas.microsoft.com/office/drawing/2014/chart" uri="{C3380CC4-5D6E-409C-BE32-E72D297353CC}">
              <c16:uniqueId val="{00000005-CADB-4619-B872-EB40C7D8D475}"/>
            </c:ext>
          </c:extLst>
        </c:ser>
        <c:ser>
          <c:idx val="2"/>
          <c:order val="2"/>
          <c:tx>
            <c:strRef>
              <c:f>Sheet1!$D$1</c:f>
              <c:strCache>
                <c:ptCount val="1"/>
                <c:pt idx="0">
                  <c:v>Fully integrated</c:v>
                </c:pt>
              </c:strCache>
            </c:strRef>
          </c:tx>
          <c:spPr>
            <a:solidFill>
              <a:srgbClr val="00A5D7"/>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7-CADB-4619-B872-EB40C7D8D475}"/>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Sheet1!$D$2:$D$6</c:f>
              <c:numCache>
                <c:formatCode>General</c:formatCode>
                <c:ptCount val="5"/>
                <c:pt idx="0">
                  <c:v>8.9</c:v>
                </c:pt>
                <c:pt idx="1">
                  <c:v>9.8000000000000007</c:v>
                </c:pt>
                <c:pt idx="2">
                  <c:v>8</c:v>
                </c:pt>
                <c:pt idx="3">
                  <c:v>7.6</c:v>
                </c:pt>
                <c:pt idx="4">
                  <c:v>6.3</c:v>
                </c:pt>
              </c:numCache>
            </c:numRef>
          </c:val>
          <c:extLst>
            <c:ext xmlns:c16="http://schemas.microsoft.com/office/drawing/2014/chart" uri="{C3380CC4-5D6E-409C-BE32-E72D297353CC}">
              <c16:uniqueId val="{00000008-CADB-4619-B872-EB40C7D8D475}"/>
            </c:ext>
          </c:extLst>
        </c:ser>
        <c:dLbls>
          <c:showLegendKey val="0"/>
          <c:showVal val="0"/>
          <c:showCatName val="0"/>
          <c:showSerName val="0"/>
          <c:showPercent val="0"/>
          <c:showBubbleSize val="0"/>
        </c:dLbls>
        <c:gapWidth val="219"/>
        <c:overlap val="-27"/>
        <c:axId val="175687936"/>
        <c:axId val="175702016"/>
      </c:barChart>
      <c:catAx>
        <c:axId val="175687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5702016"/>
        <c:crosses val="autoZero"/>
        <c:auto val="1"/>
        <c:lblAlgn val="ctr"/>
        <c:lblOffset val="100"/>
        <c:noMultiLvlLbl val="0"/>
      </c:catAx>
      <c:valAx>
        <c:axId val="175702016"/>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687936"/>
        <c:crosses val="autoZero"/>
        <c:crossBetween val="between"/>
      </c:valAx>
      <c:spPr>
        <a:noFill/>
        <a:ln>
          <a:noFill/>
        </a:ln>
        <a:effectLst/>
      </c:spPr>
    </c:plotArea>
    <c:legend>
      <c:legendPos val="b"/>
      <c:layout>
        <c:manualLayout>
          <c:xMode val="edge"/>
          <c:yMode val="edge"/>
          <c:x val="0.19410389296173536"/>
          <c:y val="0.89034451797266712"/>
          <c:w val="0.61171827570902892"/>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4401483294567476E-2"/>
          <c:y val="4.3458996407604387E-2"/>
          <c:w val="0.89323030697503203"/>
          <c:h val="0.70238172285635714"/>
        </c:manualLayout>
      </c:layout>
      <c:barChart>
        <c:barDir val="col"/>
        <c:grouping val="clustered"/>
        <c:varyColors val="0"/>
        <c:ser>
          <c:idx val="0"/>
          <c:order val="0"/>
          <c:tx>
            <c:strRef>
              <c:f>Sheet1!$B$1</c:f>
              <c:strCache>
                <c:ptCount val="1"/>
                <c:pt idx="0">
                  <c:v>Below 12m</c:v>
                </c:pt>
              </c:strCache>
            </c:strRef>
          </c:tx>
          <c:spPr>
            <a:solidFill>
              <a:schemeClr val="accent3"/>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Sheet1!$B$2:$B$6</c:f>
              <c:numCache>
                <c:formatCode>General</c:formatCode>
                <c:ptCount val="5"/>
                <c:pt idx="0">
                  <c:v>4</c:v>
                </c:pt>
                <c:pt idx="1">
                  <c:v>4.7</c:v>
                </c:pt>
                <c:pt idx="2">
                  <c:v>4.5</c:v>
                </c:pt>
                <c:pt idx="3">
                  <c:v>4.5999999999999996</c:v>
                </c:pt>
                <c:pt idx="4">
                  <c:v>2.2000000000000002</c:v>
                </c:pt>
              </c:numCache>
            </c:numRef>
          </c:val>
          <c:extLst>
            <c:ext xmlns:c16="http://schemas.microsoft.com/office/drawing/2014/chart" uri="{C3380CC4-5D6E-409C-BE32-E72D297353CC}">
              <c16:uniqueId val="{00000002-B745-49E6-A749-4C9666865436}"/>
            </c:ext>
          </c:extLst>
        </c:ser>
        <c:ser>
          <c:idx val="1"/>
          <c:order val="1"/>
          <c:tx>
            <c:strRef>
              <c:f>Sheet1!$C$1</c:f>
              <c:strCache>
                <c:ptCount val="1"/>
                <c:pt idx="0">
                  <c:v>3 years &amp; over</c:v>
                </c:pt>
              </c:strCache>
            </c:strRef>
          </c:tx>
          <c:spPr>
            <a:solidFill>
              <a:schemeClr val="accent5"/>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B745-49E6-A749-4C966686543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Partnership index</c:v>
                </c:pt>
                <c:pt idx="1">
                  <c:v>Reputation</c:v>
                </c:pt>
                <c:pt idx="2">
                  <c:v>Impression</c:v>
                </c:pt>
                <c:pt idx="3">
                  <c:v>Quality</c:v>
                </c:pt>
                <c:pt idx="4">
                  <c:v>Consideration</c:v>
                </c:pt>
              </c:strCache>
            </c:strRef>
          </c:cat>
          <c:val>
            <c:numRef>
              <c:f>Sheet1!$C$2:$C$6</c:f>
              <c:numCache>
                <c:formatCode>General</c:formatCode>
                <c:ptCount val="5"/>
                <c:pt idx="0">
                  <c:v>5.4</c:v>
                </c:pt>
                <c:pt idx="1">
                  <c:v>7</c:v>
                </c:pt>
                <c:pt idx="2">
                  <c:v>5.0999999999999996</c:v>
                </c:pt>
                <c:pt idx="3">
                  <c:v>5.2</c:v>
                </c:pt>
                <c:pt idx="4">
                  <c:v>3.2</c:v>
                </c:pt>
              </c:numCache>
            </c:numRef>
          </c:val>
          <c:extLst>
            <c:ext xmlns:c16="http://schemas.microsoft.com/office/drawing/2014/chart" uri="{C3380CC4-5D6E-409C-BE32-E72D297353CC}">
              <c16:uniqueId val="{00000005-B745-49E6-A749-4C9666865436}"/>
            </c:ext>
          </c:extLst>
        </c:ser>
        <c:dLbls>
          <c:showLegendKey val="0"/>
          <c:showVal val="0"/>
          <c:showCatName val="0"/>
          <c:showSerName val="0"/>
          <c:showPercent val="0"/>
          <c:showBubbleSize val="0"/>
        </c:dLbls>
        <c:gapWidth val="219"/>
        <c:overlap val="-27"/>
        <c:axId val="176084864"/>
        <c:axId val="176086400"/>
      </c:barChart>
      <c:catAx>
        <c:axId val="17608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086400"/>
        <c:crosses val="autoZero"/>
        <c:auto val="1"/>
        <c:lblAlgn val="ctr"/>
        <c:lblOffset val="100"/>
        <c:noMultiLvlLbl val="0"/>
      </c:catAx>
      <c:valAx>
        <c:axId val="17608640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084864"/>
        <c:crosses val="autoZero"/>
        <c:crossBetween val="between"/>
      </c:valAx>
      <c:spPr>
        <a:noFill/>
        <a:ln>
          <a:noFill/>
        </a:ln>
        <a:effectLst/>
      </c:spPr>
    </c:plotArea>
    <c:legend>
      <c:legendPos val="b"/>
      <c:layout>
        <c:manualLayout>
          <c:xMode val="edge"/>
          <c:yMode val="edge"/>
          <c:x val="0.33902123784516325"/>
          <c:y val="0.89034451797266712"/>
          <c:w val="0.32357182987161998"/>
          <c:h val="7.990188340864956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49280970979649E-2"/>
          <c:y val="9.7215859624144418E-2"/>
          <c:w val="0.92047208344132925"/>
          <c:h val="0.70238172285635714"/>
        </c:manualLayout>
      </c:layout>
      <c:barChart>
        <c:barDir val="col"/>
        <c:grouping val="clustered"/>
        <c:varyColors val="0"/>
        <c:ser>
          <c:idx val="0"/>
          <c:order val="0"/>
          <c:tx>
            <c:strRef>
              <c:f>Sheet1!$B$1</c:f>
              <c:strCache>
                <c:ptCount val="1"/>
                <c:pt idx="0">
                  <c:v>Partnership index</c:v>
                </c:pt>
              </c:strCache>
            </c:strRef>
          </c:tx>
          <c:spPr>
            <a:solidFill>
              <a:srgbClr val="00B050"/>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Sheet1!$B$2:$B$6</c:f>
              <c:numCache>
                <c:formatCode>General</c:formatCode>
                <c:ptCount val="5"/>
                <c:pt idx="0">
                  <c:v>5.4</c:v>
                </c:pt>
                <c:pt idx="1">
                  <c:v>5.2</c:v>
                </c:pt>
                <c:pt idx="2">
                  <c:v>4.7</c:v>
                </c:pt>
                <c:pt idx="3">
                  <c:v>4.3</c:v>
                </c:pt>
                <c:pt idx="4">
                  <c:v>3.8</c:v>
                </c:pt>
              </c:numCache>
            </c:numRef>
          </c:val>
          <c:extLst>
            <c:ext xmlns:c16="http://schemas.microsoft.com/office/drawing/2014/chart" uri="{C3380CC4-5D6E-409C-BE32-E72D297353CC}">
              <c16:uniqueId val="{00000002-5FF2-4026-8BAC-4982D26FFB73}"/>
            </c:ext>
          </c:extLst>
        </c:ser>
        <c:ser>
          <c:idx val="1"/>
          <c:order val="1"/>
          <c:tx>
            <c:strRef>
              <c:f>Sheet1!$C$1</c:f>
              <c:strCache>
                <c:ptCount val="1"/>
                <c:pt idx="0">
                  <c:v>Ad awareness</c:v>
                </c:pt>
              </c:strCache>
            </c:strRef>
          </c:tx>
          <c:spPr>
            <a:solidFill>
              <a:srgbClr val="FFC000"/>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4-5FF2-4026-8BAC-4982D26FFB73}"/>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Last day of campaign</c:v>
                </c:pt>
                <c:pt idx="1">
                  <c:v>1 month post</c:v>
                </c:pt>
                <c:pt idx="2">
                  <c:v>2 months post</c:v>
                </c:pt>
                <c:pt idx="3">
                  <c:v>6 months post</c:v>
                </c:pt>
                <c:pt idx="4">
                  <c:v>9 months post</c:v>
                </c:pt>
              </c:strCache>
            </c:strRef>
          </c:cat>
          <c:val>
            <c:numRef>
              <c:f>Sheet1!$C$2:$C$6</c:f>
              <c:numCache>
                <c:formatCode>General</c:formatCode>
                <c:ptCount val="5"/>
                <c:pt idx="0">
                  <c:v>6.3</c:v>
                </c:pt>
                <c:pt idx="1">
                  <c:v>5.4</c:v>
                </c:pt>
                <c:pt idx="2">
                  <c:v>3</c:v>
                </c:pt>
                <c:pt idx="3">
                  <c:v>1.5</c:v>
                </c:pt>
                <c:pt idx="4">
                  <c:v>0.1</c:v>
                </c:pt>
              </c:numCache>
            </c:numRef>
          </c:val>
          <c:extLst>
            <c:ext xmlns:c16="http://schemas.microsoft.com/office/drawing/2014/chart" uri="{C3380CC4-5D6E-409C-BE32-E72D297353CC}">
              <c16:uniqueId val="{00000005-5FF2-4026-8BAC-4982D26FFB73}"/>
            </c:ext>
          </c:extLst>
        </c:ser>
        <c:dLbls>
          <c:showLegendKey val="0"/>
          <c:showVal val="0"/>
          <c:showCatName val="0"/>
          <c:showSerName val="0"/>
          <c:showPercent val="0"/>
          <c:showBubbleSize val="0"/>
        </c:dLbls>
        <c:gapWidth val="219"/>
        <c:overlap val="-27"/>
        <c:axId val="176359296"/>
        <c:axId val="176360832"/>
      </c:barChart>
      <c:catAx>
        <c:axId val="176359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76360832"/>
        <c:crosses val="autoZero"/>
        <c:auto val="1"/>
        <c:lblAlgn val="ctr"/>
        <c:lblOffset val="100"/>
        <c:noMultiLvlLbl val="0"/>
      </c:catAx>
      <c:valAx>
        <c:axId val="17636083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6359296"/>
        <c:crosses val="autoZero"/>
        <c:crossBetween val="between"/>
      </c:valAx>
      <c:spPr>
        <a:noFill/>
        <a:ln>
          <a:noFill/>
        </a:ln>
        <a:effectLst/>
      </c:spPr>
    </c:plotArea>
    <c:legend>
      <c:legendPos val="b"/>
      <c:layout>
        <c:manualLayout>
          <c:xMode val="edge"/>
          <c:yMode val="edge"/>
          <c:x val="0.28298414139369271"/>
          <c:y val="0.92072121712705723"/>
          <c:w val="0.4337336912912218"/>
          <c:h val="7.532011643006687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0A8C8-605E-4618-BB6F-6E7AECDA7864}" type="datetimeFigureOut">
              <a:rPr lang="en-GB" smtClean="0"/>
              <a:t>08/04/2024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A7B04-9AA8-4D2E-88D9-E5349CE1FD65}" type="slidenum">
              <a:rPr lang="en-GB" smtClean="0"/>
              <a:t>‹#›</a:t>
            </a:fld>
            <a:endParaRPr lang="en-GB"/>
          </a:p>
        </p:txBody>
      </p:sp>
    </p:spTree>
    <p:extLst>
      <p:ext uri="{BB962C8B-B14F-4D97-AF65-F5344CB8AC3E}">
        <p14:creationId xmlns:p14="http://schemas.microsoft.com/office/powerpoint/2010/main" val="836635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thinkbox.tv/how-to-use-tv/sponsorship-and-content/content-partnerships/get-with-the-program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hinkbox.tv/research/thinkbox-research/get-with-the-programm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F2D90E-523F-45FB-AEC1-23DAC667075A}" type="slidenum">
              <a:rPr lang="en-GB" smtClean="0"/>
              <a:t>1</a:t>
            </a:fld>
            <a:endParaRPr lang="en-GB"/>
          </a:p>
        </p:txBody>
      </p:sp>
    </p:spTree>
    <p:extLst>
      <p:ext uri="{BB962C8B-B14F-4D97-AF65-F5344CB8AC3E}">
        <p14:creationId xmlns:p14="http://schemas.microsoft.com/office/powerpoint/2010/main" val="236519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Sponsorship works by facilitating, nurturing and embedding a relationship between programme and brand within the mind of a viewer. The longer a partnership runs for, the longer it has an opportunity to develop effects.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charts shows how sponsorships which run for three years and longer drive improved brand health amongst viewers of the sponsored programmes, when compared with shorter sponsorships of less than 12 months. </a:t>
            </a:r>
          </a:p>
          <a:p>
            <a:endParaRPr lang="en-GB" dirty="0"/>
          </a:p>
          <a:p>
            <a:r>
              <a:rPr lang="en-GB" dirty="0"/>
              <a:t>For more information, please see:</a:t>
            </a:r>
          </a:p>
          <a:p>
            <a:r>
              <a:rPr lang="en-GB" dirty="0">
                <a:hlinkClick r:id="rId3"/>
              </a:rPr>
              <a:t>https://www.thinkbox.tv/research/thinkbox-research/get-with-the-programmes/</a:t>
            </a:r>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10</a:t>
            </a:fld>
            <a:endParaRPr lang="en-GB"/>
          </a:p>
        </p:txBody>
      </p:sp>
    </p:spTree>
    <p:extLst>
      <p:ext uri="{BB962C8B-B14F-4D97-AF65-F5344CB8AC3E}">
        <p14:creationId xmlns:p14="http://schemas.microsoft.com/office/powerpoint/2010/main" val="3459785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brand effects of sponsorship are long-lasting.</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Analysis of YouGov research data shows that brand health metrics for brands which had recently ended a sponsorship decayed at a much slower rate when compared with ad awareness.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11</a:t>
            </a:fld>
            <a:endParaRPr lang="en-GB"/>
          </a:p>
        </p:txBody>
      </p:sp>
    </p:spTree>
    <p:extLst>
      <p:ext uri="{BB962C8B-B14F-4D97-AF65-F5344CB8AC3E}">
        <p14:creationId xmlns:p14="http://schemas.microsoft.com/office/powerpoint/2010/main" val="175838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TV partnerships have powerful effects</a:t>
            </a:r>
          </a:p>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Programme partnerships </a:t>
            </a:r>
            <a:r>
              <a:rPr lang="en-GB" sz="1200" b="0" dirty="0">
                <a:solidFill>
                  <a:schemeClr val="accent1"/>
                </a:solidFill>
              </a:rPr>
              <a:t>drive brand awareness</a:t>
            </a:r>
            <a:r>
              <a:rPr lang="en-GB" sz="1200" b="0" dirty="0"/>
              <a:t> and </a:t>
            </a:r>
            <a:r>
              <a:rPr lang="en-GB" sz="1200" b="0" dirty="0">
                <a:solidFill>
                  <a:schemeClr val="accent1"/>
                </a:solidFill>
              </a:rPr>
              <a:t>strengthen brand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Partnering brands benefit from </a:t>
            </a:r>
            <a:r>
              <a:rPr lang="en-GB" sz="1200" b="0" dirty="0">
                <a:solidFill>
                  <a:schemeClr val="accent1"/>
                </a:solidFill>
              </a:rPr>
              <a:t>increased brand stature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The effects of sponsorship are </a:t>
            </a:r>
            <a:r>
              <a:rPr lang="en-GB" sz="1200" b="0" dirty="0">
                <a:solidFill>
                  <a:schemeClr val="accent1"/>
                </a:solidFill>
              </a:rPr>
              <a:t>long-lasting</a:t>
            </a:r>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2</a:t>
            </a:fld>
            <a:endParaRPr lang="en-GB"/>
          </a:p>
        </p:txBody>
      </p:sp>
    </p:spTree>
    <p:extLst>
      <p:ext uri="{BB962C8B-B14F-4D97-AF65-F5344CB8AC3E}">
        <p14:creationId xmlns:p14="http://schemas.microsoft.com/office/powerpoint/2010/main" val="359826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TV partnerships are special. They have a certain magic of their own and form a relationship with the viewer that sets them apart from spot advertising and means they work quite differently.</a:t>
            </a:r>
            <a:endParaRPr lang="en-GB" sz="1200" b="1" i="0" u="none" strike="noStrike" kern="1200" baseline="0" dirty="0">
              <a:solidFill>
                <a:schemeClr val="tx1"/>
              </a:solidFill>
              <a:latin typeface="+mn-lt"/>
              <a:ea typeface="+mn-ea"/>
              <a:cs typeface="+mn-cs"/>
            </a:endParaRPr>
          </a:p>
          <a:p>
            <a:endParaRPr lang="en-GB" sz="1200" b="1"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TV partnerships work implicitly</a:t>
            </a:r>
          </a:p>
          <a:p>
            <a:r>
              <a:rPr lang="en-GB" sz="1200" b="0" i="0" u="none" strike="noStrike" kern="1200" baseline="0" dirty="0">
                <a:solidFill>
                  <a:schemeClr val="tx1"/>
                </a:solidFill>
                <a:latin typeface="+mn-lt"/>
                <a:ea typeface="+mn-ea"/>
                <a:cs typeface="+mn-cs"/>
              </a:rPr>
              <a:t>TV partnerships can significantly drive brand health, by increasing and strengthening the positive subconscious associations viewers have with the partnering brand. </a:t>
            </a:r>
          </a:p>
          <a:p>
            <a:endParaRPr lang="en-GB" sz="1200" b="0" i="0" u="none" strike="noStrike" kern="1200" baseline="0" dirty="0">
              <a:solidFill>
                <a:schemeClr val="tx1"/>
              </a:solidFill>
              <a:latin typeface="+mn-lt"/>
              <a:ea typeface="+mn-ea"/>
              <a:cs typeface="+mn-cs"/>
            </a:endParaRPr>
          </a:p>
          <a:p>
            <a:r>
              <a:rPr lang="en-GB" b="1" dirty="0"/>
              <a:t>Borrowing values from TV content</a:t>
            </a:r>
            <a:endParaRPr lang="en-GB" sz="1200" b="1"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People love their favourite TV shows, and brands that sponsor them can share in that love and borrow from the show’s personality. For example, if a brand sponsors a comedy show then they can come to seem more light-hearted, if it sponsors a youth programme they can be seen as more youth-oriented.</a:t>
            </a:r>
          </a:p>
          <a:p>
            <a:endParaRPr lang="en-GB" sz="1200" b="0" i="0" u="none" strike="noStrike" kern="1200" baseline="0" dirty="0">
              <a:solidFill>
                <a:schemeClr val="tx1"/>
              </a:solidFill>
              <a:latin typeface="+mn-lt"/>
              <a:ea typeface="+mn-ea"/>
              <a:cs typeface="+mn-cs"/>
            </a:endParaRPr>
          </a:p>
          <a:p>
            <a:r>
              <a:rPr lang="en-GB" b="1" dirty="0"/>
              <a:t>TV partnerships act as a ‘costly signal’ </a:t>
            </a:r>
          </a:p>
          <a:p>
            <a:r>
              <a:rPr lang="en-GB" sz="1200" b="0" i="0" u="none" strike="noStrike" kern="1200" baseline="0" dirty="0">
                <a:solidFill>
                  <a:schemeClr val="tx1"/>
                </a:solidFill>
                <a:latin typeface="+mn-lt"/>
                <a:ea typeface="+mn-ea"/>
                <a:cs typeface="+mn-cs"/>
              </a:rPr>
              <a:t>Partnering with TV shows takes advantage of ‘costly signalling’ – TV sponsorship is perceived to be costly, so it signals success.</a:t>
            </a:r>
          </a:p>
          <a:p>
            <a:endParaRPr lang="en-GB" sz="1200" b="0" i="0" u="none" strike="noStrike" kern="1200" baseline="0" dirty="0">
              <a:solidFill>
                <a:schemeClr val="tx1"/>
              </a:solidFill>
              <a:latin typeface="+mn-lt"/>
              <a:ea typeface="+mn-ea"/>
              <a:cs typeface="+mn-cs"/>
            </a:endParaRPr>
          </a:p>
          <a:p>
            <a:r>
              <a:rPr lang="en-GB" dirty="0"/>
              <a:t>For more info, please see:</a:t>
            </a:r>
          </a:p>
          <a:p>
            <a:r>
              <a:rPr lang="en-GB" dirty="0">
                <a:hlinkClick r:id="rId3"/>
              </a:rPr>
              <a:t>https://www.thinkbox.tv/how-to-use-tv/sponsorship-and-content/content-partnerships/get-with-the-programmes/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3</a:t>
            </a:fld>
            <a:endParaRPr lang="en-GB"/>
          </a:p>
        </p:txBody>
      </p:sp>
    </p:spTree>
    <p:extLst>
      <p:ext uri="{BB962C8B-B14F-4D97-AF65-F5344CB8AC3E}">
        <p14:creationId xmlns:p14="http://schemas.microsoft.com/office/powerpoint/2010/main" val="3076356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dirty="0">
                <a:solidFill>
                  <a:schemeClr val="tx1"/>
                </a:solidFill>
                <a:effectLst/>
                <a:latin typeface="+mn-lt"/>
                <a:ea typeface="+mn-ea"/>
                <a:cs typeface="+mn-cs"/>
              </a:rPr>
              <a:t>Creative fit is key</a:t>
            </a:r>
          </a:p>
          <a:p>
            <a:r>
              <a:rPr lang="en-GB" sz="1200" b="0" i="0" kern="1200" dirty="0">
                <a:solidFill>
                  <a:schemeClr val="tx1"/>
                </a:solidFill>
                <a:effectLst/>
                <a:latin typeface="+mn-lt"/>
                <a:ea typeface="+mn-ea"/>
                <a:cs typeface="+mn-cs"/>
              </a:rPr>
              <a:t>TV sponsorships which have a strong creative fit with the TV show benefit from increased brand health metrics amongst viewers of the programme, magnifying the sponsorship’s effects.</a:t>
            </a:r>
          </a:p>
          <a:p>
            <a:endParaRPr lang="en-GB" dirty="0"/>
          </a:p>
          <a:p>
            <a:r>
              <a:rPr lang="en-GB" b="1" dirty="0"/>
              <a:t>Integrated partnerships work much harder</a:t>
            </a:r>
          </a:p>
          <a:p>
            <a:r>
              <a:rPr lang="en-GB" sz="1200" b="0" i="0" u="none" strike="noStrike" kern="1200" baseline="0" dirty="0">
                <a:solidFill>
                  <a:schemeClr val="tx1"/>
                </a:solidFill>
                <a:latin typeface="+mn-lt"/>
                <a:ea typeface="+mn-ea"/>
                <a:cs typeface="+mn-cs"/>
              </a:rPr>
              <a:t>Fully integrated sponsorships – those that include additional activity such as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 drive higher brand health metrics amongst viewers compared with a ‘badging-only’ sponsorship approach.</a:t>
            </a:r>
          </a:p>
          <a:p>
            <a:endParaRPr lang="en-GB" sz="1200" b="0" i="0" u="none" strike="noStrike" kern="1200" baseline="0" dirty="0">
              <a:solidFill>
                <a:schemeClr val="tx1"/>
              </a:solidFill>
              <a:latin typeface="+mn-lt"/>
              <a:ea typeface="+mn-ea"/>
              <a:cs typeface="+mn-cs"/>
            </a:endParaRPr>
          </a:p>
          <a:p>
            <a:r>
              <a:rPr lang="en-GB" sz="1200" b="1" i="0" u="none" strike="noStrike" kern="1200" baseline="0" dirty="0">
                <a:solidFill>
                  <a:schemeClr val="tx1"/>
                </a:solidFill>
                <a:latin typeface="+mn-lt"/>
                <a:ea typeface="+mn-ea"/>
                <a:cs typeface="+mn-cs"/>
              </a:rPr>
              <a:t>Play the long game</a:t>
            </a:r>
          </a:p>
          <a:p>
            <a:r>
              <a:rPr lang="en-GB" sz="1200" b="0" i="0" u="none" strike="noStrike" kern="1200" baseline="0" dirty="0">
                <a:solidFill>
                  <a:schemeClr val="tx1"/>
                </a:solidFill>
                <a:latin typeface="+mn-lt"/>
                <a:ea typeface="+mn-ea"/>
                <a:cs typeface="+mn-cs"/>
              </a:rPr>
              <a:t>Longer-running sponsorship campaigns drive increased brand health when compared with shorter campaigns. </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4</a:t>
            </a:fld>
            <a:endParaRPr lang="en-GB"/>
          </a:p>
        </p:txBody>
      </p:sp>
    </p:spTree>
    <p:extLst>
      <p:ext uri="{BB962C8B-B14F-4D97-AF65-F5344CB8AC3E}">
        <p14:creationId xmlns:p14="http://schemas.microsoft.com/office/powerpoint/2010/main" val="295137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Thinkbox’s study ’Get with the programmes’ demonstrated how TV partnerships are a powerful driver of brand health.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This chart shows how the perceptions of brands sponsoring TV shows were more positive amongst viewers of the programmes, compared with non-viewers.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Research agency House51 tested eight partnerships and found that on average viewers of the TV programmes being sponsored are both more likely to agree with positive brand statements and are also likely to agree much faster than non-viewers. This shows that programme partnerships are working at an implicit level and driving automatic, positive brand associations.</a:t>
            </a:r>
          </a:p>
          <a:p>
            <a:endParaRPr lang="en-GB" dirty="0"/>
          </a:p>
          <a:p>
            <a:r>
              <a:rPr lang="en-GB" dirty="0"/>
              <a:t>For more information, please see:</a:t>
            </a:r>
          </a:p>
          <a:p>
            <a:r>
              <a:rPr lang="en-GB" b="0" dirty="0">
                <a:hlinkClick r:id="rId3"/>
              </a:rPr>
              <a:t>https://www.thinkbox.tv/research/thinkbox-research/get-with-the-programmes/</a:t>
            </a:r>
            <a:endParaRPr lang="en-GB" b="0" dirty="0"/>
          </a:p>
        </p:txBody>
      </p:sp>
      <p:sp>
        <p:nvSpPr>
          <p:cNvPr id="4" name="Slide Number Placeholder 3"/>
          <p:cNvSpPr>
            <a:spLocks noGrp="1"/>
          </p:cNvSpPr>
          <p:nvPr>
            <p:ph type="sldNum" sz="quarter" idx="5"/>
          </p:nvPr>
        </p:nvSpPr>
        <p:spPr/>
        <p:txBody>
          <a:bodyPr/>
          <a:lstStyle/>
          <a:p>
            <a:fld id="{387A7B04-9AA8-4D2E-88D9-E5349CE1FD65}" type="slidenum">
              <a:rPr lang="en-GB" smtClean="0"/>
              <a:t>5</a:t>
            </a:fld>
            <a:endParaRPr lang="en-GB"/>
          </a:p>
        </p:txBody>
      </p:sp>
    </p:spTree>
    <p:extLst>
      <p:ext uri="{BB962C8B-B14F-4D97-AF65-F5344CB8AC3E}">
        <p14:creationId xmlns:p14="http://schemas.microsoft.com/office/powerpoint/2010/main" val="1569507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Viewers of sponsored TV programmes are significantly more likely than non-viewers to think of the sponsoring brand as popular.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indent="0">
              <a:spcBef>
                <a:spcPts val="2400"/>
              </a:spcBef>
              <a:buClr>
                <a:schemeClr val="accent1"/>
              </a:buClr>
              <a:buFont typeface="Arial" panose="020B0604020202020204" pitchFamily="34" charset="0"/>
              <a:buNone/>
            </a:pPr>
            <a:r>
              <a:rPr lang="en-GB" dirty="0"/>
              <a:t>This is because TV sponsorship is perceived to be costly, so it </a:t>
            </a:r>
            <a:r>
              <a:rPr lang="en-GB" b="0" dirty="0">
                <a:solidFill>
                  <a:schemeClr val="accent1"/>
                </a:solidFill>
              </a:rPr>
              <a:t>signals success </a:t>
            </a:r>
            <a:r>
              <a:rPr lang="en-GB" dirty="0"/>
              <a:t>by taking advantage of ‘costly signalling’.</a:t>
            </a:r>
          </a:p>
          <a:p>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6</a:t>
            </a:fld>
            <a:endParaRPr lang="en-GB"/>
          </a:p>
        </p:txBody>
      </p:sp>
    </p:spTree>
    <p:extLst>
      <p:ext uri="{BB962C8B-B14F-4D97-AF65-F5344CB8AC3E}">
        <p14:creationId xmlns:p14="http://schemas.microsoft.com/office/powerpoint/2010/main" val="771361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Maximising the effects of TV partnership is dependent on creating a strong fit with the programme through the sponsorship creative.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Viewers who perceived a sponsorship to have a good fit with the programme, or a good fit with the brand’s other advertising, had significantly higher brand consideration for the sponsoring brand than those that considered the fit/creative consistency to be poor.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7</a:t>
            </a:fld>
            <a:endParaRPr lang="en-GB"/>
          </a:p>
        </p:txBody>
      </p:sp>
    </p:spTree>
    <p:extLst>
      <p:ext uri="{BB962C8B-B14F-4D97-AF65-F5344CB8AC3E}">
        <p14:creationId xmlns:p14="http://schemas.microsoft.com/office/powerpoint/2010/main" val="2041989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Analysis of YouGov research data demonstrates that TV sponsorship is effective at increasing awareness for lesser-known brands.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chart shows that lower-awareness brands who sponsor TV shows are much more likely to benefit from increased brand and ad awareness than brands which are already better-known. </a:t>
            </a:r>
          </a:p>
          <a:p>
            <a:endParaRPr lang="en-GB" sz="1200" b="0" i="0" kern="1200" dirty="0">
              <a:solidFill>
                <a:schemeClr val="tx1"/>
              </a:solidFill>
              <a:effectLst/>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8</a:t>
            </a:fld>
            <a:endParaRPr lang="en-GB"/>
          </a:p>
        </p:txBody>
      </p:sp>
    </p:spTree>
    <p:extLst>
      <p:ext uri="{BB962C8B-B14F-4D97-AF65-F5344CB8AC3E}">
        <p14:creationId xmlns:p14="http://schemas.microsoft.com/office/powerpoint/2010/main" val="2566274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Analysis of YouGov research data demonstrates that the more integrated a sponsorship is with other forms of marketing activity (e.g. bespoke spot advertising, </a:t>
            </a:r>
            <a:r>
              <a:rPr lang="fr-FR" sz="1200" b="0" i="0" u="none" strike="noStrike" kern="1200" baseline="0" dirty="0">
                <a:solidFill>
                  <a:schemeClr val="tx1"/>
                </a:solidFill>
                <a:latin typeface="+mn-lt"/>
                <a:ea typeface="+mn-ea"/>
                <a:cs typeface="+mn-cs"/>
              </a:rPr>
              <a:t>microsites, </a:t>
            </a:r>
            <a:r>
              <a:rPr lang="fr-FR" sz="1200" b="0" i="0" u="none" strike="noStrike" kern="1200" baseline="0" dirty="0" err="1">
                <a:solidFill>
                  <a:schemeClr val="tx1"/>
                </a:solidFill>
                <a:latin typeface="+mn-lt"/>
                <a:ea typeface="+mn-ea"/>
                <a:cs typeface="+mn-cs"/>
              </a:rPr>
              <a:t>product</a:t>
            </a:r>
            <a:r>
              <a:rPr lang="fr-FR" sz="1200" b="0" i="0" u="none" strike="noStrike" kern="1200" baseline="0" dirty="0">
                <a:solidFill>
                  <a:schemeClr val="tx1"/>
                </a:solidFill>
                <a:latin typeface="+mn-lt"/>
                <a:ea typeface="+mn-ea"/>
                <a:cs typeface="+mn-cs"/>
              </a:rPr>
              <a:t> placement, programme talent </a:t>
            </a:r>
            <a:r>
              <a:rPr lang="en-GB" sz="1200" b="0" i="0" u="none" strike="noStrike" kern="1200" baseline="0" dirty="0">
                <a:solidFill>
                  <a:schemeClr val="tx1"/>
                </a:solidFill>
                <a:latin typeface="+mn-lt"/>
                <a:ea typeface="+mn-ea"/>
                <a:cs typeface="+mn-cs"/>
              </a:rPr>
              <a:t>or licensing), the harder it works at driving brand health measures for the sponsoring brand. </a:t>
            </a:r>
          </a:p>
          <a:p>
            <a:endParaRPr lang="en-GB" sz="1200" b="0" i="0" u="none" strike="noStrike" kern="1200" baseline="0" dirty="0">
              <a:solidFill>
                <a:schemeClr val="tx1"/>
              </a:solidFill>
              <a:latin typeface="+mn-lt"/>
              <a:ea typeface="+mn-ea"/>
              <a:cs typeface="+mn-cs"/>
            </a:endParaRPr>
          </a:p>
          <a:p>
            <a:r>
              <a:rPr lang="en-GB" sz="1200" b="0" i="0" u="none" strike="noStrike" kern="1200" baseline="0" dirty="0">
                <a:solidFill>
                  <a:schemeClr val="tx1"/>
                </a:solidFill>
                <a:latin typeface="+mn-lt"/>
                <a:ea typeface="+mn-ea"/>
                <a:cs typeface="+mn-cs"/>
              </a:rPr>
              <a:t>All TV sponsorship has positive effects, but fully integrated campaigns work the hardest.</a:t>
            </a:r>
          </a:p>
          <a:p>
            <a:endParaRPr lang="en-GB" sz="1200" b="0" i="0" u="none" strike="noStrike" kern="1200" baseline="0" dirty="0">
              <a:solidFill>
                <a:schemeClr val="tx1"/>
              </a:solidFill>
              <a:latin typeface="+mn-lt"/>
              <a:ea typeface="+mn-ea"/>
              <a:cs typeface="+mn-cs"/>
            </a:endParaRPr>
          </a:p>
          <a:p>
            <a:r>
              <a:rPr lang="en-GB" dirty="0"/>
              <a:t>For more information, please see:</a:t>
            </a:r>
          </a:p>
          <a:p>
            <a:r>
              <a:rPr lang="en-GB" dirty="0">
                <a:hlinkClick r:id="rId3"/>
              </a:rPr>
              <a:t>https://www.thinkbox.tv/research/thinkbox-research/get-with-the-programmes/</a:t>
            </a:r>
            <a:endParaRPr lang="en-GB" dirty="0"/>
          </a:p>
          <a:p>
            <a:endParaRPr lang="en-GB" dirty="0"/>
          </a:p>
        </p:txBody>
      </p:sp>
      <p:sp>
        <p:nvSpPr>
          <p:cNvPr id="4" name="Slide Number Placeholder 3"/>
          <p:cNvSpPr>
            <a:spLocks noGrp="1"/>
          </p:cNvSpPr>
          <p:nvPr>
            <p:ph type="sldNum" sz="quarter" idx="5"/>
          </p:nvPr>
        </p:nvSpPr>
        <p:spPr/>
        <p:txBody>
          <a:bodyPr/>
          <a:lstStyle/>
          <a:p>
            <a:fld id="{387A7B04-9AA8-4D2E-88D9-E5349CE1FD65}" type="slidenum">
              <a:rPr lang="en-GB" smtClean="0"/>
              <a:t>9</a:t>
            </a:fld>
            <a:endParaRPr lang="en-GB"/>
          </a:p>
        </p:txBody>
      </p:sp>
    </p:spTree>
    <p:extLst>
      <p:ext uri="{BB962C8B-B14F-4D97-AF65-F5344CB8AC3E}">
        <p14:creationId xmlns:p14="http://schemas.microsoft.com/office/powerpoint/2010/main" val="2310248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11545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dirty="0"/>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dirty="0"/>
              <a:t>Click icon to add picture</a:t>
            </a:r>
            <a:endParaRPr lang="en-GB" dirty="0"/>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dirty="0"/>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6616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1434222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5442018"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dirty="0"/>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81950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7117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348010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2440557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253182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27143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343963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11" name="Straight Connector 10"/>
          <p:cNvCxnSpPr/>
          <p:nvPr/>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630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414883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909670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dirty="0"/>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dirty="0"/>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dirty="0"/>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dirty="0"/>
              <a:t>Click icon to add picture</a:t>
            </a:r>
            <a:endParaRPr lang="en-GB" dirty="0"/>
          </a:p>
        </p:txBody>
      </p:sp>
      <p:sp>
        <p:nvSpPr>
          <p:cNvPr id="2" name="Date Placeholder 1"/>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Tree>
    <p:custDataLst>
      <p:tags r:id="rId1"/>
    </p:custDataLst>
    <p:extLst>
      <p:ext uri="{BB962C8B-B14F-4D97-AF65-F5344CB8AC3E}">
        <p14:creationId xmlns:p14="http://schemas.microsoft.com/office/powerpoint/2010/main" val="565026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79E5F90B-4EFD-4F87-8571-C292E52EB0A8}" type="slidenum">
              <a:rPr lang="en-GB" smtClean="0"/>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dirty="0"/>
              <a:t>Click icon to add media</a:t>
            </a:r>
            <a:endParaRPr lang="en-GB" dirty="0"/>
          </a:p>
        </p:txBody>
      </p:sp>
    </p:spTree>
    <p:custDataLst>
      <p:tags r:id="rId1"/>
    </p:custDataLst>
    <p:extLst>
      <p:ext uri="{BB962C8B-B14F-4D97-AF65-F5344CB8AC3E}">
        <p14:creationId xmlns:p14="http://schemas.microsoft.com/office/powerpoint/2010/main" val="376645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dirty="0"/>
              <a:t>Click icon to add picture</a:t>
            </a:r>
            <a:endParaRPr lang="en-GB" dirty="0"/>
          </a:p>
        </p:txBody>
      </p:sp>
      <p:sp>
        <p:nvSpPr>
          <p:cNvPr id="8" name="Freeform 8"/>
          <p:cNvSpPr>
            <a:spLocks/>
          </p:cNvSpPr>
          <p:nvPr/>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55076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5168188"/>
            <a:ext cx="2858127" cy="357149"/>
          </a:xfrm>
        </p:spPr>
        <p:txBody>
          <a:bodyPr/>
          <a:lstStyle>
            <a:lvl1pPr>
              <a:defRPr>
                <a:solidFill>
                  <a:schemeClr val="bg2"/>
                </a:solidFill>
              </a:defRPr>
            </a:lvl1pPr>
            <a:lvl2pPr marL="0" indent="0">
              <a:buNone/>
              <a:defRPr/>
            </a:lvl2pPr>
          </a:lstStyle>
          <a:p>
            <a:pPr lvl="0"/>
            <a:r>
              <a:rPr lang="en-US"/>
              <a:t>Edit Master text styles</a:t>
            </a:r>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dirty="0"/>
              <a:t>Click icon to add picture</a:t>
            </a:r>
            <a:endParaRPr lang="en-GB" dirty="0"/>
          </a:p>
        </p:txBody>
      </p:sp>
      <p:sp>
        <p:nvSpPr>
          <p:cNvPr id="9" name="Freeform 8"/>
          <p:cNvSpPr>
            <a:spLocks/>
          </p:cNvSpPr>
          <p:nvPr/>
        </p:nvSpPr>
        <p:spPr bwMode="auto">
          <a:xfrm>
            <a:off x="463293" y="5047097"/>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dirty="0"/>
          </a:p>
        </p:txBody>
      </p:sp>
    </p:spTree>
    <p:custDataLst>
      <p:tags r:id="rId1"/>
    </p:custDataLst>
    <p:extLst>
      <p:ext uri="{BB962C8B-B14F-4D97-AF65-F5344CB8AC3E}">
        <p14:creationId xmlns:p14="http://schemas.microsoft.com/office/powerpoint/2010/main" val="345163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12079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182807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dirty="0"/>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207355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ress cuttings">
    <p:spTree>
      <p:nvGrpSpPr>
        <p:cNvPr id="1" name=""/>
        <p:cNvGrpSpPr/>
        <p:nvPr/>
      </p:nvGrpSpPr>
      <p:grpSpPr>
        <a:xfrm>
          <a:off x="0" y="0"/>
          <a:ext cx="0" cy="0"/>
          <a:chOff x="0" y="0"/>
          <a:chExt cx="0" cy="0"/>
        </a:xfrm>
      </p:grpSpPr>
      <p:sp>
        <p:nvSpPr>
          <p:cNvPr id="8" name="Rectangle 7"/>
          <p:cNvSpPr/>
          <p:nvPr/>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42359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9E5F90B-4EFD-4F87-8571-C292E52EB0A8}" type="slidenum">
              <a:rPr lang="en-GB" smtClean="0"/>
              <a:t>‹#›</a:t>
            </a:fld>
            <a:endParaRPr lang="en-GB" dirty="0"/>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59556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dirty="0"/>
              <a:t>Click icon to add picture</a:t>
            </a:r>
            <a:endParaRPr lang="en-GB" dirty="0"/>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Edit Master text styles</a:t>
            </a:r>
          </a:p>
        </p:txBody>
      </p:sp>
    </p:spTree>
    <p:custDataLst>
      <p:tags r:id="rId1"/>
    </p:custDataLst>
    <p:extLst>
      <p:ext uri="{BB962C8B-B14F-4D97-AF65-F5344CB8AC3E}">
        <p14:creationId xmlns:p14="http://schemas.microsoft.com/office/powerpoint/2010/main" val="3234146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Edit Master text styles</a:t>
            </a:r>
          </a:p>
        </p:txBody>
      </p:sp>
    </p:spTree>
    <p:custDataLst>
      <p:tags r:id="rId1"/>
    </p:custDataLst>
    <p:extLst>
      <p:ext uri="{BB962C8B-B14F-4D97-AF65-F5344CB8AC3E}">
        <p14:creationId xmlns:p14="http://schemas.microsoft.com/office/powerpoint/2010/main" val="38732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7995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cxnSp>
        <p:nvCxnSpPr>
          <p:cNvPr id="8" name="Straight Connector 7"/>
          <p:cNvCxnSpPr/>
          <p:nvPr/>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6474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284028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dirty="0"/>
              <a:t>Click icon to add picture</a:t>
            </a:r>
            <a:endParaRPr lang="en-GB" dirty="0"/>
          </a:p>
        </p:txBody>
      </p:sp>
      <p:cxnSp>
        <p:nvCxnSpPr>
          <p:cNvPr id="10" name="Straight Connector 9"/>
          <p:cNvCxnSpPr/>
          <p:nvPr/>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Edit Master text styles</a:t>
            </a:r>
          </a:p>
        </p:txBody>
      </p:sp>
    </p:spTree>
    <p:custDataLst>
      <p:tags r:id="rId1"/>
    </p:custDataLst>
    <p:extLst>
      <p:ext uri="{BB962C8B-B14F-4D97-AF65-F5344CB8AC3E}">
        <p14:creationId xmlns:p14="http://schemas.microsoft.com/office/powerpoint/2010/main" val="337612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dirty="0"/>
              <a:t>Click icon to add picture</a:t>
            </a:r>
            <a:endParaRPr lang="en-GB" dirty="0"/>
          </a:p>
        </p:txBody>
      </p:sp>
    </p:spTree>
    <p:custDataLst>
      <p:tags r:id="rId1"/>
    </p:custDataLst>
    <p:extLst>
      <p:ext uri="{BB962C8B-B14F-4D97-AF65-F5344CB8AC3E}">
        <p14:creationId xmlns:p14="http://schemas.microsoft.com/office/powerpoint/2010/main" val="125336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85BD38DE-0542-4FAE-989F-105676356085}" type="datetimeFigureOut">
              <a:rPr lang="en-GB" smtClean="0"/>
              <a:t>08/04/2024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9E5F90B-4EFD-4F87-8571-C292E52EB0A8}" type="slidenum">
              <a:rPr lang="en-GB" smtClean="0"/>
              <a:t>‹#›</a:t>
            </a:fld>
            <a:endParaRPr lang="en-GB" dirty="0"/>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0" name="Straight Connector 9"/>
          <p:cNvCxnSpPr/>
          <p:nvPr/>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13" name="Straight Connector 12"/>
          <p:cNvCxnSpPr/>
          <p:nvPr/>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cxnSp>
        <p:nvCxnSpPr>
          <p:cNvPr id="22" name="Straight Connector 21"/>
          <p:cNvCxnSpPr/>
          <p:nvPr/>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dirty="0"/>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dirty="0"/>
              <a:t>Click icon to add picture</a:t>
            </a:r>
            <a:endParaRPr lang="en-GB" dirty="0"/>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dirty="0"/>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dirty="0"/>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376250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85BD38DE-0542-4FAE-989F-105676356085}" type="datetimeFigureOut">
              <a:rPr lang="en-GB" smtClean="0"/>
              <a:t>08/04/2024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79E5F90B-4EFD-4F87-8571-C292E52EB0A8}" type="slidenum">
              <a:rPr lang="en-GB" smtClean="0"/>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1"/>
    </p:custDataLst>
    <p:extLst>
      <p:ext uri="{BB962C8B-B14F-4D97-AF65-F5344CB8AC3E}">
        <p14:creationId xmlns:p14="http://schemas.microsoft.com/office/powerpoint/2010/main" val="37340682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on a couch playing a video game&#10;&#10;Description automatically generated with medium confidence">
            <a:extLst>
              <a:ext uri="{FF2B5EF4-FFF2-40B4-BE49-F238E27FC236}">
                <a16:creationId xmlns:a16="http://schemas.microsoft.com/office/drawing/2014/main" id="{40550CC3-F9DC-4FB7-0482-C09B4309BE23}"/>
              </a:ext>
            </a:extLst>
          </p:cNvPr>
          <p:cNvPicPr>
            <a:picLocks noChangeAspect="1"/>
          </p:cNvPicPr>
          <p:nvPr/>
        </p:nvPicPr>
        <p:blipFill rotWithShape="1">
          <a:blip r:embed="rId3">
            <a:extLst>
              <a:ext uri="{28A0092B-C50C-407E-A947-70E740481C1C}">
                <a14:useLocalDpi xmlns:a14="http://schemas.microsoft.com/office/drawing/2010/main" val="0"/>
              </a:ext>
            </a:extLst>
          </a:blip>
          <a:srcRect l="91" t="3296" r="-12" b="94"/>
          <a:stretch/>
        </p:blipFill>
        <p:spPr>
          <a:xfrm>
            <a:off x="-417872" y="0"/>
            <a:ext cx="12609871" cy="6858000"/>
          </a:xfrm>
          <a:prstGeom prst="rect">
            <a:avLst/>
          </a:prstGeom>
        </p:spPr>
      </p:pic>
      <p:sp>
        <p:nvSpPr>
          <p:cNvPr id="9" name="Rectangle 8">
            <a:extLst>
              <a:ext uri="{FF2B5EF4-FFF2-40B4-BE49-F238E27FC236}">
                <a16:creationId xmlns:a16="http://schemas.microsoft.com/office/drawing/2014/main" id="{FFAF417C-D566-44A3-A376-48E6F9411820}"/>
              </a:ext>
            </a:extLst>
          </p:cNvPr>
          <p:cNvSpPr/>
          <p:nvPr/>
        </p:nvSpPr>
        <p:spPr>
          <a:xfrm>
            <a:off x="-417871" y="0"/>
            <a:ext cx="12609871" cy="6858000"/>
          </a:xfrm>
          <a:prstGeom prst="rect">
            <a:avLst/>
          </a:prstGeom>
          <a:gradFill flip="none" rotWithShape="1">
            <a:gsLst>
              <a:gs pos="23000">
                <a:srgbClr val="000000">
                  <a:alpha val="85000"/>
                </a:srgbClr>
              </a:gs>
              <a:gs pos="44000">
                <a:srgbClr val="000000">
                  <a:alpha val="0"/>
                </a:srgb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a:ea typeface="+mn-ea"/>
                <a:cs typeface="+mn-cs"/>
              </a:rPr>
              <a:t>`</a:t>
            </a:r>
          </a:p>
        </p:txBody>
      </p:sp>
      <p:pic>
        <p:nvPicPr>
          <p:cNvPr id="11" name="Picture 10">
            <a:extLst>
              <a:ext uri="{FF2B5EF4-FFF2-40B4-BE49-F238E27FC236}">
                <a16:creationId xmlns:a16="http://schemas.microsoft.com/office/drawing/2014/main" id="{424AA2F4-A070-4D6E-9FA2-79BF702D9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75931" y="6069537"/>
            <a:ext cx="1618438" cy="681207"/>
          </a:xfrm>
          <a:prstGeom prst="rect">
            <a:avLst/>
          </a:prstGeom>
        </p:spPr>
      </p:pic>
      <p:sp>
        <p:nvSpPr>
          <p:cNvPr id="3" name="Title 2">
            <a:extLst>
              <a:ext uri="{FF2B5EF4-FFF2-40B4-BE49-F238E27FC236}">
                <a16:creationId xmlns:a16="http://schemas.microsoft.com/office/drawing/2014/main" id="{580972DD-6DFF-424A-9063-DA0F8C46C829}"/>
              </a:ext>
            </a:extLst>
          </p:cNvPr>
          <p:cNvSpPr>
            <a:spLocks noGrp="1"/>
          </p:cNvSpPr>
          <p:nvPr>
            <p:ph type="ctrTitle"/>
          </p:nvPr>
        </p:nvSpPr>
        <p:spPr>
          <a:xfrm>
            <a:off x="371289" y="1216494"/>
            <a:ext cx="4097471" cy="2411176"/>
          </a:xfrm>
        </p:spPr>
        <p:txBody>
          <a:bodyPr>
            <a:normAutofit fontScale="90000"/>
          </a:bodyPr>
          <a:lstStyle/>
          <a:p>
            <a:r>
              <a:rPr lang="en-GB" sz="4400" dirty="0"/>
              <a:t>TV partnerships nickable charts</a:t>
            </a:r>
            <a:br>
              <a:rPr lang="en-GB" dirty="0"/>
            </a:br>
            <a:br>
              <a:rPr lang="en-GB" dirty="0"/>
            </a:br>
            <a:endParaRPr lang="en-GB" dirty="0">
              <a:solidFill>
                <a:srgbClr val="FFCD00"/>
              </a:solidFill>
            </a:endParaRPr>
          </a:p>
        </p:txBody>
      </p:sp>
      <p:sp>
        <p:nvSpPr>
          <p:cNvPr id="7" name="Text Placeholder 7">
            <a:extLst>
              <a:ext uri="{FF2B5EF4-FFF2-40B4-BE49-F238E27FC236}">
                <a16:creationId xmlns:a16="http://schemas.microsoft.com/office/drawing/2014/main" id="{237D6B09-72BD-4A63-9256-2EC76ADA8681}"/>
              </a:ext>
            </a:extLst>
          </p:cNvPr>
          <p:cNvSpPr>
            <a:spLocks noGrp="1"/>
          </p:cNvSpPr>
          <p:nvPr>
            <p:ph type="body" sz="quarter" idx="15"/>
          </p:nvPr>
        </p:nvSpPr>
        <p:spPr>
          <a:xfrm>
            <a:off x="546618" y="571616"/>
            <a:ext cx="2861599" cy="352613"/>
          </a:xfrm>
        </p:spPr>
        <p:txBody>
          <a:bodyPr>
            <a:normAutofit/>
          </a:bodyPr>
          <a:lstStyle/>
          <a:p>
            <a:r>
              <a:rPr lang="en-GB" dirty="0"/>
              <a:t>UPDATED  </a:t>
            </a:r>
            <a:r>
              <a:rPr lang="en-GB" b="0" dirty="0"/>
              <a:t>APRIL 2024</a:t>
            </a:r>
          </a:p>
          <a:p>
            <a:endParaRPr lang="en-GB" dirty="0"/>
          </a:p>
        </p:txBody>
      </p:sp>
      <p:sp>
        <p:nvSpPr>
          <p:cNvPr id="10" name="Freeform 8">
            <a:extLst>
              <a:ext uri="{FF2B5EF4-FFF2-40B4-BE49-F238E27FC236}">
                <a16:creationId xmlns:a16="http://schemas.microsoft.com/office/drawing/2014/main" id="{1C798FD7-BA2C-43E7-A7F7-B22F02E5DE39}"/>
              </a:ext>
            </a:extLst>
          </p:cNvPr>
          <p:cNvSpPr>
            <a:spLocks/>
          </p:cNvSpPr>
          <p:nvPr/>
        </p:nvSpPr>
        <p:spPr bwMode="auto">
          <a:xfrm>
            <a:off x="457325" y="423925"/>
            <a:ext cx="305046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877120A1-953C-4ADF-A5AC-FBB11DF96C5B}"/>
              </a:ext>
            </a:extLst>
          </p:cNvPr>
          <p:cNvSpPr txBox="1"/>
          <p:nvPr/>
        </p:nvSpPr>
        <p:spPr>
          <a:xfrm rot="5400000" flipV="1">
            <a:off x="9846801" y="3739725"/>
            <a:ext cx="4382624" cy="276999"/>
          </a:xfrm>
          <a:prstGeom prst="rect">
            <a:avLst/>
          </a:prstGeom>
          <a:noFill/>
        </p:spPr>
        <p:txBody>
          <a:bodyPr wrap="square" rtlCol="0">
            <a:spAutoFit/>
          </a:bodyPr>
          <a:lstStyle/>
          <a:p>
            <a:pPr algn="l"/>
            <a:r>
              <a:rPr lang="en-GB" sz="1200" dirty="0">
                <a:solidFill>
                  <a:schemeClr val="bg1"/>
                </a:solidFill>
              </a:rPr>
              <a:t>Love Island/eBay - ITV</a:t>
            </a:r>
          </a:p>
        </p:txBody>
      </p:sp>
    </p:spTree>
    <p:extLst>
      <p:ext uri="{BB962C8B-B14F-4D97-AF65-F5344CB8AC3E}">
        <p14:creationId xmlns:p14="http://schemas.microsoft.com/office/powerpoint/2010/main" val="40995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DDE65-3F8A-4458-8FBC-2636BCB4A214}"/>
              </a:ext>
            </a:extLst>
          </p:cNvPr>
          <p:cNvSpPr>
            <a:spLocks noGrp="1"/>
          </p:cNvSpPr>
          <p:nvPr>
            <p:ph type="title"/>
          </p:nvPr>
        </p:nvSpPr>
        <p:spPr/>
        <p:txBody>
          <a:bodyPr/>
          <a:lstStyle/>
          <a:p>
            <a:r>
              <a:rPr lang="en-GB" dirty="0"/>
              <a:t>Long-term partnerships deliver better brand results</a:t>
            </a:r>
          </a:p>
        </p:txBody>
      </p:sp>
      <p:sp>
        <p:nvSpPr>
          <p:cNvPr id="3" name="Text Placeholder 2">
            <a:extLst>
              <a:ext uri="{FF2B5EF4-FFF2-40B4-BE49-F238E27FC236}">
                <a16:creationId xmlns:a16="http://schemas.microsoft.com/office/drawing/2014/main" id="{545C76F9-9873-4485-B192-78778FE91D44}"/>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15 below twelve months, 7 three years and over</a:t>
            </a:r>
          </a:p>
          <a:p>
            <a:pPr>
              <a:spcBef>
                <a:spcPts val="0"/>
              </a:spcBef>
            </a:pPr>
            <a:endParaRPr lang="en-GB" dirty="0"/>
          </a:p>
        </p:txBody>
      </p:sp>
      <p:graphicFrame>
        <p:nvGraphicFramePr>
          <p:cNvPr id="8" name="Content Placeholder 10">
            <a:extLst>
              <a:ext uri="{FF2B5EF4-FFF2-40B4-BE49-F238E27FC236}">
                <a16:creationId xmlns:a16="http://schemas.microsoft.com/office/drawing/2014/main" id="{E33CA8E5-1BA6-4EEF-AE86-C6170D331A9A}"/>
              </a:ext>
            </a:extLst>
          </p:cNvPr>
          <p:cNvGraphicFramePr>
            <a:graphicFrameLocks/>
          </p:cNvGraphicFramePr>
          <p:nvPr/>
        </p:nvGraphicFramePr>
        <p:xfrm>
          <a:off x="515815" y="177067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86F9430-4783-4E05-8140-A9B5417BBE60}"/>
              </a:ext>
            </a:extLst>
          </p:cNvPr>
          <p:cNvSpPr txBox="1"/>
          <p:nvPr/>
        </p:nvSpPr>
        <p:spPr>
          <a:xfrm rot="16200000">
            <a:off x="-568387" y="2912039"/>
            <a:ext cx="2814735"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POINT DIFF VIEWERS VS NON-VIEWERS</a:t>
            </a:r>
          </a:p>
        </p:txBody>
      </p:sp>
    </p:spTree>
    <p:extLst>
      <p:ext uri="{BB962C8B-B14F-4D97-AF65-F5344CB8AC3E}">
        <p14:creationId xmlns:p14="http://schemas.microsoft.com/office/powerpoint/2010/main" val="202692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2A5F1-6B14-4502-9EC8-71D2668CA5EE}"/>
              </a:ext>
            </a:extLst>
          </p:cNvPr>
          <p:cNvSpPr>
            <a:spLocks noGrp="1"/>
          </p:cNvSpPr>
          <p:nvPr>
            <p:ph type="title"/>
          </p:nvPr>
        </p:nvSpPr>
        <p:spPr/>
        <p:txBody>
          <a:bodyPr/>
          <a:lstStyle/>
          <a:p>
            <a:r>
              <a:rPr lang="en-GB" dirty="0"/>
              <a:t>The brand effects from sponsorship are long-lasting</a:t>
            </a:r>
          </a:p>
        </p:txBody>
      </p:sp>
      <p:sp>
        <p:nvSpPr>
          <p:cNvPr id="3" name="Text Placeholder 2">
            <a:extLst>
              <a:ext uri="{FF2B5EF4-FFF2-40B4-BE49-F238E27FC236}">
                <a16:creationId xmlns:a16="http://schemas.microsoft.com/office/drawing/2014/main" id="{5365E23F-36AB-4973-884B-81297F8757BF}"/>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16 completed campaigns</a:t>
            </a:r>
          </a:p>
          <a:p>
            <a:pPr>
              <a:spcBef>
                <a:spcPts val="0"/>
              </a:spcBef>
            </a:pPr>
            <a:endParaRPr lang="en-GB" dirty="0"/>
          </a:p>
        </p:txBody>
      </p:sp>
      <p:graphicFrame>
        <p:nvGraphicFramePr>
          <p:cNvPr id="4" name="Content Placeholder 10">
            <a:extLst>
              <a:ext uri="{FF2B5EF4-FFF2-40B4-BE49-F238E27FC236}">
                <a16:creationId xmlns:a16="http://schemas.microsoft.com/office/drawing/2014/main" id="{2099DA8A-CC6A-45AF-93E8-096BAE753A28}"/>
              </a:ext>
            </a:extLst>
          </p:cNvPr>
          <p:cNvGraphicFramePr>
            <a:graphicFrameLocks/>
          </p:cNvGraphicFramePr>
          <p:nvPr>
            <p:extLst>
              <p:ext uri="{D42A27DB-BD31-4B8C-83A1-F6EECF244321}">
                <p14:modId xmlns:p14="http://schemas.microsoft.com/office/powerpoint/2010/main" val="3565138920"/>
              </p:ext>
            </p:extLst>
          </p:nvPr>
        </p:nvGraphicFramePr>
        <p:xfrm>
          <a:off x="941796" y="1474814"/>
          <a:ext cx="10200455" cy="362243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A9A2DDD-F92B-45ED-B68E-3524512C0B19}"/>
              </a:ext>
            </a:extLst>
          </p:cNvPr>
          <p:cNvSpPr txBox="1"/>
          <p:nvPr/>
        </p:nvSpPr>
        <p:spPr>
          <a:xfrm rot="16200000">
            <a:off x="-568387" y="2824949"/>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4024990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30">
            <a:extLst>
              <a:ext uri="{FF2B5EF4-FFF2-40B4-BE49-F238E27FC236}">
                <a16:creationId xmlns:a16="http://schemas.microsoft.com/office/drawing/2014/main" id="{359C20EB-061E-BEC2-E9CE-CF292E51555E}"/>
              </a:ext>
            </a:extLst>
          </p:cNvPr>
          <p:cNvPicPr>
            <a:picLocks noChangeAspect="1"/>
          </p:cNvPicPr>
          <p:nvPr/>
        </p:nvPicPr>
        <p:blipFill rotWithShape="1">
          <a:blip r:embed="rId3"/>
          <a:srcRect t="7270" b="7270"/>
          <a:stretch/>
        </p:blipFill>
        <p:spPr>
          <a:xfrm>
            <a:off x="8090563" y="1428748"/>
            <a:ext cx="3645289" cy="2106775"/>
          </a:xfrm>
          <a:prstGeom prst="rect">
            <a:avLst/>
          </a:prstGeom>
        </p:spPr>
      </p:pic>
      <p:sp>
        <p:nvSpPr>
          <p:cNvPr id="5" name="Title 4">
            <a:extLst>
              <a:ext uri="{FF2B5EF4-FFF2-40B4-BE49-F238E27FC236}">
                <a16:creationId xmlns:a16="http://schemas.microsoft.com/office/drawing/2014/main" id="{5FAC6532-8ACC-4E9D-8ED4-2AF47E9DD8F5}"/>
              </a:ext>
            </a:extLst>
          </p:cNvPr>
          <p:cNvSpPr>
            <a:spLocks noGrp="1"/>
          </p:cNvSpPr>
          <p:nvPr>
            <p:ph type="title"/>
          </p:nvPr>
        </p:nvSpPr>
        <p:spPr/>
        <p:txBody>
          <a:bodyPr/>
          <a:lstStyle/>
          <a:p>
            <a:r>
              <a:rPr lang="en-GB" dirty="0"/>
              <a:t>The power of TV partnerships</a:t>
            </a:r>
          </a:p>
        </p:txBody>
      </p:sp>
      <p:sp>
        <p:nvSpPr>
          <p:cNvPr id="9" name="Text Placeholder 8">
            <a:extLst>
              <a:ext uri="{FF2B5EF4-FFF2-40B4-BE49-F238E27FC236}">
                <a16:creationId xmlns:a16="http://schemas.microsoft.com/office/drawing/2014/main" id="{8B095E37-6D57-4E1E-AD9F-82CD83B3D94A}"/>
              </a:ext>
            </a:extLst>
          </p:cNvPr>
          <p:cNvSpPr>
            <a:spLocks noGrp="1"/>
          </p:cNvSpPr>
          <p:nvPr>
            <p:ph type="body" sz="quarter" idx="16"/>
          </p:nvPr>
        </p:nvSpPr>
        <p:spPr/>
        <p:txBody>
          <a:bodyPr/>
          <a:lstStyle/>
          <a:p>
            <a:endParaRPr lang="en-GB"/>
          </a:p>
        </p:txBody>
      </p:sp>
      <p:sp>
        <p:nvSpPr>
          <p:cNvPr id="6" name="Text Placeholder 5">
            <a:extLst>
              <a:ext uri="{FF2B5EF4-FFF2-40B4-BE49-F238E27FC236}">
                <a16:creationId xmlns:a16="http://schemas.microsoft.com/office/drawing/2014/main" id="{6A09FE0E-6917-48E2-85BD-375CAC63FEB9}"/>
              </a:ext>
            </a:extLst>
          </p:cNvPr>
          <p:cNvSpPr>
            <a:spLocks noGrp="1"/>
          </p:cNvSpPr>
          <p:nvPr>
            <p:ph type="body" sz="quarter" idx="13"/>
          </p:nvPr>
        </p:nvSpPr>
        <p:spPr>
          <a:xfrm>
            <a:off x="409291" y="3831702"/>
            <a:ext cx="3713546" cy="1443039"/>
          </a:xfrm>
        </p:spPr>
        <p:txBody>
          <a:bodyPr/>
          <a:lstStyle/>
          <a:p>
            <a:pPr algn="ctr"/>
            <a:r>
              <a:rPr lang="en-GB" sz="1800" dirty="0"/>
              <a:t>Programme partnerships </a:t>
            </a:r>
            <a:r>
              <a:rPr lang="en-GB" sz="1800" b="1" dirty="0">
                <a:solidFill>
                  <a:schemeClr val="accent1"/>
                </a:solidFill>
              </a:rPr>
              <a:t>drive brand awareness</a:t>
            </a:r>
            <a:r>
              <a:rPr lang="en-GB" sz="1800" dirty="0"/>
              <a:t> and </a:t>
            </a:r>
            <a:r>
              <a:rPr lang="en-GB" sz="1800" b="1" dirty="0">
                <a:solidFill>
                  <a:schemeClr val="accent1"/>
                </a:solidFill>
              </a:rPr>
              <a:t>strengthen brand health</a:t>
            </a:r>
          </a:p>
          <a:p>
            <a:pPr algn="ctr"/>
            <a:endParaRPr lang="en-GB" sz="1800" dirty="0"/>
          </a:p>
        </p:txBody>
      </p:sp>
      <p:sp>
        <p:nvSpPr>
          <p:cNvPr id="10" name="Text Placeholder 9">
            <a:extLst>
              <a:ext uri="{FF2B5EF4-FFF2-40B4-BE49-F238E27FC236}">
                <a16:creationId xmlns:a16="http://schemas.microsoft.com/office/drawing/2014/main" id="{78A6C685-DB11-43AC-97DE-57BBAD090B25}"/>
              </a:ext>
            </a:extLst>
          </p:cNvPr>
          <p:cNvSpPr>
            <a:spLocks noGrp="1"/>
          </p:cNvSpPr>
          <p:nvPr>
            <p:ph type="body" sz="quarter" idx="17"/>
          </p:nvPr>
        </p:nvSpPr>
        <p:spPr>
          <a:xfrm>
            <a:off x="4215798" y="3822699"/>
            <a:ext cx="3713546" cy="1443039"/>
          </a:xfrm>
        </p:spPr>
        <p:txBody>
          <a:bodyPr/>
          <a:lstStyle/>
          <a:p>
            <a:pPr algn="ctr"/>
            <a:r>
              <a:rPr lang="en-GB" sz="1800" dirty="0"/>
              <a:t>Partnering brands benefit from increased</a:t>
            </a:r>
            <a:r>
              <a:rPr lang="en-GB" sz="1800" b="1" dirty="0">
                <a:solidFill>
                  <a:schemeClr val="accent1"/>
                </a:solidFill>
              </a:rPr>
              <a:t> brand stature</a:t>
            </a:r>
          </a:p>
          <a:p>
            <a:pPr algn="ctr"/>
            <a:endParaRPr lang="en-GB" sz="1800" dirty="0"/>
          </a:p>
        </p:txBody>
      </p:sp>
      <p:sp>
        <p:nvSpPr>
          <p:cNvPr id="11" name="Text Placeholder 10">
            <a:extLst>
              <a:ext uri="{FF2B5EF4-FFF2-40B4-BE49-F238E27FC236}">
                <a16:creationId xmlns:a16="http://schemas.microsoft.com/office/drawing/2014/main" id="{DB132A68-B299-433C-A2EC-CBED2229CD7A}"/>
              </a:ext>
            </a:extLst>
          </p:cNvPr>
          <p:cNvSpPr>
            <a:spLocks noGrp="1"/>
          </p:cNvSpPr>
          <p:nvPr>
            <p:ph type="body" sz="quarter" idx="18"/>
          </p:nvPr>
        </p:nvSpPr>
        <p:spPr>
          <a:xfrm>
            <a:off x="8022306" y="3822699"/>
            <a:ext cx="3713546" cy="1443039"/>
          </a:xfrm>
        </p:spPr>
        <p:txBody>
          <a:bodyPr>
            <a:normAutofit/>
          </a:bodyPr>
          <a:lstStyle/>
          <a:p>
            <a:pPr algn="ctr"/>
            <a:r>
              <a:rPr lang="en-GB" sz="1800" dirty="0"/>
              <a:t>The effects of sponsorship are </a:t>
            </a:r>
            <a:r>
              <a:rPr lang="en-GB" sz="1800" b="1" dirty="0">
                <a:solidFill>
                  <a:schemeClr val="accent1"/>
                </a:solidFill>
              </a:rPr>
              <a:t>long-lasting</a:t>
            </a:r>
          </a:p>
          <a:p>
            <a:pPr algn="ctr"/>
            <a:endParaRPr lang="en-GB" sz="1800" dirty="0"/>
          </a:p>
        </p:txBody>
      </p:sp>
      <p:pic>
        <p:nvPicPr>
          <p:cNvPr id="13" name="Picture Placeholder 12">
            <a:extLst>
              <a:ext uri="{FF2B5EF4-FFF2-40B4-BE49-F238E27FC236}">
                <a16:creationId xmlns:a16="http://schemas.microsoft.com/office/drawing/2014/main" id="{37C9E35C-EA54-42D5-B575-6885E2D96F56}"/>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p:blipFill>
        <p:spPr>
          <a:xfrm>
            <a:off x="4449260" y="1428749"/>
            <a:ext cx="3293478" cy="2106775"/>
          </a:xfrm>
        </p:spPr>
      </p:pic>
      <p:pic>
        <p:nvPicPr>
          <p:cNvPr id="3" name="Picture Placeholder 2" descr="A person standing in front of a curtain&#10;&#10;Description automatically generated">
            <a:extLst>
              <a:ext uri="{FF2B5EF4-FFF2-40B4-BE49-F238E27FC236}">
                <a16:creationId xmlns:a16="http://schemas.microsoft.com/office/drawing/2014/main" id="{79009DDC-E385-4DF6-9EB4-AF78F855DEA1}"/>
              </a:ext>
            </a:extLst>
          </p:cNvPr>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1338" r="1338"/>
          <a:stretch>
            <a:fillRect/>
          </a:stretch>
        </p:blipFill>
        <p:spPr/>
      </p:pic>
    </p:spTree>
    <p:extLst>
      <p:ext uri="{BB962C8B-B14F-4D97-AF65-F5344CB8AC3E}">
        <p14:creationId xmlns:p14="http://schemas.microsoft.com/office/powerpoint/2010/main" val="482269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uilding, person, outdoor, phone&#10;&#10;Description automatically generated">
            <a:extLst>
              <a:ext uri="{FF2B5EF4-FFF2-40B4-BE49-F238E27FC236}">
                <a16:creationId xmlns:a16="http://schemas.microsoft.com/office/drawing/2014/main" id="{2DDEF83B-1CDE-3343-81C2-AEA38986F0ED}"/>
              </a:ext>
            </a:extLst>
          </p:cNvPr>
          <p:cNvPicPr>
            <a:picLocks noChangeAspect="1"/>
          </p:cNvPicPr>
          <p:nvPr/>
        </p:nvPicPr>
        <p:blipFill rotWithShape="1">
          <a:blip r:embed="rId3">
            <a:extLst>
              <a:ext uri="{28A0092B-C50C-407E-A947-70E740481C1C}">
                <a14:useLocalDpi xmlns:a14="http://schemas.microsoft.com/office/drawing/2010/main" val="0"/>
              </a:ext>
            </a:extLst>
          </a:blip>
          <a:srcRect l="21078" r="21078"/>
          <a:stretch/>
        </p:blipFill>
        <p:spPr>
          <a:xfrm>
            <a:off x="6096000" y="0"/>
            <a:ext cx="6096000" cy="5927834"/>
          </a:xfrm>
          <a:prstGeom prst="rect">
            <a:avLst/>
          </a:prstGeom>
        </p:spPr>
      </p:pic>
      <p:sp>
        <p:nvSpPr>
          <p:cNvPr id="2" name="Title 1">
            <a:extLst>
              <a:ext uri="{FF2B5EF4-FFF2-40B4-BE49-F238E27FC236}">
                <a16:creationId xmlns:a16="http://schemas.microsoft.com/office/drawing/2014/main" id="{5491EF0B-1007-4F26-874A-BCB911C0FB22}"/>
              </a:ext>
            </a:extLst>
          </p:cNvPr>
          <p:cNvSpPr>
            <a:spLocks noGrp="1"/>
          </p:cNvSpPr>
          <p:nvPr>
            <p:ph type="title"/>
          </p:nvPr>
        </p:nvSpPr>
        <p:spPr/>
        <p:txBody>
          <a:bodyPr/>
          <a:lstStyle/>
          <a:p>
            <a:r>
              <a:rPr lang="en-GB" dirty="0"/>
              <a:t>TV partnerships are special</a:t>
            </a:r>
          </a:p>
        </p:txBody>
      </p:sp>
      <p:sp>
        <p:nvSpPr>
          <p:cNvPr id="3" name="Text Placeholder 2">
            <a:extLst>
              <a:ext uri="{FF2B5EF4-FFF2-40B4-BE49-F238E27FC236}">
                <a16:creationId xmlns:a16="http://schemas.microsoft.com/office/drawing/2014/main" id="{3B05D6D7-D423-407F-9EEE-9DD2F698078E}"/>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dirty="0"/>
              <a:t>Partnerships work </a:t>
            </a:r>
            <a:r>
              <a:rPr lang="en-GB" b="1" dirty="0">
                <a:solidFill>
                  <a:schemeClr val="accent1"/>
                </a:solidFill>
              </a:rPr>
              <a:t>implicitly</a:t>
            </a:r>
            <a:r>
              <a:rPr lang="en-GB" dirty="0"/>
              <a:t> by strengthening subconscious brand associations</a:t>
            </a:r>
          </a:p>
          <a:p>
            <a:pPr marL="285750" indent="-285750">
              <a:spcBef>
                <a:spcPts val="2400"/>
              </a:spcBef>
              <a:buClr>
                <a:schemeClr val="accent1"/>
              </a:buClr>
              <a:buFont typeface="Arial" panose="020B0604020202020204" pitchFamily="34" charset="0"/>
              <a:buChar char="—"/>
            </a:pPr>
            <a:r>
              <a:rPr lang="en-GB" dirty="0"/>
              <a:t>Brands </a:t>
            </a:r>
            <a:r>
              <a:rPr lang="en-GB" b="1" dirty="0">
                <a:solidFill>
                  <a:schemeClr val="accent1"/>
                </a:solidFill>
              </a:rPr>
              <a:t>borrow values and attributes </a:t>
            </a:r>
            <a:r>
              <a:rPr lang="en-GB" dirty="0"/>
              <a:t>from TV content</a:t>
            </a:r>
          </a:p>
          <a:p>
            <a:pPr marL="285750" indent="-285750">
              <a:spcBef>
                <a:spcPts val="2400"/>
              </a:spcBef>
              <a:buClr>
                <a:schemeClr val="accent1"/>
              </a:buClr>
              <a:buFont typeface="Arial" panose="020B0604020202020204" pitchFamily="34" charset="0"/>
              <a:buChar char="—"/>
            </a:pPr>
            <a:r>
              <a:rPr lang="en-GB" dirty="0"/>
              <a:t>TV sponsorship is perceived to be costly, so </a:t>
            </a:r>
            <a:r>
              <a:rPr lang="en-GB" b="1" dirty="0">
                <a:solidFill>
                  <a:schemeClr val="accent1"/>
                </a:solidFill>
              </a:rPr>
              <a:t>signals success </a:t>
            </a:r>
            <a:r>
              <a:rPr lang="en-GB" dirty="0"/>
              <a:t>by taking advantage of ‘costly signalling’</a:t>
            </a:r>
          </a:p>
        </p:txBody>
      </p:sp>
      <p:sp>
        <p:nvSpPr>
          <p:cNvPr id="5" name="Text Placeholder 4">
            <a:extLst>
              <a:ext uri="{FF2B5EF4-FFF2-40B4-BE49-F238E27FC236}">
                <a16:creationId xmlns:a16="http://schemas.microsoft.com/office/drawing/2014/main" id="{FD877803-4D3E-4A8F-819E-307A077495ED}"/>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1DAED94-38F4-40AE-B63F-807E899E233E}"/>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World Cup/ KFC - ITV</a:t>
            </a:r>
          </a:p>
        </p:txBody>
      </p:sp>
    </p:spTree>
    <p:extLst>
      <p:ext uri="{BB962C8B-B14F-4D97-AF65-F5344CB8AC3E}">
        <p14:creationId xmlns:p14="http://schemas.microsoft.com/office/powerpoint/2010/main" val="237013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E2F3-3661-41E4-89FB-05446842E500}"/>
              </a:ext>
            </a:extLst>
          </p:cNvPr>
          <p:cNvSpPr>
            <a:spLocks noGrp="1"/>
          </p:cNvSpPr>
          <p:nvPr>
            <p:ph type="title"/>
          </p:nvPr>
        </p:nvSpPr>
        <p:spPr/>
        <p:txBody>
          <a:bodyPr/>
          <a:lstStyle/>
          <a:p>
            <a:r>
              <a:rPr lang="en-GB" dirty="0"/>
              <a:t>Maximising effect</a:t>
            </a:r>
          </a:p>
        </p:txBody>
      </p:sp>
      <p:sp>
        <p:nvSpPr>
          <p:cNvPr id="3" name="Text Placeholder 2">
            <a:extLst>
              <a:ext uri="{FF2B5EF4-FFF2-40B4-BE49-F238E27FC236}">
                <a16:creationId xmlns:a16="http://schemas.microsoft.com/office/drawing/2014/main" id="{12FAC4FC-238C-48C7-AAF9-9429DFDF058D}"/>
              </a:ext>
            </a:extLst>
          </p:cNvPr>
          <p:cNvSpPr>
            <a:spLocks noGrp="1"/>
          </p:cNvSpPr>
          <p:nvPr>
            <p:ph type="body" sz="quarter" idx="13"/>
          </p:nvPr>
        </p:nvSpPr>
        <p:spPr/>
        <p:txBody>
          <a:bodyPr/>
          <a:lstStyle/>
          <a:p>
            <a:pPr marL="285750" indent="-285750">
              <a:spcBef>
                <a:spcPts val="2400"/>
              </a:spcBef>
              <a:buClr>
                <a:schemeClr val="accent1"/>
              </a:buClr>
              <a:buFont typeface="Arial" panose="020B0604020202020204" pitchFamily="34" charset="0"/>
              <a:buChar char="—"/>
            </a:pPr>
            <a:r>
              <a:rPr lang="en-GB" b="1" dirty="0">
                <a:solidFill>
                  <a:schemeClr val="accent1"/>
                </a:solidFill>
              </a:rPr>
              <a:t>Creative fit </a:t>
            </a:r>
            <a:r>
              <a:rPr lang="en-GB" dirty="0"/>
              <a:t>is key</a:t>
            </a:r>
          </a:p>
          <a:p>
            <a:pPr marL="285750" indent="-285750">
              <a:spcBef>
                <a:spcPts val="2400"/>
              </a:spcBef>
              <a:buClr>
                <a:schemeClr val="accent1"/>
              </a:buClr>
              <a:buFont typeface="Arial" panose="020B0604020202020204" pitchFamily="34" charset="0"/>
              <a:buChar char="—"/>
            </a:pPr>
            <a:r>
              <a:rPr lang="en-GB" b="1" dirty="0">
                <a:solidFill>
                  <a:schemeClr val="accent1"/>
                </a:solidFill>
              </a:rPr>
              <a:t>Integrated</a:t>
            </a:r>
            <a:r>
              <a:rPr lang="en-GB" dirty="0"/>
              <a:t> partnerships work much harder</a:t>
            </a:r>
          </a:p>
          <a:p>
            <a:pPr marL="285750" indent="-285750">
              <a:spcBef>
                <a:spcPts val="2400"/>
              </a:spcBef>
              <a:buClr>
                <a:schemeClr val="accent1"/>
              </a:buClr>
              <a:buFont typeface="Arial" panose="020B0604020202020204" pitchFamily="34" charset="0"/>
              <a:buChar char="—"/>
            </a:pPr>
            <a:r>
              <a:rPr lang="en-GB" dirty="0"/>
              <a:t>Play the long game: </a:t>
            </a:r>
            <a:r>
              <a:rPr lang="en-GB" b="1" dirty="0">
                <a:solidFill>
                  <a:schemeClr val="accent1"/>
                </a:solidFill>
              </a:rPr>
              <a:t>long-term partnerships </a:t>
            </a:r>
            <a:r>
              <a:rPr lang="en-GB" dirty="0"/>
              <a:t>deliver better brand results</a:t>
            </a:r>
          </a:p>
        </p:txBody>
      </p:sp>
      <p:sp>
        <p:nvSpPr>
          <p:cNvPr id="5" name="Text Placeholder 4">
            <a:extLst>
              <a:ext uri="{FF2B5EF4-FFF2-40B4-BE49-F238E27FC236}">
                <a16:creationId xmlns:a16="http://schemas.microsoft.com/office/drawing/2014/main" id="{28509113-17C0-4DE9-AD60-0FD779631680}"/>
              </a:ext>
            </a:extLst>
          </p:cNvPr>
          <p:cNvSpPr>
            <a:spLocks noGrp="1"/>
          </p:cNvSpPr>
          <p:nvPr>
            <p:ph type="body" sz="quarter" idx="15"/>
          </p:nvPr>
        </p:nvSpPr>
        <p:spPr/>
        <p:txBody>
          <a:bodyPr/>
          <a:lstStyle/>
          <a:p>
            <a:endParaRPr lang="en-GB"/>
          </a:p>
        </p:txBody>
      </p:sp>
      <p:sp>
        <p:nvSpPr>
          <p:cNvPr id="8" name="TextBox 7">
            <a:extLst>
              <a:ext uri="{FF2B5EF4-FFF2-40B4-BE49-F238E27FC236}">
                <a16:creationId xmlns:a16="http://schemas.microsoft.com/office/drawing/2014/main" id="{976401BC-4BE1-47C9-8A1C-105DBF9A4002}"/>
              </a:ext>
            </a:extLst>
          </p:cNvPr>
          <p:cNvSpPr txBox="1"/>
          <p:nvPr/>
        </p:nvSpPr>
        <p:spPr>
          <a:xfrm rot="5400000" flipV="1">
            <a:off x="9862189" y="3608824"/>
            <a:ext cx="4382624" cy="276999"/>
          </a:xfrm>
          <a:prstGeom prst="rect">
            <a:avLst/>
          </a:prstGeom>
          <a:noFill/>
        </p:spPr>
        <p:txBody>
          <a:bodyPr wrap="square" rtlCol="0">
            <a:spAutoFit/>
          </a:bodyPr>
          <a:lstStyle/>
          <a:p>
            <a:pPr algn="l"/>
            <a:r>
              <a:rPr lang="en-GB" sz="1200" dirty="0">
                <a:solidFill>
                  <a:schemeClr val="bg1"/>
                </a:solidFill>
              </a:rPr>
              <a:t>Future of Ageing / AXA - Sky</a:t>
            </a:r>
          </a:p>
        </p:txBody>
      </p:sp>
      <p:sp>
        <p:nvSpPr>
          <p:cNvPr id="9" name="TextBox 8">
            <a:extLst>
              <a:ext uri="{FF2B5EF4-FFF2-40B4-BE49-F238E27FC236}">
                <a16:creationId xmlns:a16="http://schemas.microsoft.com/office/drawing/2014/main" id="{C7653288-FF55-F10F-F242-E8F8D1F0F7B5}"/>
              </a:ext>
            </a:extLst>
          </p:cNvPr>
          <p:cNvSpPr txBox="1"/>
          <p:nvPr/>
        </p:nvSpPr>
        <p:spPr>
          <a:xfrm rot="5400000" flipV="1">
            <a:off x="10480284" y="4199784"/>
            <a:ext cx="3115656" cy="276999"/>
          </a:xfrm>
          <a:prstGeom prst="rect">
            <a:avLst/>
          </a:prstGeom>
          <a:noFill/>
        </p:spPr>
        <p:txBody>
          <a:bodyPr wrap="square" rtlCol="0">
            <a:spAutoFit/>
          </a:bodyPr>
          <a:lstStyle/>
          <a:p>
            <a:pPr algn="l"/>
            <a:r>
              <a:rPr lang="en-GB" sz="1200" dirty="0">
                <a:solidFill>
                  <a:schemeClr val="bg1"/>
                </a:solidFill>
              </a:rPr>
              <a:t>Love Island/eBay - ITV</a:t>
            </a:r>
          </a:p>
        </p:txBody>
      </p:sp>
      <p:pic>
        <p:nvPicPr>
          <p:cNvPr id="17" name="Picture Placeholder 16">
            <a:extLst>
              <a:ext uri="{FF2B5EF4-FFF2-40B4-BE49-F238E27FC236}">
                <a16:creationId xmlns:a16="http://schemas.microsoft.com/office/drawing/2014/main" id="{BCCB5708-C674-8EFA-1525-09782676733A}"/>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0764" r="20764"/>
          <a:stretch>
            <a:fillRect/>
          </a:stretch>
        </p:blipFill>
        <p:spPr/>
      </p:pic>
      <p:sp>
        <p:nvSpPr>
          <p:cNvPr id="18" name="TextBox 17">
            <a:extLst>
              <a:ext uri="{FF2B5EF4-FFF2-40B4-BE49-F238E27FC236}">
                <a16:creationId xmlns:a16="http://schemas.microsoft.com/office/drawing/2014/main" id="{DC830F2D-5D56-DBF6-B71C-E08A91AF3CDB}"/>
              </a:ext>
            </a:extLst>
          </p:cNvPr>
          <p:cNvSpPr txBox="1"/>
          <p:nvPr/>
        </p:nvSpPr>
        <p:spPr>
          <a:xfrm rot="5400000" flipV="1">
            <a:off x="10464896" y="4171237"/>
            <a:ext cx="3115656" cy="461665"/>
          </a:xfrm>
          <a:prstGeom prst="rect">
            <a:avLst/>
          </a:prstGeom>
          <a:noFill/>
        </p:spPr>
        <p:txBody>
          <a:bodyPr wrap="square" rtlCol="0">
            <a:spAutoFit/>
          </a:bodyPr>
          <a:lstStyle/>
          <a:p>
            <a:pPr algn="l"/>
            <a:r>
              <a:rPr lang="en-GB" sz="1200" dirty="0">
                <a:solidFill>
                  <a:schemeClr val="bg1"/>
                </a:solidFill>
              </a:rPr>
              <a:t>The Great British Bake Off / Sainsbury’s – Channel 4</a:t>
            </a:r>
          </a:p>
        </p:txBody>
      </p:sp>
    </p:spTree>
    <p:extLst>
      <p:ext uri="{BB962C8B-B14F-4D97-AF65-F5344CB8AC3E}">
        <p14:creationId xmlns:p14="http://schemas.microsoft.com/office/powerpoint/2010/main" val="300410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D8EFD-1CA2-4D0F-982E-77FE24E8B5EE}"/>
              </a:ext>
            </a:extLst>
          </p:cNvPr>
          <p:cNvSpPr>
            <a:spLocks noGrp="1"/>
          </p:cNvSpPr>
          <p:nvPr>
            <p:ph type="title"/>
          </p:nvPr>
        </p:nvSpPr>
        <p:spPr/>
        <p:txBody>
          <a:bodyPr/>
          <a:lstStyle/>
          <a:p>
            <a:r>
              <a:rPr lang="en-GB" dirty="0"/>
              <a:t>TV partnerships are a powerful driver of brand health</a:t>
            </a:r>
          </a:p>
        </p:txBody>
      </p:sp>
      <p:sp>
        <p:nvSpPr>
          <p:cNvPr id="3" name="Text Placeholder 2">
            <a:extLst>
              <a:ext uri="{FF2B5EF4-FFF2-40B4-BE49-F238E27FC236}">
                <a16:creationId xmlns:a16="http://schemas.microsoft.com/office/drawing/2014/main" id="{477820F3-131E-4A94-9A4C-63F2A4374BC4}"/>
              </a:ext>
            </a:extLst>
          </p:cNvPr>
          <p:cNvSpPr>
            <a:spLocks noGrp="1"/>
          </p:cNvSpPr>
          <p:nvPr>
            <p:ph type="body" sz="quarter" idx="15"/>
          </p:nvPr>
        </p:nvSpPr>
        <p:spPr/>
        <p:txBody>
          <a:bodyPr>
            <a:noAutofit/>
          </a:bodyPr>
          <a:lstStyle/>
          <a:p>
            <a:pPr>
              <a:spcBef>
                <a:spcPts val="0"/>
              </a:spcBef>
            </a:pPr>
            <a:r>
              <a:rPr lang="en-GB" dirty="0"/>
              <a:t>Source: Get with the Programmes, 2017, Thinkbox/House 51. Perception of sponsorship brand.</a:t>
            </a:r>
          </a:p>
          <a:p>
            <a:pPr>
              <a:spcBef>
                <a:spcPts val="0"/>
              </a:spcBef>
            </a:pPr>
            <a:r>
              <a:rPr lang="en-GB" dirty="0"/>
              <a:t>Base: 8 sponsorships (1,199 viewers; 1,202 non-viewers)</a:t>
            </a:r>
          </a:p>
          <a:p>
            <a:pPr>
              <a:spcBef>
                <a:spcPts val="0"/>
              </a:spcBef>
            </a:pPr>
            <a:endParaRPr lang="en-GB" dirty="0"/>
          </a:p>
        </p:txBody>
      </p:sp>
      <p:sp>
        <p:nvSpPr>
          <p:cNvPr id="48" name="Rectangle 47">
            <a:extLst>
              <a:ext uri="{FF2B5EF4-FFF2-40B4-BE49-F238E27FC236}">
                <a16:creationId xmlns:a16="http://schemas.microsoft.com/office/drawing/2014/main" id="{2D86786A-C656-4C9A-BE64-5E046ECC2790}"/>
              </a:ext>
            </a:extLst>
          </p:cNvPr>
          <p:cNvSpPr/>
          <p:nvPr/>
        </p:nvSpPr>
        <p:spPr>
          <a:xfrm>
            <a:off x="2178425" y="1221078"/>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9" name="Rectangle 48">
            <a:extLst>
              <a:ext uri="{FF2B5EF4-FFF2-40B4-BE49-F238E27FC236}">
                <a16:creationId xmlns:a16="http://schemas.microsoft.com/office/drawing/2014/main" id="{3A4AA992-A254-4E59-9249-D75FACD9CCAE}"/>
              </a:ext>
            </a:extLst>
          </p:cNvPr>
          <p:cNvSpPr/>
          <p:nvPr/>
        </p:nvSpPr>
        <p:spPr>
          <a:xfrm>
            <a:off x="2178426" y="3167109"/>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0" name="Rectangle 49">
            <a:extLst>
              <a:ext uri="{FF2B5EF4-FFF2-40B4-BE49-F238E27FC236}">
                <a16:creationId xmlns:a16="http://schemas.microsoft.com/office/drawing/2014/main" id="{7B6769A0-0926-4813-A7D2-339DCC3C3783}"/>
              </a:ext>
            </a:extLst>
          </p:cNvPr>
          <p:cNvSpPr/>
          <p:nvPr/>
        </p:nvSpPr>
        <p:spPr>
          <a:xfrm>
            <a:off x="6023591" y="1221079"/>
            <a:ext cx="3852000" cy="1944000"/>
          </a:xfrm>
          <a:prstGeom prst="rect">
            <a:avLst/>
          </a:prstGeom>
          <a:solidFill>
            <a:srgbClr val="E10514">
              <a:lumMod val="20000"/>
              <a:lumOff val="80000"/>
            </a:srgb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1" name="Rectangle 50">
            <a:extLst>
              <a:ext uri="{FF2B5EF4-FFF2-40B4-BE49-F238E27FC236}">
                <a16:creationId xmlns:a16="http://schemas.microsoft.com/office/drawing/2014/main" id="{0ED8A965-E938-42E7-A102-8E53D3466DE1}"/>
              </a:ext>
            </a:extLst>
          </p:cNvPr>
          <p:cNvSpPr/>
          <p:nvPr/>
        </p:nvSpPr>
        <p:spPr>
          <a:xfrm>
            <a:off x="6023592" y="3167110"/>
            <a:ext cx="3852000" cy="1944000"/>
          </a:xfrm>
          <a:prstGeom prst="rect">
            <a:avLst/>
          </a:prstGeom>
          <a:solidFill>
            <a:sysClr val="window" lastClr="FFFFFF">
              <a:lumMod val="95000"/>
            </a:sysClr>
          </a:solid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pic>
        <p:nvPicPr>
          <p:cNvPr id="52" name="Picture 51">
            <a:extLst>
              <a:ext uri="{FF2B5EF4-FFF2-40B4-BE49-F238E27FC236}">
                <a16:creationId xmlns:a16="http://schemas.microsoft.com/office/drawing/2014/main" id="{57DB5507-2157-4A35-A1DC-D39F9994EF89}"/>
              </a:ext>
            </a:extLst>
          </p:cNvPr>
          <p:cNvPicPr>
            <a:picLocks noChangeAspect="1"/>
          </p:cNvPicPr>
          <p:nvPr/>
        </p:nvPicPr>
        <p:blipFill>
          <a:blip r:embed="rId3"/>
          <a:stretch>
            <a:fillRect/>
          </a:stretch>
        </p:blipFill>
        <p:spPr>
          <a:xfrm>
            <a:off x="2207836" y="1262743"/>
            <a:ext cx="7645694" cy="3816313"/>
          </a:xfrm>
          <a:prstGeom prst="rect">
            <a:avLst/>
          </a:prstGeom>
        </p:spPr>
      </p:pic>
      <p:sp>
        <p:nvSpPr>
          <p:cNvPr id="53" name="Rectangle 52">
            <a:extLst>
              <a:ext uri="{FF2B5EF4-FFF2-40B4-BE49-F238E27FC236}">
                <a16:creationId xmlns:a16="http://schemas.microsoft.com/office/drawing/2014/main" id="{12541019-3BFA-42EF-BF99-B92C796EB513}"/>
              </a:ext>
            </a:extLst>
          </p:cNvPr>
          <p:cNvSpPr/>
          <p:nvPr/>
        </p:nvSpPr>
        <p:spPr>
          <a:xfrm rot="16200000">
            <a:off x="1466129" y="3194358"/>
            <a:ext cx="1021179" cy="261610"/>
          </a:xfrm>
          <a:prstGeom prst="rect">
            <a:avLst/>
          </a:prstGeom>
        </p:spPr>
        <p:txBody>
          <a:bodyPr wrap="square">
            <a:spAutoFit/>
          </a:bodyPr>
          <a:lstStyle/>
          <a:p>
            <a:pPr algn="r">
              <a:defRPr/>
            </a:pPr>
            <a:r>
              <a:rPr lang="en-GB" sz="1100" b="1" kern="0" dirty="0">
                <a:solidFill>
                  <a:prstClr val="black"/>
                </a:solidFill>
              </a:rPr>
              <a:t>% AGREE</a:t>
            </a:r>
          </a:p>
        </p:txBody>
      </p:sp>
      <p:sp>
        <p:nvSpPr>
          <p:cNvPr id="54" name="Rectangle 53">
            <a:extLst>
              <a:ext uri="{FF2B5EF4-FFF2-40B4-BE49-F238E27FC236}">
                <a16:creationId xmlns:a16="http://schemas.microsoft.com/office/drawing/2014/main" id="{A2E97DA7-8E1E-4ED4-9C0D-3917232E48E5}"/>
              </a:ext>
            </a:extLst>
          </p:cNvPr>
          <p:cNvSpPr/>
          <p:nvPr/>
        </p:nvSpPr>
        <p:spPr>
          <a:xfrm>
            <a:off x="9874721" y="4942576"/>
            <a:ext cx="1596939" cy="276999"/>
          </a:xfrm>
          <a:prstGeom prst="rect">
            <a:avLst/>
          </a:prstGeom>
        </p:spPr>
        <p:txBody>
          <a:bodyPr wrap="square">
            <a:spAutoFit/>
          </a:bodyPr>
          <a:lstStyle/>
          <a:p>
            <a:pPr>
              <a:defRPr/>
            </a:pPr>
            <a:r>
              <a:rPr lang="en-GB" sz="1200" dirty="0">
                <a:solidFill>
                  <a:srgbClr val="A19A9C"/>
                </a:solidFill>
              </a:rPr>
              <a:t>Reaction time</a:t>
            </a:r>
          </a:p>
        </p:txBody>
      </p:sp>
      <p:cxnSp>
        <p:nvCxnSpPr>
          <p:cNvPr id="55" name="Straight Arrow Connector 54">
            <a:extLst>
              <a:ext uri="{FF2B5EF4-FFF2-40B4-BE49-F238E27FC236}">
                <a16:creationId xmlns:a16="http://schemas.microsoft.com/office/drawing/2014/main" id="{453CC624-195C-45D1-893A-48F7BE6011DF}"/>
              </a:ext>
            </a:extLst>
          </p:cNvPr>
          <p:cNvCxnSpPr/>
          <p:nvPr/>
        </p:nvCxnSpPr>
        <p:spPr>
          <a:xfrm>
            <a:off x="2161263" y="5120276"/>
            <a:ext cx="7776000" cy="8848"/>
          </a:xfrm>
          <a:prstGeom prst="straightConnector1">
            <a:avLst/>
          </a:prstGeom>
          <a:noFill/>
          <a:ln w="28575" cap="flat" cmpd="sng" algn="ctr">
            <a:solidFill>
              <a:srgbClr val="A19A9C"/>
            </a:solidFill>
            <a:prstDash val="solid"/>
            <a:miter lim="800000"/>
            <a:tailEnd type="triangle"/>
          </a:ln>
          <a:effectLst/>
        </p:spPr>
      </p:cxnSp>
      <p:cxnSp>
        <p:nvCxnSpPr>
          <p:cNvPr id="56" name="Straight Arrow Connector 55">
            <a:extLst>
              <a:ext uri="{FF2B5EF4-FFF2-40B4-BE49-F238E27FC236}">
                <a16:creationId xmlns:a16="http://schemas.microsoft.com/office/drawing/2014/main" id="{254D6949-3253-4192-9393-B3949EF22737}"/>
              </a:ext>
            </a:extLst>
          </p:cNvPr>
          <p:cNvCxnSpPr>
            <a:cxnSpLocks/>
          </p:cNvCxnSpPr>
          <p:nvPr/>
        </p:nvCxnSpPr>
        <p:spPr>
          <a:xfrm flipV="1">
            <a:off x="2174343" y="1186354"/>
            <a:ext cx="0" cy="3924000"/>
          </a:xfrm>
          <a:prstGeom prst="straightConnector1">
            <a:avLst/>
          </a:prstGeom>
          <a:noFill/>
          <a:ln w="28575" cap="flat" cmpd="sng" algn="ctr">
            <a:solidFill>
              <a:srgbClr val="A19A9C"/>
            </a:solidFill>
            <a:prstDash val="solid"/>
            <a:miter lim="800000"/>
            <a:tailEnd type="triangle"/>
          </a:ln>
          <a:effectLst/>
        </p:spPr>
      </p:cxnSp>
      <p:sp>
        <p:nvSpPr>
          <p:cNvPr id="57" name="Rectangle 56">
            <a:extLst>
              <a:ext uri="{FF2B5EF4-FFF2-40B4-BE49-F238E27FC236}">
                <a16:creationId xmlns:a16="http://schemas.microsoft.com/office/drawing/2014/main" id="{F809A7A1-F55C-488F-B099-3F83B4648E51}"/>
              </a:ext>
            </a:extLst>
          </p:cNvPr>
          <p:cNvSpPr/>
          <p:nvPr/>
        </p:nvSpPr>
        <p:spPr>
          <a:xfrm>
            <a:off x="4939776" y="4731986"/>
            <a:ext cx="2180082" cy="400110"/>
          </a:xfrm>
          <a:prstGeom prst="rect">
            <a:avLst/>
          </a:prstGeom>
        </p:spPr>
        <p:txBody>
          <a:bodyPr wrap="square">
            <a:spAutoFit/>
          </a:bodyPr>
          <a:lstStyle/>
          <a:p>
            <a:pPr algn="ctr">
              <a:defRPr/>
            </a:pPr>
            <a:r>
              <a:rPr lang="en-GB" sz="1000" dirty="0">
                <a:solidFill>
                  <a:srgbClr val="A19A9C"/>
                </a:solidFill>
              </a:rPr>
              <a:t>Avg RT </a:t>
            </a:r>
          </a:p>
          <a:p>
            <a:pPr algn="ctr">
              <a:defRPr/>
            </a:pPr>
            <a:r>
              <a:rPr lang="en-GB" sz="1000" dirty="0">
                <a:solidFill>
                  <a:srgbClr val="A19A9C"/>
                </a:solidFill>
              </a:rPr>
              <a:t>across positive words</a:t>
            </a:r>
          </a:p>
        </p:txBody>
      </p:sp>
      <p:sp>
        <p:nvSpPr>
          <p:cNvPr id="58" name="Rectangle 57">
            <a:extLst>
              <a:ext uri="{FF2B5EF4-FFF2-40B4-BE49-F238E27FC236}">
                <a16:creationId xmlns:a16="http://schemas.microsoft.com/office/drawing/2014/main" id="{9C167552-7C4A-400B-B9C6-20F1F5F5AA77}"/>
              </a:ext>
            </a:extLst>
          </p:cNvPr>
          <p:cNvSpPr/>
          <p:nvPr/>
        </p:nvSpPr>
        <p:spPr>
          <a:xfrm>
            <a:off x="1618987" y="1193100"/>
            <a:ext cx="624675" cy="276999"/>
          </a:xfrm>
          <a:prstGeom prst="rect">
            <a:avLst/>
          </a:prstGeom>
        </p:spPr>
        <p:txBody>
          <a:bodyPr wrap="square">
            <a:spAutoFit/>
          </a:bodyPr>
          <a:lstStyle/>
          <a:p>
            <a:pPr>
              <a:defRPr/>
            </a:pPr>
            <a:r>
              <a:rPr lang="en-GB" sz="1200" kern="0" dirty="0">
                <a:solidFill>
                  <a:prstClr val="black"/>
                </a:solidFill>
              </a:rPr>
              <a:t>100%</a:t>
            </a:r>
          </a:p>
        </p:txBody>
      </p:sp>
      <p:sp>
        <p:nvSpPr>
          <p:cNvPr id="59" name="Rectangle 58">
            <a:extLst>
              <a:ext uri="{FF2B5EF4-FFF2-40B4-BE49-F238E27FC236}">
                <a16:creationId xmlns:a16="http://schemas.microsoft.com/office/drawing/2014/main" id="{CD8DAB1C-ABB0-4B7E-8623-0AD750007497}"/>
              </a:ext>
            </a:extLst>
          </p:cNvPr>
          <p:cNvSpPr/>
          <p:nvPr/>
        </p:nvSpPr>
        <p:spPr>
          <a:xfrm>
            <a:off x="2395805" y="4559861"/>
            <a:ext cx="482469" cy="246221"/>
          </a:xfrm>
          <a:prstGeom prst="rect">
            <a:avLst/>
          </a:prstGeom>
        </p:spPr>
        <p:txBody>
          <a:bodyPr wrap="square">
            <a:spAutoFit/>
          </a:bodyPr>
          <a:lstStyle/>
          <a:p>
            <a:pPr>
              <a:defRPr/>
            </a:pPr>
            <a:r>
              <a:rPr lang="en-GB" sz="1000" kern="0" dirty="0">
                <a:solidFill>
                  <a:srgbClr val="A19A9C"/>
                </a:solidFill>
              </a:rPr>
              <a:t>0%</a:t>
            </a:r>
          </a:p>
        </p:txBody>
      </p:sp>
      <p:sp>
        <p:nvSpPr>
          <p:cNvPr id="60" name="Rectangle 59">
            <a:extLst>
              <a:ext uri="{FF2B5EF4-FFF2-40B4-BE49-F238E27FC236}">
                <a16:creationId xmlns:a16="http://schemas.microsoft.com/office/drawing/2014/main" id="{51F56B08-4EA5-47FD-8D17-D599FA2D8A75}"/>
              </a:ext>
            </a:extLst>
          </p:cNvPr>
          <p:cNvSpPr/>
          <p:nvPr/>
        </p:nvSpPr>
        <p:spPr>
          <a:xfrm>
            <a:off x="6640525" y="1189407"/>
            <a:ext cx="3252717" cy="307777"/>
          </a:xfrm>
          <a:prstGeom prst="rect">
            <a:avLst/>
          </a:prstGeom>
        </p:spPr>
        <p:txBody>
          <a:bodyPr wrap="square">
            <a:spAutoFit/>
          </a:bodyPr>
          <a:lstStyle/>
          <a:p>
            <a:pPr algn="r">
              <a:defRPr/>
            </a:pPr>
            <a:r>
              <a:rPr lang="en-GB" sz="1400" dirty="0">
                <a:solidFill>
                  <a:prstClr val="black"/>
                </a:solidFill>
              </a:rPr>
              <a:t>HIGH &amp; AUTOMATIC</a:t>
            </a:r>
          </a:p>
        </p:txBody>
      </p:sp>
      <p:sp>
        <p:nvSpPr>
          <p:cNvPr id="61" name="Rectangle 60">
            <a:extLst>
              <a:ext uri="{FF2B5EF4-FFF2-40B4-BE49-F238E27FC236}">
                <a16:creationId xmlns:a16="http://schemas.microsoft.com/office/drawing/2014/main" id="{3B8FC4D0-94AC-4F87-9888-EA5955A8CEDB}"/>
              </a:ext>
            </a:extLst>
          </p:cNvPr>
          <p:cNvSpPr/>
          <p:nvPr/>
        </p:nvSpPr>
        <p:spPr>
          <a:xfrm>
            <a:off x="2138155" y="4861243"/>
            <a:ext cx="2987762" cy="307777"/>
          </a:xfrm>
          <a:prstGeom prst="rect">
            <a:avLst/>
          </a:prstGeom>
        </p:spPr>
        <p:txBody>
          <a:bodyPr wrap="square">
            <a:spAutoFit/>
          </a:bodyPr>
          <a:lstStyle/>
          <a:p>
            <a:pPr>
              <a:defRPr/>
            </a:pPr>
            <a:r>
              <a:rPr lang="en-GB" sz="1400" dirty="0">
                <a:solidFill>
                  <a:prstClr val="black"/>
                </a:solidFill>
              </a:rPr>
              <a:t>LOW, MORE EFFORT</a:t>
            </a:r>
          </a:p>
        </p:txBody>
      </p:sp>
      <p:sp>
        <p:nvSpPr>
          <p:cNvPr id="62" name="Rectangle 61">
            <a:extLst>
              <a:ext uri="{FF2B5EF4-FFF2-40B4-BE49-F238E27FC236}">
                <a16:creationId xmlns:a16="http://schemas.microsoft.com/office/drawing/2014/main" id="{73B9DFB3-153D-49CD-A5B0-4D134E7454B9}"/>
              </a:ext>
            </a:extLst>
          </p:cNvPr>
          <p:cNvSpPr/>
          <p:nvPr/>
        </p:nvSpPr>
        <p:spPr>
          <a:xfrm>
            <a:off x="2153594" y="1176860"/>
            <a:ext cx="3695714" cy="307777"/>
          </a:xfrm>
          <a:prstGeom prst="rect">
            <a:avLst/>
          </a:prstGeom>
        </p:spPr>
        <p:txBody>
          <a:bodyPr wrap="square">
            <a:spAutoFit/>
          </a:bodyPr>
          <a:lstStyle/>
          <a:p>
            <a:pPr>
              <a:defRPr/>
            </a:pPr>
            <a:r>
              <a:rPr lang="en-GB" sz="1400" dirty="0">
                <a:solidFill>
                  <a:prstClr val="black"/>
                </a:solidFill>
              </a:rPr>
              <a:t>HIGH, MORE EFFORT</a:t>
            </a:r>
          </a:p>
        </p:txBody>
      </p:sp>
      <p:sp>
        <p:nvSpPr>
          <p:cNvPr id="63" name="Rectangle 62">
            <a:extLst>
              <a:ext uri="{FF2B5EF4-FFF2-40B4-BE49-F238E27FC236}">
                <a16:creationId xmlns:a16="http://schemas.microsoft.com/office/drawing/2014/main" id="{4550FF23-1086-4EB5-9E78-243FD30717C1}"/>
              </a:ext>
            </a:extLst>
          </p:cNvPr>
          <p:cNvSpPr/>
          <p:nvPr/>
        </p:nvSpPr>
        <p:spPr>
          <a:xfrm>
            <a:off x="6503335" y="4860689"/>
            <a:ext cx="3402856" cy="307777"/>
          </a:xfrm>
          <a:prstGeom prst="rect">
            <a:avLst/>
          </a:prstGeom>
        </p:spPr>
        <p:txBody>
          <a:bodyPr wrap="square">
            <a:spAutoFit/>
          </a:bodyPr>
          <a:lstStyle/>
          <a:p>
            <a:pPr algn="r">
              <a:defRPr/>
            </a:pPr>
            <a:r>
              <a:rPr lang="en-GB" sz="1400" dirty="0">
                <a:solidFill>
                  <a:prstClr val="black"/>
                </a:solidFill>
              </a:rPr>
              <a:t>LOW &amp; AUTOMATIC</a:t>
            </a:r>
          </a:p>
        </p:txBody>
      </p:sp>
      <p:grpSp>
        <p:nvGrpSpPr>
          <p:cNvPr id="64" name="Group 63">
            <a:extLst>
              <a:ext uri="{FF2B5EF4-FFF2-40B4-BE49-F238E27FC236}">
                <a16:creationId xmlns:a16="http://schemas.microsoft.com/office/drawing/2014/main" id="{5FB4DF75-90C0-4956-9F1D-EAC1690877EE}"/>
              </a:ext>
            </a:extLst>
          </p:cNvPr>
          <p:cNvGrpSpPr/>
          <p:nvPr/>
        </p:nvGrpSpPr>
        <p:grpSpPr>
          <a:xfrm>
            <a:off x="10048527" y="3732974"/>
            <a:ext cx="1813803" cy="737231"/>
            <a:chOff x="9888281" y="593256"/>
            <a:chExt cx="1813803" cy="737231"/>
          </a:xfrm>
        </p:grpSpPr>
        <p:sp>
          <p:nvSpPr>
            <p:cNvPr id="65" name="Oval 64">
              <a:extLst>
                <a:ext uri="{FF2B5EF4-FFF2-40B4-BE49-F238E27FC236}">
                  <a16:creationId xmlns:a16="http://schemas.microsoft.com/office/drawing/2014/main" id="{9464A105-340A-4173-AAA2-E7244FD61304}"/>
                </a:ext>
              </a:extLst>
            </p:cNvPr>
            <p:cNvSpPr/>
            <p:nvPr/>
          </p:nvSpPr>
          <p:spPr>
            <a:xfrm>
              <a:off x="9900582" y="696035"/>
              <a:ext cx="216000" cy="216000"/>
            </a:xfrm>
            <a:prstGeom prst="ellipse">
              <a:avLst/>
            </a:prstGeom>
            <a:solidFill>
              <a:srgbClr val="FF33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sp>
          <p:nvSpPr>
            <p:cNvPr id="66" name="TextBox 65">
              <a:extLst>
                <a:ext uri="{FF2B5EF4-FFF2-40B4-BE49-F238E27FC236}">
                  <a16:creationId xmlns:a16="http://schemas.microsoft.com/office/drawing/2014/main" id="{6CB81DE7-03FB-47BF-AC04-DD101B2D7DBF}"/>
                </a:ext>
              </a:extLst>
            </p:cNvPr>
            <p:cNvSpPr txBox="1"/>
            <p:nvPr/>
          </p:nvSpPr>
          <p:spPr>
            <a:xfrm>
              <a:off x="10137773" y="593256"/>
              <a:ext cx="126313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Non Viewers</a:t>
              </a:r>
            </a:p>
          </p:txBody>
        </p:sp>
        <p:sp>
          <p:nvSpPr>
            <p:cNvPr id="67" name="TextBox 66">
              <a:extLst>
                <a:ext uri="{FF2B5EF4-FFF2-40B4-BE49-F238E27FC236}">
                  <a16:creationId xmlns:a16="http://schemas.microsoft.com/office/drawing/2014/main" id="{30D7BCF7-4DC6-4614-85E0-6692C30D20B0}"/>
                </a:ext>
              </a:extLst>
            </p:cNvPr>
            <p:cNvSpPr txBox="1"/>
            <p:nvPr/>
          </p:nvSpPr>
          <p:spPr>
            <a:xfrm>
              <a:off x="10137773" y="1022710"/>
              <a:ext cx="1564311"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cs typeface="Arial" panose="020B0604020202020204" pitchFamily="34" charset="0"/>
                </a:rPr>
                <a:t>Viewers</a:t>
              </a:r>
            </a:p>
          </p:txBody>
        </p:sp>
        <p:sp>
          <p:nvSpPr>
            <p:cNvPr id="68" name="Oval 67">
              <a:extLst>
                <a:ext uri="{FF2B5EF4-FFF2-40B4-BE49-F238E27FC236}">
                  <a16:creationId xmlns:a16="http://schemas.microsoft.com/office/drawing/2014/main" id="{8CA3E900-ACB8-47EE-92D5-20303D724868}"/>
                </a:ext>
              </a:extLst>
            </p:cNvPr>
            <p:cNvSpPr/>
            <p:nvPr/>
          </p:nvSpPr>
          <p:spPr>
            <a:xfrm>
              <a:off x="9888281" y="1098778"/>
              <a:ext cx="216000" cy="216000"/>
            </a:xfrm>
            <a:prstGeom prst="ellipse">
              <a:avLst/>
            </a:prstGeom>
            <a:solidFill>
              <a:srgbClr val="00C0B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prstClr val="white"/>
                </a:solidFill>
                <a:effectLst/>
                <a:uLnTx/>
                <a:uFillTx/>
                <a:ea typeface="+mn-ea"/>
                <a:cs typeface="+mn-cs"/>
              </a:endParaRPr>
            </a:p>
          </p:txBody>
        </p:sp>
      </p:grpSp>
      <p:sp>
        <p:nvSpPr>
          <p:cNvPr id="69" name="Arrow: Right 68">
            <a:extLst>
              <a:ext uri="{FF2B5EF4-FFF2-40B4-BE49-F238E27FC236}">
                <a16:creationId xmlns:a16="http://schemas.microsoft.com/office/drawing/2014/main" id="{25840332-65DF-49D7-BB16-BE39C3637E51}"/>
              </a:ext>
            </a:extLst>
          </p:cNvPr>
          <p:cNvSpPr/>
          <p:nvPr/>
        </p:nvSpPr>
        <p:spPr>
          <a:xfrm rot="19893118">
            <a:off x="6224533" y="2289508"/>
            <a:ext cx="804214" cy="939721"/>
          </a:xfrm>
          <a:prstGeom prst="rightArrow">
            <a:avLst/>
          </a:prstGeom>
          <a:solidFill>
            <a:srgbClr val="E105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Tree>
    <p:extLst>
      <p:ext uri="{BB962C8B-B14F-4D97-AF65-F5344CB8AC3E}">
        <p14:creationId xmlns:p14="http://schemas.microsoft.com/office/powerpoint/2010/main" val="2310416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AF9F-6068-4476-8D68-9CA5D8018681}"/>
              </a:ext>
            </a:extLst>
          </p:cNvPr>
          <p:cNvSpPr>
            <a:spLocks noGrp="1"/>
          </p:cNvSpPr>
          <p:nvPr>
            <p:ph type="title"/>
          </p:nvPr>
        </p:nvSpPr>
        <p:spPr/>
        <p:txBody>
          <a:bodyPr/>
          <a:lstStyle/>
          <a:p>
            <a:r>
              <a:rPr lang="en-GB" dirty="0"/>
              <a:t>Sponsorships magnify a brand’s stature for viewers</a:t>
            </a:r>
          </a:p>
        </p:txBody>
      </p:sp>
      <p:sp>
        <p:nvSpPr>
          <p:cNvPr id="3" name="Text Placeholder 2">
            <a:extLst>
              <a:ext uri="{FF2B5EF4-FFF2-40B4-BE49-F238E27FC236}">
                <a16:creationId xmlns:a16="http://schemas.microsoft.com/office/drawing/2014/main" id="{F16BAE60-C779-4008-B5FC-918FCC3EC5AD}"/>
              </a:ext>
            </a:extLst>
          </p:cNvPr>
          <p:cNvSpPr>
            <a:spLocks noGrp="1"/>
          </p:cNvSpPr>
          <p:nvPr>
            <p:ph type="body" sz="quarter" idx="15"/>
          </p:nvPr>
        </p:nvSpPr>
        <p:spPr/>
        <p:txBody>
          <a:bodyPr/>
          <a:lstStyle/>
          <a:p>
            <a:pPr>
              <a:spcBef>
                <a:spcPts val="0"/>
              </a:spcBef>
            </a:pPr>
            <a:r>
              <a:rPr lang="en-GB" dirty="0"/>
              <a:t>Source: Get with the Programmes, 2017, Thinkbox/House 51. </a:t>
            </a:r>
          </a:p>
          <a:p>
            <a:pPr>
              <a:spcBef>
                <a:spcPts val="0"/>
              </a:spcBef>
            </a:pPr>
            <a:r>
              <a:rPr lang="en-GB" dirty="0"/>
              <a:t>Base: 8 sponsorships (1,199 viewers; 1,202 non-viewers). *Statistically significant to 95%</a:t>
            </a:r>
          </a:p>
          <a:p>
            <a:pPr>
              <a:spcBef>
                <a:spcPts val="0"/>
              </a:spcBef>
            </a:pPr>
            <a:endParaRPr lang="en-GB" dirty="0"/>
          </a:p>
          <a:p>
            <a:pPr>
              <a:spcBef>
                <a:spcPts val="0"/>
              </a:spcBef>
            </a:pPr>
            <a:endParaRPr lang="en-GB" dirty="0"/>
          </a:p>
        </p:txBody>
      </p:sp>
      <p:graphicFrame>
        <p:nvGraphicFramePr>
          <p:cNvPr id="7" name="Content Placeholder 10">
            <a:extLst>
              <a:ext uri="{FF2B5EF4-FFF2-40B4-BE49-F238E27FC236}">
                <a16:creationId xmlns:a16="http://schemas.microsoft.com/office/drawing/2014/main" id="{E66D589E-EE6D-4FE1-A805-0C9670E5D205}"/>
              </a:ext>
            </a:extLst>
          </p:cNvPr>
          <p:cNvGraphicFramePr>
            <a:graphicFrameLocks/>
          </p:cNvGraphicFramePr>
          <p:nvPr>
            <p:extLst>
              <p:ext uri="{D42A27DB-BD31-4B8C-83A1-F6EECF244321}">
                <p14:modId xmlns:p14="http://schemas.microsoft.com/office/powerpoint/2010/main" val="1554237208"/>
              </p:ext>
            </p:extLst>
          </p:nvPr>
        </p:nvGraphicFramePr>
        <p:xfrm>
          <a:off x="1957754" y="1665763"/>
          <a:ext cx="7983415" cy="3414713"/>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a:extLst>
              <a:ext uri="{FF2B5EF4-FFF2-40B4-BE49-F238E27FC236}">
                <a16:creationId xmlns:a16="http://schemas.microsoft.com/office/drawing/2014/main" id="{E5137048-84E9-4878-9693-54F85B6FB572}"/>
              </a:ext>
            </a:extLst>
          </p:cNvPr>
          <p:cNvGrpSpPr/>
          <p:nvPr/>
        </p:nvGrpSpPr>
        <p:grpSpPr>
          <a:xfrm>
            <a:off x="4117126" y="2357822"/>
            <a:ext cx="539261" cy="388159"/>
            <a:chOff x="8916260" y="2301857"/>
            <a:chExt cx="539261" cy="388159"/>
          </a:xfrm>
        </p:grpSpPr>
        <p:sp>
          <p:nvSpPr>
            <p:cNvPr id="9" name="Rectangle 8">
              <a:extLst>
                <a:ext uri="{FF2B5EF4-FFF2-40B4-BE49-F238E27FC236}">
                  <a16:creationId xmlns:a16="http://schemas.microsoft.com/office/drawing/2014/main" id="{0FB74ADF-FB41-4321-89EC-D1B9F2D5729D}"/>
                </a:ext>
              </a:extLst>
            </p:cNvPr>
            <p:cNvSpPr/>
            <p:nvPr/>
          </p:nvSpPr>
          <p:spPr>
            <a:xfrm>
              <a:off x="8916260" y="2301857"/>
              <a:ext cx="539261" cy="273469"/>
            </a:xfrm>
            <a:prstGeom prst="rect">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68%</a:t>
              </a:r>
            </a:p>
          </p:txBody>
        </p:sp>
        <p:sp>
          <p:nvSpPr>
            <p:cNvPr id="10" name="Isosceles Triangle 9">
              <a:extLst>
                <a:ext uri="{FF2B5EF4-FFF2-40B4-BE49-F238E27FC236}">
                  <a16:creationId xmlns:a16="http://schemas.microsoft.com/office/drawing/2014/main" id="{31493D63-7353-4B5C-A31D-39406E45BA07}"/>
                </a:ext>
              </a:extLst>
            </p:cNvPr>
            <p:cNvSpPr/>
            <p:nvPr/>
          </p:nvSpPr>
          <p:spPr>
            <a:xfrm rot="10800000">
              <a:off x="9098748" y="2575326"/>
              <a:ext cx="174284" cy="114690"/>
            </a:xfrm>
            <a:prstGeom prst="triangle">
              <a:avLst/>
            </a:prstGeom>
            <a:solidFill>
              <a:srgbClr val="00A5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grpSp>
        <p:nvGrpSpPr>
          <p:cNvPr id="11" name="Group 10">
            <a:extLst>
              <a:ext uri="{FF2B5EF4-FFF2-40B4-BE49-F238E27FC236}">
                <a16:creationId xmlns:a16="http://schemas.microsoft.com/office/drawing/2014/main" id="{5FEFEA32-3E22-436C-924B-AC5CECAD5810}"/>
              </a:ext>
            </a:extLst>
          </p:cNvPr>
          <p:cNvGrpSpPr/>
          <p:nvPr/>
        </p:nvGrpSpPr>
        <p:grpSpPr>
          <a:xfrm>
            <a:off x="7725508" y="2054375"/>
            <a:ext cx="565031" cy="385345"/>
            <a:chOff x="10566890" y="1092182"/>
            <a:chExt cx="565031" cy="385345"/>
          </a:xfrm>
          <a:solidFill>
            <a:schemeClr val="accent3"/>
          </a:solidFill>
        </p:grpSpPr>
        <p:sp>
          <p:nvSpPr>
            <p:cNvPr id="12" name="Rectangle 11">
              <a:extLst>
                <a:ext uri="{FF2B5EF4-FFF2-40B4-BE49-F238E27FC236}">
                  <a16:creationId xmlns:a16="http://schemas.microsoft.com/office/drawing/2014/main" id="{FC2D9432-1309-4ED9-B3C0-050F0DD7EE81}"/>
                </a:ext>
              </a:extLst>
            </p:cNvPr>
            <p:cNvSpPr/>
            <p:nvPr/>
          </p:nvSpPr>
          <p:spPr>
            <a:xfrm>
              <a:off x="10566890" y="1092182"/>
              <a:ext cx="565031" cy="270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Arial"/>
                  <a:ea typeface="+mn-ea"/>
                  <a:cs typeface="+mn-cs"/>
                </a:rPr>
                <a:t>78%</a:t>
              </a:r>
            </a:p>
          </p:txBody>
        </p:sp>
        <p:sp>
          <p:nvSpPr>
            <p:cNvPr id="13" name="Isosceles Triangle 12">
              <a:extLst>
                <a:ext uri="{FF2B5EF4-FFF2-40B4-BE49-F238E27FC236}">
                  <a16:creationId xmlns:a16="http://schemas.microsoft.com/office/drawing/2014/main" id="{D3A05B33-FD98-4543-8C02-E8A012B74CCC}"/>
                </a:ext>
              </a:extLst>
            </p:cNvPr>
            <p:cNvSpPr/>
            <p:nvPr/>
          </p:nvSpPr>
          <p:spPr>
            <a:xfrm rot="10800000">
              <a:off x="10775148" y="1362837"/>
              <a:ext cx="174284" cy="11469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sp>
        <p:nvSpPr>
          <p:cNvPr id="14" name="TextBox 13">
            <a:extLst>
              <a:ext uri="{FF2B5EF4-FFF2-40B4-BE49-F238E27FC236}">
                <a16:creationId xmlns:a16="http://schemas.microsoft.com/office/drawing/2014/main" id="{C1D7CE7B-5374-4498-8937-0F6A6EF208D5}"/>
              </a:ext>
            </a:extLst>
          </p:cNvPr>
          <p:cNvSpPr txBox="1"/>
          <p:nvPr/>
        </p:nvSpPr>
        <p:spPr>
          <a:xfrm>
            <a:off x="8264771" y="2086709"/>
            <a:ext cx="117230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*Sig higher </a:t>
            </a:r>
          </a:p>
        </p:txBody>
      </p:sp>
      <p:sp>
        <p:nvSpPr>
          <p:cNvPr id="15" name="TextBox 14">
            <a:extLst>
              <a:ext uri="{FF2B5EF4-FFF2-40B4-BE49-F238E27FC236}">
                <a16:creationId xmlns:a16="http://schemas.microsoft.com/office/drawing/2014/main" id="{BA13839E-A1A7-4B09-89BF-71BB36979646}"/>
              </a:ext>
            </a:extLst>
          </p:cNvPr>
          <p:cNvSpPr txBox="1"/>
          <p:nvPr/>
        </p:nvSpPr>
        <p:spPr>
          <a:xfrm rot="16200000">
            <a:off x="403159" y="3138642"/>
            <a:ext cx="291795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AGREE BRAND IS POPULAR</a:t>
            </a:r>
          </a:p>
        </p:txBody>
      </p:sp>
    </p:spTree>
    <p:extLst>
      <p:ext uri="{BB962C8B-B14F-4D97-AF65-F5344CB8AC3E}">
        <p14:creationId xmlns:p14="http://schemas.microsoft.com/office/powerpoint/2010/main" val="445570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37BC-258C-40F6-A230-06799F373807}"/>
              </a:ext>
            </a:extLst>
          </p:cNvPr>
          <p:cNvSpPr>
            <a:spLocks noGrp="1"/>
          </p:cNvSpPr>
          <p:nvPr>
            <p:ph type="title"/>
          </p:nvPr>
        </p:nvSpPr>
        <p:spPr/>
        <p:txBody>
          <a:bodyPr/>
          <a:lstStyle/>
          <a:p>
            <a:r>
              <a:rPr lang="en-GB" dirty="0"/>
              <a:t>Creative fit is key to maximising impact of TV sponsorship</a:t>
            </a:r>
          </a:p>
        </p:txBody>
      </p:sp>
      <p:sp>
        <p:nvSpPr>
          <p:cNvPr id="3" name="Text Placeholder 2">
            <a:extLst>
              <a:ext uri="{FF2B5EF4-FFF2-40B4-BE49-F238E27FC236}">
                <a16:creationId xmlns:a16="http://schemas.microsoft.com/office/drawing/2014/main" id="{5D725765-1CC2-4ECC-B324-71377C2B3D70}"/>
              </a:ext>
            </a:extLst>
          </p:cNvPr>
          <p:cNvSpPr>
            <a:spLocks noGrp="1"/>
          </p:cNvSpPr>
          <p:nvPr>
            <p:ph type="body" sz="quarter" idx="15"/>
          </p:nvPr>
        </p:nvSpPr>
        <p:spPr>
          <a:xfrm>
            <a:off x="377757" y="5365115"/>
            <a:ext cx="11334817" cy="537584"/>
          </a:xfrm>
        </p:spPr>
        <p:txBody>
          <a:bodyPr/>
          <a:lstStyle/>
          <a:p>
            <a:pPr>
              <a:spcBef>
                <a:spcPts val="0"/>
              </a:spcBef>
            </a:pPr>
            <a:r>
              <a:rPr lang="en-GB" dirty="0"/>
              <a:t>Source: Get with the Programmes, 2017, Thinkbox/House 51</a:t>
            </a:r>
          </a:p>
          <a:p>
            <a:pPr>
              <a:spcBef>
                <a:spcPts val="0"/>
              </a:spcBef>
            </a:pPr>
            <a:r>
              <a:rPr lang="en-GB" dirty="0"/>
              <a:t>Base: 8 sponsorships – all viewers (poor prog fit 115; good prog fit 608; poor consistency 156; good consistency 538). *Statistically significant to 95%</a:t>
            </a:r>
          </a:p>
          <a:p>
            <a:pPr>
              <a:spcBef>
                <a:spcPts val="0"/>
              </a:spcBef>
            </a:pPr>
            <a:endParaRPr lang="en-GB" dirty="0"/>
          </a:p>
        </p:txBody>
      </p:sp>
      <p:graphicFrame>
        <p:nvGraphicFramePr>
          <p:cNvPr id="23" name="Content Placeholder 10">
            <a:extLst>
              <a:ext uri="{FF2B5EF4-FFF2-40B4-BE49-F238E27FC236}">
                <a16:creationId xmlns:a16="http://schemas.microsoft.com/office/drawing/2014/main" id="{C34FEDB4-8E7E-408A-843C-87FBA2D0B08D}"/>
              </a:ext>
            </a:extLst>
          </p:cNvPr>
          <p:cNvGraphicFramePr>
            <a:graphicFrameLocks/>
          </p:cNvGraphicFramePr>
          <p:nvPr/>
        </p:nvGraphicFramePr>
        <p:xfrm>
          <a:off x="1336425" y="2063261"/>
          <a:ext cx="4548558" cy="326280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D2D58C1C-F642-4574-8C1C-948F465D2840}"/>
              </a:ext>
            </a:extLst>
          </p:cNvPr>
          <p:cNvSpPr txBox="1"/>
          <p:nvPr/>
        </p:nvSpPr>
        <p:spPr>
          <a:xfrm>
            <a:off x="1817075" y="1781907"/>
            <a:ext cx="4032739"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SPONSORSHIP FIT WITH PROGRAMME</a:t>
            </a:r>
          </a:p>
        </p:txBody>
      </p:sp>
      <p:sp>
        <p:nvSpPr>
          <p:cNvPr id="25" name="TextBox 24">
            <a:extLst>
              <a:ext uri="{FF2B5EF4-FFF2-40B4-BE49-F238E27FC236}">
                <a16:creationId xmlns:a16="http://schemas.microsoft.com/office/drawing/2014/main" id="{3A539CDE-7EE8-46BF-BBCA-28DD6424D960}"/>
              </a:ext>
            </a:extLst>
          </p:cNvPr>
          <p:cNvSpPr txBox="1"/>
          <p:nvPr/>
        </p:nvSpPr>
        <p:spPr>
          <a:xfrm rot="16200000">
            <a:off x="-265264" y="3243609"/>
            <a:ext cx="291905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rPr>
              <a:t>% BRAND CONSIDERATION</a:t>
            </a:r>
          </a:p>
        </p:txBody>
      </p:sp>
      <p:grpSp>
        <p:nvGrpSpPr>
          <p:cNvPr id="26" name="Group 25">
            <a:extLst>
              <a:ext uri="{FF2B5EF4-FFF2-40B4-BE49-F238E27FC236}">
                <a16:creationId xmlns:a16="http://schemas.microsoft.com/office/drawing/2014/main" id="{CD18315E-457B-49AD-AA9F-71B62610F9EF}"/>
              </a:ext>
            </a:extLst>
          </p:cNvPr>
          <p:cNvGrpSpPr/>
          <p:nvPr/>
        </p:nvGrpSpPr>
        <p:grpSpPr>
          <a:xfrm>
            <a:off x="2616570" y="3470815"/>
            <a:ext cx="539261" cy="388159"/>
            <a:chOff x="8916260" y="2301857"/>
            <a:chExt cx="539261" cy="388159"/>
          </a:xfrm>
          <a:solidFill>
            <a:srgbClr val="87B923"/>
          </a:solidFill>
        </p:grpSpPr>
        <p:sp>
          <p:nvSpPr>
            <p:cNvPr id="27" name="Rectangle 26">
              <a:extLst>
                <a:ext uri="{FF2B5EF4-FFF2-40B4-BE49-F238E27FC236}">
                  <a16:creationId xmlns:a16="http://schemas.microsoft.com/office/drawing/2014/main" id="{981E8C17-CADE-48EB-99AB-D383991448B4}"/>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32%</a:t>
              </a:r>
            </a:p>
          </p:txBody>
        </p:sp>
        <p:sp>
          <p:nvSpPr>
            <p:cNvPr id="28" name="Isosceles Triangle 27">
              <a:extLst>
                <a:ext uri="{FF2B5EF4-FFF2-40B4-BE49-F238E27FC236}">
                  <a16:creationId xmlns:a16="http://schemas.microsoft.com/office/drawing/2014/main" id="{0586682B-06AA-4C04-85AD-F2A5CEF1DFBC}"/>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29" name="Group 28">
            <a:extLst>
              <a:ext uri="{FF2B5EF4-FFF2-40B4-BE49-F238E27FC236}">
                <a16:creationId xmlns:a16="http://schemas.microsoft.com/office/drawing/2014/main" id="{95942A7C-E521-4066-8A29-8C1F95CF2F8B}"/>
              </a:ext>
            </a:extLst>
          </p:cNvPr>
          <p:cNvGrpSpPr/>
          <p:nvPr/>
        </p:nvGrpSpPr>
        <p:grpSpPr>
          <a:xfrm>
            <a:off x="4609493" y="2697097"/>
            <a:ext cx="539261" cy="388159"/>
            <a:chOff x="8916260" y="2301857"/>
            <a:chExt cx="539261" cy="388159"/>
          </a:xfrm>
          <a:solidFill>
            <a:srgbClr val="009B3C"/>
          </a:solidFill>
        </p:grpSpPr>
        <p:sp>
          <p:nvSpPr>
            <p:cNvPr id="30" name="Rectangle 29">
              <a:extLst>
                <a:ext uri="{FF2B5EF4-FFF2-40B4-BE49-F238E27FC236}">
                  <a16:creationId xmlns:a16="http://schemas.microsoft.com/office/drawing/2014/main" id="{0AC1182D-92F5-4E62-B9F1-34C425D5C87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62%</a:t>
              </a:r>
            </a:p>
          </p:txBody>
        </p:sp>
        <p:sp>
          <p:nvSpPr>
            <p:cNvPr id="31" name="Isosceles Triangle 30">
              <a:extLst>
                <a:ext uri="{FF2B5EF4-FFF2-40B4-BE49-F238E27FC236}">
                  <a16:creationId xmlns:a16="http://schemas.microsoft.com/office/drawing/2014/main" id="{1BA7F833-2CD6-408C-8753-E8C6F2C85C35}"/>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aphicFrame>
        <p:nvGraphicFramePr>
          <p:cNvPr id="32" name="Content Placeholder 10">
            <a:extLst>
              <a:ext uri="{FF2B5EF4-FFF2-40B4-BE49-F238E27FC236}">
                <a16:creationId xmlns:a16="http://schemas.microsoft.com/office/drawing/2014/main" id="{E6B5AF5E-410F-4D6A-BC94-665534EB613B}"/>
              </a:ext>
            </a:extLst>
          </p:cNvPr>
          <p:cNvGraphicFramePr>
            <a:graphicFrameLocks/>
          </p:cNvGraphicFramePr>
          <p:nvPr/>
        </p:nvGraphicFramePr>
        <p:xfrm>
          <a:off x="6189778" y="2063262"/>
          <a:ext cx="4548558" cy="3262802"/>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Box 32">
            <a:extLst>
              <a:ext uri="{FF2B5EF4-FFF2-40B4-BE49-F238E27FC236}">
                <a16:creationId xmlns:a16="http://schemas.microsoft.com/office/drawing/2014/main" id="{5289A781-1DED-4730-9347-D0ED183D7A88}"/>
              </a:ext>
            </a:extLst>
          </p:cNvPr>
          <p:cNvSpPr txBox="1"/>
          <p:nvPr/>
        </p:nvSpPr>
        <p:spPr>
          <a:xfrm>
            <a:off x="6822832" y="1535686"/>
            <a:ext cx="3669323"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rPr>
              <a:t>CREATIVE CONSISTENCY BETWEEN IDENTS &amp; TV SPOT ADS</a:t>
            </a:r>
          </a:p>
        </p:txBody>
      </p:sp>
      <p:grpSp>
        <p:nvGrpSpPr>
          <p:cNvPr id="34" name="Group 33">
            <a:extLst>
              <a:ext uri="{FF2B5EF4-FFF2-40B4-BE49-F238E27FC236}">
                <a16:creationId xmlns:a16="http://schemas.microsoft.com/office/drawing/2014/main" id="{E18A46DF-3780-4141-87A4-0C3FE6E88AE9}"/>
              </a:ext>
            </a:extLst>
          </p:cNvPr>
          <p:cNvGrpSpPr/>
          <p:nvPr/>
        </p:nvGrpSpPr>
        <p:grpSpPr>
          <a:xfrm>
            <a:off x="7364414" y="3259802"/>
            <a:ext cx="539261" cy="388159"/>
            <a:chOff x="8916260" y="2301857"/>
            <a:chExt cx="539261" cy="388159"/>
          </a:xfrm>
          <a:solidFill>
            <a:srgbClr val="0069B4">
              <a:lumMod val="40000"/>
              <a:lumOff val="60000"/>
            </a:srgbClr>
          </a:solidFill>
        </p:grpSpPr>
        <p:sp>
          <p:nvSpPr>
            <p:cNvPr id="35" name="Rectangle 34">
              <a:extLst>
                <a:ext uri="{FF2B5EF4-FFF2-40B4-BE49-F238E27FC236}">
                  <a16:creationId xmlns:a16="http://schemas.microsoft.com/office/drawing/2014/main" id="{8F600AD9-78EC-4427-9A57-F796E9AD81A3}"/>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41%</a:t>
              </a:r>
            </a:p>
          </p:txBody>
        </p:sp>
        <p:sp>
          <p:nvSpPr>
            <p:cNvPr id="36" name="Isosceles Triangle 35">
              <a:extLst>
                <a:ext uri="{FF2B5EF4-FFF2-40B4-BE49-F238E27FC236}">
                  <a16:creationId xmlns:a16="http://schemas.microsoft.com/office/drawing/2014/main" id="{3C68F50D-F20B-47B2-B0B4-02FB7F496082}"/>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0C7D398D-B54D-401C-93BD-91C4CB92507A}"/>
              </a:ext>
            </a:extLst>
          </p:cNvPr>
          <p:cNvGrpSpPr/>
          <p:nvPr/>
        </p:nvGrpSpPr>
        <p:grpSpPr>
          <a:xfrm>
            <a:off x="9392505" y="2544699"/>
            <a:ext cx="539261" cy="388159"/>
            <a:chOff x="8916260" y="2301857"/>
            <a:chExt cx="539261" cy="388159"/>
          </a:xfrm>
          <a:solidFill>
            <a:srgbClr val="0069B4"/>
          </a:solidFill>
        </p:grpSpPr>
        <p:sp>
          <p:nvSpPr>
            <p:cNvPr id="38" name="Rectangle 37">
              <a:extLst>
                <a:ext uri="{FF2B5EF4-FFF2-40B4-BE49-F238E27FC236}">
                  <a16:creationId xmlns:a16="http://schemas.microsoft.com/office/drawing/2014/main" id="{C61FF131-E37B-4756-A849-06CFC8107B62}"/>
                </a:ext>
              </a:extLst>
            </p:cNvPr>
            <p:cNvSpPr/>
            <p:nvPr/>
          </p:nvSpPr>
          <p:spPr>
            <a:xfrm>
              <a:off x="8916260" y="2301857"/>
              <a:ext cx="539261" cy="273469"/>
            </a:xfrm>
            <a:prstGeom prst="rect">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white"/>
                  </a:solidFill>
                  <a:effectLst/>
                  <a:uLnTx/>
                  <a:uFillTx/>
                  <a:latin typeface="Arial"/>
                  <a:ea typeface="+mn-ea"/>
                  <a:cs typeface="+mn-cs"/>
                </a:rPr>
                <a:t>69%</a:t>
              </a:r>
            </a:p>
          </p:txBody>
        </p:sp>
        <p:sp>
          <p:nvSpPr>
            <p:cNvPr id="39" name="Isosceles Triangle 38">
              <a:extLst>
                <a:ext uri="{FF2B5EF4-FFF2-40B4-BE49-F238E27FC236}">
                  <a16:creationId xmlns:a16="http://schemas.microsoft.com/office/drawing/2014/main" id="{9424F2C2-4359-456C-8E6B-9FD98AABE883}"/>
                </a:ext>
              </a:extLst>
            </p:cNvPr>
            <p:cNvSpPr/>
            <p:nvPr/>
          </p:nvSpPr>
          <p:spPr>
            <a:xfrm rot="10800000">
              <a:off x="9098748" y="2575326"/>
              <a:ext cx="174284" cy="114690"/>
            </a:xfrm>
            <a:prstGeom prst="triangl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grpSp>
      <p:sp>
        <p:nvSpPr>
          <p:cNvPr id="40" name="TextBox 39">
            <a:extLst>
              <a:ext uri="{FF2B5EF4-FFF2-40B4-BE49-F238E27FC236}">
                <a16:creationId xmlns:a16="http://schemas.microsoft.com/office/drawing/2014/main" id="{C20F588A-1743-4A90-B9DE-FAE60512B6A4}"/>
              </a:ext>
            </a:extLst>
          </p:cNvPr>
          <p:cNvSpPr txBox="1"/>
          <p:nvPr/>
        </p:nvSpPr>
        <p:spPr>
          <a:xfrm>
            <a:off x="4927787" y="2611800"/>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
        <p:nvSpPr>
          <p:cNvPr id="41" name="TextBox 40">
            <a:extLst>
              <a:ext uri="{FF2B5EF4-FFF2-40B4-BE49-F238E27FC236}">
                <a16:creationId xmlns:a16="http://schemas.microsoft.com/office/drawing/2014/main" id="{E2C40DF0-5231-4ECF-814D-0FB6A391EC06}"/>
              </a:ext>
            </a:extLst>
          </p:cNvPr>
          <p:cNvSpPr txBox="1"/>
          <p:nvPr/>
        </p:nvSpPr>
        <p:spPr>
          <a:xfrm>
            <a:off x="9699628" y="2453338"/>
            <a:ext cx="16645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rPr>
              <a:t>*</a:t>
            </a:r>
          </a:p>
        </p:txBody>
      </p:sp>
    </p:spTree>
    <p:extLst>
      <p:ext uri="{BB962C8B-B14F-4D97-AF65-F5344CB8AC3E}">
        <p14:creationId xmlns:p14="http://schemas.microsoft.com/office/powerpoint/2010/main" val="198902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D8733-4541-48E0-BBF0-3DFB4EE81686}"/>
              </a:ext>
            </a:extLst>
          </p:cNvPr>
          <p:cNvSpPr>
            <a:spLocks noGrp="1"/>
          </p:cNvSpPr>
          <p:nvPr>
            <p:ph type="title"/>
          </p:nvPr>
        </p:nvSpPr>
        <p:spPr/>
        <p:txBody>
          <a:bodyPr/>
          <a:lstStyle/>
          <a:p>
            <a:r>
              <a:rPr lang="en-GB" dirty="0"/>
              <a:t>TV sponsorship boosts awareness for lesser-known brands</a:t>
            </a:r>
          </a:p>
        </p:txBody>
      </p:sp>
      <p:sp>
        <p:nvSpPr>
          <p:cNvPr id="3" name="Text Placeholder 2">
            <a:extLst>
              <a:ext uri="{FF2B5EF4-FFF2-40B4-BE49-F238E27FC236}">
                <a16:creationId xmlns:a16="http://schemas.microsoft.com/office/drawing/2014/main" id="{4DDEF79B-177E-44F9-89CA-EEC6B8872695}"/>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6 high awareness brands, 5 lower awareness brands</a:t>
            </a:r>
          </a:p>
        </p:txBody>
      </p:sp>
      <p:graphicFrame>
        <p:nvGraphicFramePr>
          <p:cNvPr id="5" name="Content Placeholder 10">
            <a:extLst>
              <a:ext uri="{FF2B5EF4-FFF2-40B4-BE49-F238E27FC236}">
                <a16:creationId xmlns:a16="http://schemas.microsoft.com/office/drawing/2014/main" id="{4BBE73F1-AADA-4FB3-B154-FD580B6D3C30}"/>
              </a:ext>
            </a:extLst>
          </p:cNvPr>
          <p:cNvGraphicFramePr>
            <a:graphicFrameLocks/>
          </p:cNvGraphicFramePr>
          <p:nvPr>
            <p:extLst>
              <p:ext uri="{D42A27DB-BD31-4B8C-83A1-F6EECF244321}">
                <p14:modId xmlns:p14="http://schemas.microsoft.com/office/powerpoint/2010/main" val="252393954"/>
              </p:ext>
            </p:extLst>
          </p:nvPr>
        </p:nvGraphicFramePr>
        <p:xfrm>
          <a:off x="515815" y="1683584"/>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174A94B-B01A-474F-8841-920CADA47C32}"/>
              </a:ext>
            </a:extLst>
          </p:cNvPr>
          <p:cNvSpPr txBox="1"/>
          <p:nvPr/>
        </p:nvSpPr>
        <p:spPr>
          <a:xfrm rot="16200000">
            <a:off x="-279598" y="2824478"/>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3666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7BB5-EA1B-4949-84A3-AA90578CB766}"/>
              </a:ext>
            </a:extLst>
          </p:cNvPr>
          <p:cNvSpPr>
            <a:spLocks noGrp="1"/>
          </p:cNvSpPr>
          <p:nvPr>
            <p:ph type="title"/>
          </p:nvPr>
        </p:nvSpPr>
        <p:spPr/>
        <p:txBody>
          <a:bodyPr/>
          <a:lstStyle/>
          <a:p>
            <a:r>
              <a:rPr lang="en-GB" dirty="0"/>
              <a:t>The more integrated the sponsorship, the better</a:t>
            </a:r>
          </a:p>
        </p:txBody>
      </p:sp>
      <p:sp>
        <p:nvSpPr>
          <p:cNvPr id="3" name="Text Placeholder 2">
            <a:extLst>
              <a:ext uri="{FF2B5EF4-FFF2-40B4-BE49-F238E27FC236}">
                <a16:creationId xmlns:a16="http://schemas.microsoft.com/office/drawing/2014/main" id="{0EB8CA26-7398-455F-B181-8AF321C8D953}"/>
              </a:ext>
            </a:extLst>
          </p:cNvPr>
          <p:cNvSpPr>
            <a:spLocks noGrp="1"/>
          </p:cNvSpPr>
          <p:nvPr>
            <p:ph type="body" sz="quarter" idx="15"/>
          </p:nvPr>
        </p:nvSpPr>
        <p:spPr/>
        <p:txBody>
          <a:bodyPr/>
          <a:lstStyle/>
          <a:p>
            <a:pPr>
              <a:spcBef>
                <a:spcPts val="0"/>
              </a:spcBef>
            </a:pPr>
            <a:r>
              <a:rPr lang="en-GB" dirty="0"/>
              <a:t>Source: Get with the Programmes, 2017, Thinkbox/YouGov. </a:t>
            </a:r>
          </a:p>
          <a:p>
            <a:pPr>
              <a:spcBef>
                <a:spcPts val="0"/>
              </a:spcBef>
            </a:pPr>
            <a:r>
              <a:rPr lang="en-GB" dirty="0"/>
              <a:t>Base: 22 badging only, 9 some integration, 4 fully integrated</a:t>
            </a:r>
          </a:p>
        </p:txBody>
      </p:sp>
      <p:graphicFrame>
        <p:nvGraphicFramePr>
          <p:cNvPr id="4" name="Content Placeholder 10">
            <a:extLst>
              <a:ext uri="{FF2B5EF4-FFF2-40B4-BE49-F238E27FC236}">
                <a16:creationId xmlns:a16="http://schemas.microsoft.com/office/drawing/2014/main" id="{C5E15AAB-817B-4682-864E-A18A3784310C}"/>
              </a:ext>
            </a:extLst>
          </p:cNvPr>
          <p:cNvGraphicFramePr>
            <a:graphicFrameLocks/>
          </p:cNvGraphicFramePr>
          <p:nvPr>
            <p:extLst>
              <p:ext uri="{D42A27DB-BD31-4B8C-83A1-F6EECF244321}">
                <p14:modId xmlns:p14="http://schemas.microsoft.com/office/powerpoint/2010/main" val="1246761025"/>
              </p:ext>
            </p:extLst>
          </p:nvPr>
        </p:nvGraphicFramePr>
        <p:xfrm>
          <a:off x="515815" y="1640039"/>
          <a:ext cx="10779248" cy="341471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6EF8CA2-97E7-4606-8603-1CB13C898B9A}"/>
              </a:ext>
            </a:extLst>
          </p:cNvPr>
          <p:cNvSpPr txBox="1"/>
          <p:nvPr/>
        </p:nvSpPr>
        <p:spPr>
          <a:xfrm rot="16200000">
            <a:off x="-533218" y="2828296"/>
            <a:ext cx="281473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 POINT DIFF VIEWERS VS NON-VIEWERS</a:t>
            </a:r>
          </a:p>
        </p:txBody>
      </p:sp>
    </p:spTree>
    <p:extLst>
      <p:ext uri="{BB962C8B-B14F-4D97-AF65-F5344CB8AC3E}">
        <p14:creationId xmlns:p14="http://schemas.microsoft.com/office/powerpoint/2010/main" val="771497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AB2BB5CA-ABF0-44E0-94EB-7706461807CB"/>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5"/>
  <p:tag name="ISPRINGCLOUDFOLDERPATH" val="Repository/Nickable Charts/Effectiveness &amp; Planning/"/>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TV partnerships nickable charts"/>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1373</Words>
  <Application>Microsoft Office PowerPoint</Application>
  <PresentationFormat>Widescreen</PresentationFormat>
  <Paragraphs>151</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Thinkbox</vt:lpstr>
      <vt:lpstr>TV partnerships nickable charts  </vt:lpstr>
      <vt:lpstr>The power of TV partnerships</vt:lpstr>
      <vt:lpstr>TV partnerships are special</vt:lpstr>
      <vt:lpstr>Maximising effect</vt:lpstr>
      <vt:lpstr>TV partnerships are a powerful driver of brand health</vt:lpstr>
      <vt:lpstr>Sponsorships magnify a brand’s stature for viewers</vt:lpstr>
      <vt:lpstr>Creative fit is key to maximising impact of TV sponsorship</vt:lpstr>
      <vt:lpstr>TV sponsorship boosts awareness for lesser-known brands</vt:lpstr>
      <vt:lpstr>The more integrated the sponsorship, the better</vt:lpstr>
      <vt:lpstr>Long-term partnerships deliver better brand results</vt:lpstr>
      <vt:lpstr>The brand effects from sponsorship are long-lasting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 partnerships nickable charts</dc:title>
  <dc:creator>Oliver Robertson</dc:creator>
  <cp:lastModifiedBy>Nailah Uddin</cp:lastModifiedBy>
  <cp:revision>63</cp:revision>
  <dcterms:created xsi:type="dcterms:W3CDTF">2020-06-16T11:20:20Z</dcterms:created>
  <dcterms:modified xsi:type="dcterms:W3CDTF">2024-04-08T08:34:44Z</dcterms:modified>
</cp:coreProperties>
</file>