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68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57107" autoAdjust="0"/>
  </p:normalViewPr>
  <p:slideViewPr>
    <p:cSldViewPr snapToGrid="0">
      <p:cViewPr varScale="1">
        <p:scale>
          <a:sx n="61" d="100"/>
          <a:sy n="61" d="100"/>
        </p:scale>
        <p:origin x="690" y="60"/>
      </p:cViewPr>
      <p:guideLst/>
    </p:cSldViewPr>
  </p:slideViewPr>
  <p:notesTextViewPr>
    <p:cViewPr>
      <p:scale>
        <a:sx n="1" d="1"/>
        <a:sy n="1" d="1"/>
      </p:scale>
      <p:origin x="0" y="-864"/>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21/08/2019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Bookbea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Challenge:</a:t>
            </a:r>
          </a:p>
          <a:p>
            <a:r>
              <a:rPr lang="en-GB" dirty="0" err="1"/>
              <a:t>Bookbeat</a:t>
            </a:r>
            <a:r>
              <a:rPr lang="en-GB" dirty="0"/>
              <a:t> is an audiobook service which was launched in the UK in February 2017. It is owned by Bonnier, who have over a hundred years’ worth of experience with creating, refining, and distributing great stories.</a:t>
            </a:r>
          </a:p>
          <a:p>
            <a:endParaRPr lang="en-GB" dirty="0"/>
          </a:p>
          <a:p>
            <a:r>
              <a:rPr lang="en-GB" dirty="0" err="1"/>
              <a:t>Bookbeat’s</a:t>
            </a:r>
            <a:r>
              <a:rPr lang="en-GB" dirty="0"/>
              <a:t> winning formula, that had worked in Northern Europe, consisted of podcasts, influencers and digital display but this approach failed to deliver in the UK market. This was due to podcasts in the UK having an expensive cost per sign up and influencer activity being susceptible to wastage by reaching individuals who consume media in English but reside in territories that cannot use </a:t>
            </a:r>
            <a:r>
              <a:rPr lang="en-GB" dirty="0" err="1"/>
              <a:t>Bookbeat</a:t>
            </a:r>
            <a:r>
              <a:rPr lang="en-GB" dirty="0"/>
              <a:t>.</a:t>
            </a:r>
          </a:p>
          <a:p>
            <a:endParaRPr lang="en-GB" dirty="0"/>
          </a:p>
          <a:p>
            <a:r>
              <a:rPr lang="en-GB" dirty="0"/>
              <a:t>Their primary objectives were to:</a:t>
            </a:r>
          </a:p>
          <a:p>
            <a:r>
              <a:rPr lang="en-GB" dirty="0"/>
              <a:t>increase awareness (to be evidenced by increased traffic to site)</a:t>
            </a:r>
          </a:p>
          <a:p>
            <a:r>
              <a:rPr lang="en-GB" dirty="0"/>
              <a:t>drive consideration of the service.</a:t>
            </a:r>
          </a:p>
          <a:p>
            <a:endParaRPr lang="en-GB" dirty="0"/>
          </a:p>
          <a:p>
            <a:r>
              <a:rPr lang="en-GB" dirty="0" err="1"/>
              <a:t>Bookbeat</a:t>
            </a:r>
            <a:r>
              <a:rPr lang="en-GB" dirty="0"/>
              <a:t> therefore tasked their media agency, Starcom, to create a strategy for a larger-scale UK campaign to run in late 2017.</a:t>
            </a:r>
          </a:p>
          <a:p>
            <a:endParaRPr lang="en-GB" dirty="0"/>
          </a:p>
          <a:p>
            <a:r>
              <a:rPr lang="en-GB" b="1" dirty="0"/>
              <a:t>Solution:</a:t>
            </a:r>
          </a:p>
          <a:p>
            <a:r>
              <a:rPr lang="en-GB" sz="1200" b="0" i="0" kern="1200" dirty="0">
                <a:solidFill>
                  <a:schemeClr val="tx1"/>
                </a:solidFill>
                <a:effectLst/>
                <a:latin typeface="+mn-lt"/>
                <a:ea typeface="+mn-ea"/>
                <a:cs typeface="+mn-cs"/>
              </a:rPr>
              <a:t>In order to create the large scale desired, </a:t>
            </a:r>
            <a:r>
              <a:rPr lang="en-GB" sz="1200" b="0" i="0" kern="1200" dirty="0" err="1">
                <a:solidFill>
                  <a:schemeClr val="tx1"/>
                </a:solidFill>
                <a:effectLst/>
                <a:latin typeface="+mn-lt"/>
                <a:ea typeface="+mn-ea"/>
                <a:cs typeface="+mn-cs"/>
              </a:rPr>
              <a:t>Bookbeat</a:t>
            </a:r>
            <a:r>
              <a:rPr lang="en-GB" sz="1200" b="0" i="0" kern="1200" dirty="0">
                <a:solidFill>
                  <a:schemeClr val="tx1"/>
                </a:solidFill>
                <a:effectLst/>
                <a:latin typeface="+mn-lt"/>
                <a:ea typeface="+mn-ea"/>
                <a:cs typeface="+mn-cs"/>
              </a:rPr>
              <a:t> decided to try TV for the first time. This is because TV is extremely successful at delivering high profit ROI and so they were confident that the TV campaign would drive sign-ups. As well as this, the ‘fame’ effect created by an advert appearing on TV would help the campaign feel much weightier than its &lt;£100k budget.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TV ads are nearly six times more talked about than the next nearest media (source: Ipsos Media CT), which was exactly what was needed to create buzz around the brand. As such, 100% of the campaign budget was invested into TV.</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Results:</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Planned TVRs in both regions over-delivered by a double-digit percentage</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40% of all UK Individuals were reached by the campaign at a frequency of more than 3</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The uplift in traffic to site was a considerable 235% when compared to week before campaign</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Total number of Page Views increased by an astounding 653% when compared to week before campaign</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The average session duration increased by 262% when compared to week before campaign</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In summary, not only did the TV campaign drive more visitors to the site, but these visitors were of a higher quality, spending more time with the brand and its content. </a:t>
            </a:r>
            <a:r>
              <a:rPr lang="en-GB" sz="1200" b="0" i="0" u="none" strike="noStrike" kern="1200" dirty="0" err="1">
                <a:solidFill>
                  <a:schemeClr val="tx1"/>
                </a:solidFill>
                <a:effectLst/>
                <a:latin typeface="+mn-lt"/>
                <a:ea typeface="+mn-ea"/>
                <a:cs typeface="+mn-cs"/>
              </a:rPr>
              <a:t>Bookbeat</a:t>
            </a:r>
            <a:r>
              <a:rPr lang="en-GB" sz="1200" b="0" i="0" u="none" strike="noStrike" kern="1200" dirty="0">
                <a:solidFill>
                  <a:schemeClr val="tx1"/>
                </a:solidFill>
                <a:effectLst/>
                <a:latin typeface="+mn-lt"/>
                <a:ea typeface="+mn-ea"/>
                <a:cs typeface="+mn-cs"/>
              </a:rPr>
              <a:t> deemed the campaign so successful that this led to increased investment in TV in the UK in 2018.</a:t>
            </a:r>
          </a:p>
          <a:p>
            <a:endParaRPr lang="en-GB" sz="1200" b="0" i="0" u="none" strike="noStrike"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For the full case study and to view the ad campaigns visit: </a:t>
            </a:r>
            <a:r>
              <a:rPr lang="en-GB" dirty="0">
                <a:hlinkClick r:id="rId3"/>
              </a:rPr>
              <a:t>https://www.thinkbox.tv/Case-studies/Bookbeat</a:t>
            </a:r>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2839209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21/08/2019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21/08/2019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21/08/2019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21/08/2019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21/08/2019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21/08/2019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21/08/2019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101F92-4A28-41B0-8902-FFB833ED66BE}"/>
              </a:ext>
            </a:extLst>
          </p:cNvPr>
          <p:cNvSpPr>
            <a:spLocks noGrp="1"/>
          </p:cNvSpPr>
          <p:nvPr>
            <p:ph type="title"/>
          </p:nvPr>
        </p:nvSpPr>
        <p:spPr>
          <a:xfrm>
            <a:off x="371476" y="466263"/>
            <a:ext cx="9641977" cy="1021181"/>
          </a:xfrm>
        </p:spPr>
        <p:txBody>
          <a:bodyPr/>
          <a:lstStyle/>
          <a:p>
            <a:r>
              <a:rPr lang="en-GB" dirty="0" err="1">
                <a:solidFill>
                  <a:schemeClr val="accent6"/>
                </a:solidFill>
              </a:rPr>
              <a:t>Bookbeat</a:t>
            </a:r>
            <a:r>
              <a:rPr lang="en-GB" dirty="0">
                <a:solidFill>
                  <a:schemeClr val="accent6"/>
                </a:solidFill>
              </a:rPr>
              <a:t> campaign makes noise by using TV</a:t>
            </a:r>
          </a:p>
        </p:txBody>
      </p:sp>
      <p:sp>
        <p:nvSpPr>
          <p:cNvPr id="6" name="Text Placeholder 5">
            <a:extLst>
              <a:ext uri="{FF2B5EF4-FFF2-40B4-BE49-F238E27FC236}">
                <a16:creationId xmlns:a16="http://schemas.microsoft.com/office/drawing/2014/main" id="{09D816ED-5D57-47AF-AB97-2EF491BB7B67}"/>
              </a:ext>
            </a:extLst>
          </p:cNvPr>
          <p:cNvSpPr>
            <a:spLocks noGrp="1"/>
          </p:cNvSpPr>
          <p:nvPr>
            <p:ph type="body" sz="quarter" idx="13"/>
          </p:nvPr>
        </p:nvSpPr>
        <p:spPr>
          <a:xfrm>
            <a:off x="371476" y="1845298"/>
            <a:ext cx="4368867" cy="4000833"/>
          </a:xfrm>
        </p:spPr>
        <p:txBody>
          <a:bodyPr>
            <a:normAutofit fontScale="92500" lnSpcReduction="10000"/>
          </a:bodyPr>
          <a:lstStyle/>
          <a:p>
            <a:r>
              <a:rPr lang="en-GB" u="sng" dirty="0"/>
              <a:t>Challenge</a:t>
            </a:r>
          </a:p>
          <a:p>
            <a:pPr marL="285750" indent="-285750">
              <a:buFont typeface="Arial" panose="020B0604020202020204" pitchFamily="34" charset="0"/>
              <a:buChar char="•"/>
            </a:pPr>
            <a:r>
              <a:rPr lang="en-GB" dirty="0"/>
              <a:t>Increase awareness and drive consideration in the UK through traffic to site </a:t>
            </a:r>
          </a:p>
          <a:p>
            <a:r>
              <a:rPr lang="en-GB" u="sng" dirty="0"/>
              <a:t>Solution</a:t>
            </a:r>
          </a:p>
          <a:p>
            <a:pPr marL="285750" indent="-285750">
              <a:buFont typeface="Arial" panose="020B0604020202020204" pitchFamily="34" charset="0"/>
              <a:buChar char="•"/>
            </a:pPr>
            <a:r>
              <a:rPr lang="en-GB" dirty="0"/>
              <a:t>Invest 100% of &lt;£100k budget in to TV</a:t>
            </a:r>
          </a:p>
          <a:p>
            <a:pPr marL="285750" indent="-285750">
              <a:buFont typeface="Arial" panose="020B0604020202020204" pitchFamily="34" charset="0"/>
              <a:buChar char="•"/>
            </a:pPr>
            <a:r>
              <a:rPr lang="en-GB" dirty="0"/>
              <a:t>Regional campaign for one week early December on the ITV region Granada and STV in Scotland </a:t>
            </a:r>
          </a:p>
          <a:p>
            <a:r>
              <a:rPr lang="en-GB" u="sng" dirty="0"/>
              <a:t>Results</a:t>
            </a:r>
          </a:p>
          <a:p>
            <a:pPr marL="285750" indent="-285750">
              <a:lnSpc>
                <a:spcPct val="110000"/>
              </a:lnSpc>
              <a:buFont typeface="Arial" panose="020B0604020202020204" pitchFamily="34" charset="0"/>
              <a:buChar char="•"/>
            </a:pPr>
            <a:r>
              <a:rPr lang="en-GB" dirty="0"/>
              <a:t>The uplift in traffic to the site was 235% when the campaign launched on TV</a:t>
            </a:r>
          </a:p>
          <a:p>
            <a:pPr marL="285750" indent="-285750">
              <a:lnSpc>
                <a:spcPct val="110000"/>
              </a:lnSpc>
              <a:buFont typeface="Arial" panose="020B0604020202020204" pitchFamily="34" charset="0"/>
              <a:buChar char="•"/>
            </a:pPr>
            <a:r>
              <a:rPr lang="en-GB" dirty="0"/>
              <a:t>40% of all UK individuals were reached by the campaign at a frequency of more than 3 </a:t>
            </a:r>
          </a:p>
        </p:txBody>
      </p:sp>
      <p:pic>
        <p:nvPicPr>
          <p:cNvPr id="21" name="Picture Placeholder 20">
            <a:extLst>
              <a:ext uri="{FF2B5EF4-FFF2-40B4-BE49-F238E27FC236}">
                <a16:creationId xmlns:a16="http://schemas.microsoft.com/office/drawing/2014/main" id="{9091064D-1B15-4639-B465-F2DF0627D80A}"/>
              </a:ext>
            </a:extLst>
          </p:cNvPr>
          <p:cNvPicPr>
            <a:picLocks noGrp="1" noChangeAspect="1"/>
          </p:cNvPicPr>
          <p:nvPr>
            <p:ph type="pic" sz="quarter" idx="14"/>
          </p:nvPr>
        </p:nvPicPr>
        <p:blipFill>
          <a:blip r:embed="rId3"/>
          <a:srcRect t="773" b="773"/>
          <a:stretch>
            <a:fillRect/>
          </a:stretch>
        </p:blipFill>
        <p:spPr>
          <a:prstGeom prst="rect">
            <a:avLst/>
          </a:prstGeom>
        </p:spPr>
      </p:pic>
      <p:pic>
        <p:nvPicPr>
          <p:cNvPr id="22" name="Picture 21">
            <a:extLst>
              <a:ext uri="{FF2B5EF4-FFF2-40B4-BE49-F238E27FC236}">
                <a16:creationId xmlns:a16="http://schemas.microsoft.com/office/drawing/2014/main" id="{8A07469E-7A97-4A58-BBC8-6A9F06F13282}"/>
              </a:ext>
            </a:extLst>
          </p:cNvPr>
          <p:cNvPicPr>
            <a:picLocks noChangeAspect="1"/>
          </p:cNvPicPr>
          <p:nvPr/>
        </p:nvPicPr>
        <p:blipFill>
          <a:blip r:embed="rId4"/>
          <a:stretch>
            <a:fillRect/>
          </a:stretch>
        </p:blipFill>
        <p:spPr>
          <a:xfrm>
            <a:off x="9132437" y="108409"/>
            <a:ext cx="1307334" cy="868444"/>
          </a:xfrm>
          <a:prstGeom prst="rect">
            <a:avLst/>
          </a:prstGeom>
        </p:spPr>
      </p:pic>
      <p:pic>
        <p:nvPicPr>
          <p:cNvPr id="23" name="Picture 22">
            <a:extLst>
              <a:ext uri="{FF2B5EF4-FFF2-40B4-BE49-F238E27FC236}">
                <a16:creationId xmlns:a16="http://schemas.microsoft.com/office/drawing/2014/main" id="{1EFD9ED1-E1EA-4A6A-90C2-FC98A4491244}"/>
              </a:ext>
            </a:extLst>
          </p:cNvPr>
          <p:cNvPicPr>
            <a:picLocks noChangeAspect="1"/>
          </p:cNvPicPr>
          <p:nvPr/>
        </p:nvPicPr>
        <p:blipFill>
          <a:blip r:embed="rId5"/>
          <a:stretch>
            <a:fillRect/>
          </a:stretch>
        </p:blipFill>
        <p:spPr>
          <a:xfrm>
            <a:off x="10013453" y="1008911"/>
            <a:ext cx="2159971" cy="589083"/>
          </a:xfrm>
          <a:prstGeom prst="rect">
            <a:avLst/>
          </a:prstGeom>
        </p:spPr>
      </p:pic>
    </p:spTree>
    <p:extLst>
      <p:ext uri="{BB962C8B-B14F-4D97-AF65-F5344CB8AC3E}">
        <p14:creationId xmlns:p14="http://schemas.microsoft.com/office/powerpoint/2010/main" val="196163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TotalTime>
  <Words>524</Words>
  <Application>Microsoft Office PowerPoint</Application>
  <PresentationFormat>Widescreen</PresentationFormat>
  <Paragraphs>36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Bookbeat campaign makes noise by using TV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Hannah McMullen</cp:lastModifiedBy>
  <cp:revision>42</cp:revision>
  <dcterms:created xsi:type="dcterms:W3CDTF">2018-11-16T11:43:00Z</dcterms:created>
  <dcterms:modified xsi:type="dcterms:W3CDTF">2019-08-21T08:01:26Z</dcterms:modified>
</cp:coreProperties>
</file>