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376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6ACE"/>
    <a:srgbClr val="372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bg2"/>
                </a:solidFill>
                <a:latin typeface="Arial (Body)"/>
                <a:ea typeface="+mn-ea"/>
                <a:cs typeface="+mn-cs"/>
              </a:defRPr>
            </a:pPr>
            <a:r>
              <a:rPr lang="en-GB" sz="1000" b="0" i="0" u="none" strike="noStrike" kern="1200" spc="0" baseline="0" dirty="0">
                <a:solidFill>
                  <a:schemeClr val="bg2"/>
                </a:solidFill>
                <a:latin typeface="Arial (Body)"/>
              </a:rPr>
              <a:t>Saturation based on immediate payback – all category average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bg2"/>
              </a:solidFill>
              <a:latin typeface="Arial (Body)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69B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13D-486F-94AD-D54D13ED0C73}"/>
              </c:ext>
            </c:extLst>
          </c:dPt>
          <c:dPt>
            <c:idx val="1"/>
            <c:invertIfNegative val="0"/>
            <c:bubble3D val="0"/>
            <c:spPr>
              <a:solidFill>
                <a:srgbClr val="9CCD9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13D-486F-94AD-D54D13ED0C73}"/>
              </c:ext>
            </c:extLst>
          </c:dPt>
          <c:dPt>
            <c:idx val="2"/>
            <c:invertIfNegative val="0"/>
            <c:bubble3D val="0"/>
            <c:spPr>
              <a:solidFill>
                <a:srgbClr val="766AC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13D-486F-94AD-D54D13ED0C73}"/>
              </c:ext>
            </c:extLst>
          </c:dPt>
          <c:dPt>
            <c:idx val="3"/>
            <c:invertIfNegative val="0"/>
            <c:bubble3D val="0"/>
            <c:spPr>
              <a:solidFill>
                <a:srgbClr val="09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13D-486F-94AD-D54D13ED0C73}"/>
              </c:ext>
            </c:extLst>
          </c:dPt>
          <c:dPt>
            <c:idx val="4"/>
            <c:invertIfNegative val="0"/>
            <c:bubble3D val="0"/>
            <c:spPr>
              <a:solidFill>
                <a:srgbClr val="EE72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13D-486F-94AD-D54D13ED0C73}"/>
              </c:ext>
            </c:extLst>
          </c:dPt>
          <c:dPt>
            <c:idx val="5"/>
            <c:invertIfNegative val="0"/>
            <c:bubble3D val="0"/>
            <c:spPr>
              <a:solidFill>
                <a:srgbClr val="BD09A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13D-486F-94AD-D54D13ED0C73}"/>
              </c:ext>
            </c:extLst>
          </c:dPt>
          <c:dPt>
            <c:idx val="6"/>
            <c:invertIfNegative val="0"/>
            <c:bubble3D val="0"/>
            <c:spPr>
              <a:solidFill>
                <a:srgbClr val="FFCA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13D-486F-94AD-D54D13ED0C73}"/>
              </c:ext>
            </c:extLst>
          </c:dPt>
          <c:dPt>
            <c:idx val="7"/>
            <c:invertIfNegative val="0"/>
            <c:bubble3D val="0"/>
            <c:spPr>
              <a:solidFill>
                <a:srgbClr val="BCCF0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13D-486F-94AD-D54D13ED0C73}"/>
              </c:ext>
            </c:extLst>
          </c:dPt>
          <c:dPt>
            <c:idx val="8"/>
            <c:invertIfNegative val="0"/>
            <c:bubble3D val="0"/>
            <c:spPr>
              <a:solidFill>
                <a:srgbClr val="372D8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3D-486F-94AD-D54D13ED0C73}"/>
              </c:ext>
            </c:extLst>
          </c:dPt>
          <c:dPt>
            <c:idx val="9"/>
            <c:invertIfNegative val="0"/>
            <c:bubble3D val="0"/>
            <c:spPr>
              <a:solidFill>
                <a:srgbClr val="E306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3D-486F-94AD-D54D13ED0C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Paid Social</c:v>
                </c:pt>
                <c:pt idx="1">
                  <c:v>Online Display</c:v>
                </c:pt>
                <c:pt idx="2">
                  <c:v>Online Video</c:v>
                </c:pt>
                <c:pt idx="3">
                  <c:v>Generic PPC</c:v>
                </c:pt>
                <c:pt idx="4">
                  <c:v>BVOD</c:v>
                </c:pt>
                <c:pt idx="5">
                  <c:v>OOH</c:v>
                </c:pt>
                <c:pt idx="6">
                  <c:v>Cinema</c:v>
                </c:pt>
                <c:pt idx="7">
                  <c:v>Audio</c:v>
                </c:pt>
                <c:pt idx="8">
                  <c:v>Print</c:v>
                </c:pt>
                <c:pt idx="9">
                  <c:v>Linear TV</c:v>
                </c:pt>
              </c:strCache>
            </c:strRef>
          </c:cat>
          <c:val>
            <c:numRef>
              <c:f>Sheet1!$B$2:$B$11</c:f>
              <c:numCache>
                <c:formatCode>"£"#,##0</c:formatCode>
                <c:ptCount val="10"/>
                <c:pt idx="0">
                  <c:v>31000</c:v>
                </c:pt>
                <c:pt idx="1">
                  <c:v>31000</c:v>
                </c:pt>
                <c:pt idx="2">
                  <c:v>40000</c:v>
                </c:pt>
                <c:pt idx="3">
                  <c:v>47000</c:v>
                </c:pt>
                <c:pt idx="4">
                  <c:v>54000</c:v>
                </c:pt>
                <c:pt idx="5">
                  <c:v>56000</c:v>
                </c:pt>
                <c:pt idx="6">
                  <c:v>58000</c:v>
                </c:pt>
                <c:pt idx="7">
                  <c:v>92000</c:v>
                </c:pt>
                <c:pt idx="8">
                  <c:v>123000</c:v>
                </c:pt>
                <c:pt idx="9">
                  <c:v>330000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3D-486F-94AD-D54D13ED0C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Paid Social</c:v>
                </c:pt>
                <c:pt idx="1">
                  <c:v>Online Display</c:v>
                </c:pt>
                <c:pt idx="2">
                  <c:v>Online Video</c:v>
                </c:pt>
                <c:pt idx="3">
                  <c:v>Generic PPC</c:v>
                </c:pt>
                <c:pt idx="4">
                  <c:v>BVOD</c:v>
                </c:pt>
                <c:pt idx="5">
                  <c:v>OOH</c:v>
                </c:pt>
                <c:pt idx="6">
                  <c:v>Cinema</c:v>
                </c:pt>
                <c:pt idx="7">
                  <c:v>Audio</c:v>
                </c:pt>
                <c:pt idx="8">
                  <c:v>Print</c:v>
                </c:pt>
                <c:pt idx="9">
                  <c:v>Linear TV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913D-486F-94AD-D54D13ED0C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Paid Social</c:v>
                </c:pt>
                <c:pt idx="1">
                  <c:v>Online Display</c:v>
                </c:pt>
                <c:pt idx="2">
                  <c:v>Online Video</c:v>
                </c:pt>
                <c:pt idx="3">
                  <c:v>Generic PPC</c:v>
                </c:pt>
                <c:pt idx="4">
                  <c:v>BVOD</c:v>
                </c:pt>
                <c:pt idx="5">
                  <c:v>OOH</c:v>
                </c:pt>
                <c:pt idx="6">
                  <c:v>Cinema</c:v>
                </c:pt>
                <c:pt idx="7">
                  <c:v>Audio</c:v>
                </c:pt>
                <c:pt idx="8">
                  <c:v>Print</c:v>
                </c:pt>
                <c:pt idx="9">
                  <c:v>Linear TV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913D-486F-94AD-D54D13ED0C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80"/>
        <c:axId val="349128159"/>
        <c:axId val="349141119"/>
      </c:barChart>
      <c:catAx>
        <c:axId val="3491281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141119"/>
        <c:crosses val="autoZero"/>
        <c:auto val="1"/>
        <c:lblAlgn val="ctr"/>
        <c:lblOffset val="100"/>
        <c:noMultiLvlLbl val="0"/>
      </c:catAx>
      <c:valAx>
        <c:axId val="3491411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kern="1200" baseline="0" dirty="0">
                    <a:solidFill>
                      <a:schemeClr val="bg2"/>
                    </a:solidFill>
                  </a:rPr>
                  <a:t>Saturation Point - Weekly - Based on Immediate Payback only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128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D66AB-32D3-4073-B858-25ED766F85C7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CA319-D617-44D2-963D-BC9F55226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5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DFD36-33EA-4DB4-B32D-6EBE0B1D4496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02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372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68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989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583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402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13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780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587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467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/>
              <a:t>XXX%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435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102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603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120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210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230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303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931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13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028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517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38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370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735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3186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6682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733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763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578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49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228706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8D163-DE29-6BA6-A607-5B0CFC90B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TV has the highest weekly saturation point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7D18E-7EF0-3D48-B0DF-1CA994B4B5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Saturation point based on all category average. Saturation ranking &amp; values will vary sector to sector</a:t>
            </a:r>
          </a:p>
          <a:p>
            <a:pPr>
              <a:spcBef>
                <a:spcPts val="0"/>
              </a:spcBef>
            </a:pPr>
            <a:r>
              <a:rPr lang="en-US" dirty="0"/>
              <a:t>Source: Profit Ability 2, April 2024 – Short term benchmarks: Ebiquity, EssenceMediacom, Gain Theory, Mindshare, Wavemaker UK.  Immediate effect = profit volume in week of advertising spend</a:t>
            </a:r>
          </a:p>
          <a:p>
            <a:pPr>
              <a:spcBef>
                <a:spcPts val="0"/>
              </a:spcBef>
            </a:pPr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4CC5F02-5FAC-424B-15ED-007D4DD9139E}"/>
              </a:ext>
            </a:extLst>
          </p:cNvPr>
          <p:cNvGraphicFramePr/>
          <p:nvPr/>
        </p:nvGraphicFramePr>
        <p:xfrm>
          <a:off x="561973" y="1381125"/>
          <a:ext cx="1080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876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Arial (Body)</vt:lpstr>
      <vt:lpstr>Calibri</vt:lpstr>
      <vt:lpstr>Thinkbox</vt:lpstr>
      <vt:lpstr>TV has the highest weekly saturation point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Nailah Uddin</dc:creator>
  <cp:lastModifiedBy>Nailah Uddin</cp:lastModifiedBy>
  <cp:revision>4</cp:revision>
  <dcterms:created xsi:type="dcterms:W3CDTF">2024-09-06T08:24:35Z</dcterms:created>
  <dcterms:modified xsi:type="dcterms:W3CDTF">2024-11-08T10:20:51Z</dcterms:modified>
</cp:coreProperties>
</file>