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37627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6ACE"/>
    <a:srgbClr val="372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bg2"/>
                </a:solidFill>
                <a:latin typeface="Arial (Body)"/>
                <a:ea typeface="+mn-ea"/>
                <a:cs typeface="+mn-cs"/>
              </a:defRPr>
            </a:pPr>
            <a:r>
              <a:rPr lang="en-GB" sz="1000" b="0" i="0" u="none" strike="noStrike" kern="1200" spc="0" baseline="0" dirty="0">
                <a:solidFill>
                  <a:schemeClr val="bg2"/>
                </a:solidFill>
                <a:latin typeface="Arial (Body)"/>
              </a:rPr>
              <a:t>Saturation based on immediate payback – all category average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bg2"/>
              </a:solidFill>
              <a:latin typeface="Arial (Body)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69B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13D-486F-94AD-D54D13ED0C73}"/>
              </c:ext>
            </c:extLst>
          </c:dPt>
          <c:dPt>
            <c:idx val="1"/>
            <c:invertIfNegative val="0"/>
            <c:bubble3D val="0"/>
            <c:spPr>
              <a:solidFill>
                <a:srgbClr val="9CCD9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913D-486F-94AD-D54D13ED0C73}"/>
              </c:ext>
            </c:extLst>
          </c:dPt>
          <c:dPt>
            <c:idx val="2"/>
            <c:invertIfNegative val="0"/>
            <c:bubble3D val="0"/>
            <c:spPr>
              <a:solidFill>
                <a:srgbClr val="766ACE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13D-486F-94AD-D54D13ED0C73}"/>
              </c:ext>
            </c:extLst>
          </c:dPt>
          <c:dPt>
            <c:idx val="3"/>
            <c:invertIfNegative val="0"/>
            <c:bubble3D val="0"/>
            <c:spPr>
              <a:solidFill>
                <a:srgbClr val="09BD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913D-486F-94AD-D54D13ED0C73}"/>
              </c:ext>
            </c:extLst>
          </c:dPt>
          <c:dPt>
            <c:idx val="4"/>
            <c:invertIfNegative val="0"/>
            <c:bubble3D val="0"/>
            <c:spPr>
              <a:solidFill>
                <a:srgbClr val="EE720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13D-486F-94AD-D54D13ED0C73}"/>
              </c:ext>
            </c:extLst>
          </c:dPt>
          <c:dPt>
            <c:idx val="5"/>
            <c:invertIfNegative val="0"/>
            <c:bubble3D val="0"/>
            <c:spPr>
              <a:solidFill>
                <a:srgbClr val="BD09A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913D-486F-94AD-D54D13ED0C73}"/>
              </c:ext>
            </c:extLst>
          </c:dPt>
          <c:dPt>
            <c:idx val="6"/>
            <c:invertIfNegative val="0"/>
            <c:bubble3D val="0"/>
            <c:spPr>
              <a:solidFill>
                <a:srgbClr val="FFCA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13D-486F-94AD-D54D13ED0C73}"/>
              </c:ext>
            </c:extLst>
          </c:dPt>
          <c:dPt>
            <c:idx val="7"/>
            <c:invertIfNegative val="0"/>
            <c:bubble3D val="0"/>
            <c:spPr>
              <a:solidFill>
                <a:srgbClr val="BCCF0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913D-486F-94AD-D54D13ED0C73}"/>
              </c:ext>
            </c:extLst>
          </c:dPt>
          <c:dPt>
            <c:idx val="8"/>
            <c:invertIfNegative val="0"/>
            <c:bubble3D val="0"/>
            <c:spPr>
              <a:solidFill>
                <a:srgbClr val="372D8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13D-486F-94AD-D54D13ED0C73}"/>
              </c:ext>
            </c:extLst>
          </c:dPt>
          <c:dPt>
            <c:idx val="9"/>
            <c:invertIfNegative val="0"/>
            <c:bubble3D val="0"/>
            <c:spPr>
              <a:solidFill>
                <a:srgbClr val="E3061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13D-486F-94AD-D54D13ED0C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Paid Social</c:v>
                </c:pt>
                <c:pt idx="1">
                  <c:v>Online Display</c:v>
                </c:pt>
                <c:pt idx="2">
                  <c:v>Online Video</c:v>
                </c:pt>
                <c:pt idx="3">
                  <c:v>Generic PPC</c:v>
                </c:pt>
                <c:pt idx="4">
                  <c:v>BVOD</c:v>
                </c:pt>
                <c:pt idx="5">
                  <c:v>OOH</c:v>
                </c:pt>
                <c:pt idx="6">
                  <c:v>Cinema</c:v>
                </c:pt>
                <c:pt idx="7">
                  <c:v>Audio</c:v>
                </c:pt>
                <c:pt idx="8">
                  <c:v>Print</c:v>
                </c:pt>
                <c:pt idx="9">
                  <c:v>Linear TV</c:v>
                </c:pt>
              </c:strCache>
            </c:strRef>
          </c:cat>
          <c:val>
            <c:numRef>
              <c:f>Sheet1!$B$2:$B$11</c:f>
              <c:numCache>
                <c:formatCode>"£"#,##0</c:formatCode>
                <c:ptCount val="10"/>
                <c:pt idx="0">
                  <c:v>31000</c:v>
                </c:pt>
                <c:pt idx="1">
                  <c:v>31000</c:v>
                </c:pt>
                <c:pt idx="2">
                  <c:v>40000</c:v>
                </c:pt>
                <c:pt idx="3">
                  <c:v>47000</c:v>
                </c:pt>
                <c:pt idx="4">
                  <c:v>54000</c:v>
                </c:pt>
                <c:pt idx="5">
                  <c:v>56000</c:v>
                </c:pt>
                <c:pt idx="6">
                  <c:v>58000</c:v>
                </c:pt>
                <c:pt idx="7">
                  <c:v>92000</c:v>
                </c:pt>
                <c:pt idx="8">
                  <c:v>123000</c:v>
                </c:pt>
                <c:pt idx="9">
                  <c:v>330000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3D-486F-94AD-D54D13ED0C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Paid Social</c:v>
                </c:pt>
                <c:pt idx="1">
                  <c:v>Online Display</c:v>
                </c:pt>
                <c:pt idx="2">
                  <c:v>Online Video</c:v>
                </c:pt>
                <c:pt idx="3">
                  <c:v>Generic PPC</c:v>
                </c:pt>
                <c:pt idx="4">
                  <c:v>BVOD</c:v>
                </c:pt>
                <c:pt idx="5">
                  <c:v>OOH</c:v>
                </c:pt>
                <c:pt idx="6">
                  <c:v>Cinema</c:v>
                </c:pt>
                <c:pt idx="7">
                  <c:v>Audio</c:v>
                </c:pt>
                <c:pt idx="8">
                  <c:v>Print</c:v>
                </c:pt>
                <c:pt idx="9">
                  <c:v>Linear TV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913D-486F-94AD-D54D13ED0C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Paid Social</c:v>
                </c:pt>
                <c:pt idx="1">
                  <c:v>Online Display</c:v>
                </c:pt>
                <c:pt idx="2">
                  <c:v>Online Video</c:v>
                </c:pt>
                <c:pt idx="3">
                  <c:v>Generic PPC</c:v>
                </c:pt>
                <c:pt idx="4">
                  <c:v>BVOD</c:v>
                </c:pt>
                <c:pt idx="5">
                  <c:v>OOH</c:v>
                </c:pt>
                <c:pt idx="6">
                  <c:v>Cinema</c:v>
                </c:pt>
                <c:pt idx="7">
                  <c:v>Audio</c:v>
                </c:pt>
                <c:pt idx="8">
                  <c:v>Print</c:v>
                </c:pt>
                <c:pt idx="9">
                  <c:v>Linear TV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913D-486F-94AD-D54D13ED0C7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80"/>
        <c:axId val="349128159"/>
        <c:axId val="349141119"/>
      </c:barChart>
      <c:catAx>
        <c:axId val="3491281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141119"/>
        <c:crosses val="autoZero"/>
        <c:auto val="1"/>
        <c:lblAlgn val="ctr"/>
        <c:lblOffset val="100"/>
        <c:noMultiLvlLbl val="0"/>
      </c:catAx>
      <c:valAx>
        <c:axId val="3491411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bg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baseline="0" dirty="0">
                    <a:solidFill>
                      <a:schemeClr val="bg2"/>
                    </a:solidFill>
                  </a:rPr>
                  <a:t>Saturation Point - Weekly - Based on Immediate Payback only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bg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£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9128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D66AB-32D3-4073-B858-25ED766F85C7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CA319-D617-44D2-963D-BC9F55226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753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0DFD36-33EA-4DB4-B32D-6EBE0B1D4496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02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5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6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7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8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9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0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588" y="1292694"/>
            <a:ext cx="5298141" cy="2411176"/>
          </a:xfrm>
        </p:spPr>
        <p:txBody>
          <a:bodyPr anchor="t">
            <a:normAutofit/>
          </a:bodyPr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565622" y="571616"/>
            <a:ext cx="5530378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700" b="1" kern="1200" cap="none" spc="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7FD7B46-C0E5-4A41-9337-30B99A971FC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8588" y="3806104"/>
            <a:ext cx="5299200" cy="596244"/>
          </a:xfrm>
        </p:spPr>
        <p:txBody>
          <a:bodyPr lIns="108000" anchor="b" anchorCtr="0">
            <a:normAutofit/>
          </a:bodyPr>
          <a:lstStyle>
            <a:lvl1pPr>
              <a:defRPr sz="17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Speaker name</a:t>
            </a:r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372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Portrai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16"/>
          <p:cNvSpPr>
            <a:spLocks noGrp="1"/>
          </p:cNvSpPr>
          <p:nvPr>
            <p:ph type="pic" sz="quarter" idx="20"/>
          </p:nvPr>
        </p:nvSpPr>
        <p:spPr>
          <a:xfrm>
            <a:off x="3330340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16"/>
          <p:cNvSpPr>
            <a:spLocks noGrp="1"/>
          </p:cNvSpPr>
          <p:nvPr>
            <p:ph type="pic" sz="quarter" idx="21"/>
          </p:nvPr>
        </p:nvSpPr>
        <p:spPr>
          <a:xfrm>
            <a:off x="6181255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22"/>
          </p:nvPr>
        </p:nvSpPr>
        <p:spPr>
          <a:xfrm>
            <a:off x="9032169" y="1428750"/>
            <a:ext cx="2680405" cy="383698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4680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369668" y="1428750"/>
            <a:ext cx="6342907" cy="38369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9897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5442018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373566" y="447473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5340351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373566" y="2943366"/>
            <a:ext cx="4339009" cy="23223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583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71174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C83E0A7E-A4E1-41C3-86F6-B6D82D55655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30580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8">
            <a:extLst>
              <a:ext uri="{FF2B5EF4-FFF2-40B4-BE49-F238E27FC236}">
                <a16:creationId xmlns:a16="http://schemas.microsoft.com/office/drawing/2014/main" id="{2E7303BD-8C87-4547-94CC-49DD3934C1D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4505" y="1428750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3F505454-5599-4E41-93B7-601ECB1208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94505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3189B23B-90CA-44D3-94DB-D124B4FC4F6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30580" y="3411769"/>
            <a:ext cx="331806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402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7335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06728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479425" y="1428750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06728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427335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479425" y="3411769"/>
            <a:ext cx="3645289" cy="18539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137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614207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780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ng title text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4682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1930399"/>
            <a:ext cx="5181600" cy="4119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587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in bubble &amp;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221" y="651774"/>
            <a:ext cx="3714140" cy="10211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1221" y="1614207"/>
            <a:ext cx="3714140" cy="4051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467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ist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377758" y="2033529"/>
            <a:ext cx="4368867" cy="30591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6" y="182083"/>
            <a:ext cx="4459604" cy="1745777"/>
          </a:xfrm>
        </p:spPr>
        <p:txBody>
          <a:bodyPr bIns="0">
            <a:noAutofit/>
          </a:bodyPr>
          <a:lstStyle>
            <a:lvl1pPr>
              <a:defRPr sz="12600" kern="5000" spc="-700" baseline="0"/>
            </a:lvl1pPr>
          </a:lstStyle>
          <a:p>
            <a:r>
              <a:rPr lang="en-US"/>
              <a:t>XXX%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9" y="5365115"/>
            <a:ext cx="11334816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79425" y="1874892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4359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>
          <p15:clr>
            <a:srgbClr val="FBAE40"/>
          </p15:clr>
        </p15:guide>
        <p15:guide id="3" orient="horz" pos="216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979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6102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288" y="1140293"/>
            <a:ext cx="5298141" cy="2412000"/>
          </a:xfrm>
        </p:spPr>
        <p:txBody>
          <a:bodyPr anchor="t">
            <a:noAutofit/>
          </a:bodyPr>
          <a:lstStyle>
            <a:lvl1pPr algn="l"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71288" y="651155"/>
            <a:ext cx="6450012" cy="352613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1800" b="1" kern="1200" spc="30" baseline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603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Video -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9425" y="447473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176962" y="447472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5"/>
          </p:nvPr>
        </p:nvSpPr>
        <p:spPr>
          <a:xfrm>
            <a:off x="6177278" y="3063315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19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79425" y="3058519"/>
            <a:ext cx="5535613" cy="243542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120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creen video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DE1B2C-E2EB-4D98-843F-9CDD27271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3BE8F-C639-42D5-B26C-D4093C446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8228E9-593B-43BF-9FE7-6F9613A7A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89F17558-6D60-4901-A0B6-C4274AAB5238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4210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8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230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2858127" cy="35714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Picture Placeholder 15"/>
          <p:cNvSpPr>
            <a:spLocks noGrp="1"/>
          </p:cNvSpPr>
          <p:nvPr>
            <p:ph type="pic" sz="quarter" idx="14"/>
          </p:nvPr>
        </p:nvSpPr>
        <p:spPr>
          <a:xfrm>
            <a:off x="477203" y="4393565"/>
            <a:ext cx="1092517" cy="1092518"/>
          </a:xfrm>
          <a:prstGeom prst="ellipse">
            <a:avLst/>
          </a:prstGeom>
        </p:spPr>
        <p:txBody>
          <a:bodyPr>
            <a:normAutofit/>
          </a:bodyPr>
          <a:lstStyle>
            <a:lvl1pPr>
              <a:defRPr sz="1100"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8313420" y="-9729"/>
            <a:ext cx="3878580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Freeform 8"/>
          <p:cNvSpPr>
            <a:spLocks/>
          </p:cNvSpPr>
          <p:nvPr userDrawn="1"/>
        </p:nvSpPr>
        <p:spPr bwMode="auto">
          <a:xfrm>
            <a:off x="463293" y="3652420"/>
            <a:ext cx="3019046" cy="576786"/>
          </a:xfrm>
          <a:custGeom>
            <a:avLst/>
            <a:gdLst>
              <a:gd name="T0" fmla="*/ 26 w 716"/>
              <a:gd name="T1" fmla="*/ 2 h 132"/>
              <a:gd name="T2" fmla="*/ 26 w 716"/>
              <a:gd name="T3" fmla="*/ 0 h 132"/>
              <a:gd name="T4" fmla="*/ 13 w 716"/>
              <a:gd name="T5" fmla="*/ 3 h 132"/>
              <a:gd name="T6" fmla="*/ 4 w 716"/>
              <a:gd name="T7" fmla="*/ 11 h 132"/>
              <a:gd name="T8" fmla="*/ 0 w 716"/>
              <a:gd name="T9" fmla="*/ 26 h 132"/>
              <a:gd name="T10" fmla="*/ 0 w 716"/>
              <a:gd name="T11" fmla="*/ 132 h 132"/>
              <a:gd name="T12" fmla="*/ 690 w 716"/>
              <a:gd name="T13" fmla="*/ 132 h 132"/>
              <a:gd name="T14" fmla="*/ 702 w 716"/>
              <a:gd name="T15" fmla="*/ 128 h 132"/>
              <a:gd name="T16" fmla="*/ 711 w 716"/>
              <a:gd name="T17" fmla="*/ 121 h 132"/>
              <a:gd name="T18" fmla="*/ 716 w 716"/>
              <a:gd name="T19" fmla="*/ 106 h 132"/>
              <a:gd name="T20" fmla="*/ 716 w 716"/>
              <a:gd name="T21" fmla="*/ 26 h 132"/>
              <a:gd name="T22" fmla="*/ 712 w 716"/>
              <a:gd name="T23" fmla="*/ 13 h 132"/>
              <a:gd name="T24" fmla="*/ 705 w 716"/>
              <a:gd name="T25" fmla="*/ 4 h 132"/>
              <a:gd name="T26" fmla="*/ 690 w 716"/>
              <a:gd name="T27" fmla="*/ 0 h 132"/>
              <a:gd name="T28" fmla="*/ 26 w 716"/>
              <a:gd name="T29" fmla="*/ 0 h 132"/>
              <a:gd name="T30" fmla="*/ 26 w 716"/>
              <a:gd name="T31" fmla="*/ 2 h 132"/>
              <a:gd name="T32" fmla="*/ 26 w 716"/>
              <a:gd name="T33" fmla="*/ 4 h 132"/>
              <a:gd name="T34" fmla="*/ 690 w 716"/>
              <a:gd name="T35" fmla="*/ 4 h 132"/>
              <a:gd name="T36" fmla="*/ 702 w 716"/>
              <a:gd name="T37" fmla="*/ 7 h 132"/>
              <a:gd name="T38" fmla="*/ 710 w 716"/>
              <a:gd name="T39" fmla="*/ 19 h 132"/>
              <a:gd name="T40" fmla="*/ 711 w 716"/>
              <a:gd name="T41" fmla="*/ 24 h 132"/>
              <a:gd name="T42" fmla="*/ 712 w 716"/>
              <a:gd name="T43" fmla="*/ 25 h 132"/>
              <a:gd name="T44" fmla="*/ 712 w 716"/>
              <a:gd name="T45" fmla="*/ 25 h 132"/>
              <a:gd name="T46" fmla="*/ 712 w 716"/>
              <a:gd name="T47" fmla="*/ 26 h 132"/>
              <a:gd name="T48" fmla="*/ 712 w 716"/>
              <a:gd name="T49" fmla="*/ 106 h 132"/>
              <a:gd name="T50" fmla="*/ 708 w 716"/>
              <a:gd name="T51" fmla="*/ 118 h 132"/>
              <a:gd name="T52" fmla="*/ 697 w 716"/>
              <a:gd name="T53" fmla="*/ 126 h 132"/>
              <a:gd name="T54" fmla="*/ 692 w 716"/>
              <a:gd name="T55" fmla="*/ 127 h 132"/>
              <a:gd name="T56" fmla="*/ 690 w 716"/>
              <a:gd name="T57" fmla="*/ 128 h 132"/>
              <a:gd name="T58" fmla="*/ 690 w 716"/>
              <a:gd name="T59" fmla="*/ 128 h 132"/>
              <a:gd name="T60" fmla="*/ 690 w 716"/>
              <a:gd name="T61" fmla="*/ 128 h 132"/>
              <a:gd name="T62" fmla="*/ 4 w 716"/>
              <a:gd name="T63" fmla="*/ 128 h 132"/>
              <a:gd name="T64" fmla="*/ 4 w 716"/>
              <a:gd name="T65" fmla="*/ 26 h 132"/>
              <a:gd name="T66" fmla="*/ 7 w 716"/>
              <a:gd name="T67" fmla="*/ 13 h 132"/>
              <a:gd name="T68" fmla="*/ 19 w 716"/>
              <a:gd name="T69" fmla="*/ 5 h 132"/>
              <a:gd name="T70" fmla="*/ 24 w 716"/>
              <a:gd name="T71" fmla="*/ 4 h 132"/>
              <a:gd name="T72" fmla="*/ 25 w 716"/>
              <a:gd name="T73" fmla="*/ 4 h 132"/>
              <a:gd name="T74" fmla="*/ 25 w 716"/>
              <a:gd name="T75" fmla="*/ 4 h 132"/>
              <a:gd name="T76" fmla="*/ 26 w 716"/>
              <a:gd name="T77" fmla="*/ 4 h 132"/>
              <a:gd name="T78" fmla="*/ 26 w 716"/>
              <a:gd name="T79" fmla="*/ 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716" h="132">
                <a:moveTo>
                  <a:pt x="26" y="2"/>
                </a:moveTo>
                <a:cubicBezTo>
                  <a:pt x="26" y="0"/>
                  <a:pt x="26" y="0"/>
                  <a:pt x="26" y="0"/>
                </a:cubicBezTo>
                <a:cubicBezTo>
                  <a:pt x="25" y="0"/>
                  <a:pt x="19" y="0"/>
                  <a:pt x="13" y="3"/>
                </a:cubicBezTo>
                <a:cubicBezTo>
                  <a:pt x="9" y="4"/>
                  <a:pt x="6" y="7"/>
                  <a:pt x="4" y="11"/>
                </a:cubicBezTo>
                <a:cubicBezTo>
                  <a:pt x="1" y="14"/>
                  <a:pt x="0" y="19"/>
                  <a:pt x="0" y="26"/>
                </a:cubicBezTo>
                <a:cubicBezTo>
                  <a:pt x="0" y="132"/>
                  <a:pt x="0" y="132"/>
                  <a:pt x="0" y="132"/>
                </a:cubicBezTo>
                <a:cubicBezTo>
                  <a:pt x="690" y="132"/>
                  <a:pt x="690" y="132"/>
                  <a:pt x="690" y="132"/>
                </a:cubicBezTo>
                <a:cubicBezTo>
                  <a:pt x="690" y="132"/>
                  <a:pt x="696" y="132"/>
                  <a:pt x="702" y="128"/>
                </a:cubicBezTo>
                <a:cubicBezTo>
                  <a:pt x="706" y="127"/>
                  <a:pt x="709" y="124"/>
                  <a:pt x="711" y="121"/>
                </a:cubicBezTo>
                <a:cubicBezTo>
                  <a:pt x="714" y="117"/>
                  <a:pt x="716" y="112"/>
                  <a:pt x="716" y="106"/>
                </a:cubicBezTo>
                <a:cubicBezTo>
                  <a:pt x="716" y="26"/>
                  <a:pt x="716" y="26"/>
                  <a:pt x="716" y="26"/>
                </a:cubicBezTo>
                <a:cubicBezTo>
                  <a:pt x="716" y="25"/>
                  <a:pt x="716" y="19"/>
                  <a:pt x="712" y="13"/>
                </a:cubicBezTo>
                <a:cubicBezTo>
                  <a:pt x="711" y="9"/>
                  <a:pt x="708" y="6"/>
                  <a:pt x="705" y="4"/>
                </a:cubicBezTo>
                <a:cubicBezTo>
                  <a:pt x="701" y="1"/>
                  <a:pt x="696" y="0"/>
                  <a:pt x="69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2"/>
                  <a:pt x="26" y="2"/>
                  <a:pt x="26" y="2"/>
                </a:cubicBezTo>
                <a:cubicBezTo>
                  <a:pt x="26" y="4"/>
                  <a:pt x="26" y="4"/>
                  <a:pt x="26" y="4"/>
                </a:cubicBezTo>
                <a:cubicBezTo>
                  <a:pt x="690" y="4"/>
                  <a:pt x="690" y="4"/>
                  <a:pt x="690" y="4"/>
                </a:cubicBezTo>
                <a:cubicBezTo>
                  <a:pt x="695" y="4"/>
                  <a:pt x="699" y="5"/>
                  <a:pt x="702" y="7"/>
                </a:cubicBezTo>
                <a:cubicBezTo>
                  <a:pt x="707" y="10"/>
                  <a:pt x="709" y="15"/>
                  <a:pt x="710" y="19"/>
                </a:cubicBezTo>
                <a:cubicBezTo>
                  <a:pt x="711" y="21"/>
                  <a:pt x="711" y="22"/>
                  <a:pt x="711" y="24"/>
                </a:cubicBezTo>
                <a:cubicBezTo>
                  <a:pt x="711" y="24"/>
                  <a:pt x="712" y="25"/>
                  <a:pt x="712" y="25"/>
                </a:cubicBezTo>
                <a:cubicBezTo>
                  <a:pt x="712" y="25"/>
                  <a:pt x="712" y="25"/>
                  <a:pt x="712" y="25"/>
                </a:cubicBezTo>
                <a:cubicBezTo>
                  <a:pt x="712" y="26"/>
                  <a:pt x="712" y="26"/>
                  <a:pt x="712" y="26"/>
                </a:cubicBezTo>
                <a:cubicBezTo>
                  <a:pt x="712" y="106"/>
                  <a:pt x="712" y="106"/>
                  <a:pt x="712" y="106"/>
                </a:cubicBezTo>
                <a:cubicBezTo>
                  <a:pt x="712" y="111"/>
                  <a:pt x="710" y="115"/>
                  <a:pt x="708" y="118"/>
                </a:cubicBezTo>
                <a:cubicBezTo>
                  <a:pt x="705" y="123"/>
                  <a:pt x="701" y="125"/>
                  <a:pt x="697" y="126"/>
                </a:cubicBezTo>
                <a:cubicBezTo>
                  <a:pt x="695" y="127"/>
                  <a:pt x="693" y="127"/>
                  <a:pt x="692" y="127"/>
                </a:cubicBezTo>
                <a:cubicBezTo>
                  <a:pt x="691" y="127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690" y="128"/>
                  <a:pt x="690" y="128"/>
                  <a:pt x="690" y="128"/>
                </a:cubicBezTo>
                <a:cubicBezTo>
                  <a:pt x="4" y="128"/>
                  <a:pt x="4" y="128"/>
                  <a:pt x="4" y="128"/>
                </a:cubicBezTo>
                <a:cubicBezTo>
                  <a:pt x="4" y="26"/>
                  <a:pt x="4" y="26"/>
                  <a:pt x="4" y="26"/>
                </a:cubicBezTo>
                <a:cubicBezTo>
                  <a:pt x="4" y="20"/>
                  <a:pt x="5" y="16"/>
                  <a:pt x="7" y="13"/>
                </a:cubicBezTo>
                <a:cubicBezTo>
                  <a:pt x="10" y="8"/>
                  <a:pt x="15" y="6"/>
                  <a:pt x="19" y="5"/>
                </a:cubicBezTo>
                <a:cubicBezTo>
                  <a:pt x="21" y="4"/>
                  <a:pt x="22" y="4"/>
                  <a:pt x="24" y="4"/>
                </a:cubicBezTo>
                <a:cubicBezTo>
                  <a:pt x="24" y="4"/>
                  <a:pt x="25" y="4"/>
                  <a:pt x="25" y="4"/>
                </a:cubicBezTo>
                <a:cubicBezTo>
                  <a:pt x="25" y="4"/>
                  <a:pt x="25" y="4"/>
                  <a:pt x="25" y="4"/>
                </a:cubicBezTo>
                <a:cubicBezTo>
                  <a:pt x="26" y="4"/>
                  <a:pt x="26" y="4"/>
                  <a:pt x="26" y="4"/>
                </a:cubicBezTo>
                <a:lnTo>
                  <a:pt x="26" y="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03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Small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1746970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931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Medium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3" y="3773511"/>
            <a:ext cx="2858126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13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with full screen image - Large bub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0" y="-9730"/>
            <a:ext cx="12192000" cy="68677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8216264" cy="3190976"/>
          </a:xfrm>
        </p:spPr>
        <p:txBody>
          <a:bodyPr>
            <a:noAutofit/>
          </a:bodyPr>
          <a:lstStyle>
            <a:lvl1pPr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535312" y="3773511"/>
            <a:ext cx="5659748" cy="3571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28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s cutt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593598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517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0384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766" y="759293"/>
            <a:ext cx="5633780" cy="1663867"/>
          </a:xfrm>
          <a:solidFill>
            <a:schemeClr val="bg1">
              <a:alpha val="0"/>
            </a:schemeClr>
          </a:solidFill>
          <a:effectLst/>
        </p:spPr>
        <p:txBody>
          <a:bodyPr anchor="t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52577" y="2627694"/>
            <a:ext cx="3757295" cy="36544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3709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0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7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7355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5" y="359944"/>
            <a:ext cx="11341099" cy="10211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1129603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1123315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3186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Content Placeholder 7"/>
          <p:cNvSpPr>
            <a:spLocks noGrp="1"/>
          </p:cNvSpPr>
          <p:nvPr>
            <p:ph sz="quarter" idx="14"/>
          </p:nvPr>
        </p:nvSpPr>
        <p:spPr>
          <a:xfrm>
            <a:off x="379142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5718242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79425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7"/>
          <p:cNvSpPr>
            <a:spLocks noGrp="1"/>
          </p:cNvSpPr>
          <p:nvPr>
            <p:ph sz="quarter" idx="16"/>
          </p:nvPr>
        </p:nvSpPr>
        <p:spPr>
          <a:xfrm>
            <a:off x="6096000" y="1614207"/>
            <a:ext cx="5562600" cy="365153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96283" y="1428750"/>
            <a:ext cx="5531635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6682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6272054" y="359945"/>
            <a:ext cx="5594826" cy="5197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733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half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8" y="1614207"/>
            <a:ext cx="4368867" cy="3651531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007894" y="-9729"/>
            <a:ext cx="6184106" cy="59483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79425" y="1428750"/>
            <a:ext cx="42672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377758" y="5365115"/>
            <a:ext cx="4368867" cy="304800"/>
          </a:xfrm>
        </p:spPr>
        <p:txBody>
          <a:bodyPr>
            <a:noAutofit/>
          </a:bodyPr>
          <a:lstStyle>
            <a:lvl1pPr>
              <a:defRPr lang="en-US" sz="1000" b="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763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6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4184266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27335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7990774" y="3822699"/>
            <a:ext cx="3713546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8067285" y="3685540"/>
            <a:ext cx="36468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8">
            <a:extLst>
              <a:ext uri="{FF2B5EF4-FFF2-40B4-BE49-F238E27FC236}">
                <a16:creationId xmlns:a16="http://schemas.microsoft.com/office/drawing/2014/main" id="{8DFCE19A-1050-41D6-952B-88D1EA6241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7335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8">
            <a:extLst>
              <a:ext uri="{FF2B5EF4-FFF2-40B4-BE49-F238E27FC236}">
                <a16:creationId xmlns:a16="http://schemas.microsoft.com/office/drawing/2014/main" id="{474332AB-8E82-4D2C-A077-AD78447B3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6728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8">
            <a:extLst>
              <a:ext uri="{FF2B5EF4-FFF2-40B4-BE49-F238E27FC236}">
                <a16:creationId xmlns:a16="http://schemas.microsoft.com/office/drawing/2014/main" id="{44395837-4037-4FBC-A80F-2DFA7942FF5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79425" y="1428749"/>
            <a:ext cx="3645289" cy="2106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5787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&amp; text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359944"/>
            <a:ext cx="11341099" cy="10211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F22D-7DBE-4099-99F0-B83DD9779912}" type="datetimeFigureOut">
              <a:rPr lang="en-GB" smtClean="0"/>
              <a:t>08/11/2024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3F64F-6692-49A2-80FF-3D660AAAEE7A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6"/>
          </p:nvPr>
        </p:nvSpPr>
        <p:spPr>
          <a:xfrm>
            <a:off x="377758" y="5365115"/>
            <a:ext cx="11334817" cy="304800"/>
          </a:xfrm>
        </p:spPr>
        <p:txBody>
          <a:bodyPr>
            <a:noAutofit/>
          </a:bodyPr>
          <a:lstStyle>
            <a:lvl1pPr>
              <a:defRPr sz="10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77759" y="3831702"/>
            <a:ext cx="2792238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87997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118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330340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6184644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6181255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16">
            <a:extLst>
              <a:ext uri="{FF2B5EF4-FFF2-40B4-BE49-F238E27FC236}">
                <a16:creationId xmlns:a16="http://schemas.microsoft.com/office/drawing/2014/main" id="{CCB00622-CF55-4D6B-A1E3-FEDA9C50793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7942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8" name="Picture Placeholder 16">
            <a:extLst>
              <a:ext uri="{FF2B5EF4-FFF2-40B4-BE49-F238E27FC236}">
                <a16:creationId xmlns:a16="http://schemas.microsoft.com/office/drawing/2014/main" id="{2B88D738-52E2-4893-86C8-E779DC5CA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330340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29" name="Picture Placeholder 16">
            <a:extLst>
              <a:ext uri="{FF2B5EF4-FFF2-40B4-BE49-F238E27FC236}">
                <a16:creationId xmlns:a16="http://schemas.microsoft.com/office/drawing/2014/main" id="{796217F8-03C9-4D68-93B3-20FA2E83EE1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181255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0" name="Picture Placeholder 16">
            <a:extLst>
              <a:ext uri="{FF2B5EF4-FFF2-40B4-BE49-F238E27FC236}">
                <a16:creationId xmlns:a16="http://schemas.microsoft.com/office/drawing/2014/main" id="{2723B1CA-8DFB-497B-9F08-8CA0C90D7E3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032169" y="1428750"/>
            <a:ext cx="2680405" cy="2106774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GB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54C563D-6383-41D0-9D47-C959095D88EA}"/>
              </a:ext>
            </a:extLst>
          </p:cNvPr>
          <p:cNvCxnSpPr/>
          <p:nvPr userDrawn="1"/>
        </p:nvCxnSpPr>
        <p:spPr>
          <a:xfrm>
            <a:off x="9030574" y="3685540"/>
            <a:ext cx="2682000" cy="0"/>
          </a:xfrm>
          <a:prstGeom prst="line">
            <a:avLst/>
          </a:prstGeom>
          <a:ln w="1587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6">
            <a:extLst>
              <a:ext uri="{FF2B5EF4-FFF2-40B4-BE49-F238E27FC236}">
                <a16:creationId xmlns:a16="http://schemas.microsoft.com/office/drawing/2014/main" id="{334F0F9F-7167-4551-BFAC-B216392DF76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032170" y="3822699"/>
            <a:ext cx="2680405" cy="14430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49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2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34826"/>
            <a:ext cx="12192000" cy="92317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6" y="359944"/>
            <a:ext cx="5448300" cy="102118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4972" y="6390640"/>
            <a:ext cx="892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bg1"/>
                </a:solidFill>
              </a:defRPr>
            </a:lvl1pPr>
          </a:lstStyle>
          <a:p>
            <a:fld id="{2E6EF22D-7DBE-4099-99F0-B83DD9779912}" type="datetimeFigureOut">
              <a:rPr lang="en-GB" smtClean="0"/>
              <a:pPr/>
              <a:t>08/11/2024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2480" y="6390640"/>
            <a:ext cx="4790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4485" y="6390640"/>
            <a:ext cx="3584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>
                <a:solidFill>
                  <a:schemeClr val="bg1"/>
                </a:solidFill>
              </a:defRPr>
            </a:lvl1pPr>
          </a:lstStyle>
          <a:p>
            <a:fld id="{6623F64F-6692-49A2-80FF-3D660AAAEE7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377757" y="1614207"/>
            <a:ext cx="11334817" cy="3651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31"/>
    </p:custDataLst>
    <p:extLst>
      <p:ext uri="{BB962C8B-B14F-4D97-AF65-F5344CB8AC3E}">
        <p14:creationId xmlns:p14="http://schemas.microsoft.com/office/powerpoint/2010/main" val="228706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0"/>
        </a:spcAft>
        <a:buFont typeface="Arial" panose="020B0604020202020204" pitchFamily="34" charset="0"/>
        <a:buNone/>
        <a:defRPr sz="1600" b="0" kern="1200" baseline="0">
          <a:solidFill>
            <a:schemeClr val="bg2"/>
          </a:solidFill>
          <a:latin typeface="+mn-lt"/>
          <a:ea typeface="+mn-ea"/>
          <a:cs typeface="+mn-cs"/>
        </a:defRPr>
      </a:lvl1pPr>
      <a:lvl2pPr marL="225425" indent="-22542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tabLst>
          <a:tab pos="447675" algn="l"/>
        </a:tabLst>
        <a:defRPr sz="1400" kern="1200">
          <a:solidFill>
            <a:schemeClr val="bg2"/>
          </a:solidFill>
          <a:latin typeface="+mn-lt"/>
          <a:ea typeface="+mn-ea"/>
          <a:cs typeface="+mn-cs"/>
        </a:defRPr>
      </a:lvl3pPr>
      <a:lvl4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4pPr>
      <a:lvl5pPr marL="223838" indent="-223838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—"/>
        <a:defRPr sz="1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302">
          <p15:clr>
            <a:srgbClr val="F26B43"/>
          </p15:clr>
        </p15:guide>
        <p15:guide id="3" pos="7378">
          <p15:clr>
            <a:srgbClr val="F26B43"/>
          </p15:clr>
        </p15:guide>
        <p15:guide id="4" orient="horz" pos="2160">
          <p15:clr>
            <a:srgbClr val="F26B43"/>
          </p15:clr>
        </p15:guide>
        <p15:guide id="5" orient="horz" pos="4165">
          <p15:clr>
            <a:srgbClr val="F26B43"/>
          </p15:clr>
        </p15:guide>
        <p15:guide id="6" orient="horz" pos="33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8D163-DE29-6BA6-A607-5B0CFC90B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TV has the highest weekly saturation point 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17D18E-7EF0-3D48-B0DF-1CA994B4B5E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Saturation point based on all category average. Saturation ranking &amp; values will vary sector to sector</a:t>
            </a:r>
          </a:p>
          <a:p>
            <a:pPr>
              <a:spcBef>
                <a:spcPts val="0"/>
              </a:spcBef>
            </a:pPr>
            <a:r>
              <a:rPr lang="en-US" dirty="0"/>
              <a:t>Source: Profit Ability 2, April 2024 – Short term benchmarks: Ebiquity, EssenceMediacom, Gain Theory, Mindshare, Wavemaker UK.  Immediate effect = profit volume in week of advertising spend</a:t>
            </a:r>
          </a:p>
          <a:p>
            <a:pPr>
              <a:spcBef>
                <a:spcPts val="0"/>
              </a:spcBef>
            </a:pPr>
            <a:endParaRPr lang="en-GB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4CC5F02-5FAC-424B-15ED-007D4DD9139E}"/>
              </a:ext>
            </a:extLst>
          </p:cNvPr>
          <p:cNvGraphicFramePr/>
          <p:nvPr/>
        </p:nvGraphicFramePr>
        <p:xfrm>
          <a:off x="561973" y="1381125"/>
          <a:ext cx="10800000" cy="39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876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inkbox">
  <a:themeElements>
    <a:clrScheme name="THINKBOX">
      <a:dk1>
        <a:sysClr val="windowText" lastClr="000000"/>
      </a:dk1>
      <a:lt1>
        <a:sysClr val="window" lastClr="FFFFFF"/>
      </a:lt1>
      <a:dk2>
        <a:srgbClr val="372D87"/>
      </a:dk2>
      <a:lt2>
        <a:srgbClr val="4D4D4D"/>
      </a:lt2>
      <a:accent1>
        <a:srgbClr val="372D87"/>
      </a:accent1>
      <a:accent2>
        <a:srgbClr val="0069B4"/>
      </a:accent2>
      <a:accent3>
        <a:srgbClr val="E10514"/>
      </a:accent3>
      <a:accent4>
        <a:srgbClr val="EB7305"/>
      </a:accent4>
      <a:accent5>
        <a:srgbClr val="009B3C"/>
      </a:accent5>
      <a:accent6>
        <a:srgbClr val="87B923"/>
      </a:accent6>
      <a:hlink>
        <a:srgbClr val="000000"/>
      </a:hlink>
      <a:folHlink>
        <a:srgbClr val="000000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58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rgbClr val="D9D9D9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600" dirty="0" err="1" smtClean="0">
            <a:solidFill>
              <a:schemeClr val="bg2"/>
            </a:solidFill>
          </a:defRPr>
        </a:defPPr>
      </a:lstStyle>
    </a:txDef>
  </a:objectDefaults>
  <a:extraClrSchemeLst/>
  <a:custClrLst>
    <a:custClr name="Yellow">
      <a:srgbClr val="FFCD00"/>
    </a:custClr>
    <a:custClr name="Light green">
      <a:srgbClr val="B9CD00"/>
    </a:custClr>
    <a:custClr name="Light blue ">
      <a:srgbClr val="00A5D7"/>
    </a:custClr>
  </a:custClrLst>
  <a:extLst>
    <a:ext uri="{05A4C25C-085E-4340-85A3-A5531E510DB2}">
      <thm15:themeFamily xmlns:thm15="http://schemas.microsoft.com/office/thememl/2012/main" name="Office Theme" id="{87B111D4-E9AF-426D-8C9F-EE971196E37C}" vid="{A929D647-F1B9-49CF-A84B-43D843FFC8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Arial (Body)</vt:lpstr>
      <vt:lpstr>Calibri</vt:lpstr>
      <vt:lpstr>Thinkbox</vt:lpstr>
      <vt:lpstr>TV has the highest weekly saturation point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Nailah Uddin</dc:creator>
  <cp:lastModifiedBy>Nailah Uddin</cp:lastModifiedBy>
  <cp:revision>4</cp:revision>
  <dcterms:created xsi:type="dcterms:W3CDTF">2024-09-06T08:24:35Z</dcterms:created>
  <dcterms:modified xsi:type="dcterms:W3CDTF">2024-11-08T10:20:51Z</dcterms:modified>
</cp:coreProperties>
</file>