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709"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BC8FF"/>
    <a:srgbClr val="39ACFF"/>
    <a:srgbClr val="000000"/>
    <a:srgbClr val="004F8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60" autoAdjust="0"/>
    <p:restoredTop sz="68428" autoAdjust="0"/>
  </p:normalViewPr>
  <p:slideViewPr>
    <p:cSldViewPr snapToGrid="0">
      <p:cViewPr varScale="1">
        <p:scale>
          <a:sx n="73" d="100"/>
          <a:sy n="73" d="100"/>
        </p:scale>
        <p:origin x="21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C727F8-A33B-4492-879F-4827FC9D2527}" type="datetimeFigureOut">
              <a:rPr lang="en-GB" smtClean="0"/>
              <a:t>25/09/2019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F4BFFE-AA9D-476F-A275-7AE7429F8649}" type="slidenum">
              <a:rPr lang="en-GB" smtClean="0"/>
              <a:t>‹#›</a:t>
            </a:fld>
            <a:endParaRPr lang="en-GB"/>
          </a:p>
        </p:txBody>
      </p:sp>
    </p:spTree>
    <p:extLst>
      <p:ext uri="{BB962C8B-B14F-4D97-AF65-F5344CB8AC3E}">
        <p14:creationId xmlns:p14="http://schemas.microsoft.com/office/powerpoint/2010/main" val="3470023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thinkbox.tv/Case-studies/Radio-Times"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Challenge</a:t>
            </a:r>
          </a:p>
          <a:p>
            <a:r>
              <a:rPr lang="en-US" sz="1200" b="0" i="0" kern="1200" dirty="0">
                <a:solidFill>
                  <a:schemeClr val="tx1"/>
                </a:solidFill>
                <a:effectLst/>
                <a:latin typeface="+mn-lt"/>
                <a:ea typeface="+mn-ea"/>
                <a:cs typeface="+mn-cs"/>
              </a:rPr>
              <a:t>Radio Times is one of the country’s best-loved brands and one that the Great British public look to for coverage of key national events. Despite the rapid growth of free sources of TV information, it is the 3rd biggest magazine in the UK. </a:t>
            </a:r>
          </a:p>
          <a:p>
            <a:r>
              <a:rPr lang="en-US" sz="1200" b="0" i="0" kern="1200" dirty="0">
                <a:solidFill>
                  <a:schemeClr val="tx1"/>
                </a:solidFill>
                <a:effectLst/>
                <a:latin typeface="+mn-lt"/>
                <a:ea typeface="+mn-ea"/>
                <a:cs typeface="+mn-cs"/>
              </a:rPr>
              <a:t>In the summer of 2012, they were planning a bumper edition of the magazine covering the Olympics. However, the 72 page pull-out meant that the cover price would have to be pushed up to £2 from its normal £1.40.</a:t>
            </a:r>
          </a:p>
          <a:p>
            <a:r>
              <a:rPr lang="en-US" sz="1200" b="0" i="0" kern="1200" dirty="0">
                <a:solidFill>
                  <a:schemeClr val="tx1"/>
                </a:solidFill>
                <a:effectLst/>
                <a:latin typeface="+mn-lt"/>
                <a:ea typeface="+mn-ea"/>
                <a:cs typeface="+mn-cs"/>
              </a:rPr>
              <a:t>The sales target was set at 805,000 copies. The challenge was to persuade the public to pay an additional 60p for the magazine when information around the games was already plentiful. This was made more difficult due to a marketing budget of under £100,000, at a time of incredible media noise and the fact that the magazine’s shelf-life was only a week long. They needed something that was fast and effective.     </a:t>
            </a:r>
          </a:p>
          <a:p>
            <a:endParaRPr lang="en-US" sz="1200" b="1"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The Solution</a:t>
            </a:r>
          </a:p>
          <a:p>
            <a:r>
              <a:rPr lang="en-US" sz="1200" b="0" i="0" kern="1200" dirty="0">
                <a:solidFill>
                  <a:schemeClr val="tx1"/>
                </a:solidFill>
                <a:effectLst/>
                <a:latin typeface="+mn-lt"/>
                <a:ea typeface="+mn-ea"/>
                <a:cs typeface="+mn-cs"/>
              </a:rPr>
              <a:t>Despite the fact that Radio Times had not advertised on TV since 2006, they made the decision that only TV could deliver the impact and scale of results they needed. They made an ad that was both light-hearted and emotive featuring an Olympic swimmer </a:t>
            </a:r>
            <a:r>
              <a:rPr lang="en-US" sz="1200" b="0" i="0" kern="1200" dirty="0" err="1">
                <a:solidFill>
                  <a:schemeClr val="tx1"/>
                </a:solidFill>
                <a:effectLst/>
                <a:latin typeface="+mn-lt"/>
                <a:ea typeface="+mn-ea"/>
                <a:cs typeface="+mn-cs"/>
              </a:rPr>
              <a:t>realising</a:t>
            </a:r>
            <a:r>
              <a:rPr lang="en-US" sz="1200" b="0" i="0" kern="1200" dirty="0">
                <a:solidFill>
                  <a:schemeClr val="tx1"/>
                </a:solidFill>
                <a:effectLst/>
                <a:latin typeface="+mn-lt"/>
                <a:ea typeface="+mn-ea"/>
                <a:cs typeface="+mn-cs"/>
              </a:rPr>
              <a:t> that she has missed her big moment in the pool.  The ad was 10 seconds long in order to keep costs down. They felt that this quick and personal hit of emotion, which ran against the grain of their competitors, would deliver the hefty sales target required. </a:t>
            </a:r>
          </a:p>
          <a:p>
            <a:r>
              <a:rPr lang="en-US" sz="1200" b="0" i="0" kern="1200" dirty="0">
                <a:solidFill>
                  <a:schemeClr val="tx1"/>
                </a:solidFill>
                <a:effectLst/>
                <a:latin typeface="+mn-lt"/>
                <a:ea typeface="+mn-ea"/>
                <a:cs typeface="+mn-cs"/>
              </a:rPr>
              <a:t>They had a very tight window in which to advertise and needed to make a big splash so opted for some big rating spots. Also, they felt that the message of ‘Don’t miss it’ would sit perfectly in shows that viewers dread missing. They bought spots in 5 of the top ten </a:t>
            </a:r>
            <a:r>
              <a:rPr lang="en-US" sz="1200" b="0" i="0" kern="1200" dirty="0" err="1">
                <a:solidFill>
                  <a:schemeClr val="tx1"/>
                </a:solidFill>
                <a:effectLst/>
                <a:latin typeface="+mn-lt"/>
                <a:ea typeface="+mn-ea"/>
                <a:cs typeface="+mn-cs"/>
              </a:rPr>
              <a:t>programmes</a:t>
            </a:r>
            <a:r>
              <a:rPr lang="en-US" sz="1200" b="0" i="0" kern="1200" dirty="0">
                <a:solidFill>
                  <a:schemeClr val="tx1"/>
                </a:solidFill>
                <a:effectLst/>
                <a:latin typeface="+mn-lt"/>
                <a:ea typeface="+mn-ea"/>
                <a:cs typeface="+mn-cs"/>
              </a:rPr>
              <a:t> in that week including Dancing on Ice and Coronation Street. In addition, they piggy-backed Channel 4’s ad for the Paralympics in order to add context.   </a:t>
            </a:r>
          </a:p>
          <a:p>
            <a:endParaRPr lang="en-US" sz="1200" b="1"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Results</a:t>
            </a:r>
          </a:p>
          <a:p>
            <a:r>
              <a:rPr lang="en-US" sz="1200" b="0" i="0" kern="1200" dirty="0">
                <a:solidFill>
                  <a:schemeClr val="tx1"/>
                </a:solidFill>
                <a:effectLst/>
                <a:latin typeface="+mn-lt"/>
                <a:ea typeface="+mn-ea"/>
                <a:cs typeface="+mn-cs"/>
              </a:rPr>
              <a:t>The gamble to invest in just one issue of the magazine paid off as sales reached 990,000 copies – smashing their sales target by a staggering 185,000 copies. This made it the highest selling issue in recent history (excluding the Christmas edition).</a:t>
            </a:r>
          </a:p>
          <a:p>
            <a:r>
              <a:rPr lang="en-US" sz="1200" b="0" i="0" kern="1200" dirty="0">
                <a:solidFill>
                  <a:schemeClr val="tx1"/>
                </a:solidFill>
                <a:effectLst/>
                <a:latin typeface="+mn-lt"/>
                <a:ea typeface="+mn-ea"/>
                <a:cs typeface="+mn-cs"/>
              </a:rPr>
              <a:t>The ROI was 1.14 : 1</a:t>
            </a:r>
          </a:p>
          <a:p>
            <a:endParaRPr lang="en-GB" dirty="0"/>
          </a:p>
          <a:p>
            <a:r>
              <a:rPr lang="en-GB" dirty="0"/>
              <a:t>To read the full case study and access the creative visit: </a:t>
            </a:r>
            <a:r>
              <a:rPr lang="en-GB" dirty="0">
                <a:hlinkClick r:id="rId3"/>
              </a:rPr>
              <a:t>https://www.thinkbox.tv/Case-studies/Radio-Times</a:t>
            </a:r>
            <a:endParaRPr lang="en-GB" dirty="0"/>
          </a:p>
        </p:txBody>
      </p:sp>
      <p:sp>
        <p:nvSpPr>
          <p:cNvPr id="4" name="Slide Number Placeholder 3"/>
          <p:cNvSpPr>
            <a:spLocks noGrp="1"/>
          </p:cNvSpPr>
          <p:nvPr>
            <p:ph type="sldNum" sz="quarter" idx="5"/>
          </p:nvPr>
        </p:nvSpPr>
        <p:spPr/>
        <p:txBody>
          <a:bodyPr/>
          <a:lstStyle/>
          <a:p>
            <a:fld id="{9EF4BFFE-AA9D-476F-A275-7AE7429F8649}" type="slidenum">
              <a:rPr lang="en-GB" smtClean="0"/>
              <a:t>1</a:t>
            </a:fld>
            <a:endParaRPr lang="en-GB"/>
          </a:p>
        </p:txBody>
      </p:sp>
    </p:spTree>
    <p:extLst>
      <p:ext uri="{BB962C8B-B14F-4D97-AF65-F5344CB8AC3E}">
        <p14:creationId xmlns:p14="http://schemas.microsoft.com/office/powerpoint/2010/main" val="23762787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8.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9.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0.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1.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2.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3.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4.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5.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6.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7.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8.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58588" y="1292694"/>
            <a:ext cx="5298141" cy="2411176"/>
          </a:xfrm>
        </p:spPr>
        <p:txBody>
          <a:bodyPr anchor="t">
            <a:normAutofit/>
          </a:bodyPr>
          <a:lstStyle>
            <a:lvl1pPr algn="l">
              <a:defRPr sz="40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25/09/2019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1" name="Text Placeholder 14"/>
          <p:cNvSpPr>
            <a:spLocks noGrp="1"/>
          </p:cNvSpPr>
          <p:nvPr>
            <p:ph type="body" sz="quarter" idx="15" hasCustomPrompt="1"/>
          </p:nvPr>
        </p:nvSpPr>
        <p:spPr>
          <a:xfrm>
            <a:off x="565622" y="571616"/>
            <a:ext cx="5530378" cy="352613"/>
          </a:xfrm>
        </p:spPr>
        <p:txBody>
          <a:bodyPr>
            <a:normAutofit/>
          </a:bodyPr>
          <a:lstStyle>
            <a:lvl1pPr marL="0" algn="l" defTabSz="914400" rtl="0" eaLnBrk="1" latinLnBrk="0" hangingPunct="1">
              <a:lnSpc>
                <a:spcPct val="90000"/>
              </a:lnSpc>
              <a:spcBef>
                <a:spcPct val="0"/>
              </a:spcBef>
              <a:buNone/>
              <a:defRPr lang="en-US" sz="1700" b="1" kern="1200" cap="none" spc="0" baseline="0" dirty="0" smtClean="0">
                <a:solidFill>
                  <a:schemeClr val="bg1"/>
                </a:solidFill>
                <a:latin typeface="+mj-lt"/>
                <a:ea typeface="+mj-ea"/>
                <a:cs typeface="+mj-cs"/>
              </a:defRPr>
            </a:lvl1pPr>
          </a:lstStyle>
          <a:p>
            <a:pPr lvl="0"/>
            <a:r>
              <a:rPr lang="en-US" dirty="0"/>
              <a:t>EDIT MASTER TEXT STYLES</a:t>
            </a:r>
          </a:p>
        </p:txBody>
      </p:sp>
      <p:sp>
        <p:nvSpPr>
          <p:cNvPr id="7" name="Text Placeholder 6">
            <a:extLst>
              <a:ext uri="{FF2B5EF4-FFF2-40B4-BE49-F238E27FC236}">
                <a16:creationId xmlns:a16="http://schemas.microsoft.com/office/drawing/2014/main" id="{77FD7B46-C0E5-4A41-9337-30B99A971FC8}"/>
              </a:ext>
            </a:extLst>
          </p:cNvPr>
          <p:cNvSpPr>
            <a:spLocks noGrp="1"/>
          </p:cNvSpPr>
          <p:nvPr>
            <p:ph type="body" sz="quarter" idx="16" hasCustomPrompt="1"/>
          </p:nvPr>
        </p:nvSpPr>
        <p:spPr>
          <a:xfrm>
            <a:off x="358588" y="3806104"/>
            <a:ext cx="5299200" cy="596244"/>
          </a:xfrm>
        </p:spPr>
        <p:txBody>
          <a:bodyPr lIns="108000" anchor="b" anchorCtr="0">
            <a:normAutofit/>
          </a:bodyPr>
          <a:lstStyle>
            <a:lvl1pPr>
              <a:defRPr sz="17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Speaker name</a:t>
            </a:r>
            <a:endParaRPr lang="en-GB" dirty="0"/>
          </a:p>
        </p:txBody>
      </p:sp>
    </p:spTree>
    <p:custDataLst>
      <p:tags r:id="rId1"/>
    </p:custDataLst>
    <p:extLst>
      <p:ext uri="{BB962C8B-B14F-4D97-AF65-F5344CB8AC3E}">
        <p14:creationId xmlns:p14="http://schemas.microsoft.com/office/powerpoint/2010/main" val="1902247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amp; on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25/09/2019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5369668" y="1752600"/>
            <a:ext cx="6342907" cy="3513138"/>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Text Placeholder 7"/>
          <p:cNvSpPr>
            <a:spLocks noGrp="1"/>
          </p:cNvSpPr>
          <p:nvPr>
            <p:ph type="body" sz="quarter" idx="15"/>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017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amp; two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25/09/2019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5442018"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7373566" y="447473"/>
            <a:ext cx="4339009" cy="2322372"/>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5340351"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5"/>
          </p:nvPr>
        </p:nvSpPr>
        <p:spPr>
          <a:xfrm>
            <a:off x="7373566" y="2943366"/>
            <a:ext cx="4339009" cy="2322372"/>
          </a:xfrm>
          <a:prstGeom prst="rect">
            <a:avLst/>
          </a:prstGeom>
          <a:solidFill>
            <a:schemeClr val="bg1">
              <a:lumMod val="85000"/>
            </a:schemeClr>
          </a:solidFill>
        </p:spPr>
        <p:txBody>
          <a:bodyPr/>
          <a:lstStyle/>
          <a:p>
            <a:endParaRPr lang="en-GB" dirty="0"/>
          </a:p>
        </p:txBody>
      </p:sp>
      <p:sp>
        <p:nvSpPr>
          <p:cNvPr id="12"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19201296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amp; four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25/09/2019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4"/>
          </p:nvPr>
        </p:nvSpPr>
        <p:spPr>
          <a:xfrm>
            <a:off x="5226050" y="1752600"/>
            <a:ext cx="3159193" cy="1672994"/>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553381" y="1752600"/>
            <a:ext cx="3159193" cy="1672994"/>
          </a:xfrm>
          <a:prstGeom prst="rect">
            <a:avLst/>
          </a:prstGeom>
          <a:solidFill>
            <a:schemeClr val="bg1">
              <a:lumMod val="85000"/>
            </a:schemeClr>
          </a:solidFill>
        </p:spPr>
        <p:txBody>
          <a:bodyPr/>
          <a:lstStyle/>
          <a:p>
            <a:endParaRPr lang="en-GB" dirty="0"/>
          </a:p>
        </p:txBody>
      </p:sp>
      <p:sp>
        <p:nvSpPr>
          <p:cNvPr id="13" name="Picture Placeholder 8"/>
          <p:cNvSpPr>
            <a:spLocks noGrp="1"/>
          </p:cNvSpPr>
          <p:nvPr>
            <p:ph type="pic" sz="quarter" idx="16"/>
          </p:nvPr>
        </p:nvSpPr>
        <p:spPr>
          <a:xfrm>
            <a:off x="8553381" y="3592744"/>
            <a:ext cx="3159193" cy="1672994"/>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5226050" y="3592744"/>
            <a:ext cx="3159193" cy="1672994"/>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714879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6 images">
    <p:spTree>
      <p:nvGrpSpPr>
        <p:cNvPr id="1" name=""/>
        <p:cNvGrpSpPr/>
        <p:nvPr/>
      </p:nvGrpSpPr>
      <p:grpSpPr>
        <a:xfrm>
          <a:off x="0" y="0"/>
          <a:ext cx="0" cy="0"/>
          <a:chOff x="0" y="0"/>
          <a:chExt cx="0" cy="0"/>
        </a:xfrm>
      </p:grpSpPr>
      <p:sp>
        <p:nvSpPr>
          <p:cNvPr id="11" name="Picture Placeholder 8"/>
          <p:cNvSpPr>
            <a:spLocks noGrp="1"/>
          </p:cNvSpPr>
          <p:nvPr>
            <p:ph type="pic" sz="quarter" idx="14"/>
          </p:nvPr>
        </p:nvSpPr>
        <p:spPr>
          <a:xfrm>
            <a:off x="4273355" y="1752600"/>
            <a:ext cx="3645289" cy="1672994"/>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067285" y="1752600"/>
            <a:ext cx="3645289" cy="1672994"/>
          </a:xfrm>
          <a:prstGeom prst="rect">
            <a:avLst/>
          </a:prstGeom>
          <a:solidFill>
            <a:schemeClr val="bg1">
              <a:lumMod val="85000"/>
            </a:schemeClr>
          </a:solidFill>
        </p:spPr>
        <p:txBody>
          <a:bodyPr/>
          <a:lstStyle/>
          <a:p>
            <a:endParaRPr lang="en-GB" dirty="0"/>
          </a:p>
        </p:txBody>
      </p:sp>
      <p:sp>
        <p:nvSpPr>
          <p:cNvPr id="17" name="Picture Placeholder 8"/>
          <p:cNvSpPr>
            <a:spLocks noGrp="1"/>
          </p:cNvSpPr>
          <p:nvPr>
            <p:ph type="pic" sz="quarter" idx="19"/>
          </p:nvPr>
        </p:nvSpPr>
        <p:spPr>
          <a:xfrm>
            <a:off x="479425" y="1752600"/>
            <a:ext cx="3645289" cy="1672994"/>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25/09/2019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13" name="Picture Placeholder 8"/>
          <p:cNvSpPr>
            <a:spLocks noGrp="1"/>
          </p:cNvSpPr>
          <p:nvPr>
            <p:ph type="pic" sz="quarter" idx="16"/>
          </p:nvPr>
        </p:nvSpPr>
        <p:spPr>
          <a:xfrm>
            <a:off x="8067285" y="3592744"/>
            <a:ext cx="3645289" cy="1672994"/>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4273355" y="3592744"/>
            <a:ext cx="3645289" cy="1672994"/>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
        <p:nvSpPr>
          <p:cNvPr id="18" name="Picture Placeholder 8"/>
          <p:cNvSpPr>
            <a:spLocks noGrp="1"/>
          </p:cNvSpPr>
          <p:nvPr>
            <p:ph type="pic" sz="quarter" idx="20"/>
          </p:nvPr>
        </p:nvSpPr>
        <p:spPr>
          <a:xfrm>
            <a:off x="479425" y="3592744"/>
            <a:ext cx="3645289" cy="1672994"/>
          </a:xfrm>
          <a:prstGeom prst="rect">
            <a:avLst/>
          </a:prstGeo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3130571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506537"/>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25/09/2019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4066838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Long title 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46822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930399"/>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25/09/2019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3368739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Text in bubble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621221" y="651774"/>
            <a:ext cx="371414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621221" y="1814300"/>
            <a:ext cx="3714140" cy="4051479"/>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25/09/2019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150693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Key statistic">
    <p:spTree>
      <p:nvGrpSpPr>
        <p:cNvPr id="1" name=""/>
        <p:cNvGrpSpPr/>
        <p:nvPr/>
      </p:nvGrpSpPr>
      <p:grpSpPr>
        <a:xfrm>
          <a:off x="0" y="0"/>
          <a:ext cx="0" cy="0"/>
          <a:chOff x="0" y="0"/>
          <a:chExt cx="0" cy="0"/>
        </a:xfrm>
      </p:grpSpPr>
      <p:sp>
        <p:nvSpPr>
          <p:cNvPr id="8" name="Text Placeholder 7"/>
          <p:cNvSpPr>
            <a:spLocks noGrp="1"/>
          </p:cNvSpPr>
          <p:nvPr>
            <p:ph type="body" sz="quarter" idx="17"/>
          </p:nvPr>
        </p:nvSpPr>
        <p:spPr>
          <a:xfrm>
            <a:off x="377758" y="2033529"/>
            <a:ext cx="4368867" cy="305911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hasCustomPrompt="1"/>
          </p:nvPr>
        </p:nvSpPr>
        <p:spPr>
          <a:xfrm>
            <a:off x="371476" y="182083"/>
            <a:ext cx="4459604" cy="1745777"/>
          </a:xfrm>
        </p:spPr>
        <p:txBody>
          <a:bodyPr bIns="0">
            <a:noAutofit/>
          </a:bodyPr>
          <a:lstStyle>
            <a:lvl1pPr>
              <a:defRPr sz="12600" kern="5000" spc="-700" baseline="0"/>
            </a:lvl1pPr>
          </a:lstStyle>
          <a:p>
            <a:r>
              <a:rPr lang="en-US" dirty="0"/>
              <a:t>XXX%</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25/09/2019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9" y="5365115"/>
            <a:ext cx="11334816"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11" name="Straight Connector 10"/>
          <p:cNvCxnSpPr/>
          <p:nvPr userDrawn="1"/>
        </p:nvCxnSpPr>
        <p:spPr>
          <a:xfrm>
            <a:off x="479425" y="1874892"/>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321727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15:clr>
            <a:srgbClr val="FBAE40"/>
          </p15:clr>
        </p15:guide>
        <p15:guide id="3" orient="horz" pos="216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25/09/2019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6" name="Picture Placeholder 5"/>
          <p:cNvSpPr>
            <a:spLocks noGrp="1"/>
          </p:cNvSpPr>
          <p:nvPr>
            <p:ph type="pic" sz="quarter" idx="13"/>
          </p:nvPr>
        </p:nvSpPr>
        <p:spPr>
          <a:xfrm>
            <a:off x="0" y="0"/>
            <a:ext cx="12192000" cy="5939790"/>
          </a:xfrm>
          <a:solidFill>
            <a:schemeClr val="bg1">
              <a:lumMod val="85000"/>
            </a:schemeClr>
          </a:solidFill>
        </p:spPr>
        <p:txBody>
          <a:bodyPr/>
          <a:lstStyle/>
          <a:p>
            <a:endParaRPr lang="en-GB"/>
          </a:p>
        </p:txBody>
      </p:sp>
    </p:spTree>
    <p:custDataLst>
      <p:tags r:id="rId1"/>
    </p:custDataLst>
    <p:extLst>
      <p:ext uri="{BB962C8B-B14F-4D97-AF65-F5344CB8AC3E}">
        <p14:creationId xmlns:p14="http://schemas.microsoft.com/office/powerpoint/2010/main" val="414207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4x Video">
    <p:spTree>
      <p:nvGrpSpPr>
        <p:cNvPr id="1" name=""/>
        <p:cNvGrpSpPr/>
        <p:nvPr/>
      </p:nvGrpSpPr>
      <p:grpSpPr>
        <a:xfrm>
          <a:off x="0" y="0"/>
          <a:ext cx="0" cy="0"/>
          <a:chOff x="0" y="0"/>
          <a:chExt cx="0" cy="0"/>
        </a:xfrm>
      </p:grpSpPr>
      <p:sp>
        <p:nvSpPr>
          <p:cNvPr id="6" name="Picture Placeholder 5"/>
          <p:cNvSpPr>
            <a:spLocks noGrp="1"/>
          </p:cNvSpPr>
          <p:nvPr>
            <p:ph type="pic" sz="quarter" idx="13"/>
          </p:nvPr>
        </p:nvSpPr>
        <p:spPr>
          <a:xfrm>
            <a:off x="479425" y="447473"/>
            <a:ext cx="5535613" cy="2435428"/>
          </a:xfrm>
          <a:solidFill>
            <a:schemeClr val="bg1">
              <a:lumMod val="85000"/>
            </a:schemeClr>
          </a:solidFill>
        </p:spPr>
        <p:txBody>
          <a:bodyPr/>
          <a:lstStyle/>
          <a:p>
            <a:endParaRPr lang="en-GB" dirty="0"/>
          </a:p>
        </p:txBody>
      </p:sp>
      <p:sp>
        <p:nvSpPr>
          <p:cNvPr id="17" name="Picture Placeholder 5"/>
          <p:cNvSpPr>
            <a:spLocks noGrp="1"/>
          </p:cNvSpPr>
          <p:nvPr>
            <p:ph type="pic" sz="quarter" idx="14"/>
          </p:nvPr>
        </p:nvSpPr>
        <p:spPr>
          <a:xfrm>
            <a:off x="6176962" y="447472"/>
            <a:ext cx="5535613" cy="2435428"/>
          </a:xfrm>
          <a:solidFill>
            <a:schemeClr val="bg1">
              <a:lumMod val="85000"/>
            </a:schemeClr>
          </a:solidFill>
        </p:spPr>
        <p:txBody>
          <a:bodyPr/>
          <a:lstStyle/>
          <a:p>
            <a:endParaRPr lang="en-GB" dirty="0"/>
          </a:p>
        </p:txBody>
      </p:sp>
      <p:sp>
        <p:nvSpPr>
          <p:cNvPr id="18" name="Picture Placeholder 5"/>
          <p:cNvSpPr>
            <a:spLocks noGrp="1"/>
          </p:cNvSpPr>
          <p:nvPr>
            <p:ph type="pic" sz="quarter" idx="15"/>
          </p:nvPr>
        </p:nvSpPr>
        <p:spPr>
          <a:xfrm>
            <a:off x="6177278" y="3063315"/>
            <a:ext cx="5535613" cy="2435428"/>
          </a:xfrm>
          <a:solidFill>
            <a:schemeClr val="bg1">
              <a:lumMod val="85000"/>
            </a:schemeClr>
          </a:solidFill>
        </p:spPr>
        <p:txBody>
          <a:bodyPr/>
          <a:lstStyle/>
          <a:p>
            <a:endParaRPr lang="en-GB" dirty="0"/>
          </a:p>
        </p:txBody>
      </p:sp>
      <p:sp>
        <p:nvSpPr>
          <p:cNvPr id="19" name="Picture Placeholder 5"/>
          <p:cNvSpPr>
            <a:spLocks noGrp="1"/>
          </p:cNvSpPr>
          <p:nvPr>
            <p:ph type="pic" sz="quarter" idx="16"/>
          </p:nvPr>
        </p:nvSpPr>
        <p:spPr>
          <a:xfrm>
            <a:off x="479425" y="3058519"/>
            <a:ext cx="5535613" cy="2435428"/>
          </a:xfrm>
          <a:solidFill>
            <a:schemeClr val="bg1">
              <a:lumMod val="85000"/>
            </a:schemeClr>
          </a:solidFill>
        </p:spPr>
        <p:txBody>
          <a:bodyPr/>
          <a:lstStyle/>
          <a:p>
            <a:endParaRPr lang="en-GB" dirty="0"/>
          </a:p>
        </p:txBody>
      </p:sp>
      <p:sp>
        <p:nvSpPr>
          <p:cNvPr id="2" name="Date Placeholder 1"/>
          <p:cNvSpPr>
            <a:spLocks noGrp="1"/>
          </p:cNvSpPr>
          <p:nvPr>
            <p:ph type="dt" sz="half" idx="10"/>
          </p:nvPr>
        </p:nvSpPr>
        <p:spPr/>
        <p:txBody>
          <a:bodyPr/>
          <a:lstStyle/>
          <a:p>
            <a:fld id="{2E6EF22D-7DBE-4099-99F0-B83DD9779912}" type="datetimeFigureOut">
              <a:rPr lang="en-GB" smtClean="0"/>
              <a:t>25/09/2019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3100194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vider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71288" y="1140293"/>
            <a:ext cx="5298141" cy="2412000"/>
          </a:xfrm>
        </p:spPr>
        <p:txBody>
          <a:bodyPr anchor="t">
            <a:noAutofit/>
          </a:bodyPr>
          <a:lstStyle>
            <a:lvl1pPr algn="l">
              <a:defRPr sz="4000" b="1" baseline="0">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25/09/2019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6" name="Text Placeholder 14"/>
          <p:cNvSpPr>
            <a:spLocks noGrp="1"/>
          </p:cNvSpPr>
          <p:nvPr>
            <p:ph type="body" sz="quarter" idx="14" hasCustomPrompt="1"/>
          </p:nvPr>
        </p:nvSpPr>
        <p:spPr>
          <a:xfrm>
            <a:off x="371288" y="651155"/>
            <a:ext cx="6450012" cy="352613"/>
          </a:xfrm>
        </p:spPr>
        <p:txBody>
          <a:bodyPr>
            <a:normAutofit/>
          </a:bodyPr>
          <a:lstStyle>
            <a:lvl1pPr marL="0" algn="l" defTabSz="914400" rtl="0" eaLnBrk="1" latinLnBrk="0" hangingPunct="1">
              <a:lnSpc>
                <a:spcPct val="90000"/>
              </a:lnSpc>
              <a:spcBef>
                <a:spcPct val="0"/>
              </a:spcBef>
              <a:buNone/>
              <a:defRPr lang="en-US" sz="1800" b="1" kern="1200" spc="30" baseline="0" dirty="0" smtClean="0">
                <a:solidFill>
                  <a:schemeClr val="bg1"/>
                </a:solidFill>
                <a:latin typeface="+mj-lt"/>
                <a:ea typeface="+mj-ea"/>
                <a:cs typeface="+mj-cs"/>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3088183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25/09/2019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8"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942009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Quote with imag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25/09/2019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12" name="Picture Placeholder 8"/>
          <p:cNvSpPr>
            <a:spLocks noGrp="1"/>
          </p:cNvSpPr>
          <p:nvPr>
            <p:ph type="pic" sz="quarter" idx="16"/>
          </p:nvPr>
        </p:nvSpPr>
        <p:spPr>
          <a:xfrm>
            <a:off x="8313420" y="-9729"/>
            <a:ext cx="3878580" cy="5948364"/>
          </a:xfrm>
          <a:prstGeom prst="rect">
            <a:avLst/>
          </a:prstGeom>
          <a:solidFill>
            <a:schemeClr val="bg1">
              <a:lumMod val="85000"/>
            </a:schemeClr>
          </a:solidFill>
        </p:spPr>
        <p:txBody>
          <a:bodyPr/>
          <a:lstStyle>
            <a:lvl1pPr>
              <a:defRPr>
                <a:solidFill>
                  <a:schemeClr val="bg2"/>
                </a:solidFill>
              </a:defRPr>
            </a:lvl1pPr>
          </a:lstStyle>
          <a:p>
            <a:endParaRPr lang="en-GB" dirty="0"/>
          </a:p>
        </p:txBody>
      </p:sp>
      <p:sp>
        <p:nvSpPr>
          <p:cNvPr id="9"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2268006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Small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25/09/2019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1746970"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2366409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Medium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25/09/2019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2858126"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4058780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Large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25/09/2019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5659748"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3177316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ress cuttings">
    <p:spTree>
      <p:nvGrpSpPr>
        <p:cNvPr id="1" name=""/>
        <p:cNvGrpSpPr/>
        <p:nvPr/>
      </p:nvGrpSpPr>
      <p:grpSpPr>
        <a:xfrm>
          <a:off x="0" y="0"/>
          <a:ext cx="0" cy="0"/>
          <a:chOff x="0" y="0"/>
          <a:chExt cx="0" cy="0"/>
        </a:xfrm>
      </p:grpSpPr>
      <p:sp>
        <p:nvSpPr>
          <p:cNvPr id="8" name="Rectangle 7"/>
          <p:cNvSpPr/>
          <p:nvPr userDrawn="1"/>
        </p:nvSpPr>
        <p:spPr>
          <a:xfrm>
            <a:off x="0" y="0"/>
            <a:ext cx="12192000" cy="5935980"/>
          </a:xfrm>
          <a:prstGeom prst="rect">
            <a:avLst/>
          </a:prstGeom>
          <a:solidFill>
            <a:srgbClr val="E5E5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25/09/2019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37565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25/09/2019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5"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988479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End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403766" y="759293"/>
            <a:ext cx="5633780" cy="1663867"/>
          </a:xfrm>
          <a:solidFill>
            <a:schemeClr val="bg1">
              <a:alpha val="0"/>
            </a:schemeClr>
          </a:solidFill>
          <a:effectLst/>
        </p:spPr>
        <p:txBody>
          <a:bodyPr anchor="t">
            <a:normAutofit/>
          </a:bodyPr>
          <a:lstStyle>
            <a:lvl1pPr algn="l">
              <a:defRPr sz="54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25/09/2019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0" name="Text Placeholder 9"/>
          <p:cNvSpPr>
            <a:spLocks noGrp="1"/>
          </p:cNvSpPr>
          <p:nvPr>
            <p:ph type="body" sz="quarter" idx="14"/>
          </p:nvPr>
        </p:nvSpPr>
        <p:spPr>
          <a:xfrm>
            <a:off x="552577" y="2627694"/>
            <a:ext cx="3757295" cy="365442"/>
          </a:xfrm>
        </p:spPr>
        <p:txBody>
          <a:bodyPr/>
          <a:lstStyle>
            <a:lvl1pPr>
              <a:defRPr b="1">
                <a:solidFill>
                  <a:schemeClr val="bg1"/>
                </a:solidFill>
              </a:defRPr>
            </a:lvl1pPr>
            <a:lvl2pPr marL="0" indent="0">
              <a:buNone/>
              <a:defRPr/>
            </a:lvl2pPr>
          </a:lstStyle>
          <a:p>
            <a:pPr lvl="0"/>
            <a:r>
              <a:rPr lang="en-US" dirty="0"/>
              <a:t>Edit Master text styles</a:t>
            </a:r>
          </a:p>
        </p:txBody>
      </p:sp>
    </p:spTree>
    <p:custDataLst>
      <p:tags r:id="rId1"/>
    </p:custDataLst>
    <p:extLst>
      <p:ext uri="{BB962C8B-B14F-4D97-AF65-F5344CB8AC3E}">
        <p14:creationId xmlns:p14="http://schemas.microsoft.com/office/powerpoint/2010/main" val="2304590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9164"/>
            <a:ext cx="10094912" cy="957509"/>
          </a:xfrm>
        </p:spPr>
        <p:txBody>
          <a:bodyPr/>
          <a:lstStyle/>
          <a:p>
            <a:r>
              <a:rPr lang="en-US"/>
              <a:t>Click to edit Master title style</a:t>
            </a:r>
            <a:endParaRPr lang="en-GB" dirty="0"/>
          </a:p>
        </p:txBody>
      </p:sp>
      <p:sp>
        <p:nvSpPr>
          <p:cNvPr id="3" name="Content Placeholder 2"/>
          <p:cNvSpPr>
            <a:spLocks noGrp="1"/>
          </p:cNvSpPr>
          <p:nvPr>
            <p:ph idx="1"/>
          </p:nvPr>
        </p:nvSpPr>
        <p:spPr>
          <a:xfrm>
            <a:off x="609600" y="1207293"/>
            <a:ext cx="11150600" cy="5006016"/>
          </a:xfrm>
        </p:spPr>
        <p:txBody>
          <a:bodyPr/>
          <a:lstStyle>
            <a:lvl1pPr>
              <a:defRPr sz="1867"/>
            </a:lvl1pPr>
            <a:lvl2pPr>
              <a:defRPr sz="1600"/>
            </a:lvl2pPr>
            <a:lvl3pPr>
              <a:defRPr sz="1467"/>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10"/>
          </p:nvPr>
        </p:nvSpPr>
        <p:spPr/>
        <p:txBody>
          <a:bodyPr/>
          <a:lstStyle/>
          <a:p>
            <a:fld id="{59585B9F-EF5C-4314-BCBC-A6F82ED753B2}" type="datetimeFigureOut">
              <a:rPr lang="en-GB" smtClean="0">
                <a:solidFill>
                  <a:srgbClr val="515254">
                    <a:tint val="75000"/>
                  </a:srgbClr>
                </a:solidFill>
              </a:rPr>
              <a:pPr/>
              <a:t>25/09/2019</a:t>
            </a:fld>
            <a:endParaRPr lang="en-GB">
              <a:solidFill>
                <a:srgbClr val="515254">
                  <a:tint val="75000"/>
                </a:srgbClr>
              </a:solidFill>
            </a:endParaRPr>
          </a:p>
        </p:txBody>
      </p:sp>
      <p:sp>
        <p:nvSpPr>
          <p:cNvPr id="5" name="Footer Placeholder 4"/>
          <p:cNvSpPr>
            <a:spLocks noGrp="1"/>
          </p:cNvSpPr>
          <p:nvPr>
            <p:ph type="ftr" sz="quarter" idx="11"/>
          </p:nvPr>
        </p:nvSpPr>
        <p:spPr/>
        <p:txBody>
          <a:bodyPr/>
          <a:lstStyle/>
          <a:p>
            <a:endParaRPr lang="en-GB">
              <a:solidFill>
                <a:srgbClr val="515254">
                  <a:tint val="75000"/>
                </a:srgbClr>
              </a:solidFill>
            </a:endParaRPr>
          </a:p>
        </p:txBody>
      </p:sp>
      <p:sp>
        <p:nvSpPr>
          <p:cNvPr id="6" name="Slide Number Placeholder 5"/>
          <p:cNvSpPr>
            <a:spLocks noGrp="1"/>
          </p:cNvSpPr>
          <p:nvPr>
            <p:ph type="sldNum" sz="quarter" idx="12"/>
          </p:nvPr>
        </p:nvSpPr>
        <p:spPr/>
        <p:txBody>
          <a:bodyPr/>
          <a:lstStyle/>
          <a:p>
            <a:fld id="{FA73F885-FE6B-4251-84D2-F6CEF084999B}" type="slidenum">
              <a:rPr lang="en-GB" smtClean="0">
                <a:solidFill>
                  <a:srgbClr val="515254">
                    <a:tint val="75000"/>
                  </a:srgbClr>
                </a:solidFill>
              </a:rPr>
              <a:pPr/>
              <a:t>‹#›</a:t>
            </a:fld>
            <a:endParaRPr lang="en-GB">
              <a:solidFill>
                <a:srgbClr val="515254">
                  <a:tint val="75000"/>
                </a:srgbClr>
              </a:solidFill>
            </a:endParaRPr>
          </a:p>
        </p:txBody>
      </p:sp>
    </p:spTree>
    <p:extLst>
      <p:ext uri="{BB962C8B-B14F-4D97-AF65-F5344CB8AC3E}">
        <p14:creationId xmlns:p14="http://schemas.microsoft.com/office/powerpoint/2010/main" val="592456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78"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78"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D282D69-1CD7-4AC1-A4EC-A960DFABD313}" type="datetimeFigureOut">
              <a:rPr lang="en-GB" smtClean="0"/>
              <a:pPr/>
              <a:t>25/09/2019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5ECB2DA-819C-4D24-9E44-1616C5C302CC}" type="slidenum">
              <a:rPr lang="en-GB" smtClean="0"/>
              <a:pPr/>
              <a:t>‹#›</a:t>
            </a:fld>
            <a:endParaRPr lang="en-GB"/>
          </a:p>
        </p:txBody>
      </p:sp>
    </p:spTree>
    <p:extLst>
      <p:ext uri="{BB962C8B-B14F-4D97-AF65-F5344CB8AC3E}">
        <p14:creationId xmlns:p14="http://schemas.microsoft.com/office/powerpoint/2010/main" val="1384128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25/09/2019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7" y="5365115"/>
            <a:ext cx="11334817" cy="304800"/>
          </a:xfrm>
        </p:spPr>
        <p:txBody>
          <a:bodyPr>
            <a:noAutofit/>
          </a:bodyPr>
          <a:lstStyle>
            <a:lvl1pPr>
              <a:defRPr sz="800" b="0">
                <a:solidFill>
                  <a:schemeClr val="bg2"/>
                </a:solidFill>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1233252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60"/>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DDFC6B2F-8097-43AB-AAD7-EE86BB3BFD94}" type="datetimeFigureOut">
              <a:rPr lang="en-GB"/>
              <a:pPr>
                <a:defRPr/>
              </a:pPr>
              <a:t>25/09/2019</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C7CDC3F9-4A8E-4CE9-8516-D930A4635220}" type="slidenum">
              <a:rPr lang="en-GB"/>
              <a:pPr>
                <a:defRPr/>
              </a:pPr>
              <a:t>‹#›</a:t>
            </a:fld>
            <a:endParaRPr lang="en-GB" dirty="0"/>
          </a:p>
        </p:txBody>
      </p:sp>
    </p:spTree>
    <p:extLst>
      <p:ext uri="{BB962C8B-B14F-4D97-AF65-F5344CB8AC3E}">
        <p14:creationId xmlns:p14="http://schemas.microsoft.com/office/powerpoint/2010/main" val="265330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25/09/2019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911351"/>
            <a:ext cx="1129603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752600"/>
            <a:ext cx="1123315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941234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25/09/2019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911351"/>
            <a:ext cx="556260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75260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Content Placeholder 7"/>
          <p:cNvSpPr>
            <a:spLocks noGrp="1"/>
          </p:cNvSpPr>
          <p:nvPr>
            <p:ph sz="quarter" idx="16"/>
          </p:nvPr>
        </p:nvSpPr>
        <p:spPr>
          <a:xfrm>
            <a:off x="6096000" y="1911351"/>
            <a:ext cx="556260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2" name="Straight Connector 11"/>
          <p:cNvCxnSpPr/>
          <p:nvPr userDrawn="1"/>
        </p:nvCxnSpPr>
        <p:spPr>
          <a:xfrm>
            <a:off x="6196283" y="175260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812432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mp; graph">
    <p:spTree>
      <p:nvGrpSpPr>
        <p:cNvPr id="1" name=""/>
        <p:cNvGrpSpPr/>
        <p:nvPr/>
      </p:nvGrpSpPr>
      <p:grpSpPr>
        <a:xfrm>
          <a:off x="0" y="0"/>
          <a:ext cx="0" cy="0"/>
          <a:chOff x="0" y="0"/>
          <a:chExt cx="0" cy="0"/>
        </a:xfrm>
      </p:grpSpPr>
      <p:sp>
        <p:nvSpPr>
          <p:cNvPr id="8" name="Content Placeholder 7"/>
          <p:cNvSpPr>
            <a:spLocks noGrp="1"/>
          </p:cNvSpPr>
          <p:nvPr>
            <p:ph sz="quarter" idx="15"/>
          </p:nvPr>
        </p:nvSpPr>
        <p:spPr>
          <a:xfrm>
            <a:off x="6272054" y="359945"/>
            <a:ext cx="5594826" cy="5197576"/>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25/09/2019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3545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3"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13142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amp; half pag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25/09/2019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3545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6007894" y="-9729"/>
            <a:ext cx="6184106" cy="5948364"/>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8" name="Text Placeholder 7"/>
          <p:cNvSpPr>
            <a:spLocks noGrp="1"/>
          </p:cNvSpPr>
          <p:nvPr>
            <p:ph type="body" sz="quarter" idx="15"/>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994383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image &amp; tex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25/09/2019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800" b="0">
                <a:solidFill>
                  <a:schemeClr val="bg2"/>
                </a:solidFill>
              </a:defRPr>
            </a:lvl1pPr>
          </a:lstStyle>
          <a:p>
            <a:pPr lvl="0"/>
            <a:r>
              <a:rPr lang="en-US" dirty="0"/>
              <a:t>Edit Master text styles</a:t>
            </a:r>
          </a:p>
        </p:txBody>
      </p:sp>
      <p:sp>
        <p:nvSpPr>
          <p:cNvPr id="9" name="Text Placeholder 6"/>
          <p:cNvSpPr>
            <a:spLocks noGrp="1"/>
          </p:cNvSpPr>
          <p:nvPr>
            <p:ph type="body" sz="quarter" idx="13"/>
          </p:nvPr>
        </p:nvSpPr>
        <p:spPr>
          <a:xfrm>
            <a:off x="377759" y="3831702"/>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0" name="Straight Connector 9"/>
          <p:cNvCxnSpPr/>
          <p:nvPr userDrawn="1"/>
        </p:nvCxnSpPr>
        <p:spPr>
          <a:xfrm>
            <a:off x="487997"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2" name="Text Placeholder 6"/>
          <p:cNvSpPr>
            <a:spLocks noGrp="1"/>
          </p:cNvSpPr>
          <p:nvPr>
            <p:ph type="body" sz="quarter" idx="17"/>
          </p:nvPr>
        </p:nvSpPr>
        <p:spPr>
          <a:xfrm>
            <a:off x="4184266"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3" name="Straight Connector 12"/>
          <p:cNvCxnSpPr/>
          <p:nvPr userDrawn="1"/>
        </p:nvCxnSpPr>
        <p:spPr>
          <a:xfrm>
            <a:off x="4294504"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4" name="Text Placeholder 6"/>
          <p:cNvSpPr>
            <a:spLocks noGrp="1"/>
          </p:cNvSpPr>
          <p:nvPr>
            <p:ph type="body" sz="quarter" idx="18"/>
          </p:nvPr>
        </p:nvSpPr>
        <p:spPr>
          <a:xfrm>
            <a:off x="7990774"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7" name="Picture Placeholder 16"/>
          <p:cNvSpPr>
            <a:spLocks noGrp="1"/>
          </p:cNvSpPr>
          <p:nvPr>
            <p:ph type="pic" sz="quarter" idx="19"/>
          </p:nvPr>
        </p:nvSpPr>
        <p:spPr>
          <a:xfrm>
            <a:off x="479425" y="1752600"/>
            <a:ext cx="3611563" cy="1782934"/>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4285684" y="1752600"/>
            <a:ext cx="3611563" cy="1782934"/>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8101012" y="1752600"/>
            <a:ext cx="3611563" cy="1782934"/>
          </a:xfrm>
          <a:solidFill>
            <a:schemeClr val="bg1">
              <a:lumMod val="85000"/>
            </a:schemeClr>
          </a:solidFill>
        </p:spPr>
        <p:txBody>
          <a:bodyPr/>
          <a:lstStyle/>
          <a:p>
            <a:endParaRPr lang="en-GB" dirty="0"/>
          </a:p>
        </p:txBody>
      </p:sp>
      <p:cxnSp>
        <p:nvCxnSpPr>
          <p:cNvPr id="22" name="Straight Connector 21"/>
          <p:cNvCxnSpPr/>
          <p:nvPr userDrawn="1"/>
        </p:nvCxnSpPr>
        <p:spPr>
          <a:xfrm>
            <a:off x="8101012"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286329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x Portrait image">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25/09/2019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800" b="0">
                <a:solidFill>
                  <a:schemeClr val="bg2"/>
                </a:solidFill>
              </a:defRPr>
            </a:lvl1pPr>
          </a:lstStyle>
          <a:p>
            <a:pPr lvl="0"/>
            <a:r>
              <a:rPr lang="en-US" dirty="0"/>
              <a:t>Edit Master text styles</a:t>
            </a:r>
          </a:p>
        </p:txBody>
      </p:sp>
      <p:sp>
        <p:nvSpPr>
          <p:cNvPr id="17" name="Picture Placeholder 16"/>
          <p:cNvSpPr>
            <a:spLocks noGrp="1"/>
          </p:cNvSpPr>
          <p:nvPr>
            <p:ph type="pic" sz="quarter" idx="19"/>
          </p:nvPr>
        </p:nvSpPr>
        <p:spPr>
          <a:xfrm>
            <a:off x="479425" y="1752600"/>
            <a:ext cx="2680405" cy="3513138"/>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3330340" y="1752600"/>
            <a:ext cx="2680405" cy="3513138"/>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6181255" y="1752600"/>
            <a:ext cx="2680405" cy="3513138"/>
          </a:xfrm>
          <a:solidFill>
            <a:schemeClr val="bg1">
              <a:lumMod val="85000"/>
            </a:schemeClr>
          </a:solidFill>
        </p:spPr>
        <p:txBody>
          <a:bodyPr/>
          <a:lstStyle/>
          <a:p>
            <a:endParaRPr lang="en-GB" dirty="0"/>
          </a:p>
        </p:txBody>
      </p:sp>
      <p:sp>
        <p:nvSpPr>
          <p:cNvPr id="18" name="Picture Placeholder 16"/>
          <p:cNvSpPr>
            <a:spLocks noGrp="1"/>
          </p:cNvSpPr>
          <p:nvPr>
            <p:ph type="pic" sz="quarter" idx="22"/>
          </p:nvPr>
        </p:nvSpPr>
        <p:spPr>
          <a:xfrm>
            <a:off x="9032169" y="1752600"/>
            <a:ext cx="2680405" cy="3513138"/>
          </a:xfr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1566316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ags" Target="../tags/tag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3" cstate="print">
            <a:extLst>
              <a:ext uri="{28A0092B-C50C-407E-A947-70E740481C1C}">
                <a14:useLocalDpi xmlns:a14="http://schemas.microsoft.com/office/drawing/2010/main" val="0"/>
              </a:ext>
            </a:extLst>
          </a:blip>
          <a:stretch>
            <a:fillRect/>
          </a:stretch>
        </p:blipFill>
        <p:spPr>
          <a:xfrm>
            <a:off x="0" y="5934826"/>
            <a:ext cx="12192000" cy="923174"/>
          </a:xfrm>
          <a:prstGeom prst="rect">
            <a:avLst/>
          </a:prstGeom>
        </p:spPr>
      </p:pic>
      <p:sp>
        <p:nvSpPr>
          <p:cNvPr id="2" name="Title Placeholder 1"/>
          <p:cNvSpPr>
            <a:spLocks noGrp="1"/>
          </p:cNvSpPr>
          <p:nvPr>
            <p:ph type="title"/>
          </p:nvPr>
        </p:nvSpPr>
        <p:spPr>
          <a:xfrm>
            <a:off x="371476" y="359944"/>
            <a:ext cx="5448300" cy="1021181"/>
          </a:xfrm>
          <a:prstGeom prst="rect">
            <a:avLst/>
          </a:prstGeom>
        </p:spPr>
        <p:txBody>
          <a:bodyPr vert="horz" lIns="91440" tIns="45720" rIns="91440" bIns="45720" rtlCol="0" anchor="t">
            <a:normAutofit/>
          </a:bodyPr>
          <a:lstStyle/>
          <a:p>
            <a:r>
              <a:rPr lang="en-US" dirty="0"/>
              <a:t>Click to edit Master title style</a:t>
            </a:r>
            <a:endParaRPr lang="en-GB" dirty="0"/>
          </a:p>
        </p:txBody>
      </p:sp>
      <p:sp>
        <p:nvSpPr>
          <p:cNvPr id="4" name="Date Placeholder 3"/>
          <p:cNvSpPr>
            <a:spLocks noGrp="1"/>
          </p:cNvSpPr>
          <p:nvPr>
            <p:ph type="dt" sz="half" idx="2"/>
          </p:nvPr>
        </p:nvSpPr>
        <p:spPr>
          <a:xfrm>
            <a:off x="5644972" y="6390640"/>
            <a:ext cx="892988" cy="365125"/>
          </a:xfrm>
          <a:prstGeom prst="rect">
            <a:avLst/>
          </a:prstGeom>
        </p:spPr>
        <p:txBody>
          <a:bodyPr vert="horz" lIns="91440" tIns="45720" rIns="91440" bIns="45720" rtlCol="0" anchor="ctr"/>
          <a:lstStyle>
            <a:lvl1pPr algn="ctr">
              <a:defRPr sz="800" b="0">
                <a:solidFill>
                  <a:schemeClr val="bg1"/>
                </a:solidFill>
              </a:defRPr>
            </a:lvl1pPr>
          </a:lstStyle>
          <a:p>
            <a:fld id="{2E6EF22D-7DBE-4099-99F0-B83DD9779912}" type="datetimeFigureOut">
              <a:rPr lang="en-GB" smtClean="0"/>
              <a:pPr/>
              <a:t>25/09/2019</a:t>
            </a:fld>
            <a:endParaRPr lang="en-GB" dirty="0"/>
          </a:p>
        </p:txBody>
      </p:sp>
      <p:sp>
        <p:nvSpPr>
          <p:cNvPr id="5" name="Footer Placeholder 4"/>
          <p:cNvSpPr>
            <a:spLocks noGrp="1"/>
          </p:cNvSpPr>
          <p:nvPr>
            <p:ph type="ftr" sz="quarter" idx="3"/>
          </p:nvPr>
        </p:nvSpPr>
        <p:spPr>
          <a:xfrm>
            <a:off x="792480" y="6390640"/>
            <a:ext cx="4790564" cy="365125"/>
          </a:xfrm>
          <a:prstGeom prst="rect">
            <a:avLst/>
          </a:prstGeom>
        </p:spPr>
        <p:txBody>
          <a:bodyPr vert="horz" lIns="91440" tIns="45720" rIns="91440" bIns="45720" rtlCol="0" anchor="ctr"/>
          <a:lstStyle>
            <a:lvl1pPr algn="l">
              <a:defRPr sz="800" b="0">
                <a:solidFill>
                  <a:schemeClr val="bg1"/>
                </a:solidFill>
              </a:defRPr>
            </a:lvl1pPr>
          </a:lstStyle>
          <a:p>
            <a:endParaRPr lang="en-GB" dirty="0"/>
          </a:p>
        </p:txBody>
      </p:sp>
      <p:sp>
        <p:nvSpPr>
          <p:cNvPr id="6" name="Slide Number Placeholder 5"/>
          <p:cNvSpPr>
            <a:spLocks noGrp="1"/>
          </p:cNvSpPr>
          <p:nvPr>
            <p:ph type="sldNum" sz="quarter" idx="4"/>
          </p:nvPr>
        </p:nvSpPr>
        <p:spPr>
          <a:xfrm>
            <a:off x="384485" y="6390640"/>
            <a:ext cx="358465" cy="365125"/>
          </a:xfrm>
          <a:prstGeom prst="rect">
            <a:avLst/>
          </a:prstGeom>
        </p:spPr>
        <p:txBody>
          <a:bodyPr vert="horz" lIns="91440" tIns="45720" rIns="91440" bIns="45720" rtlCol="0" anchor="ctr"/>
          <a:lstStyle>
            <a:lvl1pPr algn="l">
              <a:defRPr sz="800" b="0">
                <a:solidFill>
                  <a:schemeClr val="bg1"/>
                </a:solidFill>
              </a:defRPr>
            </a:lvl1pPr>
          </a:lstStyle>
          <a:p>
            <a:fld id="{6623F64F-6692-49A2-80FF-3D660AAAEE7A}" type="slidenum">
              <a:rPr lang="en-GB" smtClean="0"/>
              <a:pPr/>
              <a:t>‹#›</a:t>
            </a:fld>
            <a:endParaRPr lang="en-GB" dirty="0"/>
          </a:p>
        </p:txBody>
      </p:sp>
      <p:sp>
        <p:nvSpPr>
          <p:cNvPr id="11" name="Text Placeholder 10"/>
          <p:cNvSpPr>
            <a:spLocks noGrp="1"/>
          </p:cNvSpPr>
          <p:nvPr>
            <p:ph type="body" idx="1"/>
          </p:nvPr>
        </p:nvSpPr>
        <p:spPr>
          <a:xfrm>
            <a:off x="377757" y="1911237"/>
            <a:ext cx="11334817" cy="335450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ustDataLst>
      <p:tags r:id="rId32"/>
    </p:custDataLst>
    <p:extLst>
      <p:ext uri="{BB962C8B-B14F-4D97-AF65-F5344CB8AC3E}">
        <p14:creationId xmlns:p14="http://schemas.microsoft.com/office/powerpoint/2010/main" val="6535309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90" r:id="rId29"/>
    <p:sldLayoutId id="2147483691" r:id="rId3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000" b="1" kern="1200">
          <a:solidFill>
            <a:schemeClr val="tx2"/>
          </a:solidFill>
          <a:latin typeface="+mj-lt"/>
          <a:ea typeface="+mj-ea"/>
          <a:cs typeface="+mj-cs"/>
        </a:defRPr>
      </a:lvl1pPr>
    </p:titleStyle>
    <p:bodyStyle>
      <a:lvl1pPr marL="0" indent="0" algn="l" defTabSz="914400" rtl="0" eaLnBrk="1" latinLnBrk="0" hangingPunct="1">
        <a:lnSpc>
          <a:spcPct val="100000"/>
        </a:lnSpc>
        <a:spcBef>
          <a:spcPts val="1000"/>
        </a:spcBef>
        <a:spcAft>
          <a:spcPts val="0"/>
        </a:spcAft>
        <a:buFont typeface="Arial" panose="020B0604020202020204" pitchFamily="34" charset="0"/>
        <a:buNone/>
        <a:defRPr sz="1600" b="0" kern="1200" baseline="0">
          <a:solidFill>
            <a:schemeClr val="bg2"/>
          </a:solidFill>
          <a:latin typeface="+mn-lt"/>
          <a:ea typeface="+mn-ea"/>
          <a:cs typeface="+mn-cs"/>
        </a:defRPr>
      </a:lvl1pPr>
      <a:lvl2pPr marL="225425" indent="-225425"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600" kern="1200">
          <a:solidFill>
            <a:schemeClr val="bg2"/>
          </a:solidFill>
          <a:latin typeface="+mn-lt"/>
          <a:ea typeface="+mn-ea"/>
          <a:cs typeface="+mn-cs"/>
        </a:defRPr>
      </a:lvl2pPr>
      <a:lvl3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tabLst>
          <a:tab pos="447675" algn="l"/>
        </a:tabLst>
        <a:defRPr sz="1400" kern="1200">
          <a:solidFill>
            <a:schemeClr val="bg2"/>
          </a:solidFill>
          <a:latin typeface="+mn-lt"/>
          <a:ea typeface="+mn-ea"/>
          <a:cs typeface="+mn-cs"/>
        </a:defRPr>
      </a:lvl3pPr>
      <a:lvl4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4pPr>
      <a:lvl5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40">
          <p15:clr>
            <a:srgbClr val="F26B43"/>
          </p15:clr>
        </p15:guide>
        <p15:guide id="2" pos="302">
          <p15:clr>
            <a:srgbClr val="F26B43"/>
          </p15:clr>
        </p15:guide>
        <p15:guide id="3" pos="7378">
          <p15:clr>
            <a:srgbClr val="F26B43"/>
          </p15:clr>
        </p15:guide>
        <p15:guide id="4" orient="horz" pos="2160">
          <p15:clr>
            <a:srgbClr val="F26B43"/>
          </p15:clr>
        </p15:guide>
        <p15:guide id="5" orient="horz" pos="4165">
          <p15:clr>
            <a:srgbClr val="F26B43"/>
          </p15:clr>
        </p15:guide>
        <p15:guide id="6" orient="horz" pos="3317">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0.xml"/><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943C9-8935-49A5-A7E3-0088CE88FFA0}"/>
              </a:ext>
            </a:extLst>
          </p:cNvPr>
          <p:cNvSpPr>
            <a:spLocks noGrp="1"/>
          </p:cNvSpPr>
          <p:nvPr>
            <p:ph type="title"/>
          </p:nvPr>
        </p:nvSpPr>
        <p:spPr>
          <a:xfrm>
            <a:off x="354015" y="370988"/>
            <a:ext cx="5448300" cy="1021181"/>
          </a:xfrm>
        </p:spPr>
        <p:txBody>
          <a:bodyPr>
            <a:normAutofit fontScale="90000"/>
          </a:bodyPr>
          <a:lstStyle/>
          <a:p>
            <a:r>
              <a:rPr lang="en-US" dirty="0">
                <a:solidFill>
                  <a:schemeClr val="accent6"/>
                </a:solidFill>
              </a:rPr>
              <a:t>Radio Times achieved record sales with some tactical </a:t>
            </a:r>
            <a:r>
              <a:rPr lang="en-US" dirty="0" err="1">
                <a:solidFill>
                  <a:schemeClr val="accent6"/>
                </a:solidFill>
              </a:rPr>
              <a:t>telly</a:t>
            </a:r>
            <a:br>
              <a:rPr lang="en-US" dirty="0">
                <a:solidFill>
                  <a:schemeClr val="accent6"/>
                </a:solidFill>
              </a:rPr>
            </a:br>
            <a:endParaRPr lang="en-GB" dirty="0">
              <a:solidFill>
                <a:schemeClr val="accent6"/>
              </a:solidFill>
            </a:endParaRPr>
          </a:p>
        </p:txBody>
      </p:sp>
      <p:sp>
        <p:nvSpPr>
          <p:cNvPr id="3" name="Text Placeholder 2">
            <a:extLst>
              <a:ext uri="{FF2B5EF4-FFF2-40B4-BE49-F238E27FC236}">
                <a16:creationId xmlns:a16="http://schemas.microsoft.com/office/drawing/2014/main" id="{0742654B-4EFD-4929-82A9-8E37B51650C6}"/>
              </a:ext>
            </a:extLst>
          </p:cNvPr>
          <p:cNvSpPr>
            <a:spLocks noGrp="1"/>
          </p:cNvSpPr>
          <p:nvPr>
            <p:ph type="body" sz="quarter" idx="13"/>
          </p:nvPr>
        </p:nvSpPr>
        <p:spPr>
          <a:xfrm>
            <a:off x="221003" y="2067990"/>
            <a:ext cx="4991910" cy="3692729"/>
          </a:xfrm>
        </p:spPr>
        <p:txBody>
          <a:bodyPr>
            <a:normAutofit fontScale="92500" lnSpcReduction="10000"/>
          </a:bodyPr>
          <a:lstStyle/>
          <a:p>
            <a:r>
              <a:rPr lang="en-GB" u="sng" dirty="0"/>
              <a:t>Challenge</a:t>
            </a:r>
          </a:p>
          <a:p>
            <a:pPr marL="285750" indent="-285750">
              <a:buFont typeface="Arial" panose="020B0604020202020204" pitchFamily="34" charset="0"/>
              <a:buChar char="•"/>
            </a:pPr>
            <a:r>
              <a:rPr lang="en-GB" dirty="0"/>
              <a:t>Radio Times needed to support their bumper Olympics issue with a sales target of 805,000 copies</a:t>
            </a:r>
          </a:p>
          <a:p>
            <a:r>
              <a:rPr lang="en-GB" u="sng" dirty="0"/>
              <a:t>Solution</a:t>
            </a:r>
          </a:p>
          <a:p>
            <a:pPr marL="285750" indent="-285750">
              <a:buFont typeface="Arial" panose="020B0604020202020204" pitchFamily="34" charset="0"/>
              <a:buChar char="•"/>
            </a:pPr>
            <a:r>
              <a:rPr lang="en-GB" dirty="0"/>
              <a:t>With the message ‘Don’t miss it’, they created an ad showing a swimmer missing her race, encouraging viewers don’t to miss out on their favourite TV shows</a:t>
            </a:r>
          </a:p>
          <a:p>
            <a:pPr marL="285750" indent="-285750">
              <a:buFont typeface="Arial" panose="020B0604020202020204" pitchFamily="34" charset="0"/>
              <a:buChar char="•"/>
            </a:pPr>
            <a:r>
              <a:rPr lang="en-GB" dirty="0"/>
              <a:t>To maximise reach, they had spots in 5 out of the top 10  programmes of the week and piggybacked Channel 4’s Paralympic campaign to add context</a:t>
            </a:r>
          </a:p>
          <a:p>
            <a:r>
              <a:rPr lang="en-GB" u="sng" dirty="0"/>
              <a:t>Results</a:t>
            </a:r>
          </a:p>
          <a:p>
            <a:pPr marL="285750" indent="-285750">
              <a:buFont typeface="Arial" panose="020B0604020202020204" pitchFamily="34" charset="0"/>
              <a:buChar char="•"/>
            </a:pPr>
            <a:r>
              <a:rPr lang="en-GB" dirty="0"/>
              <a:t>Sales exceeded the target by 185,000 copies.</a:t>
            </a:r>
          </a:p>
          <a:p>
            <a:pPr marL="285750" indent="-285750">
              <a:buFont typeface="Arial" panose="020B0604020202020204" pitchFamily="34" charset="0"/>
              <a:buChar char="•"/>
            </a:pPr>
            <a:r>
              <a:rPr lang="en-GB" dirty="0"/>
              <a:t>The ROI was 1.14:1.</a:t>
            </a:r>
          </a:p>
        </p:txBody>
      </p:sp>
      <p:pic>
        <p:nvPicPr>
          <p:cNvPr id="6" name="Picture Placeholder 5">
            <a:extLst>
              <a:ext uri="{FF2B5EF4-FFF2-40B4-BE49-F238E27FC236}">
                <a16:creationId xmlns:a16="http://schemas.microsoft.com/office/drawing/2014/main" id="{21235471-E2E9-4903-908B-5E3591302A18}"/>
              </a:ext>
            </a:extLst>
          </p:cNvPr>
          <p:cNvPicPr>
            <a:picLocks noGrp="1" noChangeAspect="1"/>
          </p:cNvPicPr>
          <p:nvPr>
            <p:ph type="pic" sz="quarter" idx="14"/>
          </p:nvPr>
        </p:nvPicPr>
        <p:blipFill>
          <a:blip r:embed="rId3"/>
          <a:srcRect t="773" b="773"/>
          <a:stretch>
            <a:fillRect/>
          </a:stretch>
        </p:blipFill>
        <p:spPr>
          <a:prstGeom prst="rect">
            <a:avLst/>
          </a:prstGeom>
        </p:spPr>
      </p:pic>
      <p:pic>
        <p:nvPicPr>
          <p:cNvPr id="6146" name="Picture 2" descr="Image result for radio times logo">
            <a:extLst>
              <a:ext uri="{FF2B5EF4-FFF2-40B4-BE49-F238E27FC236}">
                <a16:creationId xmlns:a16="http://schemas.microsoft.com/office/drawing/2014/main" id="{00B23A57-B588-4FDC-9A58-F2020FA8394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819277" y="429947"/>
            <a:ext cx="1632041" cy="512683"/>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Image result for Creature of London">
            <a:extLst>
              <a:ext uri="{FF2B5EF4-FFF2-40B4-BE49-F238E27FC236}">
                <a16:creationId xmlns:a16="http://schemas.microsoft.com/office/drawing/2014/main" id="{E18882B5-4171-4BB1-A35E-743B2876B28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891767" y="469989"/>
            <a:ext cx="561750" cy="561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0869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Thinkbox_Red">
  <a:themeElements>
    <a:clrScheme name="THINKBOX_01">
      <a:dk1>
        <a:sysClr val="windowText" lastClr="000000"/>
      </a:dk1>
      <a:lt1>
        <a:sysClr val="window" lastClr="FFFFFF"/>
      </a:lt1>
      <a:dk2>
        <a:srgbClr val="E10514"/>
      </a:dk2>
      <a:lt2>
        <a:srgbClr val="808080"/>
      </a:lt2>
      <a:accent1>
        <a:srgbClr val="E10514"/>
      </a:accent1>
      <a:accent2>
        <a:srgbClr val="EB7305"/>
      </a:accent2>
      <a:accent3>
        <a:srgbClr val="87B923"/>
      </a:accent3>
      <a:accent4>
        <a:srgbClr val="009B3C"/>
      </a:accent4>
      <a:accent5>
        <a:srgbClr val="0069B4"/>
      </a:accent5>
      <a:accent6>
        <a:srgbClr val="372D87"/>
      </a:accent6>
      <a:hlink>
        <a:srgbClr val="000000"/>
      </a:hlink>
      <a:folHlink>
        <a:srgbClr val="000000"/>
      </a:folHlink>
    </a:clrScheme>
    <a:fontScheme name="Custom 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15875">
          <a:solidFill>
            <a:schemeClr val="accent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2225">
          <a:solidFill>
            <a:srgbClr val="D9D9D9"/>
          </a:solidFill>
        </a:ln>
      </a:spPr>
      <a:bodyPr/>
      <a:lstStyle/>
      <a:style>
        <a:lnRef idx="1">
          <a:schemeClr val="accent1"/>
        </a:lnRef>
        <a:fillRef idx="0">
          <a:schemeClr val="accent1"/>
        </a:fillRef>
        <a:effectRef idx="0">
          <a:schemeClr val="accent1"/>
        </a:effectRef>
        <a:fontRef idx="minor">
          <a:schemeClr val="tx1"/>
        </a:fontRef>
      </a:style>
    </a:lnDef>
  </a:objectDefaults>
  <a:extraClrSchemeLst/>
  <a:custClrLst>
    <a:custClr name="Yellow">
      <a:srgbClr val="FFCD00"/>
    </a:custClr>
    <a:custClr name="Light green">
      <a:srgbClr val="B9CD00"/>
    </a:custClr>
    <a:custClr name="Light blue ">
      <a:srgbClr val="00A5D7"/>
    </a:custClr>
  </a:custClrLst>
  <a:extLst>
    <a:ext uri="{05A4C25C-085E-4340-85A3-A5531E510DB2}">
      <thm15:themeFamily xmlns:thm15="http://schemas.microsoft.com/office/thememl/2012/main" name="Office Theme" id="{87B111D4-E9AF-426D-8C9F-EE971196E37C}" vid="{A929D647-F1B9-49CF-A84B-43D843FFC86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1607</TotalTime>
  <Words>146</Words>
  <Application>Microsoft Office PowerPoint</Application>
  <PresentationFormat>Widescreen</PresentationFormat>
  <Paragraphs>24</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Thinkbox_Red</vt:lpstr>
      <vt:lpstr>Radio Times achieved record sales with some tactical telly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average new advertiser spent £144k on TV in 2017</dc:title>
  <dc:creator>Zoe Harkness</dc:creator>
  <cp:lastModifiedBy>Zoe Harkness</cp:lastModifiedBy>
  <cp:revision>114</cp:revision>
  <dcterms:created xsi:type="dcterms:W3CDTF">2018-11-16T11:43:00Z</dcterms:created>
  <dcterms:modified xsi:type="dcterms:W3CDTF">2019-09-25T09:59:44Z</dcterms:modified>
</cp:coreProperties>
</file>