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65" r:id="rId9"/>
    <p:sldId id="4666" r:id="rId10"/>
    <p:sldId id="4667" r:id="rId11"/>
    <p:sldId id="4657" r:id="rId12"/>
    <p:sldId id="3085" r:id="rId13"/>
    <p:sldId id="46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65"/>
            <p14:sldId id="4666"/>
            <p14:sldId id="4667"/>
            <p14:sldId id="4657"/>
            <p14:sldId id="3085"/>
            <p14:sldId id="46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 All Stars, 
ITV2 
(10 Feb)</c:v>
                </c:pt>
                <c:pt idx="1">
                  <c:v>John Wayne Gacy: Devil In Disguise,
ITV1 (20 Feb)</c:v>
                </c:pt>
                <c:pt idx="2">
                  <c:v>999: What Happened Next,
Channel 4
(10 Feb)</c:v>
                </c:pt>
                <c:pt idx="3">
                  <c:v>Carabao Cup: Arsenal v Chelsea, 
ITV1 (3 Feb)</c:v>
                </c:pt>
                <c:pt idx="4">
                  <c:v>The Lady,
ITV1
(23 Feb)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0.67500000000000004</c:v>
                </c:pt>
                <c:pt idx="1">
                  <c:v>0.93700000000000006</c:v>
                </c:pt>
                <c:pt idx="2">
                  <c:v>0.94899999999999995</c:v>
                </c:pt>
                <c:pt idx="3">
                  <c:v>0.95599999999999996</c:v>
                </c:pt>
                <c:pt idx="4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 All Stars, 
ITV2 
(10 Feb)</c:v>
                </c:pt>
                <c:pt idx="1">
                  <c:v>John Wayne Gacy: Devil In Disguise,
ITV1 (20 Feb)</c:v>
                </c:pt>
                <c:pt idx="2">
                  <c:v>999: What Happened Next,
Channel 4
(10 Feb)</c:v>
                </c:pt>
                <c:pt idx="3">
                  <c:v>Carabao Cup: Arsenal v Chelsea, 
ITV1 (3 Feb)</c:v>
                </c:pt>
                <c:pt idx="4">
                  <c:v>The Lady,
ITV1
(23 Feb)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0.32500000000000001</c:v>
                </c:pt>
                <c:pt idx="1">
                  <c:v>6.3E-2</c:v>
                </c:pt>
                <c:pt idx="2">
                  <c:v>5.0999999999999997E-2</c:v>
                </c:pt>
                <c:pt idx="3">
                  <c:v>4.3999999999999997E-2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7534436594783"/>
          <c:y val="0.16235036364303315"/>
          <c:w val="0.26560375875499359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John Wayne Gacy: Fevil In Disguise, 
ITV1 (20 Feb)</c:v>
                </c:pt>
                <c:pt idx="1">
                  <c:v>After The Flood,
ITV1
(2 Feb)</c:v>
                </c:pt>
                <c:pt idx="2">
                  <c:v>999: What Happened Next,
Channel 4
(16 Feb)</c:v>
                </c:pt>
                <c:pt idx="3">
                  <c:v>Betrayal,
ITV1
(16 Feb)</c:v>
                </c:pt>
                <c:pt idx="4">
                  <c:v>Grantchester,
ITV1
(12 Feb)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0.57399999999999995</c:v>
                </c:pt>
                <c:pt idx="1">
                  <c:v>0.38900000000000001</c:v>
                </c:pt>
                <c:pt idx="2">
                  <c:v>0.33600000000000002</c:v>
                </c:pt>
                <c:pt idx="3">
                  <c:v>0.27700000000000002</c:v>
                </c:pt>
                <c:pt idx="4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John Wayne Gacy: Fevil In Disguise, 
ITV1 (20 Feb)</c:v>
                </c:pt>
                <c:pt idx="1">
                  <c:v>After The Flood,
ITV1
(2 Feb)</c:v>
                </c:pt>
                <c:pt idx="2">
                  <c:v>999: What Happened Next,
Channel 4
(16 Feb)</c:v>
                </c:pt>
                <c:pt idx="3">
                  <c:v>Betrayal,
ITV1
(16 Feb)</c:v>
                </c:pt>
                <c:pt idx="4">
                  <c:v>Grantchester,
ITV1
(12 Feb)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0.17699999999999999</c:v>
                </c:pt>
                <c:pt idx="1">
                  <c:v>0.253</c:v>
                </c:pt>
                <c:pt idx="2">
                  <c:v>0.32700000000000001</c:v>
                </c:pt>
                <c:pt idx="3">
                  <c:v>0.29099999999999998</c:v>
                </c:pt>
                <c:pt idx="4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John Wayne Gacy: Fevil In Disguise, 
ITV1 (20 Feb)</c:v>
                </c:pt>
                <c:pt idx="1">
                  <c:v>After The Flood,
ITV1
(2 Feb)</c:v>
                </c:pt>
                <c:pt idx="2">
                  <c:v>999: What Happened Next,
Channel 4
(16 Feb)</c:v>
                </c:pt>
                <c:pt idx="3">
                  <c:v>Betrayal,
ITV1
(16 Feb)</c:v>
                </c:pt>
                <c:pt idx="4">
                  <c:v>Grantchester,
ITV1
(12 Feb)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0.249</c:v>
                </c:pt>
                <c:pt idx="1">
                  <c:v>0.35799999999999998</c:v>
                </c:pt>
                <c:pt idx="2">
                  <c:v>0.33700000000000002</c:v>
                </c:pt>
                <c:pt idx="3">
                  <c:v>0.43099999999999999</c:v>
                </c:pt>
                <c:pt idx="4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1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Disney+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0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to TV advertisers in February.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February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Netflix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Amazon Prime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image depicts a dimly lit movie theater with a few people seated in the audience, one of them holding a cup and another wearing a fur coat.&#10;&#10;AI-generated content may be incorrect.">
            <a:extLst>
              <a:ext uri="{FF2B5EF4-FFF2-40B4-BE49-F238E27FC236}">
                <a16:creationId xmlns:a16="http://schemas.microsoft.com/office/drawing/2014/main" id="{5AAE6E2C-F09F-839A-4520-5F8C913CD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1931" b="1033"/>
          <a:stretch>
            <a:fillRect/>
          </a:stretch>
        </p:blipFill>
        <p:spPr>
          <a:xfrm>
            <a:off x="-9" y="0"/>
            <a:ext cx="12192009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4EEF7-D67C-222B-3CFA-83CFD2D56928}"/>
              </a:ext>
            </a:extLst>
          </p:cNvPr>
          <p:cNvSpPr/>
          <p:nvPr/>
        </p:nvSpPr>
        <p:spPr>
          <a:xfrm flipH="1">
            <a:off x="-9" y="0"/>
            <a:ext cx="9792595" cy="6423323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February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Pot Noodle – Nothing Satisfies Like Pot Noodle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gh Potential is the cosy crime drama we've been longing for">
            <a:extLst>
              <a:ext uri="{FF2B5EF4-FFF2-40B4-BE49-F238E27FC236}">
                <a16:creationId xmlns:a16="http://schemas.microsoft.com/office/drawing/2014/main" id="{16580869-E254-F87F-A675-471D8E4B037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 b="18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Disney+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High Potential (4 February)</a:t>
            </a:r>
            <a:br>
              <a:rPr lang="en-GB" dirty="0"/>
            </a:br>
            <a:r>
              <a:rPr lang="en-GB" dirty="0"/>
              <a:t>0.87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Predator Badlands (12</a:t>
            </a:r>
            <a:r>
              <a:rPr lang="en-US" b="1" dirty="0">
                <a:solidFill>
                  <a:schemeClr val="tx2"/>
                </a:solidFill>
              </a:rPr>
              <a:t>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Muppet Show (4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Scrubs (26 February)</a:t>
            </a:r>
            <a:br>
              <a:rPr lang="en-GB" dirty="0"/>
            </a:br>
            <a:r>
              <a:rPr lang="en-GB" dirty="0"/>
              <a:t>0.52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9-1-1 (20 February)</a:t>
            </a:r>
            <a:br>
              <a:rPr lang="en-GB" dirty="0"/>
            </a:br>
            <a:r>
              <a:rPr lang="en-GB" dirty="0"/>
              <a:t>0.38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2026,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032201" y="3702746"/>
            <a:ext cx="4084557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High Potential – Disney+</a:t>
            </a:r>
          </a:p>
        </p:txBody>
      </p:sp>
    </p:spTree>
    <p:extLst>
      <p:ext uri="{BB962C8B-B14F-4D97-AF65-F5344CB8AC3E}">
        <p14:creationId xmlns:p14="http://schemas.microsoft.com/office/powerpoint/2010/main" val="13499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588916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04459"/>
            <a:ext cx="11334817" cy="304800"/>
          </a:xfrm>
        </p:spPr>
        <p:txBody>
          <a:bodyPr/>
          <a:lstStyle/>
          <a:p>
            <a:r>
              <a:rPr lang="en-GB" dirty="0"/>
              <a:t>Source: Barb, February 2026,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1.77m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1.15m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2.37m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2.66m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1.01m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856438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46928"/>
            <a:ext cx="11334817" cy="273055"/>
          </a:xfrm>
        </p:spPr>
        <p:txBody>
          <a:bodyPr/>
          <a:lstStyle/>
          <a:p>
            <a:r>
              <a:rPr lang="en-GB" dirty="0"/>
              <a:t>Source: Barb, February 2026,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1.01m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1.14m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2.95m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2.77m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3.62m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ny's Chocolonely Launches First Ever TV Ad Starring an Anti-Exploitation  Wrestler | LBBOnline">
            <a:extLst>
              <a:ext uri="{FF2B5EF4-FFF2-40B4-BE49-F238E27FC236}">
                <a16:creationId xmlns:a16="http://schemas.microsoft.com/office/drawing/2014/main" id="{4C4FB0D9-D28F-91D6-DD45-645BABA993C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r="207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February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502249" cy="40557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Tony’s Chocolonely</a:t>
            </a:r>
            <a:br>
              <a:rPr lang="en-GB" sz="1800" dirty="0"/>
            </a:br>
            <a:r>
              <a:rPr lang="en-US" sz="1800" dirty="0"/>
              <a:t>Chocolate brand, Tony’s Chocolonely, made its TV debut letting us all know there is fight in every bite.</a:t>
            </a: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Marro</a:t>
            </a:r>
            <a:br>
              <a:rPr lang="en-GB" sz="1800" dirty="0"/>
            </a:br>
            <a:r>
              <a:rPr lang="en-US" sz="1800" dirty="0"/>
              <a:t>Fresh cat food brand, Marro, launched its first ever TV Advert, to promote its subscription service.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Heart Bingo</a:t>
            </a:r>
            <a:br>
              <a:rPr lang="en-GB" sz="1800" dirty="0"/>
            </a:br>
            <a:r>
              <a:rPr lang="en-US" sz="1800" dirty="0"/>
              <a:t>Heart Bingo launched its first ever TV spot with a DRTV campaign running across ITV, Channel 4, and Sky.</a:t>
            </a:r>
            <a:endParaRPr lang="en-GB" sz="18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6FD612-E2BB-14A5-E553-963C1A81065E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Tony’s </a:t>
            </a:r>
            <a:r>
              <a:rPr lang="en-US" dirty="0" err="1">
                <a:solidFill>
                  <a:schemeClr val="bg1"/>
                </a:solidFill>
              </a:rPr>
              <a:t>Chocolonely</a:t>
            </a:r>
            <a:r>
              <a:rPr lang="en-US" dirty="0">
                <a:solidFill>
                  <a:schemeClr val="bg1"/>
                </a:solidFill>
              </a:rPr>
              <a:t>- There's Fight In Every Bite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February linear TV facts &amp; figures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990534-D1D9-4FE8-A26E-CDDF3AB76B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5412181"/>
            <a:ext cx="11334817" cy="584775"/>
          </a:xfrm>
        </p:spPr>
        <p:txBody>
          <a:bodyPr/>
          <a:lstStyle/>
          <a:p>
            <a:r>
              <a:rPr lang="en-GB" dirty="0"/>
              <a:t>Sources: Barb February 2026, industry standard TV viewing in-home on a TV set. Reach 3min+. 30” equivalent impacts.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9747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41.8bn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2h 10m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20m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40.7bn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28m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31m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15.8bn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57m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2.1bn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18.1bn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22m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28m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GB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22.6bn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32m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34m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February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60" y="3831702"/>
            <a:ext cx="2677018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14 February, Scotland played England at the </a:t>
            </a:r>
            <a:r>
              <a:rPr lang="en-GB" b="1" dirty="0">
                <a:solidFill>
                  <a:schemeClr val="accent1"/>
                </a:solidFill>
              </a:rPr>
              <a:t>Six Nations Championship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4.18m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0340" y="3822699"/>
            <a:ext cx="2677017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23 February, Channel 4 launched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Dirty Business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2.10m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5" y="3822699"/>
            <a:ext cx="2677016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3 February, Channel 5 aired an episode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Good Ship Murder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1.50m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782071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22 February, Sky Atlantic aired the finale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Knight of the Seven Kingdoms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1.08m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73E21-6B70-C43A-9564-C3886B80375B}"/>
              </a:ext>
            </a:extLst>
          </p:cNvPr>
          <p:cNvSpPr txBox="1">
            <a:spLocks/>
          </p:cNvSpPr>
          <p:nvPr/>
        </p:nvSpPr>
        <p:spPr>
          <a:xfrm>
            <a:off x="377757" y="558539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February 2026, individuals. Average audience figures, TV set and devices viewing 1-7 days (includes pre-broadcast figures, if applicable).</a:t>
            </a:r>
          </a:p>
        </p:txBody>
      </p:sp>
      <p:pic>
        <p:nvPicPr>
          <p:cNvPr id="2050" name="Picture 2" descr="Six Nations Championship - Watch Episode - ITVX">
            <a:extLst>
              <a:ext uri="{FF2B5EF4-FFF2-40B4-BE49-F238E27FC236}">
                <a16:creationId xmlns:a16="http://schemas.microsoft.com/office/drawing/2014/main" id="{28A48CF3-D17B-5CF8-74A5-49BEF5182C6F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7" r="6270" b="152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True Story Behind Dirty Business On Channel 4">
            <a:extLst>
              <a:ext uri="{FF2B5EF4-FFF2-40B4-BE49-F238E27FC236}">
                <a16:creationId xmlns:a16="http://schemas.microsoft.com/office/drawing/2014/main" id="{B283EBCD-0409-2C45-974C-DEFD1CB88940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- The Good Ship Murder - Season 1 - Episode 1 / La Rochelle">
            <a:extLst>
              <a:ext uri="{FF2B5EF4-FFF2-40B4-BE49-F238E27FC236}">
                <a16:creationId xmlns:a16="http://schemas.microsoft.com/office/drawing/2014/main" id="{A398C751-90CB-51FC-D965-E7D928549E99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night of the Seven Kingdoms' Renewed for Season 2">
            <a:extLst>
              <a:ext uri="{FF2B5EF4-FFF2-40B4-BE49-F238E27FC236}">
                <a16:creationId xmlns:a16="http://schemas.microsoft.com/office/drawing/2014/main" id="{FDF71881-3858-C1AD-139C-0340EF78BFB9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r="75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itain's Got Talent 2026: Everything you need to know about the new series  - BBC Newsround">
            <a:extLst>
              <a:ext uri="{FF2B5EF4-FFF2-40B4-BE49-F238E27FC236}">
                <a16:creationId xmlns:a16="http://schemas.microsoft.com/office/drawing/2014/main" id="{EBB4E964-4F63-1B2B-7E37-C069625F01C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-164" r="17082" b="1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Britain’s Got Talent (21 February)</a:t>
            </a:r>
            <a:br>
              <a:rPr lang="en-GB" dirty="0"/>
            </a:br>
            <a:r>
              <a:rPr lang="en-GB" dirty="0"/>
              <a:t>4.45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Six Nations Championship: Scotland V England (14 February)</a:t>
            </a:r>
            <a:br>
              <a:rPr lang="en-GB" dirty="0"/>
            </a:br>
            <a:r>
              <a:rPr lang="en-GB" dirty="0"/>
              <a:t>4.18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Coronation Street </a:t>
            </a:r>
            <a:r>
              <a:rPr lang="en-GB" b="1" dirty="0">
                <a:solidFill>
                  <a:schemeClr val="accent1"/>
                </a:solidFill>
              </a:rPr>
              <a:t>(16 February)</a:t>
            </a:r>
            <a:br>
              <a:rPr lang="en-GB" b="1" dirty="0"/>
            </a:br>
            <a:r>
              <a:rPr lang="en-GB" dirty="0"/>
              <a:t>4.14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Emmerdale (2 February)</a:t>
            </a:r>
            <a:br>
              <a:rPr lang="en-GB" dirty="0"/>
            </a:br>
            <a:r>
              <a:rPr lang="en-GB" dirty="0"/>
              <a:t>3.70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After The Flood (2 February)</a:t>
            </a:r>
            <a:br>
              <a:rPr lang="en-GB" dirty="0"/>
            </a:br>
            <a:r>
              <a:rPr lang="en-GB" dirty="0"/>
              <a:t>3.62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2026,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Britain’s Got Talent –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Great Pottery Throw Down 2026 Press Pack | Channel 4">
            <a:extLst>
              <a:ext uri="{FF2B5EF4-FFF2-40B4-BE49-F238E27FC236}">
                <a16:creationId xmlns:a16="http://schemas.microsoft.com/office/drawing/2014/main" id="{E0557FBB-0067-E324-0685-6F4169B416B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208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959786" cy="365153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Great Pottery Throw Down (1 February)</a:t>
            </a:r>
            <a:br>
              <a:rPr lang="en-GB" dirty="0"/>
            </a:br>
            <a:r>
              <a:rPr lang="en-GB" dirty="0"/>
              <a:t>2.67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Gogglebox (27 February)</a:t>
            </a:r>
            <a:br>
              <a:rPr lang="en-GB" b="1" dirty="0"/>
            </a:br>
            <a:r>
              <a:rPr lang="en-GB" dirty="0"/>
              <a:t>2.45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Dirty Business (23 February)</a:t>
            </a:r>
            <a:br>
              <a:rPr lang="en-GB" b="1" dirty="0"/>
            </a:br>
            <a:r>
              <a:rPr lang="en-GB" dirty="0"/>
              <a:t>2.10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Secret genius </a:t>
            </a:r>
            <a:r>
              <a:rPr lang="en-GB" b="1" dirty="0">
                <a:solidFill>
                  <a:schemeClr val="tx2"/>
                </a:solidFill>
              </a:rPr>
              <a:t>(1 February)</a:t>
            </a:r>
            <a:br>
              <a:rPr lang="en-GB" b="1" dirty="0"/>
            </a:br>
            <a:r>
              <a:rPr lang="en-GB" dirty="0"/>
              <a:t>1.86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Kirstie and Phil's Love It or List It </a:t>
            </a:r>
            <a:r>
              <a:rPr lang="en-GB" b="1" dirty="0">
                <a:solidFill>
                  <a:schemeClr val="tx2"/>
                </a:solidFill>
              </a:rPr>
              <a:t>(4 February)</a:t>
            </a:r>
            <a:br>
              <a:rPr lang="en-GB" dirty="0"/>
            </a:br>
            <a:r>
              <a:rPr lang="en-GB" dirty="0"/>
              <a:t>1.32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2026,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The Great Pottery throw Down –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 - Surgeons: A Matter of Life or Death - Season 3 - Episode 1 / Episode 1">
            <a:extLst>
              <a:ext uri="{FF2B5EF4-FFF2-40B4-BE49-F238E27FC236}">
                <a16:creationId xmlns:a16="http://schemas.microsoft.com/office/drawing/2014/main" id="{7368AE29-535C-CC95-981E-C0BFE39851A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Good Ship Murder (3 February)</a:t>
            </a:r>
            <a:br>
              <a:rPr lang="en-GB" dirty="0"/>
            </a:br>
            <a:r>
              <a:rPr lang="en-GB" dirty="0"/>
              <a:t>1.50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Surgeons: A Matter of Life or Death (4 February)</a:t>
            </a:r>
            <a:br>
              <a:rPr lang="en-GB" dirty="0"/>
            </a:br>
            <a:r>
              <a:rPr lang="en-GB" dirty="0"/>
              <a:t>1.21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Ben Fogle: New Lives in the Wild (5</a:t>
            </a:r>
            <a:r>
              <a:rPr lang="en-US" b="1" dirty="0">
                <a:solidFill>
                  <a:schemeClr val="tx2"/>
                </a:solidFill>
              </a:rPr>
              <a:t>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1.11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Motorway Cops: Catching Britain’s Speeders (9 February)</a:t>
            </a:r>
            <a:br>
              <a:rPr lang="en-GB" dirty="0"/>
            </a:br>
            <a:r>
              <a:rPr lang="en-GB" dirty="0"/>
              <a:t>1.09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Rich House, Poor House (15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1.04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2026,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Surgeons: A Matter of Life or Death </a:t>
            </a:r>
            <a:r>
              <a:rPr lang="en-GB" dirty="0">
                <a:solidFill>
                  <a:schemeClr val="bg1"/>
                </a:solidFill>
              </a:rPr>
              <a:t>–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r Salt Marsh (TV Series 2026– ) - IMDb">
            <a:extLst>
              <a:ext uri="{FF2B5EF4-FFF2-40B4-BE49-F238E27FC236}">
                <a16:creationId xmlns:a16="http://schemas.microsoft.com/office/drawing/2014/main" id="{47B2BDCE-03DA-2530-51EB-D85C9E99A94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Love Island All Stars, ITV2 (16 February)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1.93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A Knight of the Seven Kingdoms</a:t>
            </a:r>
            <a:r>
              <a:rPr lang="en-GB" b="1" dirty="0">
                <a:solidFill>
                  <a:schemeClr val="tx2"/>
                </a:solidFill>
              </a:rPr>
              <a:t>, Sky Atlantic (22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1.08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Under Salt March, Sky Atlantic (26 February)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1.01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Our Farm Next Door: Amanda, Clive and Kids, More4 </a:t>
            </a:r>
            <a:r>
              <a:rPr lang="en-GB" b="1" dirty="0">
                <a:solidFill>
                  <a:schemeClr val="tx2"/>
                </a:solidFill>
              </a:rPr>
              <a:t>(2 February)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0.70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Mock the Week, TLC </a:t>
            </a:r>
            <a:r>
              <a:rPr lang="en-GB" b="1" dirty="0">
                <a:solidFill>
                  <a:schemeClr val="tx2"/>
                </a:solidFill>
              </a:rPr>
              <a:t>(22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0.68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2026,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Under Salt March – Sky Atlantic</a:t>
            </a: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ridgerton season 4 gets an official 2026 release date (plus get a first  look at images from Benedict's season) | House &amp; Garden">
            <a:extLst>
              <a:ext uri="{FF2B5EF4-FFF2-40B4-BE49-F238E27FC236}">
                <a16:creationId xmlns:a16="http://schemas.microsoft.com/office/drawing/2014/main" id="{94619AA6-AC3B-C3F9-DEB9-299F3F4E8EC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153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Netflix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Bridgerton (26 February)</a:t>
            </a:r>
            <a:br>
              <a:rPr lang="en-GB" dirty="0"/>
            </a:br>
            <a:r>
              <a:rPr lang="en-GB" dirty="0"/>
              <a:t>3.16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Investigation of Lucy Letby </a:t>
            </a:r>
            <a:r>
              <a:rPr lang="en-GB" b="1" dirty="0">
                <a:solidFill>
                  <a:schemeClr val="tx2"/>
                </a:solidFill>
              </a:rPr>
              <a:t>(4</a:t>
            </a:r>
            <a:r>
              <a:rPr lang="en-US" b="1" dirty="0">
                <a:solidFill>
                  <a:schemeClr val="tx2"/>
                </a:solidFill>
              </a:rPr>
              <a:t>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2.97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How to Get to Heaven From Belfast </a:t>
            </a:r>
            <a:r>
              <a:rPr lang="en-GB" b="1" dirty="0">
                <a:solidFill>
                  <a:schemeClr val="tx2"/>
                </a:solidFill>
              </a:rPr>
              <a:t>(12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2.05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Night Agent (19 February)</a:t>
            </a:r>
            <a:br>
              <a:rPr lang="en-GB" dirty="0"/>
            </a:br>
            <a:r>
              <a:rPr lang="en-GB" dirty="0"/>
              <a:t>1.53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Being Gordon Ramsay (18 February)</a:t>
            </a:r>
            <a:br>
              <a:rPr lang="en-GB" dirty="0"/>
            </a:br>
            <a:r>
              <a:rPr lang="en-GB" dirty="0"/>
              <a:t>1.39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2026,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Bridgerton – Netflix</a:t>
            </a:r>
          </a:p>
        </p:txBody>
      </p:sp>
    </p:spTree>
    <p:extLst>
      <p:ext uri="{BB962C8B-B14F-4D97-AF65-F5344CB8AC3E}">
        <p14:creationId xmlns:p14="http://schemas.microsoft.com/office/powerpoint/2010/main" val="2637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ch Beast Games - Season 1 | Prime Video">
            <a:extLst>
              <a:ext uri="{FF2B5EF4-FFF2-40B4-BE49-F238E27FC236}">
                <a16:creationId xmlns:a16="http://schemas.microsoft.com/office/drawing/2014/main" id="{747E5280-1C80-9879-0337-9A82F883667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Amazon Prime Video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Fallout (4 February)</a:t>
            </a:r>
            <a:br>
              <a:rPr lang="en-GB" dirty="0"/>
            </a:br>
            <a:r>
              <a:rPr lang="en-GB" dirty="0"/>
              <a:t>1.60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Beast Games (4</a:t>
            </a:r>
            <a:r>
              <a:rPr lang="en-US" b="1" dirty="0">
                <a:solidFill>
                  <a:schemeClr val="tx2"/>
                </a:solidFill>
              </a:rPr>
              <a:t>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Cross (11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0.45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Wrecking Crew </a:t>
            </a:r>
            <a:r>
              <a:rPr lang="en-GB" b="1" dirty="0">
                <a:solidFill>
                  <a:schemeClr val="tx2"/>
                </a:solidFill>
              </a:rPr>
              <a:t>(28 January*)</a:t>
            </a:r>
            <a:br>
              <a:rPr lang="en-GB" dirty="0"/>
            </a:br>
            <a:r>
              <a:rPr lang="en-GB" dirty="0"/>
              <a:t>0.44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Jesy Nelson: Life After Little Mix </a:t>
            </a:r>
            <a:r>
              <a:rPr lang="en-GB" b="1" dirty="0">
                <a:solidFill>
                  <a:schemeClr val="tx2"/>
                </a:solidFill>
              </a:rPr>
              <a:t>(13 February)</a:t>
            </a:r>
            <a:br>
              <a:rPr lang="en-GB" dirty="0"/>
            </a:br>
            <a:r>
              <a:rPr lang="en-GB" dirty="0"/>
              <a:t>0.32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2026, individuals. Average audience achieved during the first seven days of their availability. Only includes TV set viewing. *Only viewing in February.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Beast Games – Prime Video</a:t>
            </a:r>
          </a:p>
        </p:txBody>
      </p:sp>
    </p:spTree>
    <p:extLst>
      <p:ext uri="{BB962C8B-B14F-4D97-AF65-F5344CB8AC3E}">
        <p14:creationId xmlns:p14="http://schemas.microsoft.com/office/powerpoint/2010/main" val="2772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_TV_Report_February_2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1226</Words>
  <Application>Microsoft Office PowerPoint</Application>
  <PresentationFormat>Widescreen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Thinkbox</vt:lpstr>
      <vt:lpstr>Monthly TV viewing report</vt:lpstr>
      <vt:lpstr>February linear TV facts &amp; figures</vt:lpstr>
      <vt:lpstr>Some notable TV moments in February</vt:lpstr>
      <vt:lpstr>Top 5 ITV1 programmes</vt:lpstr>
      <vt:lpstr>Top 5 Channel 4 programmes</vt:lpstr>
      <vt:lpstr>Top 5 Channel 5 programmes</vt:lpstr>
      <vt:lpstr>Top 5 commercial non-PSB* programmes (non-sport)</vt:lpstr>
      <vt:lpstr>Top 5 Netflix programmes</vt:lpstr>
      <vt:lpstr>Top 5 Amazon Prime Video programmes</vt:lpstr>
      <vt:lpstr>Top 5 Disney+ programmes</vt:lpstr>
      <vt:lpstr>Top commercial programmes with largest proportion of device viewing</vt:lpstr>
      <vt:lpstr>Top commercial programmes with largest proportion of pre-broadcast boxset BVOD viewing</vt:lpstr>
      <vt:lpstr>Key new to linear TV advertisers in February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Monthly_TV_Report_February_2024</dc:title>
  <dc:creator>Kate Allinson</dc:creator>
  <cp:lastModifiedBy>Nailah Uddin</cp:lastModifiedBy>
  <cp:revision>3646</cp:revision>
  <dcterms:created xsi:type="dcterms:W3CDTF">2017-11-21T15:01:39Z</dcterms:created>
  <dcterms:modified xsi:type="dcterms:W3CDTF">2026-03-11T15:18:55Z</dcterms:modified>
</cp:coreProperties>
</file>