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79" r:id="rId2"/>
    <p:sldId id="257" r:id="rId3"/>
    <p:sldId id="2142533343" r:id="rId4"/>
    <p:sldId id="4720" r:id="rId5"/>
    <p:sldId id="4710" r:id="rId6"/>
    <p:sldId id="2147376357" r:id="rId7"/>
    <p:sldId id="2147376358" r:id="rId8"/>
    <p:sldId id="2147376359"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404" autoAdjust="0"/>
  </p:normalViewPr>
  <p:slideViewPr>
    <p:cSldViewPr snapToGrid="0">
      <p:cViewPr varScale="1">
        <p:scale>
          <a:sx n="104" d="100"/>
          <a:sy n="104" d="100"/>
        </p:scale>
        <p:origin x="582" y="114"/>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27329317261499"/>
          <c:y val="6.3396693612992494E-2"/>
          <c:w val="0.86925182185298522"/>
          <c:h val="0.75622530396542231"/>
        </c:manualLayout>
      </c:layout>
      <c:barChart>
        <c:barDir val="col"/>
        <c:grouping val="clustered"/>
        <c:varyColors val="0"/>
        <c:ser>
          <c:idx val="0"/>
          <c:order val="0"/>
          <c:tx>
            <c:strRef>
              <c:f>Sheet1!$B$1</c:f>
              <c:strCache>
                <c:ptCount val="1"/>
                <c:pt idx="0">
                  <c:v>Fame</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63E3-437C-87E7-8B986A04C18B}"/>
              </c:ext>
            </c:extLst>
          </c:dPt>
          <c:dPt>
            <c:idx val="1"/>
            <c:invertIfNegative val="0"/>
            <c:bubble3D val="0"/>
            <c:extLst>
              <c:ext xmlns:c16="http://schemas.microsoft.com/office/drawing/2014/chart" uri="{C3380CC4-5D6E-409C-BE32-E72D297353CC}">
                <c16:uniqueId val="{00000001-63E3-437C-87E7-8B986A04C18B}"/>
              </c:ext>
            </c:extLst>
          </c:dPt>
          <c:dPt>
            <c:idx val="2"/>
            <c:invertIfNegative val="0"/>
            <c:bubble3D val="0"/>
            <c:extLst>
              <c:ext xmlns:c16="http://schemas.microsoft.com/office/drawing/2014/chart" uri="{C3380CC4-5D6E-409C-BE32-E72D297353CC}">
                <c16:uniqueId val="{00000002-63E3-437C-87E7-8B986A04C18B}"/>
              </c:ext>
            </c:extLst>
          </c:dPt>
          <c:dPt>
            <c:idx val="3"/>
            <c:invertIfNegative val="0"/>
            <c:bubble3D val="0"/>
            <c:extLst>
              <c:ext xmlns:c16="http://schemas.microsoft.com/office/drawing/2014/chart" uri="{C3380CC4-5D6E-409C-BE32-E72D297353CC}">
                <c16:uniqueId val="{00000003-63E3-437C-87E7-8B986A04C18B}"/>
              </c:ext>
            </c:extLst>
          </c:dPt>
          <c:dPt>
            <c:idx val="4"/>
            <c:invertIfNegative val="0"/>
            <c:bubble3D val="0"/>
            <c:extLst>
              <c:ext xmlns:c16="http://schemas.microsoft.com/office/drawing/2014/chart" uri="{C3380CC4-5D6E-409C-BE32-E72D297353CC}">
                <c16:uniqueId val="{00000004-63E3-437C-87E7-8B986A04C18B}"/>
              </c:ext>
            </c:extLst>
          </c:dPt>
          <c:dLbls>
            <c:dLbl>
              <c:idx val="0"/>
              <c:delete val="1"/>
              <c:extLst>
                <c:ext xmlns:c15="http://schemas.microsoft.com/office/drawing/2012/chart" uri="{CE6537A1-D6FC-4f65-9D91-7224C49458BB}"/>
                <c:ext xmlns:c16="http://schemas.microsoft.com/office/drawing/2014/chart" uri="{C3380CC4-5D6E-409C-BE32-E72D297353CC}">
                  <c16:uniqueId val="{00000000-63E3-437C-87E7-8B986A04C18B}"/>
                </c:ext>
              </c:extLst>
            </c:dLbl>
            <c:dLbl>
              <c:idx val="1"/>
              <c:delete val="1"/>
              <c:extLst>
                <c:ext xmlns:c15="http://schemas.microsoft.com/office/drawing/2012/chart" uri="{CE6537A1-D6FC-4f65-9D91-7224C49458BB}"/>
                <c:ext xmlns:c16="http://schemas.microsoft.com/office/drawing/2014/chart" uri="{C3380CC4-5D6E-409C-BE32-E72D297353CC}">
                  <c16:uniqueId val="{00000001-63E3-437C-87E7-8B986A04C18B}"/>
                </c:ext>
              </c:extLst>
            </c:dLbl>
            <c:dLbl>
              <c:idx val="2"/>
              <c:layout>
                <c:manualLayout>
                  <c:x val="-3.2067144054701E-3"/>
                  <c:y val="1.017521137121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E3-437C-87E7-8B986A04C18B}"/>
                </c:ext>
              </c:extLst>
            </c:dLbl>
            <c:dLbl>
              <c:idx val="3"/>
              <c:layout>
                <c:manualLayout>
                  <c:x val="-1.6638302814838801E-3"/>
                  <c:y val="1.0357543111239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E3-437C-87E7-8B986A04C18B}"/>
                </c:ext>
              </c:extLst>
            </c:dLbl>
            <c:dLbl>
              <c:idx val="4"/>
              <c:layout>
                <c:manualLayout>
                  <c:x val="0"/>
                  <c:y val="1.4285534648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E3-437C-87E7-8B986A04C18B}"/>
                </c:ext>
              </c:extLst>
            </c:dLbl>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Sales </c:v>
                </c:pt>
                <c:pt idx="1">
                  <c:v>Profit</c:v>
                </c:pt>
              </c:strCache>
            </c:strRef>
          </c:cat>
          <c:val>
            <c:numRef>
              <c:f>Sheet1!$B$2:$B$3</c:f>
              <c:numCache>
                <c:formatCode>0%</c:formatCode>
                <c:ptCount val="2"/>
                <c:pt idx="0">
                  <c:v>0.57999999999999996</c:v>
                </c:pt>
                <c:pt idx="1">
                  <c:v>0.39</c:v>
                </c:pt>
              </c:numCache>
            </c:numRef>
          </c:val>
          <c:extLst>
            <c:ext xmlns:c16="http://schemas.microsoft.com/office/drawing/2014/chart" uri="{C3380CC4-5D6E-409C-BE32-E72D297353CC}">
              <c16:uniqueId val="{00000005-63E3-437C-87E7-8B986A04C18B}"/>
            </c:ext>
          </c:extLst>
        </c:ser>
        <c:ser>
          <c:idx val="1"/>
          <c:order val="1"/>
          <c:tx>
            <c:strRef>
              <c:f>Sheet1!$C$1</c:f>
              <c:strCache>
                <c:ptCount val="1"/>
                <c:pt idx="0">
                  <c:v>Emotive</c:v>
                </c:pt>
              </c:strCache>
            </c:strRef>
          </c:tx>
          <c:spPr>
            <a:solidFill>
              <a:srgbClr val="0069B4"/>
            </a:solidFill>
          </c:spPr>
          <c:invertIfNegative val="0"/>
          <c:cat>
            <c:strRef>
              <c:f>Sheet1!$A$2:$A$3</c:f>
              <c:strCache>
                <c:ptCount val="2"/>
                <c:pt idx="0">
                  <c:v>Sales </c:v>
                </c:pt>
                <c:pt idx="1">
                  <c:v>Profit</c:v>
                </c:pt>
              </c:strCache>
            </c:strRef>
          </c:cat>
          <c:val>
            <c:numRef>
              <c:f>Sheet1!$C$2:$C$3</c:f>
              <c:numCache>
                <c:formatCode>General</c:formatCode>
                <c:ptCount val="2"/>
                <c:pt idx="0">
                  <c:v>0.56999999999999995</c:v>
                </c:pt>
                <c:pt idx="1">
                  <c:v>0.28000000000000003</c:v>
                </c:pt>
              </c:numCache>
            </c:numRef>
          </c:val>
          <c:extLst>
            <c:ext xmlns:c16="http://schemas.microsoft.com/office/drawing/2014/chart" uri="{C3380CC4-5D6E-409C-BE32-E72D297353CC}">
              <c16:uniqueId val="{00000006-63E3-437C-87E7-8B986A04C18B}"/>
            </c:ext>
          </c:extLst>
        </c:ser>
        <c:ser>
          <c:idx val="2"/>
          <c:order val="2"/>
          <c:tx>
            <c:strRef>
              <c:f>Sheet1!$D$1</c:f>
              <c:strCache>
                <c:ptCount val="1"/>
                <c:pt idx="0">
                  <c:v>Informative</c:v>
                </c:pt>
              </c:strCache>
            </c:strRef>
          </c:tx>
          <c:spPr>
            <a:solidFill>
              <a:srgbClr val="372D87">
                <a:lumMod val="20000"/>
                <a:lumOff val="80000"/>
              </a:srgbClr>
            </a:solidFill>
          </c:spPr>
          <c:invertIfNegative val="0"/>
          <c:cat>
            <c:strRef>
              <c:f>Sheet1!$A$2:$A$3</c:f>
              <c:strCache>
                <c:ptCount val="2"/>
                <c:pt idx="0">
                  <c:v>Sales </c:v>
                </c:pt>
                <c:pt idx="1">
                  <c:v>Profit</c:v>
                </c:pt>
              </c:strCache>
            </c:strRef>
          </c:cat>
          <c:val>
            <c:numRef>
              <c:f>Sheet1!$D$2:$D$3</c:f>
              <c:numCache>
                <c:formatCode>General</c:formatCode>
                <c:ptCount val="2"/>
                <c:pt idx="0">
                  <c:v>0.48</c:v>
                </c:pt>
                <c:pt idx="1">
                  <c:v>0.24</c:v>
                </c:pt>
              </c:numCache>
            </c:numRef>
          </c:val>
          <c:extLst>
            <c:ext xmlns:c16="http://schemas.microsoft.com/office/drawing/2014/chart" uri="{C3380CC4-5D6E-409C-BE32-E72D297353CC}">
              <c16:uniqueId val="{00000007-63E3-437C-87E7-8B986A04C18B}"/>
            </c:ext>
          </c:extLst>
        </c:ser>
        <c:ser>
          <c:idx val="3"/>
          <c:order val="3"/>
          <c:tx>
            <c:strRef>
              <c:f>Sheet1!$E$1</c:f>
              <c:strCache>
                <c:ptCount val="1"/>
                <c:pt idx="0">
                  <c:v>Persuasive</c:v>
                </c:pt>
              </c:strCache>
            </c:strRef>
          </c:tx>
          <c:spPr>
            <a:solidFill>
              <a:srgbClr val="0069B4">
                <a:lumMod val="40000"/>
                <a:lumOff val="60000"/>
              </a:srgbClr>
            </a:solidFill>
          </c:spPr>
          <c:invertIfNegative val="0"/>
          <c:cat>
            <c:strRef>
              <c:f>Sheet1!$A$2:$A$3</c:f>
              <c:strCache>
                <c:ptCount val="2"/>
                <c:pt idx="0">
                  <c:v>Sales </c:v>
                </c:pt>
                <c:pt idx="1">
                  <c:v>Profit</c:v>
                </c:pt>
              </c:strCache>
            </c:strRef>
          </c:cat>
          <c:val>
            <c:numRef>
              <c:f>Sheet1!$E$2:$E$3</c:f>
              <c:numCache>
                <c:formatCode>General</c:formatCode>
                <c:ptCount val="2"/>
                <c:pt idx="0">
                  <c:v>0.46</c:v>
                </c:pt>
                <c:pt idx="1">
                  <c:v>0.13</c:v>
                </c:pt>
              </c:numCache>
            </c:numRef>
          </c:val>
          <c:extLst>
            <c:ext xmlns:c16="http://schemas.microsoft.com/office/drawing/2014/chart" uri="{C3380CC4-5D6E-409C-BE32-E72D297353CC}">
              <c16:uniqueId val="{00000008-63E3-437C-87E7-8B986A04C18B}"/>
            </c:ext>
          </c:extLst>
        </c:ser>
        <c:dLbls>
          <c:showLegendKey val="0"/>
          <c:showVal val="0"/>
          <c:showCatName val="0"/>
          <c:showSerName val="0"/>
          <c:showPercent val="0"/>
          <c:showBubbleSize val="0"/>
        </c:dLbls>
        <c:gapWidth val="59"/>
        <c:axId val="546260720"/>
        <c:axId val="546527936"/>
      </c:barChart>
      <c:catAx>
        <c:axId val="546260720"/>
        <c:scaling>
          <c:orientation val="minMax"/>
        </c:scaling>
        <c:delete val="0"/>
        <c:axPos val="b"/>
        <c:numFmt formatCode="0.00%" sourceLinked="0"/>
        <c:majorTickMark val="out"/>
        <c:minorTickMark val="none"/>
        <c:tickLblPos val="nextTo"/>
        <c:spPr>
          <a:ln>
            <a:noFill/>
          </a:ln>
        </c:spPr>
        <c:txPr>
          <a:bodyPr/>
          <a:lstStyle/>
          <a:p>
            <a:pPr>
              <a:defRPr sz="1200" b="1"/>
            </a:pPr>
            <a:endParaRPr lang="en-US"/>
          </a:p>
        </c:txPr>
        <c:crossAx val="546527936"/>
        <c:crosses val="autoZero"/>
        <c:auto val="1"/>
        <c:lblAlgn val="ctr"/>
        <c:lblOffset val="100"/>
        <c:noMultiLvlLbl val="0"/>
      </c:catAx>
      <c:valAx>
        <c:axId val="546527936"/>
        <c:scaling>
          <c:orientation val="minMax"/>
          <c:max val="0.7"/>
          <c:min val="0"/>
        </c:scaling>
        <c:delete val="0"/>
        <c:axPos val="l"/>
        <c:majorGridlines>
          <c:spPr>
            <a:ln>
              <a:solidFill>
                <a:srgbClr val="4D4D4D">
                  <a:lumMod val="20000"/>
                  <a:lumOff val="80000"/>
                </a:srgbClr>
              </a:solidFill>
            </a:ln>
          </c:spPr>
        </c:majorGridlines>
        <c:numFmt formatCode="0%" sourceLinked="1"/>
        <c:majorTickMark val="out"/>
        <c:minorTickMark val="none"/>
        <c:tickLblPos val="nextTo"/>
        <c:spPr>
          <a:ln>
            <a:noFill/>
          </a:ln>
        </c:spPr>
        <c:txPr>
          <a:bodyPr/>
          <a:lstStyle/>
          <a:p>
            <a:pPr>
              <a:defRPr sz="1200" b="1"/>
            </a:pPr>
            <a:endParaRPr lang="en-US"/>
          </a:p>
        </c:txPr>
        <c:crossAx val="546260720"/>
        <c:crosses val="autoZero"/>
        <c:crossBetween val="between"/>
        <c:majorUnit val="0.1"/>
      </c:valAx>
      <c:spPr>
        <a:ln>
          <a:noFill/>
        </a:ln>
      </c:spPr>
    </c:plotArea>
    <c:legend>
      <c:legendPos val="r"/>
      <c:layout>
        <c:manualLayout>
          <c:xMode val="edge"/>
          <c:yMode val="edge"/>
          <c:x val="0.32653527213729205"/>
          <c:y val="0.91847245371700803"/>
          <c:w val="0.43249993057940261"/>
          <c:h val="7.8303095324763247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66375659132226E-2"/>
          <c:y val="0.13088096720404849"/>
          <c:w val="0.74874074942385294"/>
          <c:h val="0.70641648637923016"/>
        </c:manualLayout>
      </c:layout>
      <c:barChart>
        <c:barDir val="col"/>
        <c:grouping val="clustered"/>
        <c:varyColors val="0"/>
        <c:ser>
          <c:idx val="2"/>
          <c:order val="0"/>
          <c:tx>
            <c:strRef>
              <c:f>Sheet1!$A$14</c:f>
              <c:strCache>
                <c:ptCount val="1"/>
                <c:pt idx="0">
                  <c:v>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Sheet1!$B$14:$E$14</c:f>
              <c:numCache>
                <c:formatCode>0%</c:formatCode>
                <c:ptCount val="4"/>
                <c:pt idx="0">
                  <c:v>0.48624996291253336</c:v>
                </c:pt>
                <c:pt idx="1">
                  <c:v>0.52452625487619997</c:v>
                </c:pt>
                <c:pt idx="2">
                  <c:v>0.50099938090419993</c:v>
                </c:pt>
                <c:pt idx="3">
                  <c:v>0.43322425295720002</c:v>
                </c:pt>
              </c:numCache>
            </c:numRef>
          </c:val>
          <c:extLst>
            <c:ext xmlns:c16="http://schemas.microsoft.com/office/drawing/2014/chart" uri="{C3380CC4-5D6E-409C-BE32-E72D297353CC}">
              <c16:uniqueId val="{00000002-4C4D-4C33-8AB0-CC12BC6F6206}"/>
            </c:ext>
          </c:extLst>
        </c:ser>
        <c:ser>
          <c:idx val="3"/>
          <c:order val="1"/>
          <c:tx>
            <c:strRef>
              <c:f>Sheet1!$A$15</c:f>
              <c:strCache>
                <c:ptCount val="1"/>
                <c:pt idx="0">
                  <c:v>Newspapers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Sheet1!$B$15:$E$15</c:f>
              <c:numCache>
                <c:formatCode>0%</c:formatCode>
                <c:ptCount val="4"/>
                <c:pt idx="0">
                  <c:v>0.40047053186476672</c:v>
                </c:pt>
                <c:pt idx="1">
                  <c:v>0.43836331525010003</c:v>
                </c:pt>
                <c:pt idx="2">
                  <c:v>0.39386753227060001</c:v>
                </c:pt>
                <c:pt idx="3">
                  <c:v>0.36918074807360002</c:v>
                </c:pt>
              </c:numCache>
            </c:numRef>
          </c:val>
          <c:extLst>
            <c:ext xmlns:c16="http://schemas.microsoft.com/office/drawing/2014/chart" uri="{C3380CC4-5D6E-409C-BE32-E72D297353CC}">
              <c16:uniqueId val="{00000003-4C4D-4C33-8AB0-CC12BC6F6206}"/>
            </c:ext>
          </c:extLst>
        </c:ser>
        <c:ser>
          <c:idx val="0"/>
          <c:order val="2"/>
          <c:tx>
            <c:strRef>
              <c:f>Sheet1!$A$16</c:f>
              <c:strCache>
                <c:ptCount val="1"/>
                <c:pt idx="0">
                  <c:v>Magazines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Sheet1!$B$16:$E$16</c:f>
              <c:numCache>
                <c:formatCode>0%</c:formatCode>
                <c:ptCount val="4"/>
                <c:pt idx="0">
                  <c:v>0.41727042591866664</c:v>
                </c:pt>
                <c:pt idx="1">
                  <c:v>0.43875461529070003</c:v>
                </c:pt>
                <c:pt idx="2">
                  <c:v>0.4068315320334</c:v>
                </c:pt>
                <c:pt idx="3">
                  <c:v>0.40622513043189995</c:v>
                </c:pt>
              </c:numCache>
            </c:numRef>
          </c:val>
          <c:extLst>
            <c:ext xmlns:c16="http://schemas.microsoft.com/office/drawing/2014/chart" uri="{C3380CC4-5D6E-409C-BE32-E72D297353CC}">
              <c16:uniqueId val="{00000000-7A36-42CA-AE96-6B2E49F2B7F2}"/>
            </c:ext>
          </c:extLst>
        </c:ser>
        <c:ser>
          <c:idx val="1"/>
          <c:order val="3"/>
          <c:tx>
            <c:strRef>
              <c:f>Sheet1!$A$17</c:f>
              <c:strCache>
                <c:ptCount val="1"/>
                <c:pt idx="0">
                  <c:v>Radio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Sheet1!$B$17:$E$17</c:f>
              <c:numCache>
                <c:formatCode>0%</c:formatCode>
                <c:ptCount val="4"/>
                <c:pt idx="0">
                  <c:v>0.41474368744676671</c:v>
                </c:pt>
                <c:pt idx="1">
                  <c:v>0.47533286023460003</c:v>
                </c:pt>
                <c:pt idx="2">
                  <c:v>0.39060770073430001</c:v>
                </c:pt>
                <c:pt idx="3">
                  <c:v>0.37829050137140002</c:v>
                </c:pt>
              </c:numCache>
            </c:numRef>
          </c:val>
          <c:extLst>
            <c:ext xmlns:c16="http://schemas.microsoft.com/office/drawing/2014/chart" uri="{C3380CC4-5D6E-409C-BE32-E72D297353CC}">
              <c16:uniqueId val="{00000001-4C4D-4C33-8AB0-CC12BC6F6206}"/>
            </c:ext>
          </c:extLst>
        </c:ser>
        <c:ser>
          <c:idx val="4"/>
          <c:order val="4"/>
          <c:tx>
            <c:strRef>
              <c:f>Sheet1!$A$18</c:f>
              <c:strCache>
                <c:ptCount val="1"/>
                <c:pt idx="0">
                  <c:v>Social media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Sheet1!$B$18:$E$18</c:f>
              <c:numCache>
                <c:formatCode>0%</c:formatCode>
                <c:ptCount val="4"/>
                <c:pt idx="0">
                  <c:v>0.32130409926459996</c:v>
                </c:pt>
                <c:pt idx="1">
                  <c:v>0.40121314863999996</c:v>
                </c:pt>
                <c:pt idx="2">
                  <c:v>0.23898157960510003</c:v>
                </c:pt>
                <c:pt idx="3">
                  <c:v>0.32371756954870001</c:v>
                </c:pt>
              </c:numCache>
            </c:numRef>
          </c:val>
          <c:extLst>
            <c:ext xmlns:c16="http://schemas.microsoft.com/office/drawing/2014/chart" uri="{C3380CC4-5D6E-409C-BE32-E72D297353CC}">
              <c16:uniqueId val="{00000000-092E-4FC5-B77F-890A66A6E163}"/>
            </c:ext>
          </c:extLst>
        </c:ser>
        <c:ser>
          <c:idx val="5"/>
          <c:order val="5"/>
          <c:tx>
            <c:strRef>
              <c:f>Sheet1!$A$19</c:f>
              <c:strCache>
                <c:ptCount val="1"/>
                <c:pt idx="0">
                  <c:v>Video sharing sites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Sheet1!$B$19:$E$19</c:f>
              <c:numCache>
                <c:formatCode>0%</c:formatCode>
                <c:ptCount val="4"/>
                <c:pt idx="0">
                  <c:v>0.32781507082406663</c:v>
                </c:pt>
                <c:pt idx="1">
                  <c:v>0.38438171138159999</c:v>
                </c:pt>
                <c:pt idx="2">
                  <c:v>0.291405328445</c:v>
                </c:pt>
                <c:pt idx="3">
                  <c:v>0.30765817264559997</c:v>
                </c:pt>
              </c:numCache>
            </c:numRef>
          </c:val>
          <c:extLst>
            <c:ext xmlns:c16="http://schemas.microsoft.com/office/drawing/2014/chart" uri="{C3380CC4-5D6E-409C-BE32-E72D297353CC}">
              <c16:uniqueId val="{00000001-092E-4FC5-B77F-890A66A6E163}"/>
            </c:ext>
          </c:extLst>
        </c:ser>
        <c:dLbls>
          <c:showLegendKey val="0"/>
          <c:showVal val="0"/>
          <c:showCatName val="0"/>
          <c:showSerName val="0"/>
          <c:showPercent val="0"/>
          <c:showBubbleSize val="0"/>
        </c:dLbls>
        <c:gapWidth val="219"/>
        <c:overlap val="-27"/>
        <c:axId val="251027176"/>
        <c:axId val="251024880"/>
      </c:barChart>
      <c:catAx>
        <c:axId val="25102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4880"/>
        <c:crosses val="autoZero"/>
        <c:auto val="1"/>
        <c:lblAlgn val="ctr"/>
        <c:lblOffset val="100"/>
        <c:noMultiLvlLbl val="0"/>
      </c:catAx>
      <c:valAx>
        <c:axId val="25102488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7176"/>
        <c:crosses val="autoZero"/>
        <c:crossBetween val="between"/>
      </c:valAx>
      <c:spPr>
        <a:noFill/>
        <a:ln>
          <a:noFill/>
        </a:ln>
        <a:effectLst/>
      </c:spPr>
    </c:plotArea>
    <c:legend>
      <c:legendPos val="r"/>
      <c:layout>
        <c:manualLayout>
          <c:xMode val="edge"/>
          <c:yMode val="edge"/>
          <c:x val="0.8536624056118568"/>
          <c:y val="0.28399671847079366"/>
          <c:w val="0.13878515979668726"/>
          <c:h val="0.3511676921649450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866388964085695E-2"/>
          <c:y val="6.6881842348094514E-4"/>
          <c:w val="0.93044129767189354"/>
          <c:h val="0.99590745251120627"/>
        </c:manualLayout>
      </c:layout>
      <c:bubbleChart>
        <c:varyColors val="0"/>
        <c:ser>
          <c:idx val="0"/>
          <c:order val="0"/>
          <c:tx>
            <c:strRef>
              <c:f>Sheet1!$A$2</c:f>
              <c:strCache>
                <c:ptCount val="1"/>
                <c:pt idx="0">
                  <c:v>Explicit</c:v>
                </c:pt>
              </c:strCache>
            </c:strRef>
          </c:tx>
          <c:spPr>
            <a:solidFill>
              <a:srgbClr val="E3499B"/>
            </a:solidFill>
            <a:ln>
              <a:noFill/>
            </a:ln>
            <a:effectLst/>
          </c:spPr>
          <c:invertIfNegative val="0"/>
          <c:dPt>
            <c:idx val="0"/>
            <c:invertIfNegative val="0"/>
            <c:bubble3D val="0"/>
            <c:spPr>
              <a:solidFill>
                <a:srgbClr val="6BC9C3">
                  <a:lumMod val="75000"/>
                </a:srgbClr>
              </a:solidFill>
              <a:ln>
                <a:noFill/>
              </a:ln>
              <a:effectLst/>
            </c:spPr>
            <c:extLst>
              <c:ext xmlns:c16="http://schemas.microsoft.com/office/drawing/2014/chart" uri="{C3380CC4-5D6E-409C-BE32-E72D297353CC}">
                <c16:uniqueId val="{00000001-1C58-41AA-AB4D-1033E094CA2E}"/>
              </c:ext>
            </c:extLst>
          </c:dPt>
          <c:dPt>
            <c:idx val="4"/>
            <c:invertIfNegative val="0"/>
            <c:bubble3D val="0"/>
            <c:spPr>
              <a:solidFill>
                <a:srgbClr val="E3499B"/>
              </a:solidFill>
              <a:ln>
                <a:noFill/>
              </a:ln>
              <a:effectLst/>
            </c:spPr>
            <c:extLst>
              <c:ext xmlns:c16="http://schemas.microsoft.com/office/drawing/2014/chart" uri="{C3380CC4-5D6E-409C-BE32-E72D297353CC}">
                <c16:uniqueId val="{00000003-1C58-41AA-AB4D-1033E094CA2E}"/>
              </c:ext>
            </c:extLst>
          </c:dPt>
          <c:dLbls>
            <c:dLbl>
              <c:idx val="0"/>
              <c:tx>
                <c:rich>
                  <a:bodyPr/>
                  <a:lstStyle/>
                  <a:p>
                    <a:fld id="{1A3489E9-34D0-4A5E-946B-3C55FD5CE2B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C58-41AA-AB4D-1033E094CA2E}"/>
                </c:ext>
              </c:extLst>
            </c:dLbl>
            <c:dLbl>
              <c:idx val="1"/>
              <c:layout>
                <c:manualLayout>
                  <c:x val="-0.17674334332086672"/>
                  <c:y val="6.8472341621991159E-3"/>
                </c:manualLayout>
              </c:layout>
              <c:tx>
                <c:rich>
                  <a:bodyPr/>
                  <a:lstStyle/>
                  <a:p>
                    <a:fld id="{9739917A-D902-49E2-9149-C3E7C9C12C8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C58-41AA-AB4D-1033E094CA2E}"/>
                </c:ext>
              </c:extLst>
            </c:dLbl>
            <c:dLbl>
              <c:idx val="2"/>
              <c:layout>
                <c:manualLayout>
                  <c:x val="-0.15804933585423653"/>
                  <c:y val="6.8472341621991159E-3"/>
                </c:manualLayout>
              </c:layout>
              <c:tx>
                <c:rich>
                  <a:bodyPr/>
                  <a:lstStyle/>
                  <a:p>
                    <a:fld id="{76328D77-848A-4987-84A6-434DFAB762E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C58-41AA-AB4D-1033E094CA2E}"/>
                </c:ext>
              </c:extLst>
            </c:dLbl>
            <c:dLbl>
              <c:idx val="3"/>
              <c:layout>
                <c:manualLayout>
                  <c:x val="-0.10536622390282435"/>
                  <c:y val="0"/>
                </c:manualLayout>
              </c:layout>
              <c:tx>
                <c:rich>
                  <a:bodyPr/>
                  <a:lstStyle/>
                  <a:p>
                    <a:fld id="{D09C6D89-FE1E-4DB7-8439-F9F1D4F6D68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C58-41AA-AB4D-1033E094CA2E}"/>
                </c:ext>
              </c:extLst>
            </c:dLbl>
            <c:dLbl>
              <c:idx val="4"/>
              <c:layout>
                <c:manualLayout>
                  <c:x val="-0.1801422537693449"/>
                  <c:y val="1.3694468324398232E-2"/>
                </c:manualLayout>
              </c:layout>
              <c:tx>
                <c:rich>
                  <a:bodyPr/>
                  <a:lstStyle/>
                  <a:p>
                    <a:fld id="{BD657F4A-C55C-44DB-876B-01A4F3C9363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C58-41AA-AB4D-1033E094CA2E}"/>
                </c:ext>
              </c:extLst>
            </c:dLbl>
            <c:dLbl>
              <c:idx val="5"/>
              <c:layout>
                <c:manualLayout>
                  <c:x val="-2.1243190302988796E-2"/>
                  <c:y val="-3.4234822930254991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fld id="{344358C9-416C-48C3-A68D-619BE0A5DBB4}" type="CELLRANGE">
                      <a:rPr lang="en-US"/>
                      <a:pPr>
                        <a:defRPr sz="1400">
                          <a:latin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endParaRPr lang="en-GB"/>
                </a:p>
              </c:txPr>
              <c:showLegendKey val="0"/>
              <c:showVal val="0"/>
              <c:showCatName val="0"/>
              <c:showSerName val="0"/>
              <c:showPercent val="0"/>
              <c:showBubbleSize val="0"/>
              <c:extLst>
                <c:ext xmlns:c15="http://schemas.microsoft.com/office/drawing/2012/chart" uri="{CE6537A1-D6FC-4f65-9D91-7224C49458BB}">
                  <c15:layout>
                    <c:manualLayout>
                      <c:w val="0.24212138579734491"/>
                      <c:h val="0.10976116362005181"/>
                    </c:manualLayout>
                  </c15:layout>
                  <c15:dlblFieldTable/>
                  <c15:showDataLabelsRange val="1"/>
                </c:ext>
                <c:ext xmlns:c16="http://schemas.microsoft.com/office/drawing/2014/chart" uri="{C3380CC4-5D6E-409C-BE32-E72D297353CC}">
                  <c16:uniqueId val="{00000007-1C58-41AA-AB4D-1033E094CA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noFill/>
                      <a:prstDash val="solid"/>
                      <a:round/>
                    </a:ln>
                    <a:effectLst/>
                  </c:spPr>
                </c15:leaderLines>
              </c:ext>
            </c:extLst>
          </c:dLbls>
          <c:xVal>
            <c:numRef>
              <c:f>Sheet1!$B$1:$G$1</c:f>
              <c:numCache>
                <c:formatCode>0%</c:formatCode>
                <c:ptCount val="6"/>
                <c:pt idx="0">
                  <c:v>0.1424</c:v>
                </c:pt>
                <c:pt idx="1">
                  <c:v>0.09</c:v>
                </c:pt>
                <c:pt idx="2">
                  <c:v>5.5033333333333344E-2</c:v>
                </c:pt>
                <c:pt idx="3">
                  <c:v>0.12670000000000001</c:v>
                </c:pt>
                <c:pt idx="4">
                  <c:v>2.6733333333333331E-2</c:v>
                </c:pt>
                <c:pt idx="5">
                  <c:v>-0.1</c:v>
                </c:pt>
              </c:numCache>
            </c:numRef>
          </c:xVal>
          <c:yVal>
            <c:numRef>
              <c:f>Sheet1!$B$2:$G$2</c:f>
              <c:numCache>
                <c:formatCode>0%</c:formatCode>
                <c:ptCount val="6"/>
                <c:pt idx="0">
                  <c:v>0.82000000000000006</c:v>
                </c:pt>
                <c:pt idx="1">
                  <c:v>0.55833333333333335</c:v>
                </c:pt>
                <c:pt idx="2">
                  <c:v>0.70833333333333326</c:v>
                </c:pt>
                <c:pt idx="3">
                  <c:v>0.78333333333333321</c:v>
                </c:pt>
                <c:pt idx="4">
                  <c:v>0.43833333333333335</c:v>
                </c:pt>
                <c:pt idx="5">
                  <c:v>0.52</c:v>
                </c:pt>
              </c:numCache>
            </c:numRef>
          </c:yVal>
          <c:bubbleSize>
            <c:numLit>
              <c:formatCode>General</c:formatCode>
              <c:ptCount val="6"/>
              <c:pt idx="0">
                <c:v>1</c:v>
              </c:pt>
              <c:pt idx="1">
                <c:v>1</c:v>
              </c:pt>
              <c:pt idx="2">
                <c:v>1</c:v>
              </c:pt>
              <c:pt idx="3">
                <c:v>1</c:v>
              </c:pt>
              <c:pt idx="4">
                <c:v>1</c:v>
              </c:pt>
              <c:pt idx="5">
                <c:v>1</c:v>
              </c:pt>
            </c:numLit>
          </c:bubbleSize>
          <c:bubble3D val="0"/>
          <c:extLst>
            <c:ext xmlns:c15="http://schemas.microsoft.com/office/drawing/2012/chart" uri="{02D57815-91ED-43cb-92C2-25804820EDAC}">
              <c15:datalabelsRange>
                <c15:f>Sheet1!$B$3:$G$3</c15:f>
                <c15:dlblRangeCache>
                  <c:ptCount val="6"/>
                  <c:pt idx="0">
                    <c:v>TV</c:v>
                  </c:pt>
                  <c:pt idx="1">
                    <c:v>Newsbrands</c:v>
                  </c:pt>
                  <c:pt idx="2">
                    <c:v>Magazines</c:v>
                  </c:pt>
                  <c:pt idx="3">
                    <c:v>Radio</c:v>
                  </c:pt>
                  <c:pt idx="4">
                    <c:v>Social media</c:v>
                  </c:pt>
                  <c:pt idx="5">
                    <c:v>Video sharing sites</c:v>
                  </c:pt>
                </c15:dlblRangeCache>
              </c15:datalabelsRange>
            </c:ext>
            <c:ext xmlns:c16="http://schemas.microsoft.com/office/drawing/2014/chart" uri="{C3380CC4-5D6E-409C-BE32-E72D297353CC}">
              <c16:uniqueId val="{00000008-1C58-41AA-AB4D-1033E094CA2E}"/>
            </c:ext>
          </c:extLst>
        </c:ser>
        <c:dLbls>
          <c:showLegendKey val="0"/>
          <c:showVal val="0"/>
          <c:showCatName val="0"/>
          <c:showSerName val="0"/>
          <c:showPercent val="0"/>
          <c:showBubbleSize val="0"/>
        </c:dLbls>
        <c:bubbleScale val="18"/>
        <c:showNegBubbles val="0"/>
        <c:axId val="305412352"/>
        <c:axId val="306089632"/>
      </c:bubbleChart>
      <c:valAx>
        <c:axId val="305412352"/>
        <c:scaling>
          <c:orientation val="minMax"/>
          <c:max val="0.24000000000000002"/>
          <c:min val="-0.12000000000000001"/>
        </c:scaling>
        <c:delete val="1"/>
        <c:axPos val="b"/>
        <c:numFmt formatCode="0%" sourceLinked="0"/>
        <c:majorTickMark val="out"/>
        <c:minorTickMark val="none"/>
        <c:tickLblPos val="nextTo"/>
        <c:crossAx val="306089632"/>
        <c:crossesAt val="0"/>
        <c:crossBetween val="midCat"/>
        <c:majorUnit val="2.0000000000000004E-2"/>
      </c:valAx>
      <c:valAx>
        <c:axId val="306089632"/>
        <c:scaling>
          <c:orientation val="minMax"/>
          <c:max val="1"/>
          <c:min val="0"/>
        </c:scaling>
        <c:delete val="1"/>
        <c:axPos val="l"/>
        <c:majorGridlines>
          <c:spPr>
            <a:ln w="6350" cap="flat" cmpd="sng" algn="ctr">
              <a:noFill/>
              <a:prstDash val="solid"/>
              <a:round/>
            </a:ln>
            <a:effectLst/>
          </c:spPr>
        </c:majorGridlines>
        <c:numFmt formatCode="0%" sourceLinked="0"/>
        <c:majorTickMark val="out"/>
        <c:minorTickMark val="none"/>
        <c:tickLblPos val="nextTo"/>
        <c:crossAx val="305412352"/>
        <c:crossesAt val="5.000000000000001E-2"/>
        <c:crossBetween val="midCat"/>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0.05637</cdr:x>
      <cdr:y>0.06537</cdr:y>
    </cdr:from>
    <cdr:to>
      <cdr:x>0.09146</cdr:x>
      <cdr:y>0.8002</cdr:y>
    </cdr:to>
    <cdr:sp macro="" textlink="">
      <cdr:nvSpPr>
        <cdr:cNvPr id="2" name="TextBox 4">
          <a:extLst xmlns:a="http://schemas.openxmlformats.org/drawingml/2006/main">
            <a:ext uri="{FF2B5EF4-FFF2-40B4-BE49-F238E27FC236}">
              <a16:creationId xmlns:a16="http://schemas.microsoft.com/office/drawing/2014/main" id="{9B46B31A-E267-498D-8EF2-5E8F1E9623A0}"/>
            </a:ext>
          </a:extLst>
        </cdr:cNvPr>
        <cdr:cNvSpPr txBox="1"/>
      </cdr:nvSpPr>
      <cdr:spPr>
        <a:xfrm xmlns:a="http://schemas.openxmlformats.org/drawingml/2006/main" rot="16200000">
          <a:off x="-631865" y="1598030"/>
          <a:ext cx="3079083"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Arial"/>
            </a:rPr>
            <a:t>% OF CAMPAIGNS REPORTING VERY LARGE GAINS</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83235-E348-47D6-B696-FCCB573CFCEA}"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C65FF-36B7-4B4C-9EEF-84F13BF5AAC6}" type="slidenum">
              <a:rPr lang="en-GB" smtClean="0"/>
              <a:t>‹#›</a:t>
            </a:fld>
            <a:endParaRPr lang="en-GB"/>
          </a:p>
        </p:txBody>
      </p:sp>
    </p:spTree>
    <p:extLst>
      <p:ext uri="{BB962C8B-B14F-4D97-AF65-F5344CB8AC3E}">
        <p14:creationId xmlns:p14="http://schemas.microsoft.com/office/powerpoint/2010/main" val="397114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Research from the IPA has shown</a:t>
            </a:r>
            <a:r>
              <a:rPr lang="en-US" sz="1200" b="0" baseline="0" dirty="0">
                <a:solidFill>
                  <a:srgbClr val="2D2D8A"/>
                </a:solidFill>
                <a:latin typeface="Arial" pitchFamily="34" charset="0"/>
                <a:cs typeface="Arial" pitchFamily="34" charset="0"/>
              </a:rPr>
              <a:t> that e</a:t>
            </a:r>
            <a:r>
              <a:rPr lang="en-US" sz="1200" b="0" dirty="0">
                <a:solidFill>
                  <a:srgbClr val="2D2D8A"/>
                </a:solidFill>
                <a:latin typeface="Arial" pitchFamily="34" charset="0"/>
                <a:cs typeface="Arial" pitchFamily="34" charset="0"/>
              </a:rPr>
              <a:t>motive</a:t>
            </a:r>
            <a:r>
              <a:rPr lang="en-US" sz="1200" b="0" baseline="0" dirty="0">
                <a:solidFill>
                  <a:srgbClr val="2D2D8A"/>
                </a:solidFill>
                <a:latin typeface="Arial" pitchFamily="34" charset="0"/>
                <a:cs typeface="Arial" pitchFamily="34" charset="0"/>
              </a:rPr>
              <a:t> and famous campaigns</a:t>
            </a:r>
            <a:r>
              <a:rPr lang="en-US" sz="1200" b="0" dirty="0">
                <a:solidFill>
                  <a:srgbClr val="2D2D8A"/>
                </a:solidFill>
                <a:latin typeface="Arial" pitchFamily="34" charset="0"/>
                <a:cs typeface="Arial" pitchFamily="34" charset="0"/>
              </a:rPr>
              <a:t> generate the largest business effects.</a:t>
            </a:r>
            <a:r>
              <a:rPr lang="en-GB" sz="1200" b="0" baseline="0" dirty="0">
                <a:solidFill>
                  <a:schemeClr val="tx1"/>
                </a:solidFill>
                <a:latin typeface="+mn-lt"/>
                <a:cs typeface="+mn-cs"/>
              </a:rPr>
              <a:t> </a:t>
            </a:r>
            <a:r>
              <a:rPr lang="en-GB" sz="1200" baseline="0" dirty="0"/>
              <a:t>Against the important, hard business success metrics of sales and profit, campaigns with emotion and fame outperformed more rational/information led approaches across the board. This was the case even in supposedly highly rational categories. </a:t>
            </a:r>
          </a:p>
          <a:p>
            <a:endParaRPr lang="en-GB" dirty="0"/>
          </a:p>
        </p:txBody>
      </p:sp>
      <p:sp>
        <p:nvSpPr>
          <p:cNvPr id="4" name="Slide Number Placeholder 3"/>
          <p:cNvSpPr>
            <a:spLocks noGrp="1"/>
          </p:cNvSpPr>
          <p:nvPr>
            <p:ph type="sldNum" sz="quarter" idx="10"/>
          </p:nvPr>
        </p:nvSpPr>
        <p:spPr/>
        <p:txBody>
          <a:bodyPr/>
          <a:lstStyle/>
          <a:p>
            <a:fld id="{AC4C65FF-36B7-4B4C-9EEF-84F13BF5AAC6}" type="slidenum">
              <a:rPr lang="en-GB" smtClean="0"/>
              <a:t>2</a:t>
            </a:fld>
            <a:endParaRPr lang="en-GB"/>
          </a:p>
        </p:txBody>
      </p:sp>
    </p:spTree>
    <p:extLst>
      <p:ext uri="{BB962C8B-B14F-4D97-AF65-F5344CB8AC3E}">
        <p14:creationId xmlns:p14="http://schemas.microsoft.com/office/powerpoint/2010/main" val="36436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wealth of effectiveness data out there that shows how advertising that elicits an emotional response creates a lasting impact. We asked ‘normal’ people about their attitudes to advertising to see what channels generated particular outcomes.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asked what channel they were most likely to find advertising that sticks in their memory, makes them laugh and entertains them, the majority of ‘normal’ people selected TV, with over half claiming that TV has the ability to generate these emotions. Social media and radio also appeared at the top of the list however when looking at how the different media channels performed against the other attributes, TV outperformed all other media.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more information, check out Adnormal Behaviour: https://www.thinkbox.tv/research/thinkbox-research/adnormal-behaviour/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66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TV advertising helps brands to be perceived as well known, popular and successful.</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43% rated brands advertising on TV as being successful, slightly ahead of magazines at 41%. Social media and video sharing sites are least likely to signal brand success at 32% and 31% respectively. </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TV, magazine and press advertising all help signal brand popularity. 50% of respondents rated TV advertising as demonstrating that lots of people were buying the brand, compared with 24% for social media and 29% for video sharing sites.</a:t>
            </a: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4</a:t>
            </a:fld>
            <a:endParaRPr lang="en-GB"/>
          </a:p>
        </p:txBody>
      </p:sp>
    </p:spTree>
    <p:extLst>
      <p:ext uri="{BB962C8B-B14F-4D97-AF65-F5344CB8AC3E}">
        <p14:creationId xmlns:p14="http://schemas.microsoft.com/office/powerpoint/2010/main" val="131925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to capturing an explicit measure of brand trust, Signalling Success also used implicit research techniques to uncover the ‘emotional trust’ signals delivered by different types of advertising.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respondents were shown a series of words in relation to the fictional brand being tested. The explicit agreement/disagreement with the words shown was timed, and the speed of response was used as a measure of implicit brand association. This research technique is commonly used to give a ‘true’ reflection of deeper brand perception.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house51 used a score of four brand associations (see below for detail) to establish the ‘emotional trust’ signals delivered by media channel. </a:t>
            </a:r>
            <a:r>
              <a:rPr lang="en-GB" sz="1800" dirty="0">
                <a:effectLst/>
                <a:latin typeface="Calibri" panose="020F0502020204030204" pitchFamily="34" charset="0"/>
              </a:rPr>
              <a:t>This</a:t>
            </a:r>
            <a:r>
              <a:rPr lang="en-GB" sz="1800" dirty="0">
                <a:effectLst/>
                <a:latin typeface="Calibri" panose="020F0502020204030204" pitchFamily="34" charset="0"/>
                <a:ea typeface="Calibri" panose="020F0502020204030204" pitchFamily="34" charset="0"/>
              </a:rPr>
              <a:t> test demonstrated that the trust in TV and radio was significantly stronger and more automatic than the trust in social media and video sharing sites.  This is important for brands as emotional trust is deeper, and therefore more resilient, than trust based on rational thoughts.  Whilst rational trust can disappear after just one bad brand experience, emotional trust generally weathers the storm. It’s based on an understanding that even though the experience fell short of expectation, brands with high levels of emotional trust will effectively be given a ‘second-chance’ - the negative experience is seen as more of a blip than a dip.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Trust is a composite of implicit reaction to popular, competent, honest, not cheap, not risky, not unreliable.</a:t>
            </a: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5</a:t>
            </a:fld>
            <a:endParaRPr lang="en-GB"/>
          </a:p>
        </p:txBody>
      </p:sp>
    </p:spTree>
    <p:extLst>
      <p:ext uri="{BB962C8B-B14F-4D97-AF65-F5344CB8AC3E}">
        <p14:creationId xmlns:p14="http://schemas.microsoft.com/office/powerpoint/2010/main" val="279369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https://www.thinkbox.tv/research/nickable-charts/effectiveness-and-planning/tv-at-the-heart-of-effectiveness-by-peter-field</a:t>
            </a:r>
          </a:p>
          <a:p>
            <a:endParaRPr lang="en-GB" dirty="0"/>
          </a:p>
          <a:p>
            <a:r>
              <a:rPr lang="en-US" dirty="0"/>
              <a:t>The IPA’s data has long proven that advertising that creates emotional associations with brands is the fast lane of effectiveness compared to rational advertising that communicates information about brands. You get a 3.5 multiplier in terms of share-of-voice efficiency [see chart above] – market share growth per unit of budget investment. Emotions work much harder because they create more powerful and more durable mental availability, so they are much better at driving continuous demand growth for brands.</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6</a:t>
            </a:fld>
            <a:endParaRPr lang="en-GB"/>
          </a:p>
        </p:txBody>
      </p:sp>
    </p:spTree>
    <p:extLst>
      <p:ext uri="{BB962C8B-B14F-4D97-AF65-F5344CB8AC3E}">
        <p14:creationId xmlns:p14="http://schemas.microsoft.com/office/powerpoint/2010/main" val="256410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https://www.thinkbox.tv/research/nickable-charts/effectiveness-and-planning/tv-at-the-heart-of-effectiveness-by-peter-fi</a:t>
            </a:r>
          </a:p>
          <a:p>
            <a:endParaRPr lang="en-GB" dirty="0"/>
          </a:p>
          <a:p>
            <a:r>
              <a:rPr lang="en-US" dirty="0"/>
              <a:t>If you look at media usage amongst emotional IPA case studies vs. rational ones, TV occupies a much bigger share of ‘emotional’ marketing budgets [see chart above]. Smart marketers worked out many years ago that TV is a brilliant platform for creating vital emotional, mental availability-building associations. TV is less important amongst the rational campaigns, but then who wants to work in the slow lane of effectiveness? </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7</a:t>
            </a:fld>
            <a:endParaRPr lang="en-GB"/>
          </a:p>
        </p:txBody>
      </p:sp>
    </p:spTree>
    <p:extLst>
      <p:ext uri="{BB962C8B-B14F-4D97-AF65-F5344CB8AC3E}">
        <p14:creationId xmlns:p14="http://schemas.microsoft.com/office/powerpoint/2010/main" val="245035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a:t>
            </a:r>
          </a:p>
          <a:p>
            <a:endParaRPr lang="en-GB" dirty="0"/>
          </a:p>
          <a:p>
            <a:r>
              <a:rPr lang="en-US" dirty="0"/>
              <a:t>Examining the impact on effectiveness of TV share of budget by these emotional campaigns suggests that you almost can’t have too much TV advertising [see chart above]. Those that made above median use of TV were distinctly more effective than those that didn’t. Obviously, no one is arguing for 100% TV advertising campaigns, because there is the rest of the funnel to think about. But let’s be clear: there’s a particularly strong relationship between TV and the fast lane of effectiveness strategy.</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8</a:t>
            </a:fld>
            <a:endParaRPr lang="en-GB"/>
          </a:p>
        </p:txBody>
      </p:sp>
    </p:spTree>
    <p:extLst>
      <p:ext uri="{BB962C8B-B14F-4D97-AF65-F5344CB8AC3E}">
        <p14:creationId xmlns:p14="http://schemas.microsoft.com/office/powerpoint/2010/main" val="3607066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848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43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678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189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1529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0995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9627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783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363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693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5496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8847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435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518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2401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79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665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2777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3982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003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5561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397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150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223706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02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42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38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057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8721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256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30/04/2025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387983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utside holding a small toy&#10;&#10;AI-generated content may be incorrect.">
            <a:extLst>
              <a:ext uri="{FF2B5EF4-FFF2-40B4-BE49-F238E27FC236}">
                <a16:creationId xmlns:a16="http://schemas.microsoft.com/office/drawing/2014/main" id="{E0907C12-62A1-73E0-472D-86931C817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12192000" cy="68579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TV drives emotion and fame</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Adidas – Just Relax</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66E7-5209-4740-BBAF-C9E1195C8811}"/>
              </a:ext>
            </a:extLst>
          </p:cNvPr>
          <p:cNvSpPr>
            <a:spLocks noGrp="1"/>
          </p:cNvSpPr>
          <p:nvPr>
            <p:ph type="title"/>
          </p:nvPr>
        </p:nvSpPr>
        <p:spPr/>
        <p:txBody>
          <a:bodyPr/>
          <a:lstStyle/>
          <a:p>
            <a:r>
              <a:rPr lang="en-GB" dirty="0"/>
              <a:t>Fame and emotion generate the most sales and profit</a:t>
            </a:r>
          </a:p>
        </p:txBody>
      </p:sp>
      <p:sp>
        <p:nvSpPr>
          <p:cNvPr id="3" name="Text Placeholder 2">
            <a:extLst>
              <a:ext uri="{FF2B5EF4-FFF2-40B4-BE49-F238E27FC236}">
                <a16:creationId xmlns:a16="http://schemas.microsoft.com/office/drawing/2014/main" id="{F8DE0CE6-5FB3-401E-9A93-54C82E66C6D3}"/>
              </a:ext>
            </a:extLst>
          </p:cNvPr>
          <p:cNvSpPr>
            <a:spLocks noGrp="1"/>
          </p:cNvSpPr>
          <p:nvPr>
            <p:ph type="body" sz="quarter" idx="15"/>
          </p:nvPr>
        </p:nvSpPr>
        <p:spPr/>
        <p:txBody>
          <a:bodyPr/>
          <a:lstStyle/>
          <a:p>
            <a:r>
              <a:rPr lang="en-GB" dirty="0"/>
              <a:t>Source: ‘Marketing in the Era of Accountability’, 2007, IPA</a:t>
            </a:r>
          </a:p>
        </p:txBody>
      </p:sp>
      <p:graphicFrame>
        <p:nvGraphicFramePr>
          <p:cNvPr id="13" name="Chart 12">
            <a:extLst>
              <a:ext uri="{FF2B5EF4-FFF2-40B4-BE49-F238E27FC236}">
                <a16:creationId xmlns:a16="http://schemas.microsoft.com/office/drawing/2014/main" id="{D2004231-C419-4E62-8138-ADC1510F351B}"/>
              </a:ext>
            </a:extLst>
          </p:cNvPr>
          <p:cNvGraphicFramePr/>
          <p:nvPr>
            <p:extLst>
              <p:ext uri="{D42A27DB-BD31-4B8C-83A1-F6EECF244321}">
                <p14:modId xmlns:p14="http://schemas.microsoft.com/office/powerpoint/2010/main" val="3624846268"/>
              </p:ext>
            </p:extLst>
          </p:nvPr>
        </p:nvGraphicFramePr>
        <p:xfrm>
          <a:off x="-567642" y="1075541"/>
          <a:ext cx="12280217" cy="4190197"/>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2A999438-6298-4A7E-ABFD-BFEE3956164D}"/>
              </a:ext>
            </a:extLst>
          </p:cNvPr>
          <p:cNvGrpSpPr/>
          <p:nvPr/>
        </p:nvGrpSpPr>
        <p:grpSpPr>
          <a:xfrm>
            <a:off x="1563952" y="1500838"/>
            <a:ext cx="723900" cy="390288"/>
            <a:chOff x="1584048" y="1309925"/>
            <a:chExt cx="723900" cy="390288"/>
          </a:xfrm>
        </p:grpSpPr>
        <p:grpSp>
          <p:nvGrpSpPr>
            <p:cNvPr id="14" name="Group 13">
              <a:extLst>
                <a:ext uri="{FF2B5EF4-FFF2-40B4-BE49-F238E27FC236}">
                  <a16:creationId xmlns:a16="http://schemas.microsoft.com/office/drawing/2014/main" id="{BCC4A9E9-B100-4A90-9E00-5887FE80F82A}"/>
                </a:ext>
              </a:extLst>
            </p:cNvPr>
            <p:cNvGrpSpPr/>
            <p:nvPr/>
          </p:nvGrpSpPr>
          <p:grpSpPr>
            <a:xfrm>
              <a:off x="1679182" y="1312054"/>
              <a:ext cx="539261" cy="388159"/>
              <a:chOff x="8916260" y="2301857"/>
              <a:chExt cx="539261" cy="388159"/>
            </a:xfrm>
            <a:solidFill>
              <a:srgbClr val="372D87"/>
            </a:solidFill>
          </p:grpSpPr>
          <p:sp>
            <p:nvSpPr>
              <p:cNvPr id="15" name="Rectangle 14">
                <a:extLst>
                  <a:ext uri="{FF2B5EF4-FFF2-40B4-BE49-F238E27FC236}">
                    <a16:creationId xmlns:a16="http://schemas.microsoft.com/office/drawing/2014/main" id="{3E8E4783-B917-4BE0-8D40-53C12265B501}"/>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496211BD-C568-407F-A132-D86B7BD61677}"/>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CC9F77C1-C42F-4F88-AEE8-3A8F21C90C5B}"/>
                </a:ext>
              </a:extLst>
            </p:cNvPr>
            <p:cNvSpPr txBox="1"/>
            <p:nvPr/>
          </p:nvSpPr>
          <p:spPr>
            <a:xfrm>
              <a:off x="1584048" y="1309925"/>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58%</a:t>
              </a:r>
            </a:p>
          </p:txBody>
        </p:sp>
      </p:grpSp>
      <p:grpSp>
        <p:nvGrpSpPr>
          <p:cNvPr id="5" name="Group 4">
            <a:extLst>
              <a:ext uri="{FF2B5EF4-FFF2-40B4-BE49-F238E27FC236}">
                <a16:creationId xmlns:a16="http://schemas.microsoft.com/office/drawing/2014/main" id="{734D74A0-1E42-45F4-8935-2F41E02004E5}"/>
              </a:ext>
            </a:extLst>
          </p:cNvPr>
          <p:cNvGrpSpPr/>
          <p:nvPr/>
        </p:nvGrpSpPr>
        <p:grpSpPr>
          <a:xfrm>
            <a:off x="6911745" y="2342737"/>
            <a:ext cx="723900" cy="403351"/>
            <a:chOff x="6911745" y="2161871"/>
            <a:chExt cx="723900" cy="403351"/>
          </a:xfrm>
        </p:grpSpPr>
        <p:grpSp>
          <p:nvGrpSpPr>
            <p:cNvPr id="18" name="Group 17">
              <a:extLst>
                <a:ext uri="{FF2B5EF4-FFF2-40B4-BE49-F238E27FC236}">
                  <a16:creationId xmlns:a16="http://schemas.microsoft.com/office/drawing/2014/main" id="{AF5CD921-8096-45B1-AB24-98E6CF3BA1A0}"/>
                </a:ext>
              </a:extLst>
            </p:cNvPr>
            <p:cNvGrpSpPr/>
            <p:nvPr/>
          </p:nvGrpSpPr>
          <p:grpSpPr>
            <a:xfrm>
              <a:off x="7006879" y="2177063"/>
              <a:ext cx="539261" cy="388159"/>
              <a:chOff x="8916260" y="2301857"/>
              <a:chExt cx="539261" cy="388159"/>
            </a:xfrm>
            <a:solidFill>
              <a:srgbClr val="372D87"/>
            </a:solidFill>
          </p:grpSpPr>
          <p:sp>
            <p:nvSpPr>
              <p:cNvPr id="19" name="Rectangle 18">
                <a:extLst>
                  <a:ext uri="{FF2B5EF4-FFF2-40B4-BE49-F238E27FC236}">
                    <a16:creationId xmlns:a16="http://schemas.microsoft.com/office/drawing/2014/main" id="{FF8DC4E1-0778-444D-8ACA-C0716397AD15}"/>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20" name="Isosceles Triangle 19">
                <a:extLst>
                  <a:ext uri="{FF2B5EF4-FFF2-40B4-BE49-F238E27FC236}">
                    <a16:creationId xmlns:a16="http://schemas.microsoft.com/office/drawing/2014/main" id="{B07F8591-9015-4E80-9561-5D07AAC61C1B}"/>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F997704B-84B5-4858-BFA4-33605600A05D}"/>
                </a:ext>
              </a:extLst>
            </p:cNvPr>
            <p:cNvSpPr txBox="1"/>
            <p:nvPr/>
          </p:nvSpPr>
          <p:spPr>
            <a:xfrm>
              <a:off x="6911745" y="2161871"/>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39%</a:t>
              </a:r>
            </a:p>
          </p:txBody>
        </p:sp>
      </p:grpSp>
    </p:spTree>
    <p:custDataLst>
      <p:tags r:id="rId1"/>
    </p:custDataLst>
    <p:extLst>
      <p:ext uri="{BB962C8B-B14F-4D97-AF65-F5344CB8AC3E}">
        <p14:creationId xmlns:p14="http://schemas.microsoft.com/office/powerpoint/2010/main" val="268125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B952253-465D-3000-0EE6-EB23CD0898AD}"/>
              </a:ext>
            </a:extLst>
          </p:cNvPr>
          <p:cNvGraphicFramePr>
            <a:graphicFrameLocks noGrp="1"/>
          </p:cNvGraphicFramePr>
          <p:nvPr/>
        </p:nvGraphicFramePr>
        <p:xfrm>
          <a:off x="499005" y="1583727"/>
          <a:ext cx="11213568" cy="3572821"/>
        </p:xfrm>
        <a:graphic>
          <a:graphicData uri="http://schemas.openxmlformats.org/drawingml/2006/table">
            <a:tbl>
              <a:tblPr/>
              <a:tblGrid>
                <a:gridCol w="1953966">
                  <a:extLst>
                    <a:ext uri="{9D8B030D-6E8A-4147-A177-3AD203B41FA5}">
                      <a16:colId xmlns:a16="http://schemas.microsoft.com/office/drawing/2014/main" val="199346194"/>
                    </a:ext>
                  </a:extLst>
                </a:gridCol>
                <a:gridCol w="841782">
                  <a:extLst>
                    <a:ext uri="{9D8B030D-6E8A-4147-A177-3AD203B41FA5}">
                      <a16:colId xmlns:a16="http://schemas.microsoft.com/office/drawing/2014/main" val="472225147"/>
                    </a:ext>
                  </a:extLst>
                </a:gridCol>
                <a:gridCol w="841782">
                  <a:extLst>
                    <a:ext uri="{9D8B030D-6E8A-4147-A177-3AD203B41FA5}">
                      <a16:colId xmlns:a16="http://schemas.microsoft.com/office/drawing/2014/main" val="202582161"/>
                    </a:ext>
                  </a:extLst>
                </a:gridCol>
                <a:gridCol w="841782">
                  <a:extLst>
                    <a:ext uri="{9D8B030D-6E8A-4147-A177-3AD203B41FA5}">
                      <a16:colId xmlns:a16="http://schemas.microsoft.com/office/drawing/2014/main" val="3140456279"/>
                    </a:ext>
                  </a:extLst>
                </a:gridCol>
                <a:gridCol w="841782">
                  <a:extLst>
                    <a:ext uri="{9D8B030D-6E8A-4147-A177-3AD203B41FA5}">
                      <a16:colId xmlns:a16="http://schemas.microsoft.com/office/drawing/2014/main" val="3475034375"/>
                    </a:ext>
                  </a:extLst>
                </a:gridCol>
                <a:gridCol w="841782">
                  <a:extLst>
                    <a:ext uri="{9D8B030D-6E8A-4147-A177-3AD203B41FA5}">
                      <a16:colId xmlns:a16="http://schemas.microsoft.com/office/drawing/2014/main" val="968026830"/>
                    </a:ext>
                  </a:extLst>
                </a:gridCol>
                <a:gridCol w="841782">
                  <a:extLst>
                    <a:ext uri="{9D8B030D-6E8A-4147-A177-3AD203B41FA5}">
                      <a16:colId xmlns:a16="http://schemas.microsoft.com/office/drawing/2014/main" val="3508071148"/>
                    </a:ext>
                  </a:extLst>
                </a:gridCol>
                <a:gridCol w="841782">
                  <a:extLst>
                    <a:ext uri="{9D8B030D-6E8A-4147-A177-3AD203B41FA5}">
                      <a16:colId xmlns:a16="http://schemas.microsoft.com/office/drawing/2014/main" val="3799265399"/>
                    </a:ext>
                  </a:extLst>
                </a:gridCol>
                <a:gridCol w="841782">
                  <a:extLst>
                    <a:ext uri="{9D8B030D-6E8A-4147-A177-3AD203B41FA5}">
                      <a16:colId xmlns:a16="http://schemas.microsoft.com/office/drawing/2014/main" val="51595348"/>
                    </a:ext>
                  </a:extLst>
                </a:gridCol>
                <a:gridCol w="841782">
                  <a:extLst>
                    <a:ext uri="{9D8B030D-6E8A-4147-A177-3AD203B41FA5}">
                      <a16:colId xmlns:a16="http://schemas.microsoft.com/office/drawing/2014/main" val="999542986"/>
                    </a:ext>
                  </a:extLst>
                </a:gridCol>
                <a:gridCol w="841782">
                  <a:extLst>
                    <a:ext uri="{9D8B030D-6E8A-4147-A177-3AD203B41FA5}">
                      <a16:colId xmlns:a16="http://schemas.microsoft.com/office/drawing/2014/main" val="1234691791"/>
                    </a:ext>
                  </a:extLst>
                </a:gridCol>
                <a:gridCol w="841782">
                  <a:extLst>
                    <a:ext uri="{9D8B030D-6E8A-4147-A177-3AD203B41FA5}">
                      <a16:colId xmlns:a16="http://schemas.microsoft.com/office/drawing/2014/main" val="3950011783"/>
                    </a:ext>
                  </a:extLst>
                </a:gridCol>
              </a:tblGrid>
              <a:tr h="510403">
                <a:tc>
                  <a:txBody>
                    <a:bodyPr/>
                    <a:lstStyle/>
                    <a:p>
                      <a:pPr algn="l" fontAlgn="b"/>
                      <a:endParaRPr lang="en-GB" sz="900" b="0" i="0" u="none" strike="noStrike">
                        <a:solidFill>
                          <a:srgbClr val="000000"/>
                        </a:solidFill>
                        <a:effectLst/>
                        <a:latin typeface="Calibri" panose="020F0502020204030204" pitchFamily="34" charset="0"/>
                      </a:endParaRPr>
                    </a:p>
                  </a:txBody>
                  <a:tcPr marL="6083" marR="6083" marT="6083" marB="0" anchor="b">
                    <a:lnL>
                      <a:noFill/>
                    </a:lnL>
                    <a:lnR>
                      <a:noFill/>
                    </a:lnR>
                    <a:lnT>
                      <a:noFill/>
                    </a:lnT>
                    <a:lnB>
                      <a:noFill/>
                    </a:lnB>
                  </a:tcPr>
                </a:tc>
                <a:tc>
                  <a:txBody>
                    <a:bodyPr/>
                    <a:lstStyle/>
                    <a:p>
                      <a:pPr algn="ctr" fontAlgn="b"/>
                      <a:r>
                        <a:rPr lang="en-GB" sz="1050" b="0" i="0" u="none" strike="noStrike" dirty="0">
                          <a:solidFill>
                            <a:srgbClr val="000000"/>
                          </a:solidFill>
                          <a:effectLst/>
                          <a:latin typeface="+mj-lt"/>
                        </a:rPr>
                        <a:t>TV</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Social Media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Radio</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YouTube</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Cinema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Magazines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Outdoor</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Newspapers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Search</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Direct Mail</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Websites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034413"/>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Sticks in their memory</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8DB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4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C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E7E"/>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47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360441116"/>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laugh</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F7F"/>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583"/>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D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extLst>
                  <a:ext uri="{0D108BD9-81ED-4DB2-BD59-A6C34878D82A}">
                    <a16:rowId xmlns:a16="http://schemas.microsoft.com/office/drawing/2014/main" val="2694017725"/>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Entertains them</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1D580"/>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1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3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BF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7E6F"/>
                    </a:solidFill>
                  </a:tcPr>
                </a:tc>
                <a:extLst>
                  <a:ext uri="{0D108BD9-81ED-4DB2-BD59-A6C34878D82A}">
                    <a16:rowId xmlns:a16="http://schemas.microsoft.com/office/drawing/2014/main" val="18600168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feel emotional  </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E7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72490728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like</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CD380"/>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F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2046866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trust</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6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DA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897507344"/>
                  </a:ext>
                </a:extLst>
              </a:tr>
            </a:tbl>
          </a:graphicData>
        </a:graphic>
      </p:graphicFrame>
      <p:sp>
        <p:nvSpPr>
          <p:cNvPr id="3" name="Title 2">
            <a:extLst>
              <a:ext uri="{FF2B5EF4-FFF2-40B4-BE49-F238E27FC236}">
                <a16:creationId xmlns:a16="http://schemas.microsoft.com/office/drawing/2014/main" id="{F7A05BF6-4B7E-67E9-AB01-629BC326761E}"/>
              </a:ext>
            </a:extLst>
          </p:cNvPr>
          <p:cNvSpPr>
            <a:spLocks noGrp="1"/>
          </p:cNvSpPr>
          <p:nvPr>
            <p:ph type="title"/>
          </p:nvPr>
        </p:nvSpPr>
        <p:spPr>
          <a:xfrm>
            <a:off x="449999" y="397170"/>
            <a:ext cx="11077277" cy="775597"/>
          </a:xfrm>
        </p:spPr>
        <p:txBody>
          <a:bodyPr>
            <a:normAutofit/>
          </a:bodyPr>
          <a:lstStyle/>
          <a:p>
            <a:r>
              <a:rPr lang="en-GB" sz="2800" dirty="0"/>
              <a:t>TV ads evoke emotion more than ads on other media</a:t>
            </a:r>
            <a:endParaRPr lang="en-GB" dirty="0"/>
          </a:p>
        </p:txBody>
      </p:sp>
      <p:sp>
        <p:nvSpPr>
          <p:cNvPr id="1108" name="Text Placeholder 13">
            <a:extLst>
              <a:ext uri="{FF2B5EF4-FFF2-40B4-BE49-F238E27FC236}">
                <a16:creationId xmlns:a16="http://schemas.microsoft.com/office/drawing/2014/main" id="{41248E2E-2C31-4FF6-937B-DAF04376E39C}"/>
              </a:ext>
            </a:extLst>
          </p:cNvPr>
          <p:cNvSpPr txBox="1">
            <a:spLocks/>
          </p:cNvSpPr>
          <p:nvPr/>
        </p:nvSpPr>
        <p:spPr>
          <a:xfrm>
            <a:off x="576000" y="1080000"/>
            <a:ext cx="7042792" cy="284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 who selected each medium</a:t>
            </a:r>
          </a:p>
        </p:txBody>
      </p:sp>
      <p:sp>
        <p:nvSpPr>
          <p:cNvPr id="1109" name="Text Placeholder 6">
            <a:extLst>
              <a:ext uri="{FF2B5EF4-FFF2-40B4-BE49-F238E27FC236}">
                <a16:creationId xmlns:a16="http://schemas.microsoft.com/office/drawing/2014/main" id="{D8705EC2-F4F4-9027-008B-F88D5B43CA53}"/>
              </a:ext>
            </a:extLst>
          </p:cNvPr>
          <p:cNvSpPr>
            <a:spLocks noGrp="1"/>
          </p:cNvSpPr>
          <p:nvPr>
            <p:ph type="body" sz="quarter" idx="15"/>
          </p:nvPr>
        </p:nvSpPr>
        <p:spPr>
          <a:xfrm>
            <a:off x="377757" y="5365115"/>
            <a:ext cx="11334817" cy="307777"/>
          </a:xfrm>
        </p:spPr>
        <p:txBody>
          <a:bodyPr/>
          <a:lstStyle/>
          <a:p>
            <a:pPr>
              <a:spcBef>
                <a:spcPts val="0"/>
              </a:spcBef>
            </a:pPr>
            <a:r>
              <a:rPr lang="en-GB" sz="1000" b="0" dirty="0">
                <a:solidFill>
                  <a:prstClr val="black">
                    <a:lumMod val="75000"/>
                    <a:lumOff val="25000"/>
                  </a:prstClr>
                </a:solidFill>
                <a:latin typeface="Arial"/>
              </a:rPr>
              <a:t>Source: Adnormal Behaviour, 2022, Ipsos / Thinkbox. </a:t>
            </a:r>
            <a:r>
              <a:rPr lang="en-GB" sz="1000" b="0" dirty="0">
                <a:solidFill>
                  <a:prstClr val="black">
                    <a:lumMod val="75000"/>
                    <a:lumOff val="25000"/>
                  </a:prstClr>
                </a:solidFill>
              </a:rPr>
              <a:t>Q.</a:t>
            </a:r>
            <a:r>
              <a:rPr lang="en-GB" sz="1000" b="0" dirty="0">
                <a:solidFill>
                  <a:prstClr val="black">
                    <a:lumMod val="75000"/>
                    <a:lumOff val="25000"/>
                  </a:prstClr>
                </a:solidFill>
                <a:latin typeface="Arial"/>
              </a:rPr>
              <a:t>TN3: In which, if any, of the following places are you most likely to find advertising that...</a:t>
            </a:r>
          </a:p>
          <a:p>
            <a:pPr>
              <a:spcBef>
                <a:spcPts val="0"/>
              </a:spcBef>
            </a:pPr>
            <a:r>
              <a:rPr lang="en-GB" sz="1000" b="0" dirty="0">
                <a:solidFill>
                  <a:prstClr val="black">
                    <a:lumMod val="75000"/>
                    <a:lumOff val="25000"/>
                  </a:prstClr>
                </a:solidFill>
                <a:latin typeface="Arial"/>
              </a:rPr>
              <a:t>Base: ‘normal’ people (1,158)</a:t>
            </a:r>
          </a:p>
        </p:txBody>
      </p:sp>
      <p:sp>
        <p:nvSpPr>
          <p:cNvPr id="2" name="Freeform 30">
            <a:extLst>
              <a:ext uri="{FF2B5EF4-FFF2-40B4-BE49-F238E27FC236}">
                <a16:creationId xmlns:a16="http://schemas.microsoft.com/office/drawing/2014/main" id="{0AC50D59-01DD-6BBA-9180-1A4D13FA983A}"/>
              </a:ext>
            </a:extLst>
          </p:cNvPr>
          <p:cNvSpPr>
            <a:spLocks noEditPoints="1"/>
          </p:cNvSpPr>
          <p:nvPr/>
        </p:nvSpPr>
        <p:spPr bwMode="auto">
          <a:xfrm>
            <a:off x="8522326" y="1416654"/>
            <a:ext cx="429352" cy="388777"/>
          </a:xfrm>
          <a:custGeom>
            <a:avLst/>
            <a:gdLst>
              <a:gd name="T0" fmla="*/ 4153 w 6558"/>
              <a:gd name="T1" fmla="*/ 4801 h 5682"/>
              <a:gd name="T2" fmla="*/ 3354 w 6558"/>
              <a:gd name="T3" fmla="*/ 4750 h 5682"/>
              <a:gd name="T4" fmla="*/ 3085 w 6558"/>
              <a:gd name="T5" fmla="*/ 4674 h 5682"/>
              <a:gd name="T6" fmla="*/ 1981 w 6558"/>
              <a:gd name="T7" fmla="*/ 4829 h 5682"/>
              <a:gd name="T8" fmla="*/ 1953 w 6558"/>
              <a:gd name="T9" fmla="*/ 4660 h 5682"/>
              <a:gd name="T10" fmla="*/ 3974 w 6558"/>
              <a:gd name="T11" fmla="*/ 4336 h 5682"/>
              <a:gd name="T12" fmla="*/ 3358 w 6558"/>
              <a:gd name="T13" fmla="*/ 4336 h 5682"/>
              <a:gd name="T14" fmla="*/ 2747 w 6558"/>
              <a:gd name="T15" fmla="*/ 4221 h 5682"/>
              <a:gd name="T16" fmla="*/ 2721 w 6558"/>
              <a:gd name="T17" fmla="*/ 4388 h 5682"/>
              <a:gd name="T18" fmla="*/ 1929 w 6558"/>
              <a:gd name="T19" fmla="*/ 4233 h 5682"/>
              <a:gd name="T20" fmla="*/ 5229 w 6558"/>
              <a:gd name="T21" fmla="*/ 3783 h 5682"/>
              <a:gd name="T22" fmla="*/ 5281 w 6558"/>
              <a:gd name="T23" fmla="*/ 4813 h 5682"/>
              <a:gd name="T24" fmla="*/ 4394 w 6558"/>
              <a:gd name="T25" fmla="*/ 3871 h 5682"/>
              <a:gd name="T26" fmla="*/ 4135 w 6558"/>
              <a:gd name="T27" fmla="*/ 3797 h 5682"/>
              <a:gd name="T28" fmla="*/ 3441 w 6558"/>
              <a:gd name="T29" fmla="*/ 3954 h 5682"/>
              <a:gd name="T30" fmla="*/ 3413 w 6558"/>
              <a:gd name="T31" fmla="*/ 3785 h 5682"/>
              <a:gd name="T32" fmla="*/ 3115 w 6558"/>
              <a:gd name="T33" fmla="*/ 3889 h 5682"/>
              <a:gd name="T34" fmla="*/ 1900 w 6558"/>
              <a:gd name="T35" fmla="*/ 3889 h 5682"/>
              <a:gd name="T36" fmla="*/ 4959 w 6558"/>
              <a:gd name="T37" fmla="*/ 3344 h 5682"/>
              <a:gd name="T38" fmla="*/ 4933 w 6558"/>
              <a:gd name="T39" fmla="*/ 3513 h 5682"/>
              <a:gd name="T40" fmla="*/ 4430 w 6558"/>
              <a:gd name="T41" fmla="*/ 3356 h 5682"/>
              <a:gd name="T42" fmla="*/ 3978 w 6558"/>
              <a:gd name="T43" fmla="*/ 3426 h 5682"/>
              <a:gd name="T44" fmla="*/ 3370 w 6558"/>
              <a:gd name="T45" fmla="*/ 3477 h 5682"/>
              <a:gd name="T46" fmla="*/ 2721 w 6558"/>
              <a:gd name="T47" fmla="*/ 3334 h 5682"/>
              <a:gd name="T48" fmla="*/ 2747 w 6558"/>
              <a:gd name="T49" fmla="*/ 3503 h 5682"/>
              <a:gd name="T50" fmla="*/ 1912 w 6558"/>
              <a:gd name="T51" fmla="*/ 3368 h 5682"/>
              <a:gd name="T52" fmla="*/ 4479 w 6558"/>
              <a:gd name="T53" fmla="*/ 2899 h 5682"/>
              <a:gd name="T54" fmla="*/ 5213 w 6558"/>
              <a:gd name="T55" fmla="*/ 3056 h 5682"/>
              <a:gd name="T56" fmla="*/ 4398 w 6558"/>
              <a:gd name="T57" fmla="*/ 2958 h 5682"/>
              <a:gd name="T58" fmla="*/ 4193 w 6558"/>
              <a:gd name="T59" fmla="*/ 2934 h 5682"/>
              <a:gd name="T60" fmla="*/ 3413 w 6558"/>
              <a:gd name="T61" fmla="*/ 3068 h 5682"/>
              <a:gd name="T62" fmla="*/ 3441 w 6558"/>
              <a:gd name="T63" fmla="*/ 2899 h 5682"/>
              <a:gd name="T64" fmla="*/ 3085 w 6558"/>
              <a:gd name="T65" fmla="*/ 3030 h 5682"/>
              <a:gd name="T66" fmla="*/ 1894 w 6558"/>
              <a:gd name="T67" fmla="*/ 2978 h 5682"/>
              <a:gd name="T68" fmla="*/ 1609 w 6558"/>
              <a:gd name="T69" fmla="*/ 2909 h 5682"/>
              <a:gd name="T70" fmla="*/ 1557 w 6558"/>
              <a:gd name="T71" fmla="*/ 4829 h 5682"/>
              <a:gd name="T72" fmla="*/ 489 w 6558"/>
              <a:gd name="T73" fmla="*/ 2928 h 5682"/>
              <a:gd name="T74" fmla="*/ 4991 w 6558"/>
              <a:gd name="T75" fmla="*/ 2340 h 5682"/>
              <a:gd name="T76" fmla="*/ 3415 w 6558"/>
              <a:gd name="T77" fmla="*/ 2437 h 5682"/>
              <a:gd name="T78" fmla="*/ 3467 w 6558"/>
              <a:gd name="T79" fmla="*/ 1839 h 5682"/>
              <a:gd name="T80" fmla="*/ 5142 w 6558"/>
              <a:gd name="T81" fmla="*/ 1996 h 5682"/>
              <a:gd name="T82" fmla="*/ 3383 w 6558"/>
              <a:gd name="T83" fmla="*/ 1899 h 5682"/>
              <a:gd name="T84" fmla="*/ 4979 w 6558"/>
              <a:gd name="T85" fmla="*/ 1433 h 5682"/>
              <a:gd name="T86" fmla="*/ 3439 w 6558"/>
              <a:gd name="T87" fmla="*/ 1567 h 5682"/>
              <a:gd name="T88" fmla="*/ 3467 w 6558"/>
              <a:gd name="T89" fmla="*/ 1400 h 5682"/>
              <a:gd name="T90" fmla="*/ 5850 w 6558"/>
              <a:gd name="T91" fmla="*/ 5459 h 5682"/>
              <a:gd name="T92" fmla="*/ 6335 w 6558"/>
              <a:gd name="T93" fmla="*/ 5332 h 5682"/>
              <a:gd name="T94" fmla="*/ 4764 w 6558"/>
              <a:gd name="T95" fmla="*/ 994 h 5682"/>
              <a:gd name="T96" fmla="*/ 3439 w 6558"/>
              <a:gd name="T97" fmla="*/ 1127 h 5682"/>
              <a:gd name="T98" fmla="*/ 3467 w 6558"/>
              <a:gd name="T99" fmla="*/ 958 h 5682"/>
              <a:gd name="T100" fmla="*/ 5142 w 6558"/>
              <a:gd name="T101" fmla="*/ 533 h 5682"/>
              <a:gd name="T102" fmla="*/ 3467 w 6558"/>
              <a:gd name="T103" fmla="*/ 690 h 5682"/>
              <a:gd name="T104" fmla="*/ 3439 w 6558"/>
              <a:gd name="T105" fmla="*/ 521 h 5682"/>
              <a:gd name="T106" fmla="*/ 3173 w 6558"/>
              <a:gd name="T107" fmla="*/ 2368 h 5682"/>
              <a:gd name="T108" fmla="*/ 489 w 6558"/>
              <a:gd name="T109" fmla="*/ 2420 h 5682"/>
              <a:gd name="T110" fmla="*/ 173 w 6558"/>
              <a:gd name="T111" fmla="*/ 173 h 5682"/>
              <a:gd name="T112" fmla="*/ 489 w 6558"/>
              <a:gd name="T113" fmla="*/ 5485 h 5682"/>
              <a:gd name="T114" fmla="*/ 5500 w 6558"/>
              <a:gd name="T115" fmla="*/ 173 h 5682"/>
              <a:gd name="T116" fmla="*/ 5673 w 6558"/>
              <a:gd name="T117" fmla="*/ 795 h 5682"/>
              <a:gd name="T118" fmla="*/ 6552 w 6558"/>
              <a:gd name="T119" fmla="*/ 5231 h 5682"/>
              <a:gd name="T120" fmla="*/ 6107 w 6558"/>
              <a:gd name="T121" fmla="*/ 5676 h 5682"/>
              <a:gd name="T122" fmla="*/ 314 w 6558"/>
              <a:gd name="T123" fmla="*/ 5595 h 5682"/>
              <a:gd name="T124" fmla="*/ 0 w 6558"/>
              <a:gd name="T125" fmla="*/ 87 h 5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8" h="5682">
                <a:moveTo>
                  <a:pt x="3441" y="4662"/>
                </a:moveTo>
                <a:lnTo>
                  <a:pt x="4084" y="4662"/>
                </a:lnTo>
                <a:lnTo>
                  <a:pt x="4111" y="4668"/>
                </a:lnTo>
                <a:lnTo>
                  <a:pt x="4135" y="4680"/>
                </a:lnTo>
                <a:lnTo>
                  <a:pt x="4153" y="4698"/>
                </a:lnTo>
                <a:lnTo>
                  <a:pt x="4165" y="4722"/>
                </a:lnTo>
                <a:lnTo>
                  <a:pt x="4171" y="4750"/>
                </a:lnTo>
                <a:lnTo>
                  <a:pt x="4165" y="4777"/>
                </a:lnTo>
                <a:lnTo>
                  <a:pt x="4153" y="4801"/>
                </a:lnTo>
                <a:lnTo>
                  <a:pt x="4135" y="4819"/>
                </a:lnTo>
                <a:lnTo>
                  <a:pt x="4111" y="4831"/>
                </a:lnTo>
                <a:lnTo>
                  <a:pt x="4084" y="4835"/>
                </a:lnTo>
                <a:lnTo>
                  <a:pt x="3441" y="4835"/>
                </a:lnTo>
                <a:lnTo>
                  <a:pt x="3413" y="4831"/>
                </a:lnTo>
                <a:lnTo>
                  <a:pt x="3389" y="4819"/>
                </a:lnTo>
                <a:lnTo>
                  <a:pt x="3370" y="4801"/>
                </a:lnTo>
                <a:lnTo>
                  <a:pt x="3358" y="4777"/>
                </a:lnTo>
                <a:lnTo>
                  <a:pt x="3354" y="4750"/>
                </a:lnTo>
                <a:lnTo>
                  <a:pt x="3358" y="4722"/>
                </a:lnTo>
                <a:lnTo>
                  <a:pt x="3370" y="4698"/>
                </a:lnTo>
                <a:lnTo>
                  <a:pt x="3389" y="4680"/>
                </a:lnTo>
                <a:lnTo>
                  <a:pt x="3413" y="4668"/>
                </a:lnTo>
                <a:lnTo>
                  <a:pt x="3441" y="4662"/>
                </a:lnTo>
                <a:close/>
                <a:moveTo>
                  <a:pt x="1981" y="4656"/>
                </a:moveTo>
                <a:lnTo>
                  <a:pt x="3033" y="4656"/>
                </a:lnTo>
                <a:lnTo>
                  <a:pt x="3061" y="4660"/>
                </a:lnTo>
                <a:lnTo>
                  <a:pt x="3085" y="4674"/>
                </a:lnTo>
                <a:lnTo>
                  <a:pt x="3103" y="4692"/>
                </a:lnTo>
                <a:lnTo>
                  <a:pt x="3115" y="4716"/>
                </a:lnTo>
                <a:lnTo>
                  <a:pt x="3121" y="4744"/>
                </a:lnTo>
                <a:lnTo>
                  <a:pt x="3115" y="4770"/>
                </a:lnTo>
                <a:lnTo>
                  <a:pt x="3103" y="4793"/>
                </a:lnTo>
                <a:lnTo>
                  <a:pt x="3085" y="4813"/>
                </a:lnTo>
                <a:lnTo>
                  <a:pt x="3061" y="4825"/>
                </a:lnTo>
                <a:lnTo>
                  <a:pt x="3033" y="4829"/>
                </a:lnTo>
                <a:lnTo>
                  <a:pt x="1981" y="4829"/>
                </a:lnTo>
                <a:lnTo>
                  <a:pt x="1953" y="4825"/>
                </a:lnTo>
                <a:lnTo>
                  <a:pt x="1929" y="4813"/>
                </a:lnTo>
                <a:lnTo>
                  <a:pt x="1912" y="4793"/>
                </a:lnTo>
                <a:lnTo>
                  <a:pt x="1900" y="4770"/>
                </a:lnTo>
                <a:lnTo>
                  <a:pt x="1894" y="4744"/>
                </a:lnTo>
                <a:lnTo>
                  <a:pt x="1900" y="4716"/>
                </a:lnTo>
                <a:lnTo>
                  <a:pt x="1912" y="4692"/>
                </a:lnTo>
                <a:lnTo>
                  <a:pt x="1929" y="4674"/>
                </a:lnTo>
                <a:lnTo>
                  <a:pt x="1953" y="4660"/>
                </a:lnTo>
                <a:lnTo>
                  <a:pt x="1981" y="4656"/>
                </a:lnTo>
                <a:close/>
                <a:moveTo>
                  <a:pt x="3441" y="4221"/>
                </a:moveTo>
                <a:lnTo>
                  <a:pt x="3893" y="4221"/>
                </a:lnTo>
                <a:lnTo>
                  <a:pt x="3920" y="4227"/>
                </a:lnTo>
                <a:lnTo>
                  <a:pt x="3942" y="4239"/>
                </a:lnTo>
                <a:lnTo>
                  <a:pt x="3962" y="4257"/>
                </a:lnTo>
                <a:lnTo>
                  <a:pt x="3974" y="4280"/>
                </a:lnTo>
                <a:lnTo>
                  <a:pt x="3978" y="4308"/>
                </a:lnTo>
                <a:lnTo>
                  <a:pt x="3974" y="4336"/>
                </a:lnTo>
                <a:lnTo>
                  <a:pt x="3962" y="4360"/>
                </a:lnTo>
                <a:lnTo>
                  <a:pt x="3942" y="4378"/>
                </a:lnTo>
                <a:lnTo>
                  <a:pt x="3920" y="4390"/>
                </a:lnTo>
                <a:lnTo>
                  <a:pt x="3893" y="4396"/>
                </a:lnTo>
                <a:lnTo>
                  <a:pt x="3441" y="4396"/>
                </a:lnTo>
                <a:lnTo>
                  <a:pt x="3413" y="4390"/>
                </a:lnTo>
                <a:lnTo>
                  <a:pt x="3389" y="4378"/>
                </a:lnTo>
                <a:lnTo>
                  <a:pt x="3370" y="4360"/>
                </a:lnTo>
                <a:lnTo>
                  <a:pt x="3358" y="4336"/>
                </a:lnTo>
                <a:lnTo>
                  <a:pt x="3354" y="4308"/>
                </a:lnTo>
                <a:lnTo>
                  <a:pt x="3358" y="4280"/>
                </a:lnTo>
                <a:lnTo>
                  <a:pt x="3370" y="4257"/>
                </a:lnTo>
                <a:lnTo>
                  <a:pt x="3389" y="4239"/>
                </a:lnTo>
                <a:lnTo>
                  <a:pt x="3413" y="4227"/>
                </a:lnTo>
                <a:lnTo>
                  <a:pt x="3441" y="4221"/>
                </a:lnTo>
                <a:close/>
                <a:moveTo>
                  <a:pt x="1981" y="4215"/>
                </a:moveTo>
                <a:lnTo>
                  <a:pt x="2721" y="4215"/>
                </a:lnTo>
                <a:lnTo>
                  <a:pt x="2747" y="4221"/>
                </a:lnTo>
                <a:lnTo>
                  <a:pt x="2771" y="4233"/>
                </a:lnTo>
                <a:lnTo>
                  <a:pt x="2791" y="4251"/>
                </a:lnTo>
                <a:lnTo>
                  <a:pt x="2803" y="4274"/>
                </a:lnTo>
                <a:lnTo>
                  <a:pt x="2807" y="4302"/>
                </a:lnTo>
                <a:lnTo>
                  <a:pt x="2803" y="4330"/>
                </a:lnTo>
                <a:lnTo>
                  <a:pt x="2791" y="4354"/>
                </a:lnTo>
                <a:lnTo>
                  <a:pt x="2771" y="4372"/>
                </a:lnTo>
                <a:lnTo>
                  <a:pt x="2747" y="4384"/>
                </a:lnTo>
                <a:lnTo>
                  <a:pt x="2721" y="4388"/>
                </a:lnTo>
                <a:lnTo>
                  <a:pt x="1981" y="4388"/>
                </a:lnTo>
                <a:lnTo>
                  <a:pt x="1953" y="4384"/>
                </a:lnTo>
                <a:lnTo>
                  <a:pt x="1929" y="4372"/>
                </a:lnTo>
                <a:lnTo>
                  <a:pt x="1912" y="4354"/>
                </a:lnTo>
                <a:lnTo>
                  <a:pt x="1900" y="4330"/>
                </a:lnTo>
                <a:lnTo>
                  <a:pt x="1894" y="4302"/>
                </a:lnTo>
                <a:lnTo>
                  <a:pt x="1900" y="4274"/>
                </a:lnTo>
                <a:lnTo>
                  <a:pt x="1912" y="4251"/>
                </a:lnTo>
                <a:lnTo>
                  <a:pt x="1929" y="4233"/>
                </a:lnTo>
                <a:lnTo>
                  <a:pt x="1953" y="4221"/>
                </a:lnTo>
                <a:lnTo>
                  <a:pt x="1981" y="4215"/>
                </a:lnTo>
                <a:close/>
                <a:moveTo>
                  <a:pt x="4567" y="3956"/>
                </a:moveTo>
                <a:lnTo>
                  <a:pt x="4567" y="4656"/>
                </a:lnTo>
                <a:lnTo>
                  <a:pt x="5144" y="4656"/>
                </a:lnTo>
                <a:lnTo>
                  <a:pt x="5144" y="3956"/>
                </a:lnTo>
                <a:lnTo>
                  <a:pt x="4567" y="3956"/>
                </a:lnTo>
                <a:close/>
                <a:moveTo>
                  <a:pt x="4479" y="3783"/>
                </a:moveTo>
                <a:lnTo>
                  <a:pt x="5229" y="3783"/>
                </a:lnTo>
                <a:lnTo>
                  <a:pt x="5257" y="3787"/>
                </a:lnTo>
                <a:lnTo>
                  <a:pt x="5281" y="3799"/>
                </a:lnTo>
                <a:lnTo>
                  <a:pt x="5301" y="3819"/>
                </a:lnTo>
                <a:lnTo>
                  <a:pt x="5313" y="3843"/>
                </a:lnTo>
                <a:lnTo>
                  <a:pt x="5317" y="3871"/>
                </a:lnTo>
                <a:lnTo>
                  <a:pt x="5317" y="4744"/>
                </a:lnTo>
                <a:lnTo>
                  <a:pt x="5313" y="4770"/>
                </a:lnTo>
                <a:lnTo>
                  <a:pt x="5301" y="4793"/>
                </a:lnTo>
                <a:lnTo>
                  <a:pt x="5281" y="4813"/>
                </a:lnTo>
                <a:lnTo>
                  <a:pt x="5257" y="4825"/>
                </a:lnTo>
                <a:lnTo>
                  <a:pt x="5229" y="4829"/>
                </a:lnTo>
                <a:lnTo>
                  <a:pt x="4479" y="4829"/>
                </a:lnTo>
                <a:lnTo>
                  <a:pt x="4454" y="4825"/>
                </a:lnTo>
                <a:lnTo>
                  <a:pt x="4430" y="4813"/>
                </a:lnTo>
                <a:lnTo>
                  <a:pt x="4410" y="4793"/>
                </a:lnTo>
                <a:lnTo>
                  <a:pt x="4398" y="4770"/>
                </a:lnTo>
                <a:lnTo>
                  <a:pt x="4394" y="4744"/>
                </a:lnTo>
                <a:lnTo>
                  <a:pt x="4394" y="3871"/>
                </a:lnTo>
                <a:lnTo>
                  <a:pt x="4398" y="3843"/>
                </a:lnTo>
                <a:lnTo>
                  <a:pt x="4410" y="3819"/>
                </a:lnTo>
                <a:lnTo>
                  <a:pt x="4430" y="3799"/>
                </a:lnTo>
                <a:lnTo>
                  <a:pt x="4454" y="3787"/>
                </a:lnTo>
                <a:lnTo>
                  <a:pt x="4479" y="3783"/>
                </a:lnTo>
                <a:close/>
                <a:moveTo>
                  <a:pt x="3441" y="3781"/>
                </a:moveTo>
                <a:lnTo>
                  <a:pt x="4084" y="3781"/>
                </a:lnTo>
                <a:lnTo>
                  <a:pt x="4111" y="3785"/>
                </a:lnTo>
                <a:lnTo>
                  <a:pt x="4135" y="3797"/>
                </a:lnTo>
                <a:lnTo>
                  <a:pt x="4153" y="3815"/>
                </a:lnTo>
                <a:lnTo>
                  <a:pt x="4165" y="3839"/>
                </a:lnTo>
                <a:lnTo>
                  <a:pt x="4171" y="3867"/>
                </a:lnTo>
                <a:lnTo>
                  <a:pt x="4165" y="3895"/>
                </a:lnTo>
                <a:lnTo>
                  <a:pt x="4153" y="3919"/>
                </a:lnTo>
                <a:lnTo>
                  <a:pt x="4135" y="3936"/>
                </a:lnTo>
                <a:lnTo>
                  <a:pt x="4111" y="3950"/>
                </a:lnTo>
                <a:lnTo>
                  <a:pt x="4084" y="3954"/>
                </a:lnTo>
                <a:lnTo>
                  <a:pt x="3441" y="3954"/>
                </a:lnTo>
                <a:lnTo>
                  <a:pt x="3413" y="3950"/>
                </a:lnTo>
                <a:lnTo>
                  <a:pt x="3389" y="3936"/>
                </a:lnTo>
                <a:lnTo>
                  <a:pt x="3370" y="3919"/>
                </a:lnTo>
                <a:lnTo>
                  <a:pt x="3358" y="3895"/>
                </a:lnTo>
                <a:lnTo>
                  <a:pt x="3354" y="3867"/>
                </a:lnTo>
                <a:lnTo>
                  <a:pt x="3358" y="3839"/>
                </a:lnTo>
                <a:lnTo>
                  <a:pt x="3370" y="3815"/>
                </a:lnTo>
                <a:lnTo>
                  <a:pt x="3389" y="3797"/>
                </a:lnTo>
                <a:lnTo>
                  <a:pt x="3413" y="3785"/>
                </a:lnTo>
                <a:lnTo>
                  <a:pt x="3441" y="3781"/>
                </a:lnTo>
                <a:close/>
                <a:moveTo>
                  <a:pt x="1981" y="3773"/>
                </a:moveTo>
                <a:lnTo>
                  <a:pt x="3033" y="3773"/>
                </a:lnTo>
                <a:lnTo>
                  <a:pt x="3061" y="3779"/>
                </a:lnTo>
                <a:lnTo>
                  <a:pt x="3085" y="3791"/>
                </a:lnTo>
                <a:lnTo>
                  <a:pt x="3103" y="3809"/>
                </a:lnTo>
                <a:lnTo>
                  <a:pt x="3115" y="3833"/>
                </a:lnTo>
                <a:lnTo>
                  <a:pt x="3121" y="3861"/>
                </a:lnTo>
                <a:lnTo>
                  <a:pt x="3115" y="3889"/>
                </a:lnTo>
                <a:lnTo>
                  <a:pt x="3103" y="3913"/>
                </a:lnTo>
                <a:lnTo>
                  <a:pt x="3085" y="3931"/>
                </a:lnTo>
                <a:lnTo>
                  <a:pt x="3061" y="3942"/>
                </a:lnTo>
                <a:lnTo>
                  <a:pt x="3033" y="3948"/>
                </a:lnTo>
                <a:lnTo>
                  <a:pt x="1981" y="3948"/>
                </a:lnTo>
                <a:lnTo>
                  <a:pt x="1953" y="3942"/>
                </a:lnTo>
                <a:lnTo>
                  <a:pt x="1929" y="3931"/>
                </a:lnTo>
                <a:lnTo>
                  <a:pt x="1912" y="3913"/>
                </a:lnTo>
                <a:lnTo>
                  <a:pt x="1900" y="3889"/>
                </a:lnTo>
                <a:lnTo>
                  <a:pt x="1894" y="3861"/>
                </a:lnTo>
                <a:lnTo>
                  <a:pt x="1900" y="3833"/>
                </a:lnTo>
                <a:lnTo>
                  <a:pt x="1912" y="3809"/>
                </a:lnTo>
                <a:lnTo>
                  <a:pt x="1929" y="3791"/>
                </a:lnTo>
                <a:lnTo>
                  <a:pt x="1953" y="3779"/>
                </a:lnTo>
                <a:lnTo>
                  <a:pt x="1981" y="3773"/>
                </a:lnTo>
                <a:close/>
                <a:moveTo>
                  <a:pt x="4479" y="3340"/>
                </a:moveTo>
                <a:lnTo>
                  <a:pt x="4933" y="3340"/>
                </a:lnTo>
                <a:lnTo>
                  <a:pt x="4959" y="3344"/>
                </a:lnTo>
                <a:lnTo>
                  <a:pt x="4983" y="3356"/>
                </a:lnTo>
                <a:lnTo>
                  <a:pt x="5003" y="3376"/>
                </a:lnTo>
                <a:lnTo>
                  <a:pt x="5014" y="3400"/>
                </a:lnTo>
                <a:lnTo>
                  <a:pt x="5018" y="3426"/>
                </a:lnTo>
                <a:lnTo>
                  <a:pt x="5014" y="3453"/>
                </a:lnTo>
                <a:lnTo>
                  <a:pt x="5003" y="3477"/>
                </a:lnTo>
                <a:lnTo>
                  <a:pt x="4983" y="3495"/>
                </a:lnTo>
                <a:lnTo>
                  <a:pt x="4959" y="3509"/>
                </a:lnTo>
                <a:lnTo>
                  <a:pt x="4933" y="3513"/>
                </a:lnTo>
                <a:lnTo>
                  <a:pt x="4479" y="3513"/>
                </a:lnTo>
                <a:lnTo>
                  <a:pt x="4454" y="3509"/>
                </a:lnTo>
                <a:lnTo>
                  <a:pt x="4430" y="3495"/>
                </a:lnTo>
                <a:lnTo>
                  <a:pt x="4410" y="3477"/>
                </a:lnTo>
                <a:lnTo>
                  <a:pt x="4398" y="3453"/>
                </a:lnTo>
                <a:lnTo>
                  <a:pt x="4394" y="3426"/>
                </a:lnTo>
                <a:lnTo>
                  <a:pt x="4398" y="3400"/>
                </a:lnTo>
                <a:lnTo>
                  <a:pt x="4410" y="3376"/>
                </a:lnTo>
                <a:lnTo>
                  <a:pt x="4430" y="3356"/>
                </a:lnTo>
                <a:lnTo>
                  <a:pt x="4454" y="3344"/>
                </a:lnTo>
                <a:lnTo>
                  <a:pt x="4479" y="3340"/>
                </a:lnTo>
                <a:close/>
                <a:moveTo>
                  <a:pt x="3441" y="3340"/>
                </a:moveTo>
                <a:lnTo>
                  <a:pt x="3893" y="3340"/>
                </a:lnTo>
                <a:lnTo>
                  <a:pt x="3920" y="3344"/>
                </a:lnTo>
                <a:lnTo>
                  <a:pt x="3942" y="3356"/>
                </a:lnTo>
                <a:lnTo>
                  <a:pt x="3962" y="3376"/>
                </a:lnTo>
                <a:lnTo>
                  <a:pt x="3974" y="3400"/>
                </a:lnTo>
                <a:lnTo>
                  <a:pt x="3978" y="3426"/>
                </a:lnTo>
                <a:lnTo>
                  <a:pt x="3974" y="3453"/>
                </a:lnTo>
                <a:lnTo>
                  <a:pt x="3962" y="3477"/>
                </a:lnTo>
                <a:lnTo>
                  <a:pt x="3942" y="3495"/>
                </a:lnTo>
                <a:lnTo>
                  <a:pt x="3920" y="3509"/>
                </a:lnTo>
                <a:lnTo>
                  <a:pt x="3893" y="3513"/>
                </a:lnTo>
                <a:lnTo>
                  <a:pt x="3441" y="3513"/>
                </a:lnTo>
                <a:lnTo>
                  <a:pt x="3413" y="3509"/>
                </a:lnTo>
                <a:lnTo>
                  <a:pt x="3389" y="3495"/>
                </a:lnTo>
                <a:lnTo>
                  <a:pt x="3370" y="3477"/>
                </a:lnTo>
                <a:lnTo>
                  <a:pt x="3358" y="3453"/>
                </a:lnTo>
                <a:lnTo>
                  <a:pt x="3354" y="3426"/>
                </a:lnTo>
                <a:lnTo>
                  <a:pt x="3358" y="3400"/>
                </a:lnTo>
                <a:lnTo>
                  <a:pt x="3370" y="3376"/>
                </a:lnTo>
                <a:lnTo>
                  <a:pt x="3389" y="3356"/>
                </a:lnTo>
                <a:lnTo>
                  <a:pt x="3413" y="3344"/>
                </a:lnTo>
                <a:lnTo>
                  <a:pt x="3441" y="3340"/>
                </a:lnTo>
                <a:close/>
                <a:moveTo>
                  <a:pt x="1981" y="3334"/>
                </a:moveTo>
                <a:lnTo>
                  <a:pt x="2721" y="3334"/>
                </a:lnTo>
                <a:lnTo>
                  <a:pt x="2747" y="3338"/>
                </a:lnTo>
                <a:lnTo>
                  <a:pt x="2771" y="3350"/>
                </a:lnTo>
                <a:lnTo>
                  <a:pt x="2791" y="3368"/>
                </a:lnTo>
                <a:lnTo>
                  <a:pt x="2803" y="3392"/>
                </a:lnTo>
                <a:lnTo>
                  <a:pt x="2807" y="3420"/>
                </a:lnTo>
                <a:lnTo>
                  <a:pt x="2803" y="3447"/>
                </a:lnTo>
                <a:lnTo>
                  <a:pt x="2791" y="3471"/>
                </a:lnTo>
                <a:lnTo>
                  <a:pt x="2771" y="3489"/>
                </a:lnTo>
                <a:lnTo>
                  <a:pt x="2747" y="3503"/>
                </a:lnTo>
                <a:lnTo>
                  <a:pt x="2721" y="3507"/>
                </a:lnTo>
                <a:lnTo>
                  <a:pt x="1981" y="3507"/>
                </a:lnTo>
                <a:lnTo>
                  <a:pt x="1953" y="3503"/>
                </a:lnTo>
                <a:lnTo>
                  <a:pt x="1929" y="3489"/>
                </a:lnTo>
                <a:lnTo>
                  <a:pt x="1912" y="3471"/>
                </a:lnTo>
                <a:lnTo>
                  <a:pt x="1900" y="3447"/>
                </a:lnTo>
                <a:lnTo>
                  <a:pt x="1894" y="3420"/>
                </a:lnTo>
                <a:lnTo>
                  <a:pt x="1900" y="3392"/>
                </a:lnTo>
                <a:lnTo>
                  <a:pt x="1912" y="3368"/>
                </a:lnTo>
                <a:lnTo>
                  <a:pt x="1929" y="3350"/>
                </a:lnTo>
                <a:lnTo>
                  <a:pt x="1953" y="3338"/>
                </a:lnTo>
                <a:lnTo>
                  <a:pt x="1981" y="3334"/>
                </a:lnTo>
                <a:close/>
                <a:moveTo>
                  <a:pt x="646" y="3066"/>
                </a:moveTo>
                <a:lnTo>
                  <a:pt x="646" y="4656"/>
                </a:lnTo>
                <a:lnTo>
                  <a:pt x="1470" y="4656"/>
                </a:lnTo>
                <a:lnTo>
                  <a:pt x="1470" y="3066"/>
                </a:lnTo>
                <a:lnTo>
                  <a:pt x="646" y="3066"/>
                </a:lnTo>
                <a:close/>
                <a:moveTo>
                  <a:pt x="4479" y="2899"/>
                </a:moveTo>
                <a:lnTo>
                  <a:pt x="5162" y="2899"/>
                </a:lnTo>
                <a:lnTo>
                  <a:pt x="5190" y="2903"/>
                </a:lnTo>
                <a:lnTo>
                  <a:pt x="5213" y="2915"/>
                </a:lnTo>
                <a:lnTo>
                  <a:pt x="5231" y="2934"/>
                </a:lnTo>
                <a:lnTo>
                  <a:pt x="5245" y="2958"/>
                </a:lnTo>
                <a:lnTo>
                  <a:pt x="5249" y="2984"/>
                </a:lnTo>
                <a:lnTo>
                  <a:pt x="5245" y="3012"/>
                </a:lnTo>
                <a:lnTo>
                  <a:pt x="5231" y="3036"/>
                </a:lnTo>
                <a:lnTo>
                  <a:pt x="5213" y="3056"/>
                </a:lnTo>
                <a:lnTo>
                  <a:pt x="5190" y="3068"/>
                </a:lnTo>
                <a:lnTo>
                  <a:pt x="5162" y="3072"/>
                </a:lnTo>
                <a:lnTo>
                  <a:pt x="4479" y="3072"/>
                </a:lnTo>
                <a:lnTo>
                  <a:pt x="4454" y="3068"/>
                </a:lnTo>
                <a:lnTo>
                  <a:pt x="4430" y="3056"/>
                </a:lnTo>
                <a:lnTo>
                  <a:pt x="4410" y="3036"/>
                </a:lnTo>
                <a:lnTo>
                  <a:pt x="4398" y="3012"/>
                </a:lnTo>
                <a:lnTo>
                  <a:pt x="4394" y="2984"/>
                </a:lnTo>
                <a:lnTo>
                  <a:pt x="4398" y="2958"/>
                </a:lnTo>
                <a:lnTo>
                  <a:pt x="4410" y="2934"/>
                </a:lnTo>
                <a:lnTo>
                  <a:pt x="4430" y="2915"/>
                </a:lnTo>
                <a:lnTo>
                  <a:pt x="4454" y="2903"/>
                </a:lnTo>
                <a:lnTo>
                  <a:pt x="4479" y="2899"/>
                </a:lnTo>
                <a:close/>
                <a:moveTo>
                  <a:pt x="3441" y="2899"/>
                </a:moveTo>
                <a:lnTo>
                  <a:pt x="4121" y="2899"/>
                </a:lnTo>
                <a:lnTo>
                  <a:pt x="4149" y="2903"/>
                </a:lnTo>
                <a:lnTo>
                  <a:pt x="4173" y="2915"/>
                </a:lnTo>
                <a:lnTo>
                  <a:pt x="4193" y="2934"/>
                </a:lnTo>
                <a:lnTo>
                  <a:pt x="4205" y="2958"/>
                </a:lnTo>
                <a:lnTo>
                  <a:pt x="4209" y="2984"/>
                </a:lnTo>
                <a:lnTo>
                  <a:pt x="4205" y="3012"/>
                </a:lnTo>
                <a:lnTo>
                  <a:pt x="4193" y="3036"/>
                </a:lnTo>
                <a:lnTo>
                  <a:pt x="4173" y="3056"/>
                </a:lnTo>
                <a:lnTo>
                  <a:pt x="4149" y="3068"/>
                </a:lnTo>
                <a:lnTo>
                  <a:pt x="4121" y="3072"/>
                </a:lnTo>
                <a:lnTo>
                  <a:pt x="3441" y="3072"/>
                </a:lnTo>
                <a:lnTo>
                  <a:pt x="3413" y="3068"/>
                </a:lnTo>
                <a:lnTo>
                  <a:pt x="3389" y="3056"/>
                </a:lnTo>
                <a:lnTo>
                  <a:pt x="3370" y="3036"/>
                </a:lnTo>
                <a:lnTo>
                  <a:pt x="3358" y="3012"/>
                </a:lnTo>
                <a:lnTo>
                  <a:pt x="3354" y="2984"/>
                </a:lnTo>
                <a:lnTo>
                  <a:pt x="3358" y="2958"/>
                </a:lnTo>
                <a:lnTo>
                  <a:pt x="3370" y="2934"/>
                </a:lnTo>
                <a:lnTo>
                  <a:pt x="3389" y="2915"/>
                </a:lnTo>
                <a:lnTo>
                  <a:pt x="3413" y="2903"/>
                </a:lnTo>
                <a:lnTo>
                  <a:pt x="3441" y="2899"/>
                </a:lnTo>
                <a:close/>
                <a:moveTo>
                  <a:pt x="1981" y="2893"/>
                </a:moveTo>
                <a:lnTo>
                  <a:pt x="3013" y="2893"/>
                </a:lnTo>
                <a:lnTo>
                  <a:pt x="3041" y="2897"/>
                </a:lnTo>
                <a:lnTo>
                  <a:pt x="3065" y="2909"/>
                </a:lnTo>
                <a:lnTo>
                  <a:pt x="3085" y="2928"/>
                </a:lnTo>
                <a:lnTo>
                  <a:pt x="3097" y="2952"/>
                </a:lnTo>
                <a:lnTo>
                  <a:pt x="3101" y="2978"/>
                </a:lnTo>
                <a:lnTo>
                  <a:pt x="3097" y="3006"/>
                </a:lnTo>
                <a:lnTo>
                  <a:pt x="3085" y="3030"/>
                </a:lnTo>
                <a:lnTo>
                  <a:pt x="3065" y="3048"/>
                </a:lnTo>
                <a:lnTo>
                  <a:pt x="3041" y="3062"/>
                </a:lnTo>
                <a:lnTo>
                  <a:pt x="3013" y="3066"/>
                </a:lnTo>
                <a:lnTo>
                  <a:pt x="1981" y="3066"/>
                </a:lnTo>
                <a:lnTo>
                  <a:pt x="1953" y="3062"/>
                </a:lnTo>
                <a:lnTo>
                  <a:pt x="1929" y="3048"/>
                </a:lnTo>
                <a:lnTo>
                  <a:pt x="1912" y="3030"/>
                </a:lnTo>
                <a:lnTo>
                  <a:pt x="1900" y="3006"/>
                </a:lnTo>
                <a:lnTo>
                  <a:pt x="1894" y="2978"/>
                </a:lnTo>
                <a:lnTo>
                  <a:pt x="1900" y="2952"/>
                </a:lnTo>
                <a:lnTo>
                  <a:pt x="1912" y="2928"/>
                </a:lnTo>
                <a:lnTo>
                  <a:pt x="1929" y="2909"/>
                </a:lnTo>
                <a:lnTo>
                  <a:pt x="1953" y="2897"/>
                </a:lnTo>
                <a:lnTo>
                  <a:pt x="1981" y="2893"/>
                </a:lnTo>
                <a:close/>
                <a:moveTo>
                  <a:pt x="561" y="2893"/>
                </a:moveTo>
                <a:lnTo>
                  <a:pt x="1557" y="2893"/>
                </a:lnTo>
                <a:lnTo>
                  <a:pt x="1585" y="2897"/>
                </a:lnTo>
                <a:lnTo>
                  <a:pt x="1609" y="2909"/>
                </a:lnTo>
                <a:lnTo>
                  <a:pt x="1627" y="2928"/>
                </a:lnTo>
                <a:lnTo>
                  <a:pt x="1639" y="2952"/>
                </a:lnTo>
                <a:lnTo>
                  <a:pt x="1645" y="2978"/>
                </a:lnTo>
                <a:lnTo>
                  <a:pt x="1645" y="4744"/>
                </a:lnTo>
                <a:lnTo>
                  <a:pt x="1639" y="4770"/>
                </a:lnTo>
                <a:lnTo>
                  <a:pt x="1627" y="4793"/>
                </a:lnTo>
                <a:lnTo>
                  <a:pt x="1609" y="4813"/>
                </a:lnTo>
                <a:lnTo>
                  <a:pt x="1585" y="4825"/>
                </a:lnTo>
                <a:lnTo>
                  <a:pt x="1557" y="4829"/>
                </a:lnTo>
                <a:lnTo>
                  <a:pt x="561" y="4829"/>
                </a:lnTo>
                <a:lnTo>
                  <a:pt x="533" y="4825"/>
                </a:lnTo>
                <a:lnTo>
                  <a:pt x="509" y="4813"/>
                </a:lnTo>
                <a:lnTo>
                  <a:pt x="489" y="4793"/>
                </a:lnTo>
                <a:lnTo>
                  <a:pt x="477" y="4770"/>
                </a:lnTo>
                <a:lnTo>
                  <a:pt x="473" y="4744"/>
                </a:lnTo>
                <a:lnTo>
                  <a:pt x="473" y="2978"/>
                </a:lnTo>
                <a:lnTo>
                  <a:pt x="477" y="2952"/>
                </a:lnTo>
                <a:lnTo>
                  <a:pt x="489" y="2928"/>
                </a:lnTo>
                <a:lnTo>
                  <a:pt x="509" y="2909"/>
                </a:lnTo>
                <a:lnTo>
                  <a:pt x="533" y="2897"/>
                </a:lnTo>
                <a:lnTo>
                  <a:pt x="561" y="2893"/>
                </a:lnTo>
                <a:close/>
                <a:moveTo>
                  <a:pt x="3467" y="2280"/>
                </a:moveTo>
                <a:lnTo>
                  <a:pt x="4909" y="2280"/>
                </a:lnTo>
                <a:lnTo>
                  <a:pt x="4935" y="2284"/>
                </a:lnTo>
                <a:lnTo>
                  <a:pt x="4959" y="2298"/>
                </a:lnTo>
                <a:lnTo>
                  <a:pt x="4979" y="2316"/>
                </a:lnTo>
                <a:lnTo>
                  <a:pt x="4991" y="2340"/>
                </a:lnTo>
                <a:lnTo>
                  <a:pt x="4995" y="2368"/>
                </a:lnTo>
                <a:lnTo>
                  <a:pt x="4991" y="2396"/>
                </a:lnTo>
                <a:lnTo>
                  <a:pt x="4979" y="2420"/>
                </a:lnTo>
                <a:lnTo>
                  <a:pt x="4959" y="2437"/>
                </a:lnTo>
                <a:lnTo>
                  <a:pt x="4935" y="2449"/>
                </a:lnTo>
                <a:lnTo>
                  <a:pt x="4909" y="2453"/>
                </a:lnTo>
                <a:lnTo>
                  <a:pt x="3467" y="2453"/>
                </a:lnTo>
                <a:lnTo>
                  <a:pt x="3439" y="2449"/>
                </a:lnTo>
                <a:lnTo>
                  <a:pt x="3415" y="2437"/>
                </a:lnTo>
                <a:lnTo>
                  <a:pt x="3395" y="2420"/>
                </a:lnTo>
                <a:lnTo>
                  <a:pt x="3383" y="2396"/>
                </a:lnTo>
                <a:lnTo>
                  <a:pt x="3379" y="2368"/>
                </a:lnTo>
                <a:lnTo>
                  <a:pt x="3383" y="2340"/>
                </a:lnTo>
                <a:lnTo>
                  <a:pt x="3395" y="2316"/>
                </a:lnTo>
                <a:lnTo>
                  <a:pt x="3415" y="2298"/>
                </a:lnTo>
                <a:lnTo>
                  <a:pt x="3439" y="2284"/>
                </a:lnTo>
                <a:lnTo>
                  <a:pt x="3467" y="2280"/>
                </a:lnTo>
                <a:close/>
                <a:moveTo>
                  <a:pt x="3467" y="1839"/>
                </a:moveTo>
                <a:lnTo>
                  <a:pt x="5092" y="1839"/>
                </a:lnTo>
                <a:lnTo>
                  <a:pt x="5118" y="1845"/>
                </a:lnTo>
                <a:lnTo>
                  <a:pt x="5142" y="1857"/>
                </a:lnTo>
                <a:lnTo>
                  <a:pt x="5162" y="1875"/>
                </a:lnTo>
                <a:lnTo>
                  <a:pt x="5174" y="1899"/>
                </a:lnTo>
                <a:lnTo>
                  <a:pt x="5178" y="1926"/>
                </a:lnTo>
                <a:lnTo>
                  <a:pt x="5174" y="1954"/>
                </a:lnTo>
                <a:lnTo>
                  <a:pt x="5162" y="1978"/>
                </a:lnTo>
                <a:lnTo>
                  <a:pt x="5142" y="1996"/>
                </a:lnTo>
                <a:lnTo>
                  <a:pt x="5118" y="2008"/>
                </a:lnTo>
                <a:lnTo>
                  <a:pt x="5092" y="2014"/>
                </a:lnTo>
                <a:lnTo>
                  <a:pt x="3467" y="2014"/>
                </a:lnTo>
                <a:lnTo>
                  <a:pt x="3439" y="2008"/>
                </a:lnTo>
                <a:lnTo>
                  <a:pt x="3415" y="1996"/>
                </a:lnTo>
                <a:lnTo>
                  <a:pt x="3395" y="1978"/>
                </a:lnTo>
                <a:lnTo>
                  <a:pt x="3383" y="1954"/>
                </a:lnTo>
                <a:lnTo>
                  <a:pt x="3379" y="1926"/>
                </a:lnTo>
                <a:lnTo>
                  <a:pt x="3383" y="1899"/>
                </a:lnTo>
                <a:lnTo>
                  <a:pt x="3395" y="1875"/>
                </a:lnTo>
                <a:lnTo>
                  <a:pt x="3415" y="1857"/>
                </a:lnTo>
                <a:lnTo>
                  <a:pt x="3439" y="1845"/>
                </a:lnTo>
                <a:lnTo>
                  <a:pt x="3467" y="1839"/>
                </a:lnTo>
                <a:close/>
                <a:moveTo>
                  <a:pt x="3467" y="1400"/>
                </a:moveTo>
                <a:lnTo>
                  <a:pt x="4909" y="1400"/>
                </a:lnTo>
                <a:lnTo>
                  <a:pt x="4935" y="1404"/>
                </a:lnTo>
                <a:lnTo>
                  <a:pt x="4959" y="1415"/>
                </a:lnTo>
                <a:lnTo>
                  <a:pt x="4979" y="1433"/>
                </a:lnTo>
                <a:lnTo>
                  <a:pt x="4991" y="1457"/>
                </a:lnTo>
                <a:lnTo>
                  <a:pt x="4995" y="1485"/>
                </a:lnTo>
                <a:lnTo>
                  <a:pt x="4991" y="1513"/>
                </a:lnTo>
                <a:lnTo>
                  <a:pt x="4979" y="1537"/>
                </a:lnTo>
                <a:lnTo>
                  <a:pt x="4959" y="1555"/>
                </a:lnTo>
                <a:lnTo>
                  <a:pt x="4935" y="1567"/>
                </a:lnTo>
                <a:lnTo>
                  <a:pt x="4909" y="1573"/>
                </a:lnTo>
                <a:lnTo>
                  <a:pt x="3467" y="1573"/>
                </a:lnTo>
                <a:lnTo>
                  <a:pt x="3439" y="1567"/>
                </a:lnTo>
                <a:lnTo>
                  <a:pt x="3415" y="1555"/>
                </a:lnTo>
                <a:lnTo>
                  <a:pt x="3395" y="1537"/>
                </a:lnTo>
                <a:lnTo>
                  <a:pt x="3383" y="1513"/>
                </a:lnTo>
                <a:lnTo>
                  <a:pt x="3379" y="1485"/>
                </a:lnTo>
                <a:lnTo>
                  <a:pt x="3383" y="1457"/>
                </a:lnTo>
                <a:lnTo>
                  <a:pt x="3395" y="1433"/>
                </a:lnTo>
                <a:lnTo>
                  <a:pt x="3415" y="1415"/>
                </a:lnTo>
                <a:lnTo>
                  <a:pt x="3439" y="1404"/>
                </a:lnTo>
                <a:lnTo>
                  <a:pt x="3467" y="1400"/>
                </a:lnTo>
                <a:close/>
                <a:moveTo>
                  <a:pt x="6385" y="968"/>
                </a:moveTo>
                <a:lnTo>
                  <a:pt x="5673" y="968"/>
                </a:lnTo>
                <a:lnTo>
                  <a:pt x="5673" y="5153"/>
                </a:lnTo>
                <a:lnTo>
                  <a:pt x="5679" y="5217"/>
                </a:lnTo>
                <a:lnTo>
                  <a:pt x="5695" y="5277"/>
                </a:lnTo>
                <a:lnTo>
                  <a:pt x="5723" y="5332"/>
                </a:lnTo>
                <a:lnTo>
                  <a:pt x="5756" y="5382"/>
                </a:lnTo>
                <a:lnTo>
                  <a:pt x="5800" y="5424"/>
                </a:lnTo>
                <a:lnTo>
                  <a:pt x="5850" y="5459"/>
                </a:lnTo>
                <a:lnTo>
                  <a:pt x="5906" y="5485"/>
                </a:lnTo>
                <a:lnTo>
                  <a:pt x="5965" y="5503"/>
                </a:lnTo>
                <a:lnTo>
                  <a:pt x="6029" y="5509"/>
                </a:lnTo>
                <a:lnTo>
                  <a:pt x="6093" y="5503"/>
                </a:lnTo>
                <a:lnTo>
                  <a:pt x="6152" y="5485"/>
                </a:lnTo>
                <a:lnTo>
                  <a:pt x="6208" y="5459"/>
                </a:lnTo>
                <a:lnTo>
                  <a:pt x="6258" y="5424"/>
                </a:lnTo>
                <a:lnTo>
                  <a:pt x="6301" y="5382"/>
                </a:lnTo>
                <a:lnTo>
                  <a:pt x="6335" y="5332"/>
                </a:lnTo>
                <a:lnTo>
                  <a:pt x="6361" y="5277"/>
                </a:lnTo>
                <a:lnTo>
                  <a:pt x="6379" y="5217"/>
                </a:lnTo>
                <a:lnTo>
                  <a:pt x="6385" y="5153"/>
                </a:lnTo>
                <a:lnTo>
                  <a:pt x="6385" y="968"/>
                </a:lnTo>
                <a:close/>
                <a:moveTo>
                  <a:pt x="3467" y="958"/>
                </a:moveTo>
                <a:lnTo>
                  <a:pt x="4692" y="958"/>
                </a:lnTo>
                <a:lnTo>
                  <a:pt x="4720" y="962"/>
                </a:lnTo>
                <a:lnTo>
                  <a:pt x="4744" y="974"/>
                </a:lnTo>
                <a:lnTo>
                  <a:pt x="4764" y="994"/>
                </a:lnTo>
                <a:lnTo>
                  <a:pt x="4776" y="1016"/>
                </a:lnTo>
                <a:lnTo>
                  <a:pt x="4780" y="1044"/>
                </a:lnTo>
                <a:lnTo>
                  <a:pt x="4776" y="1072"/>
                </a:lnTo>
                <a:lnTo>
                  <a:pt x="4764" y="1095"/>
                </a:lnTo>
                <a:lnTo>
                  <a:pt x="4744" y="1113"/>
                </a:lnTo>
                <a:lnTo>
                  <a:pt x="4720" y="1127"/>
                </a:lnTo>
                <a:lnTo>
                  <a:pt x="4692" y="1131"/>
                </a:lnTo>
                <a:lnTo>
                  <a:pt x="3467" y="1131"/>
                </a:lnTo>
                <a:lnTo>
                  <a:pt x="3439" y="1127"/>
                </a:lnTo>
                <a:lnTo>
                  <a:pt x="3415" y="1113"/>
                </a:lnTo>
                <a:lnTo>
                  <a:pt x="3395" y="1095"/>
                </a:lnTo>
                <a:lnTo>
                  <a:pt x="3383" y="1072"/>
                </a:lnTo>
                <a:lnTo>
                  <a:pt x="3379" y="1044"/>
                </a:lnTo>
                <a:lnTo>
                  <a:pt x="3383" y="1016"/>
                </a:lnTo>
                <a:lnTo>
                  <a:pt x="3395" y="994"/>
                </a:lnTo>
                <a:lnTo>
                  <a:pt x="3415" y="974"/>
                </a:lnTo>
                <a:lnTo>
                  <a:pt x="3439" y="962"/>
                </a:lnTo>
                <a:lnTo>
                  <a:pt x="3467" y="958"/>
                </a:lnTo>
                <a:close/>
                <a:moveTo>
                  <a:pt x="646" y="690"/>
                </a:moveTo>
                <a:lnTo>
                  <a:pt x="646" y="2280"/>
                </a:lnTo>
                <a:lnTo>
                  <a:pt x="3000" y="2280"/>
                </a:lnTo>
                <a:lnTo>
                  <a:pt x="3000" y="690"/>
                </a:lnTo>
                <a:lnTo>
                  <a:pt x="646" y="690"/>
                </a:lnTo>
                <a:close/>
                <a:moveTo>
                  <a:pt x="3467" y="517"/>
                </a:moveTo>
                <a:lnTo>
                  <a:pt x="5092" y="517"/>
                </a:lnTo>
                <a:lnTo>
                  <a:pt x="5118" y="521"/>
                </a:lnTo>
                <a:lnTo>
                  <a:pt x="5142" y="533"/>
                </a:lnTo>
                <a:lnTo>
                  <a:pt x="5162" y="553"/>
                </a:lnTo>
                <a:lnTo>
                  <a:pt x="5174" y="576"/>
                </a:lnTo>
                <a:lnTo>
                  <a:pt x="5178" y="602"/>
                </a:lnTo>
                <a:lnTo>
                  <a:pt x="5174" y="630"/>
                </a:lnTo>
                <a:lnTo>
                  <a:pt x="5162" y="654"/>
                </a:lnTo>
                <a:lnTo>
                  <a:pt x="5142" y="674"/>
                </a:lnTo>
                <a:lnTo>
                  <a:pt x="5118" y="686"/>
                </a:lnTo>
                <a:lnTo>
                  <a:pt x="5092" y="690"/>
                </a:lnTo>
                <a:lnTo>
                  <a:pt x="3467" y="690"/>
                </a:lnTo>
                <a:lnTo>
                  <a:pt x="3439" y="686"/>
                </a:lnTo>
                <a:lnTo>
                  <a:pt x="3415" y="674"/>
                </a:lnTo>
                <a:lnTo>
                  <a:pt x="3395" y="654"/>
                </a:lnTo>
                <a:lnTo>
                  <a:pt x="3383" y="630"/>
                </a:lnTo>
                <a:lnTo>
                  <a:pt x="3379" y="602"/>
                </a:lnTo>
                <a:lnTo>
                  <a:pt x="3383" y="576"/>
                </a:lnTo>
                <a:lnTo>
                  <a:pt x="3395" y="553"/>
                </a:lnTo>
                <a:lnTo>
                  <a:pt x="3415" y="533"/>
                </a:lnTo>
                <a:lnTo>
                  <a:pt x="3439" y="521"/>
                </a:lnTo>
                <a:lnTo>
                  <a:pt x="3467" y="517"/>
                </a:lnTo>
                <a:close/>
                <a:moveTo>
                  <a:pt x="561" y="517"/>
                </a:moveTo>
                <a:lnTo>
                  <a:pt x="3085" y="517"/>
                </a:lnTo>
                <a:lnTo>
                  <a:pt x="3113" y="521"/>
                </a:lnTo>
                <a:lnTo>
                  <a:pt x="3137" y="533"/>
                </a:lnTo>
                <a:lnTo>
                  <a:pt x="3157" y="553"/>
                </a:lnTo>
                <a:lnTo>
                  <a:pt x="3169" y="576"/>
                </a:lnTo>
                <a:lnTo>
                  <a:pt x="3173" y="602"/>
                </a:lnTo>
                <a:lnTo>
                  <a:pt x="3173" y="2368"/>
                </a:lnTo>
                <a:lnTo>
                  <a:pt x="3169" y="2396"/>
                </a:lnTo>
                <a:lnTo>
                  <a:pt x="3157" y="2420"/>
                </a:lnTo>
                <a:lnTo>
                  <a:pt x="3137" y="2437"/>
                </a:lnTo>
                <a:lnTo>
                  <a:pt x="3113" y="2449"/>
                </a:lnTo>
                <a:lnTo>
                  <a:pt x="3085" y="2453"/>
                </a:lnTo>
                <a:lnTo>
                  <a:pt x="561" y="2453"/>
                </a:lnTo>
                <a:lnTo>
                  <a:pt x="533" y="2449"/>
                </a:lnTo>
                <a:lnTo>
                  <a:pt x="509" y="2437"/>
                </a:lnTo>
                <a:lnTo>
                  <a:pt x="489" y="2420"/>
                </a:lnTo>
                <a:lnTo>
                  <a:pt x="477" y="2396"/>
                </a:lnTo>
                <a:lnTo>
                  <a:pt x="473" y="2368"/>
                </a:lnTo>
                <a:lnTo>
                  <a:pt x="473" y="602"/>
                </a:lnTo>
                <a:lnTo>
                  <a:pt x="477" y="576"/>
                </a:lnTo>
                <a:lnTo>
                  <a:pt x="489" y="553"/>
                </a:lnTo>
                <a:lnTo>
                  <a:pt x="509" y="533"/>
                </a:lnTo>
                <a:lnTo>
                  <a:pt x="533" y="521"/>
                </a:lnTo>
                <a:lnTo>
                  <a:pt x="561" y="517"/>
                </a:lnTo>
                <a:close/>
                <a:moveTo>
                  <a:pt x="173" y="173"/>
                </a:moveTo>
                <a:lnTo>
                  <a:pt x="173" y="5046"/>
                </a:lnTo>
                <a:lnTo>
                  <a:pt x="179" y="5121"/>
                </a:lnTo>
                <a:lnTo>
                  <a:pt x="197" y="5193"/>
                </a:lnTo>
                <a:lnTo>
                  <a:pt x="225" y="5259"/>
                </a:lnTo>
                <a:lnTo>
                  <a:pt x="263" y="5318"/>
                </a:lnTo>
                <a:lnTo>
                  <a:pt x="308" y="5372"/>
                </a:lnTo>
                <a:lnTo>
                  <a:pt x="362" y="5420"/>
                </a:lnTo>
                <a:lnTo>
                  <a:pt x="424" y="5457"/>
                </a:lnTo>
                <a:lnTo>
                  <a:pt x="489" y="5485"/>
                </a:lnTo>
                <a:lnTo>
                  <a:pt x="561" y="5503"/>
                </a:lnTo>
                <a:lnTo>
                  <a:pt x="637" y="5509"/>
                </a:lnTo>
                <a:lnTo>
                  <a:pt x="5637" y="5509"/>
                </a:lnTo>
                <a:lnTo>
                  <a:pt x="5589" y="5447"/>
                </a:lnTo>
                <a:lnTo>
                  <a:pt x="5552" y="5382"/>
                </a:lnTo>
                <a:lnTo>
                  <a:pt x="5522" y="5308"/>
                </a:lnTo>
                <a:lnTo>
                  <a:pt x="5506" y="5233"/>
                </a:lnTo>
                <a:lnTo>
                  <a:pt x="5500" y="5153"/>
                </a:lnTo>
                <a:lnTo>
                  <a:pt x="5500" y="173"/>
                </a:lnTo>
                <a:lnTo>
                  <a:pt x="173" y="173"/>
                </a:lnTo>
                <a:close/>
                <a:moveTo>
                  <a:pt x="88" y="0"/>
                </a:moveTo>
                <a:lnTo>
                  <a:pt x="5585" y="0"/>
                </a:lnTo>
                <a:lnTo>
                  <a:pt x="5613" y="4"/>
                </a:lnTo>
                <a:lnTo>
                  <a:pt x="5637" y="18"/>
                </a:lnTo>
                <a:lnTo>
                  <a:pt x="5655" y="36"/>
                </a:lnTo>
                <a:lnTo>
                  <a:pt x="5667" y="60"/>
                </a:lnTo>
                <a:lnTo>
                  <a:pt x="5673" y="87"/>
                </a:lnTo>
                <a:lnTo>
                  <a:pt x="5673" y="795"/>
                </a:lnTo>
                <a:lnTo>
                  <a:pt x="6385" y="795"/>
                </a:lnTo>
                <a:lnTo>
                  <a:pt x="6431" y="801"/>
                </a:lnTo>
                <a:lnTo>
                  <a:pt x="6473" y="819"/>
                </a:lnTo>
                <a:lnTo>
                  <a:pt x="6506" y="847"/>
                </a:lnTo>
                <a:lnTo>
                  <a:pt x="6534" y="881"/>
                </a:lnTo>
                <a:lnTo>
                  <a:pt x="6552" y="922"/>
                </a:lnTo>
                <a:lnTo>
                  <a:pt x="6558" y="968"/>
                </a:lnTo>
                <a:lnTo>
                  <a:pt x="6558" y="5153"/>
                </a:lnTo>
                <a:lnTo>
                  <a:pt x="6552" y="5231"/>
                </a:lnTo>
                <a:lnTo>
                  <a:pt x="6536" y="5304"/>
                </a:lnTo>
                <a:lnTo>
                  <a:pt x="6508" y="5376"/>
                </a:lnTo>
                <a:lnTo>
                  <a:pt x="6473" y="5440"/>
                </a:lnTo>
                <a:lnTo>
                  <a:pt x="6427" y="5499"/>
                </a:lnTo>
                <a:lnTo>
                  <a:pt x="6375" y="5551"/>
                </a:lnTo>
                <a:lnTo>
                  <a:pt x="6317" y="5597"/>
                </a:lnTo>
                <a:lnTo>
                  <a:pt x="6252" y="5632"/>
                </a:lnTo>
                <a:lnTo>
                  <a:pt x="6182" y="5658"/>
                </a:lnTo>
                <a:lnTo>
                  <a:pt x="6107" y="5676"/>
                </a:lnTo>
                <a:lnTo>
                  <a:pt x="6029" y="5682"/>
                </a:lnTo>
                <a:lnTo>
                  <a:pt x="5967" y="5678"/>
                </a:lnTo>
                <a:lnTo>
                  <a:pt x="5955" y="5680"/>
                </a:lnTo>
                <a:lnTo>
                  <a:pt x="5941" y="5682"/>
                </a:lnTo>
                <a:lnTo>
                  <a:pt x="637" y="5682"/>
                </a:lnTo>
                <a:lnTo>
                  <a:pt x="549" y="5676"/>
                </a:lnTo>
                <a:lnTo>
                  <a:pt x="467" y="5658"/>
                </a:lnTo>
                <a:lnTo>
                  <a:pt x="388" y="5632"/>
                </a:lnTo>
                <a:lnTo>
                  <a:pt x="314" y="5595"/>
                </a:lnTo>
                <a:lnTo>
                  <a:pt x="247" y="5549"/>
                </a:lnTo>
                <a:lnTo>
                  <a:pt x="187" y="5495"/>
                </a:lnTo>
                <a:lnTo>
                  <a:pt x="133" y="5434"/>
                </a:lnTo>
                <a:lnTo>
                  <a:pt x="88" y="5366"/>
                </a:lnTo>
                <a:lnTo>
                  <a:pt x="50" y="5292"/>
                </a:lnTo>
                <a:lnTo>
                  <a:pt x="22" y="5215"/>
                </a:lnTo>
                <a:lnTo>
                  <a:pt x="6" y="5131"/>
                </a:lnTo>
                <a:lnTo>
                  <a:pt x="0" y="5046"/>
                </a:lnTo>
                <a:lnTo>
                  <a:pt x="0" y="87"/>
                </a:lnTo>
                <a:lnTo>
                  <a:pt x="4" y="60"/>
                </a:lnTo>
                <a:lnTo>
                  <a:pt x="16" y="36"/>
                </a:lnTo>
                <a:lnTo>
                  <a:pt x="36" y="18"/>
                </a:lnTo>
                <a:lnTo>
                  <a:pt x="60" y="4"/>
                </a:lnTo>
                <a:lnTo>
                  <a:pt x="8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2C9FEA6C-C5CA-7B61-3AAE-4D4894A101C9}"/>
              </a:ext>
            </a:extLst>
          </p:cNvPr>
          <p:cNvGrpSpPr/>
          <p:nvPr/>
        </p:nvGrpSpPr>
        <p:grpSpPr>
          <a:xfrm>
            <a:off x="11067980" y="1397859"/>
            <a:ext cx="419125" cy="414160"/>
            <a:chOff x="11134618" y="2265484"/>
            <a:chExt cx="419125" cy="414160"/>
          </a:xfrm>
        </p:grpSpPr>
        <p:sp>
          <p:nvSpPr>
            <p:cNvPr id="5" name="Freeform 82">
              <a:extLst>
                <a:ext uri="{FF2B5EF4-FFF2-40B4-BE49-F238E27FC236}">
                  <a16:creationId xmlns:a16="http://schemas.microsoft.com/office/drawing/2014/main" id="{C9CD74A5-EEF4-5F39-EE7E-12B5525DDF0F}"/>
                </a:ext>
              </a:extLst>
            </p:cNvPr>
            <p:cNvSpPr>
              <a:spLocks noEditPoints="1"/>
            </p:cNvSpPr>
            <p:nvPr/>
          </p:nvSpPr>
          <p:spPr bwMode="auto">
            <a:xfrm>
              <a:off x="11177457" y="2419944"/>
              <a:ext cx="96651" cy="161796"/>
            </a:xfrm>
            <a:custGeom>
              <a:avLst/>
              <a:gdLst>
                <a:gd name="T0" fmla="*/ 1323 w 1655"/>
                <a:gd name="T1" fmla="*/ 209 h 2533"/>
                <a:gd name="T2" fmla="*/ 1277 w 1655"/>
                <a:gd name="T3" fmla="*/ 233 h 2533"/>
                <a:gd name="T4" fmla="*/ 219 w 1655"/>
                <a:gd name="T5" fmla="*/ 1242 h 2533"/>
                <a:gd name="T6" fmla="*/ 205 w 1655"/>
                <a:gd name="T7" fmla="*/ 1296 h 2533"/>
                <a:gd name="T8" fmla="*/ 221 w 1655"/>
                <a:gd name="T9" fmla="*/ 1349 h 2533"/>
                <a:gd name="T10" fmla="*/ 1279 w 1655"/>
                <a:gd name="T11" fmla="*/ 2302 h 2533"/>
                <a:gd name="T12" fmla="*/ 1323 w 1655"/>
                <a:gd name="T13" fmla="*/ 2324 h 2533"/>
                <a:gd name="T14" fmla="*/ 1377 w 1655"/>
                <a:gd name="T15" fmla="*/ 2324 h 2533"/>
                <a:gd name="T16" fmla="*/ 1424 w 1655"/>
                <a:gd name="T17" fmla="*/ 2294 h 2533"/>
                <a:gd name="T18" fmla="*/ 1450 w 1655"/>
                <a:gd name="T19" fmla="*/ 2235 h 2533"/>
                <a:gd name="T20" fmla="*/ 1436 w 1655"/>
                <a:gd name="T21" fmla="*/ 2175 h 2533"/>
                <a:gd name="T22" fmla="*/ 543 w 1655"/>
                <a:gd name="T23" fmla="*/ 1365 h 2533"/>
                <a:gd name="T24" fmla="*/ 511 w 1655"/>
                <a:gd name="T25" fmla="*/ 1319 h 2533"/>
                <a:gd name="T26" fmla="*/ 511 w 1655"/>
                <a:gd name="T27" fmla="*/ 1264 h 2533"/>
                <a:gd name="T28" fmla="*/ 539 w 1655"/>
                <a:gd name="T29" fmla="*/ 1216 h 2533"/>
                <a:gd name="T30" fmla="*/ 1436 w 1655"/>
                <a:gd name="T31" fmla="*/ 362 h 2533"/>
                <a:gd name="T32" fmla="*/ 1450 w 1655"/>
                <a:gd name="T33" fmla="*/ 311 h 2533"/>
                <a:gd name="T34" fmla="*/ 1438 w 1655"/>
                <a:gd name="T35" fmla="*/ 259 h 2533"/>
                <a:gd name="T36" fmla="*/ 1403 w 1655"/>
                <a:gd name="T37" fmla="*/ 221 h 2533"/>
                <a:gd name="T38" fmla="*/ 1351 w 1655"/>
                <a:gd name="T39" fmla="*/ 205 h 2533"/>
                <a:gd name="T40" fmla="*/ 1357 w 1655"/>
                <a:gd name="T41" fmla="*/ 0 h 2533"/>
                <a:gd name="T42" fmla="*/ 1452 w 1655"/>
                <a:gd name="T43" fmla="*/ 18 h 2533"/>
                <a:gd name="T44" fmla="*/ 1536 w 1655"/>
                <a:gd name="T45" fmla="*/ 64 h 2533"/>
                <a:gd name="T46" fmla="*/ 1601 w 1655"/>
                <a:gd name="T47" fmla="*/ 134 h 2533"/>
                <a:gd name="T48" fmla="*/ 1643 w 1655"/>
                <a:gd name="T49" fmla="*/ 221 h 2533"/>
                <a:gd name="T50" fmla="*/ 1655 w 1655"/>
                <a:gd name="T51" fmla="*/ 317 h 2533"/>
                <a:gd name="T52" fmla="*/ 1639 w 1655"/>
                <a:gd name="T53" fmla="*/ 412 h 2533"/>
                <a:gd name="T54" fmla="*/ 1593 w 1655"/>
                <a:gd name="T55" fmla="*/ 496 h 2533"/>
                <a:gd name="T56" fmla="*/ 762 w 1655"/>
                <a:gd name="T57" fmla="*/ 1288 h 2533"/>
                <a:gd name="T58" fmla="*/ 1591 w 1655"/>
                <a:gd name="T59" fmla="*/ 2036 h 2533"/>
                <a:gd name="T60" fmla="*/ 1641 w 1655"/>
                <a:gd name="T61" fmla="*/ 2131 h 2533"/>
                <a:gd name="T62" fmla="*/ 1655 w 1655"/>
                <a:gd name="T63" fmla="*/ 2235 h 2533"/>
                <a:gd name="T64" fmla="*/ 1635 w 1655"/>
                <a:gd name="T65" fmla="*/ 2338 h 2533"/>
                <a:gd name="T66" fmla="*/ 1578 w 1655"/>
                <a:gd name="T67" fmla="*/ 2430 h 2533"/>
                <a:gd name="T68" fmla="*/ 1496 w 1655"/>
                <a:gd name="T69" fmla="*/ 2495 h 2533"/>
                <a:gd name="T70" fmla="*/ 1401 w 1655"/>
                <a:gd name="T71" fmla="*/ 2529 h 2533"/>
                <a:gd name="T72" fmla="*/ 1291 w 1655"/>
                <a:gd name="T73" fmla="*/ 2527 h 2533"/>
                <a:gd name="T74" fmla="*/ 1188 w 1655"/>
                <a:gd name="T75" fmla="*/ 2489 h 2533"/>
                <a:gd name="T76" fmla="*/ 102 w 1655"/>
                <a:gd name="T77" fmla="*/ 1524 h 2533"/>
                <a:gd name="T78" fmla="*/ 38 w 1655"/>
                <a:gd name="T79" fmla="*/ 1445 h 2533"/>
                <a:gd name="T80" fmla="*/ 4 w 1655"/>
                <a:gd name="T81" fmla="*/ 1349 h 2533"/>
                <a:gd name="T82" fmla="*/ 2 w 1655"/>
                <a:gd name="T83" fmla="*/ 1248 h 2533"/>
                <a:gd name="T84" fmla="*/ 34 w 1655"/>
                <a:gd name="T85" fmla="*/ 1150 h 2533"/>
                <a:gd name="T86" fmla="*/ 96 w 1655"/>
                <a:gd name="T87" fmla="*/ 1071 h 2533"/>
                <a:gd name="T88" fmla="*/ 1174 w 1655"/>
                <a:gd name="T89" fmla="*/ 54 h 2533"/>
                <a:gd name="T90" fmla="*/ 1261 w 1655"/>
                <a:gd name="T91" fmla="*/ 12 h 2533"/>
                <a:gd name="T92" fmla="*/ 1357 w 1655"/>
                <a:gd name="T93" fmla="*/ 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5" h="2533">
                  <a:moveTo>
                    <a:pt x="1349" y="205"/>
                  </a:moveTo>
                  <a:lnTo>
                    <a:pt x="1323" y="209"/>
                  </a:lnTo>
                  <a:lnTo>
                    <a:pt x="1299" y="217"/>
                  </a:lnTo>
                  <a:lnTo>
                    <a:pt x="1277" y="233"/>
                  </a:lnTo>
                  <a:lnTo>
                    <a:pt x="237" y="1220"/>
                  </a:lnTo>
                  <a:lnTo>
                    <a:pt x="219" y="1242"/>
                  </a:lnTo>
                  <a:lnTo>
                    <a:pt x="209" y="1268"/>
                  </a:lnTo>
                  <a:lnTo>
                    <a:pt x="205" y="1296"/>
                  </a:lnTo>
                  <a:lnTo>
                    <a:pt x="209" y="1323"/>
                  </a:lnTo>
                  <a:lnTo>
                    <a:pt x="221" y="1349"/>
                  </a:lnTo>
                  <a:lnTo>
                    <a:pt x="239" y="1371"/>
                  </a:lnTo>
                  <a:lnTo>
                    <a:pt x="1279" y="2302"/>
                  </a:lnTo>
                  <a:lnTo>
                    <a:pt x="1299" y="2316"/>
                  </a:lnTo>
                  <a:lnTo>
                    <a:pt x="1323" y="2324"/>
                  </a:lnTo>
                  <a:lnTo>
                    <a:pt x="1349" y="2328"/>
                  </a:lnTo>
                  <a:lnTo>
                    <a:pt x="1377" y="2324"/>
                  </a:lnTo>
                  <a:lnTo>
                    <a:pt x="1403" y="2312"/>
                  </a:lnTo>
                  <a:lnTo>
                    <a:pt x="1424" y="2294"/>
                  </a:lnTo>
                  <a:lnTo>
                    <a:pt x="1442" y="2266"/>
                  </a:lnTo>
                  <a:lnTo>
                    <a:pt x="1450" y="2235"/>
                  </a:lnTo>
                  <a:lnTo>
                    <a:pt x="1448" y="2203"/>
                  </a:lnTo>
                  <a:lnTo>
                    <a:pt x="1436" y="2175"/>
                  </a:lnTo>
                  <a:lnTo>
                    <a:pt x="1416" y="2149"/>
                  </a:lnTo>
                  <a:lnTo>
                    <a:pt x="543" y="1365"/>
                  </a:lnTo>
                  <a:lnTo>
                    <a:pt x="523" y="1345"/>
                  </a:lnTo>
                  <a:lnTo>
                    <a:pt x="511" y="1319"/>
                  </a:lnTo>
                  <a:lnTo>
                    <a:pt x="507" y="1292"/>
                  </a:lnTo>
                  <a:lnTo>
                    <a:pt x="511" y="1264"/>
                  </a:lnTo>
                  <a:lnTo>
                    <a:pt x="523" y="1238"/>
                  </a:lnTo>
                  <a:lnTo>
                    <a:pt x="539" y="1216"/>
                  </a:lnTo>
                  <a:lnTo>
                    <a:pt x="1418" y="382"/>
                  </a:lnTo>
                  <a:lnTo>
                    <a:pt x="1436" y="362"/>
                  </a:lnTo>
                  <a:lnTo>
                    <a:pt x="1446" y="337"/>
                  </a:lnTo>
                  <a:lnTo>
                    <a:pt x="1450" y="311"/>
                  </a:lnTo>
                  <a:lnTo>
                    <a:pt x="1448" y="285"/>
                  </a:lnTo>
                  <a:lnTo>
                    <a:pt x="1438" y="259"/>
                  </a:lnTo>
                  <a:lnTo>
                    <a:pt x="1422" y="237"/>
                  </a:lnTo>
                  <a:lnTo>
                    <a:pt x="1403" y="221"/>
                  </a:lnTo>
                  <a:lnTo>
                    <a:pt x="1377" y="209"/>
                  </a:lnTo>
                  <a:lnTo>
                    <a:pt x="1351" y="205"/>
                  </a:lnTo>
                  <a:lnTo>
                    <a:pt x="1349" y="205"/>
                  </a:lnTo>
                  <a:close/>
                  <a:moveTo>
                    <a:pt x="1357" y="0"/>
                  </a:moveTo>
                  <a:lnTo>
                    <a:pt x="1405" y="4"/>
                  </a:lnTo>
                  <a:lnTo>
                    <a:pt x="1452" y="18"/>
                  </a:lnTo>
                  <a:lnTo>
                    <a:pt x="1496" y="36"/>
                  </a:lnTo>
                  <a:lnTo>
                    <a:pt x="1536" y="64"/>
                  </a:lnTo>
                  <a:lnTo>
                    <a:pt x="1572" y="96"/>
                  </a:lnTo>
                  <a:lnTo>
                    <a:pt x="1601" y="134"/>
                  </a:lnTo>
                  <a:lnTo>
                    <a:pt x="1627" y="175"/>
                  </a:lnTo>
                  <a:lnTo>
                    <a:pt x="1643" y="221"/>
                  </a:lnTo>
                  <a:lnTo>
                    <a:pt x="1653" y="267"/>
                  </a:lnTo>
                  <a:lnTo>
                    <a:pt x="1655" y="317"/>
                  </a:lnTo>
                  <a:lnTo>
                    <a:pt x="1651" y="364"/>
                  </a:lnTo>
                  <a:lnTo>
                    <a:pt x="1639" y="412"/>
                  </a:lnTo>
                  <a:lnTo>
                    <a:pt x="1619" y="456"/>
                  </a:lnTo>
                  <a:lnTo>
                    <a:pt x="1593" y="496"/>
                  </a:lnTo>
                  <a:lnTo>
                    <a:pt x="1560" y="532"/>
                  </a:lnTo>
                  <a:lnTo>
                    <a:pt x="762" y="1288"/>
                  </a:lnTo>
                  <a:lnTo>
                    <a:pt x="1554" y="1996"/>
                  </a:lnTo>
                  <a:lnTo>
                    <a:pt x="1591" y="2036"/>
                  </a:lnTo>
                  <a:lnTo>
                    <a:pt x="1621" y="2081"/>
                  </a:lnTo>
                  <a:lnTo>
                    <a:pt x="1641" y="2131"/>
                  </a:lnTo>
                  <a:lnTo>
                    <a:pt x="1653" y="2181"/>
                  </a:lnTo>
                  <a:lnTo>
                    <a:pt x="1655" y="2235"/>
                  </a:lnTo>
                  <a:lnTo>
                    <a:pt x="1649" y="2286"/>
                  </a:lnTo>
                  <a:lnTo>
                    <a:pt x="1635" y="2338"/>
                  </a:lnTo>
                  <a:lnTo>
                    <a:pt x="1611" y="2386"/>
                  </a:lnTo>
                  <a:lnTo>
                    <a:pt x="1578" y="2430"/>
                  </a:lnTo>
                  <a:lnTo>
                    <a:pt x="1540" y="2465"/>
                  </a:lnTo>
                  <a:lnTo>
                    <a:pt x="1496" y="2495"/>
                  </a:lnTo>
                  <a:lnTo>
                    <a:pt x="1450" y="2515"/>
                  </a:lnTo>
                  <a:lnTo>
                    <a:pt x="1401" y="2529"/>
                  </a:lnTo>
                  <a:lnTo>
                    <a:pt x="1349" y="2533"/>
                  </a:lnTo>
                  <a:lnTo>
                    <a:pt x="1291" y="2527"/>
                  </a:lnTo>
                  <a:lnTo>
                    <a:pt x="1237" y="2513"/>
                  </a:lnTo>
                  <a:lnTo>
                    <a:pt x="1188" y="2489"/>
                  </a:lnTo>
                  <a:lnTo>
                    <a:pt x="1142" y="2455"/>
                  </a:lnTo>
                  <a:lnTo>
                    <a:pt x="102" y="1524"/>
                  </a:lnTo>
                  <a:lnTo>
                    <a:pt x="68" y="1486"/>
                  </a:lnTo>
                  <a:lnTo>
                    <a:pt x="38" y="1445"/>
                  </a:lnTo>
                  <a:lnTo>
                    <a:pt x="18" y="1399"/>
                  </a:lnTo>
                  <a:lnTo>
                    <a:pt x="4" y="1349"/>
                  </a:lnTo>
                  <a:lnTo>
                    <a:pt x="0" y="1297"/>
                  </a:lnTo>
                  <a:lnTo>
                    <a:pt x="2" y="1248"/>
                  </a:lnTo>
                  <a:lnTo>
                    <a:pt x="14" y="1198"/>
                  </a:lnTo>
                  <a:lnTo>
                    <a:pt x="34" y="1150"/>
                  </a:lnTo>
                  <a:lnTo>
                    <a:pt x="62" y="1108"/>
                  </a:lnTo>
                  <a:lnTo>
                    <a:pt x="96" y="1071"/>
                  </a:lnTo>
                  <a:lnTo>
                    <a:pt x="1136" y="84"/>
                  </a:lnTo>
                  <a:lnTo>
                    <a:pt x="1174" y="54"/>
                  </a:lnTo>
                  <a:lnTo>
                    <a:pt x="1216" y="30"/>
                  </a:lnTo>
                  <a:lnTo>
                    <a:pt x="1261" y="12"/>
                  </a:lnTo>
                  <a:lnTo>
                    <a:pt x="1307" y="2"/>
                  </a:lnTo>
                  <a:lnTo>
                    <a:pt x="135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7" name="Freeform 83">
              <a:extLst>
                <a:ext uri="{FF2B5EF4-FFF2-40B4-BE49-F238E27FC236}">
                  <a16:creationId xmlns:a16="http://schemas.microsoft.com/office/drawing/2014/main" id="{1FFDC401-8D23-193E-6C5B-BFC2F4404F8E}"/>
                </a:ext>
              </a:extLst>
            </p:cNvPr>
            <p:cNvSpPr>
              <a:spLocks noEditPoints="1"/>
            </p:cNvSpPr>
            <p:nvPr/>
          </p:nvSpPr>
          <p:spPr bwMode="auto">
            <a:xfrm>
              <a:off x="11404534" y="2419944"/>
              <a:ext cx="96768" cy="161796"/>
            </a:xfrm>
            <a:custGeom>
              <a:avLst/>
              <a:gdLst>
                <a:gd name="T0" fmla="*/ 282 w 1657"/>
                <a:gd name="T1" fmla="*/ 209 h 2533"/>
                <a:gd name="T2" fmla="*/ 235 w 1657"/>
                <a:gd name="T3" fmla="*/ 237 h 2533"/>
                <a:gd name="T4" fmla="*/ 207 w 1657"/>
                <a:gd name="T5" fmla="*/ 295 h 2533"/>
                <a:gd name="T6" fmla="*/ 219 w 1657"/>
                <a:gd name="T7" fmla="*/ 356 h 2533"/>
                <a:gd name="T8" fmla="*/ 1116 w 1657"/>
                <a:gd name="T9" fmla="*/ 1216 h 2533"/>
                <a:gd name="T10" fmla="*/ 1146 w 1657"/>
                <a:gd name="T11" fmla="*/ 1264 h 2533"/>
                <a:gd name="T12" fmla="*/ 1144 w 1657"/>
                <a:gd name="T13" fmla="*/ 1319 h 2533"/>
                <a:gd name="T14" fmla="*/ 1114 w 1657"/>
                <a:gd name="T15" fmla="*/ 1365 h 2533"/>
                <a:gd name="T16" fmla="*/ 219 w 1657"/>
                <a:gd name="T17" fmla="*/ 2175 h 2533"/>
                <a:gd name="T18" fmla="*/ 207 w 1657"/>
                <a:gd name="T19" fmla="*/ 2235 h 2533"/>
                <a:gd name="T20" fmla="*/ 233 w 1657"/>
                <a:gd name="T21" fmla="*/ 2294 h 2533"/>
                <a:gd name="T22" fmla="*/ 280 w 1657"/>
                <a:gd name="T23" fmla="*/ 2324 h 2533"/>
                <a:gd name="T24" fmla="*/ 308 w 1657"/>
                <a:gd name="T25" fmla="*/ 2328 h 2533"/>
                <a:gd name="T26" fmla="*/ 356 w 1657"/>
                <a:gd name="T27" fmla="*/ 2316 h 2533"/>
                <a:gd name="T28" fmla="*/ 1418 w 1657"/>
                <a:gd name="T29" fmla="*/ 1371 h 2533"/>
                <a:gd name="T30" fmla="*/ 1448 w 1657"/>
                <a:gd name="T31" fmla="*/ 1323 h 2533"/>
                <a:gd name="T32" fmla="*/ 1452 w 1657"/>
                <a:gd name="T33" fmla="*/ 1296 h 2533"/>
                <a:gd name="T34" fmla="*/ 1438 w 1657"/>
                <a:gd name="T35" fmla="*/ 1242 h 2533"/>
                <a:gd name="T36" fmla="*/ 380 w 1657"/>
                <a:gd name="T37" fmla="*/ 233 h 2533"/>
                <a:gd name="T38" fmla="*/ 334 w 1657"/>
                <a:gd name="T39" fmla="*/ 209 h 2533"/>
                <a:gd name="T40" fmla="*/ 326 w 1657"/>
                <a:gd name="T41" fmla="*/ 0 h 2533"/>
                <a:gd name="T42" fmla="*/ 430 w 1657"/>
                <a:gd name="T43" fmla="*/ 24 h 2533"/>
                <a:gd name="T44" fmla="*/ 521 w 1657"/>
                <a:gd name="T45" fmla="*/ 84 h 2533"/>
                <a:gd name="T46" fmla="*/ 1595 w 1657"/>
                <a:gd name="T47" fmla="*/ 1108 h 2533"/>
                <a:gd name="T48" fmla="*/ 1641 w 1657"/>
                <a:gd name="T49" fmla="*/ 1198 h 2533"/>
                <a:gd name="T50" fmla="*/ 1657 w 1657"/>
                <a:gd name="T51" fmla="*/ 1297 h 2533"/>
                <a:gd name="T52" fmla="*/ 1639 w 1657"/>
                <a:gd name="T53" fmla="*/ 1399 h 2533"/>
                <a:gd name="T54" fmla="*/ 1589 w 1657"/>
                <a:gd name="T55" fmla="*/ 1486 h 2533"/>
                <a:gd name="T56" fmla="*/ 513 w 1657"/>
                <a:gd name="T57" fmla="*/ 2455 h 2533"/>
                <a:gd name="T58" fmla="*/ 418 w 1657"/>
                <a:gd name="T59" fmla="*/ 2513 h 2533"/>
                <a:gd name="T60" fmla="*/ 308 w 1657"/>
                <a:gd name="T61" fmla="*/ 2533 h 2533"/>
                <a:gd name="T62" fmla="*/ 256 w 1657"/>
                <a:gd name="T63" fmla="*/ 2529 h 2533"/>
                <a:gd name="T64" fmla="*/ 159 w 1657"/>
                <a:gd name="T65" fmla="*/ 2495 h 2533"/>
                <a:gd name="T66" fmla="*/ 79 w 1657"/>
                <a:gd name="T67" fmla="*/ 2430 h 2533"/>
                <a:gd name="T68" fmla="*/ 22 w 1657"/>
                <a:gd name="T69" fmla="*/ 2338 h 2533"/>
                <a:gd name="T70" fmla="*/ 0 w 1657"/>
                <a:gd name="T71" fmla="*/ 2235 h 2533"/>
                <a:gd name="T72" fmla="*/ 16 w 1657"/>
                <a:gd name="T73" fmla="*/ 2131 h 2533"/>
                <a:gd name="T74" fmla="*/ 66 w 1657"/>
                <a:gd name="T75" fmla="*/ 2036 h 2533"/>
                <a:gd name="T76" fmla="*/ 895 w 1657"/>
                <a:gd name="T77" fmla="*/ 1288 h 2533"/>
                <a:gd name="T78" fmla="*/ 60 w 1657"/>
                <a:gd name="T79" fmla="*/ 490 h 2533"/>
                <a:gd name="T80" fmla="*/ 14 w 1657"/>
                <a:gd name="T81" fmla="*/ 394 h 2533"/>
                <a:gd name="T82" fmla="*/ 2 w 1657"/>
                <a:gd name="T83" fmla="*/ 291 h 2533"/>
                <a:gd name="T84" fmla="*/ 26 w 1657"/>
                <a:gd name="T85" fmla="*/ 187 h 2533"/>
                <a:gd name="T86" fmla="*/ 85 w 1657"/>
                <a:gd name="T87" fmla="*/ 96 h 2533"/>
                <a:gd name="T88" fmla="*/ 173 w 1657"/>
                <a:gd name="T89" fmla="*/ 32 h 2533"/>
                <a:gd name="T90" fmla="*/ 274 w 1657"/>
                <a:gd name="T91" fmla="*/ 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7" h="2533">
                  <a:moveTo>
                    <a:pt x="308" y="205"/>
                  </a:moveTo>
                  <a:lnTo>
                    <a:pt x="282" y="209"/>
                  </a:lnTo>
                  <a:lnTo>
                    <a:pt x="256" y="219"/>
                  </a:lnTo>
                  <a:lnTo>
                    <a:pt x="235" y="237"/>
                  </a:lnTo>
                  <a:lnTo>
                    <a:pt x="215" y="265"/>
                  </a:lnTo>
                  <a:lnTo>
                    <a:pt x="207" y="295"/>
                  </a:lnTo>
                  <a:lnTo>
                    <a:pt x="207" y="327"/>
                  </a:lnTo>
                  <a:lnTo>
                    <a:pt x="219" y="356"/>
                  </a:lnTo>
                  <a:lnTo>
                    <a:pt x="239" y="382"/>
                  </a:lnTo>
                  <a:lnTo>
                    <a:pt x="1116" y="1216"/>
                  </a:lnTo>
                  <a:lnTo>
                    <a:pt x="1134" y="1238"/>
                  </a:lnTo>
                  <a:lnTo>
                    <a:pt x="1146" y="1264"/>
                  </a:lnTo>
                  <a:lnTo>
                    <a:pt x="1148" y="1292"/>
                  </a:lnTo>
                  <a:lnTo>
                    <a:pt x="1144" y="1319"/>
                  </a:lnTo>
                  <a:lnTo>
                    <a:pt x="1132" y="1345"/>
                  </a:lnTo>
                  <a:lnTo>
                    <a:pt x="1114" y="1365"/>
                  </a:lnTo>
                  <a:lnTo>
                    <a:pt x="241" y="2149"/>
                  </a:lnTo>
                  <a:lnTo>
                    <a:pt x="219" y="2175"/>
                  </a:lnTo>
                  <a:lnTo>
                    <a:pt x="209" y="2203"/>
                  </a:lnTo>
                  <a:lnTo>
                    <a:pt x="207" y="2235"/>
                  </a:lnTo>
                  <a:lnTo>
                    <a:pt x="215" y="2266"/>
                  </a:lnTo>
                  <a:lnTo>
                    <a:pt x="233" y="2294"/>
                  </a:lnTo>
                  <a:lnTo>
                    <a:pt x="255" y="2312"/>
                  </a:lnTo>
                  <a:lnTo>
                    <a:pt x="280" y="2324"/>
                  </a:lnTo>
                  <a:lnTo>
                    <a:pt x="308" y="2328"/>
                  </a:lnTo>
                  <a:lnTo>
                    <a:pt x="308" y="2328"/>
                  </a:lnTo>
                  <a:lnTo>
                    <a:pt x="334" y="2324"/>
                  </a:lnTo>
                  <a:lnTo>
                    <a:pt x="356" y="2316"/>
                  </a:lnTo>
                  <a:lnTo>
                    <a:pt x="378" y="2302"/>
                  </a:lnTo>
                  <a:lnTo>
                    <a:pt x="1418" y="1371"/>
                  </a:lnTo>
                  <a:lnTo>
                    <a:pt x="1436" y="1349"/>
                  </a:lnTo>
                  <a:lnTo>
                    <a:pt x="1448" y="1323"/>
                  </a:lnTo>
                  <a:lnTo>
                    <a:pt x="1452" y="1296"/>
                  </a:lnTo>
                  <a:lnTo>
                    <a:pt x="1452" y="1296"/>
                  </a:lnTo>
                  <a:lnTo>
                    <a:pt x="1448" y="1268"/>
                  </a:lnTo>
                  <a:lnTo>
                    <a:pt x="1438" y="1242"/>
                  </a:lnTo>
                  <a:lnTo>
                    <a:pt x="1420" y="1220"/>
                  </a:lnTo>
                  <a:lnTo>
                    <a:pt x="380" y="233"/>
                  </a:lnTo>
                  <a:lnTo>
                    <a:pt x="358" y="217"/>
                  </a:lnTo>
                  <a:lnTo>
                    <a:pt x="334" y="209"/>
                  </a:lnTo>
                  <a:lnTo>
                    <a:pt x="308" y="205"/>
                  </a:lnTo>
                  <a:close/>
                  <a:moveTo>
                    <a:pt x="326" y="0"/>
                  </a:moveTo>
                  <a:lnTo>
                    <a:pt x="378" y="8"/>
                  </a:lnTo>
                  <a:lnTo>
                    <a:pt x="430" y="24"/>
                  </a:lnTo>
                  <a:lnTo>
                    <a:pt x="477" y="50"/>
                  </a:lnTo>
                  <a:lnTo>
                    <a:pt x="521" y="84"/>
                  </a:lnTo>
                  <a:lnTo>
                    <a:pt x="1561" y="1071"/>
                  </a:lnTo>
                  <a:lnTo>
                    <a:pt x="1595" y="1108"/>
                  </a:lnTo>
                  <a:lnTo>
                    <a:pt x="1621" y="1150"/>
                  </a:lnTo>
                  <a:lnTo>
                    <a:pt x="1641" y="1198"/>
                  </a:lnTo>
                  <a:lnTo>
                    <a:pt x="1653" y="1248"/>
                  </a:lnTo>
                  <a:lnTo>
                    <a:pt x="1657" y="1297"/>
                  </a:lnTo>
                  <a:lnTo>
                    <a:pt x="1653" y="1349"/>
                  </a:lnTo>
                  <a:lnTo>
                    <a:pt x="1639" y="1399"/>
                  </a:lnTo>
                  <a:lnTo>
                    <a:pt x="1617" y="1445"/>
                  </a:lnTo>
                  <a:lnTo>
                    <a:pt x="1589" y="1486"/>
                  </a:lnTo>
                  <a:lnTo>
                    <a:pt x="1555" y="1524"/>
                  </a:lnTo>
                  <a:lnTo>
                    <a:pt x="513" y="2455"/>
                  </a:lnTo>
                  <a:lnTo>
                    <a:pt x="469" y="2489"/>
                  </a:lnTo>
                  <a:lnTo>
                    <a:pt x="418" y="2513"/>
                  </a:lnTo>
                  <a:lnTo>
                    <a:pt x="364" y="2527"/>
                  </a:lnTo>
                  <a:lnTo>
                    <a:pt x="308" y="2533"/>
                  </a:lnTo>
                  <a:lnTo>
                    <a:pt x="308" y="2533"/>
                  </a:lnTo>
                  <a:lnTo>
                    <a:pt x="256" y="2529"/>
                  </a:lnTo>
                  <a:lnTo>
                    <a:pt x="207" y="2515"/>
                  </a:lnTo>
                  <a:lnTo>
                    <a:pt x="159" y="2495"/>
                  </a:lnTo>
                  <a:lnTo>
                    <a:pt x="117" y="2465"/>
                  </a:lnTo>
                  <a:lnTo>
                    <a:pt x="79" y="2430"/>
                  </a:lnTo>
                  <a:lnTo>
                    <a:pt x="46" y="2386"/>
                  </a:lnTo>
                  <a:lnTo>
                    <a:pt x="22" y="2338"/>
                  </a:lnTo>
                  <a:lnTo>
                    <a:pt x="6" y="2286"/>
                  </a:lnTo>
                  <a:lnTo>
                    <a:pt x="0" y="2235"/>
                  </a:lnTo>
                  <a:lnTo>
                    <a:pt x="4" y="2181"/>
                  </a:lnTo>
                  <a:lnTo>
                    <a:pt x="16" y="2131"/>
                  </a:lnTo>
                  <a:lnTo>
                    <a:pt x="36" y="2081"/>
                  </a:lnTo>
                  <a:lnTo>
                    <a:pt x="66" y="2036"/>
                  </a:lnTo>
                  <a:lnTo>
                    <a:pt x="103" y="1996"/>
                  </a:lnTo>
                  <a:lnTo>
                    <a:pt x="895" y="1288"/>
                  </a:lnTo>
                  <a:lnTo>
                    <a:pt x="97" y="532"/>
                  </a:lnTo>
                  <a:lnTo>
                    <a:pt x="60" y="490"/>
                  </a:lnTo>
                  <a:lnTo>
                    <a:pt x="32" y="444"/>
                  </a:lnTo>
                  <a:lnTo>
                    <a:pt x="14" y="394"/>
                  </a:lnTo>
                  <a:lnTo>
                    <a:pt x="2" y="343"/>
                  </a:lnTo>
                  <a:lnTo>
                    <a:pt x="2" y="291"/>
                  </a:lnTo>
                  <a:lnTo>
                    <a:pt x="8" y="237"/>
                  </a:lnTo>
                  <a:lnTo>
                    <a:pt x="26" y="187"/>
                  </a:lnTo>
                  <a:lnTo>
                    <a:pt x="50" y="140"/>
                  </a:lnTo>
                  <a:lnTo>
                    <a:pt x="85" y="96"/>
                  </a:lnTo>
                  <a:lnTo>
                    <a:pt x="127" y="60"/>
                  </a:lnTo>
                  <a:lnTo>
                    <a:pt x="173" y="32"/>
                  </a:lnTo>
                  <a:lnTo>
                    <a:pt x="223" y="12"/>
                  </a:lnTo>
                  <a:lnTo>
                    <a:pt x="274" y="2"/>
                  </a:lnTo>
                  <a:lnTo>
                    <a:pt x="32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8" name="Freeform 84">
              <a:extLst>
                <a:ext uri="{FF2B5EF4-FFF2-40B4-BE49-F238E27FC236}">
                  <a16:creationId xmlns:a16="http://schemas.microsoft.com/office/drawing/2014/main" id="{AEC2CF7C-DC61-BA94-1664-EC44B622D887}"/>
                </a:ext>
              </a:extLst>
            </p:cNvPr>
            <p:cNvSpPr>
              <a:spLocks noEditPoints="1"/>
            </p:cNvSpPr>
            <p:nvPr/>
          </p:nvSpPr>
          <p:spPr bwMode="auto">
            <a:xfrm>
              <a:off x="11289301" y="2426973"/>
              <a:ext cx="96885" cy="154767"/>
            </a:xfrm>
            <a:custGeom>
              <a:avLst/>
              <a:gdLst>
                <a:gd name="T0" fmla="*/ 1322 w 1657"/>
                <a:gd name="T1" fmla="*/ 209 h 2423"/>
                <a:gd name="T2" fmla="*/ 1277 w 1657"/>
                <a:gd name="T3" fmla="*/ 235 h 2423"/>
                <a:gd name="T4" fmla="*/ 219 w 1657"/>
                <a:gd name="T5" fmla="*/ 2063 h 2423"/>
                <a:gd name="T6" fmla="*/ 205 w 1657"/>
                <a:gd name="T7" fmla="*/ 2117 h 2423"/>
                <a:gd name="T8" fmla="*/ 219 w 1657"/>
                <a:gd name="T9" fmla="*/ 2166 h 2423"/>
                <a:gd name="T10" fmla="*/ 256 w 1657"/>
                <a:gd name="T11" fmla="*/ 2204 h 2423"/>
                <a:gd name="T12" fmla="*/ 308 w 1657"/>
                <a:gd name="T13" fmla="*/ 2218 h 2423"/>
                <a:gd name="T14" fmla="*/ 360 w 1657"/>
                <a:gd name="T15" fmla="*/ 2204 h 2423"/>
                <a:gd name="T16" fmla="*/ 398 w 1657"/>
                <a:gd name="T17" fmla="*/ 2166 h 2423"/>
                <a:gd name="T18" fmla="*/ 1448 w 1657"/>
                <a:gd name="T19" fmla="*/ 334 h 2423"/>
                <a:gd name="T20" fmla="*/ 1448 w 1657"/>
                <a:gd name="T21" fmla="*/ 280 h 2423"/>
                <a:gd name="T22" fmla="*/ 1422 w 1657"/>
                <a:gd name="T23" fmla="*/ 235 h 2423"/>
                <a:gd name="T24" fmla="*/ 1374 w 1657"/>
                <a:gd name="T25" fmla="*/ 209 h 2423"/>
                <a:gd name="T26" fmla="*/ 1346 w 1657"/>
                <a:gd name="T27" fmla="*/ 0 h 2423"/>
                <a:gd name="T28" fmla="*/ 1452 w 1657"/>
                <a:gd name="T29" fmla="*/ 18 h 2423"/>
                <a:gd name="T30" fmla="*/ 1501 w 1657"/>
                <a:gd name="T31" fmla="*/ 42 h 2423"/>
                <a:gd name="T32" fmla="*/ 1577 w 1657"/>
                <a:gd name="T33" fmla="*/ 101 h 2423"/>
                <a:gd name="T34" fmla="*/ 1631 w 1657"/>
                <a:gd name="T35" fmla="*/ 181 h 2423"/>
                <a:gd name="T36" fmla="*/ 1657 w 1657"/>
                <a:gd name="T37" fmla="*/ 288 h 2423"/>
                <a:gd name="T38" fmla="*/ 1641 w 1657"/>
                <a:gd name="T39" fmla="*/ 406 h 2423"/>
                <a:gd name="T40" fmla="*/ 575 w 1657"/>
                <a:gd name="T41" fmla="*/ 2268 h 2423"/>
                <a:gd name="T42" fmla="*/ 505 w 1657"/>
                <a:gd name="T43" fmla="*/ 2351 h 2423"/>
                <a:gd name="T44" fmla="*/ 413 w 1657"/>
                <a:gd name="T45" fmla="*/ 2405 h 2423"/>
                <a:gd name="T46" fmla="*/ 308 w 1657"/>
                <a:gd name="T47" fmla="*/ 2423 h 2423"/>
                <a:gd name="T48" fmla="*/ 203 w 1657"/>
                <a:gd name="T49" fmla="*/ 2405 h 2423"/>
                <a:gd name="T50" fmla="*/ 109 w 1657"/>
                <a:gd name="T51" fmla="*/ 2349 h 2423"/>
                <a:gd name="T52" fmla="*/ 41 w 1657"/>
                <a:gd name="T53" fmla="*/ 2268 h 2423"/>
                <a:gd name="T54" fmla="*/ 6 w 1657"/>
                <a:gd name="T55" fmla="*/ 2170 h 2423"/>
                <a:gd name="T56" fmla="*/ 4 w 1657"/>
                <a:gd name="T57" fmla="*/ 2065 h 2423"/>
                <a:gd name="T58" fmla="*/ 41 w 1657"/>
                <a:gd name="T59" fmla="*/ 1961 h 2423"/>
                <a:gd name="T60" fmla="*/ 1114 w 1657"/>
                <a:gd name="T61" fmla="*/ 109 h 2423"/>
                <a:gd name="T62" fmla="*/ 1195 w 1657"/>
                <a:gd name="T63" fmla="*/ 40 h 2423"/>
                <a:gd name="T64" fmla="*/ 1295 w 1657"/>
                <a:gd name="T65" fmla="*/ 4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7" h="2423">
                  <a:moveTo>
                    <a:pt x="1348" y="205"/>
                  </a:moveTo>
                  <a:lnTo>
                    <a:pt x="1322" y="209"/>
                  </a:lnTo>
                  <a:lnTo>
                    <a:pt x="1299" y="219"/>
                  </a:lnTo>
                  <a:lnTo>
                    <a:pt x="1277" y="235"/>
                  </a:lnTo>
                  <a:lnTo>
                    <a:pt x="1259" y="256"/>
                  </a:lnTo>
                  <a:lnTo>
                    <a:pt x="219" y="2063"/>
                  </a:lnTo>
                  <a:lnTo>
                    <a:pt x="209" y="2089"/>
                  </a:lnTo>
                  <a:lnTo>
                    <a:pt x="205" y="2117"/>
                  </a:lnTo>
                  <a:lnTo>
                    <a:pt x="209" y="2142"/>
                  </a:lnTo>
                  <a:lnTo>
                    <a:pt x="219" y="2166"/>
                  </a:lnTo>
                  <a:lnTo>
                    <a:pt x="234" y="2186"/>
                  </a:lnTo>
                  <a:lnTo>
                    <a:pt x="256" y="2204"/>
                  </a:lnTo>
                  <a:lnTo>
                    <a:pt x="282" y="2214"/>
                  </a:lnTo>
                  <a:lnTo>
                    <a:pt x="308" y="2218"/>
                  </a:lnTo>
                  <a:lnTo>
                    <a:pt x="334" y="2214"/>
                  </a:lnTo>
                  <a:lnTo>
                    <a:pt x="360" y="2204"/>
                  </a:lnTo>
                  <a:lnTo>
                    <a:pt x="382" y="2188"/>
                  </a:lnTo>
                  <a:lnTo>
                    <a:pt x="398" y="2166"/>
                  </a:lnTo>
                  <a:lnTo>
                    <a:pt x="1438" y="358"/>
                  </a:lnTo>
                  <a:lnTo>
                    <a:pt x="1448" y="334"/>
                  </a:lnTo>
                  <a:lnTo>
                    <a:pt x="1452" y="308"/>
                  </a:lnTo>
                  <a:lnTo>
                    <a:pt x="1448" y="280"/>
                  </a:lnTo>
                  <a:lnTo>
                    <a:pt x="1438" y="256"/>
                  </a:lnTo>
                  <a:lnTo>
                    <a:pt x="1422" y="235"/>
                  </a:lnTo>
                  <a:lnTo>
                    <a:pt x="1400" y="219"/>
                  </a:lnTo>
                  <a:lnTo>
                    <a:pt x="1374" y="209"/>
                  </a:lnTo>
                  <a:lnTo>
                    <a:pt x="1348" y="205"/>
                  </a:lnTo>
                  <a:close/>
                  <a:moveTo>
                    <a:pt x="1346" y="0"/>
                  </a:moveTo>
                  <a:lnTo>
                    <a:pt x="1400" y="4"/>
                  </a:lnTo>
                  <a:lnTo>
                    <a:pt x="1452" y="18"/>
                  </a:lnTo>
                  <a:lnTo>
                    <a:pt x="1501" y="40"/>
                  </a:lnTo>
                  <a:lnTo>
                    <a:pt x="1501" y="42"/>
                  </a:lnTo>
                  <a:lnTo>
                    <a:pt x="1543" y="67"/>
                  </a:lnTo>
                  <a:lnTo>
                    <a:pt x="1577" y="101"/>
                  </a:lnTo>
                  <a:lnTo>
                    <a:pt x="1607" y="139"/>
                  </a:lnTo>
                  <a:lnTo>
                    <a:pt x="1631" y="181"/>
                  </a:lnTo>
                  <a:lnTo>
                    <a:pt x="1647" y="227"/>
                  </a:lnTo>
                  <a:lnTo>
                    <a:pt x="1657" y="288"/>
                  </a:lnTo>
                  <a:lnTo>
                    <a:pt x="1655" y="348"/>
                  </a:lnTo>
                  <a:lnTo>
                    <a:pt x="1641" y="406"/>
                  </a:lnTo>
                  <a:lnTo>
                    <a:pt x="1615" y="461"/>
                  </a:lnTo>
                  <a:lnTo>
                    <a:pt x="575" y="2268"/>
                  </a:lnTo>
                  <a:lnTo>
                    <a:pt x="545" y="2314"/>
                  </a:lnTo>
                  <a:lnTo>
                    <a:pt x="505" y="2351"/>
                  </a:lnTo>
                  <a:lnTo>
                    <a:pt x="463" y="2381"/>
                  </a:lnTo>
                  <a:lnTo>
                    <a:pt x="413" y="2405"/>
                  </a:lnTo>
                  <a:lnTo>
                    <a:pt x="362" y="2419"/>
                  </a:lnTo>
                  <a:lnTo>
                    <a:pt x="308" y="2423"/>
                  </a:lnTo>
                  <a:lnTo>
                    <a:pt x="254" y="2419"/>
                  </a:lnTo>
                  <a:lnTo>
                    <a:pt x="203" y="2405"/>
                  </a:lnTo>
                  <a:lnTo>
                    <a:pt x="155" y="2381"/>
                  </a:lnTo>
                  <a:lnTo>
                    <a:pt x="109" y="2349"/>
                  </a:lnTo>
                  <a:lnTo>
                    <a:pt x="71" y="2312"/>
                  </a:lnTo>
                  <a:lnTo>
                    <a:pt x="41" y="2268"/>
                  </a:lnTo>
                  <a:lnTo>
                    <a:pt x="20" y="2220"/>
                  </a:lnTo>
                  <a:lnTo>
                    <a:pt x="6" y="2170"/>
                  </a:lnTo>
                  <a:lnTo>
                    <a:pt x="0" y="2117"/>
                  </a:lnTo>
                  <a:lnTo>
                    <a:pt x="4" y="2065"/>
                  </a:lnTo>
                  <a:lnTo>
                    <a:pt x="18" y="2011"/>
                  </a:lnTo>
                  <a:lnTo>
                    <a:pt x="41" y="1961"/>
                  </a:lnTo>
                  <a:lnTo>
                    <a:pt x="1082" y="153"/>
                  </a:lnTo>
                  <a:lnTo>
                    <a:pt x="1114" y="109"/>
                  </a:lnTo>
                  <a:lnTo>
                    <a:pt x="1151" y="69"/>
                  </a:lnTo>
                  <a:lnTo>
                    <a:pt x="1195" y="40"/>
                  </a:lnTo>
                  <a:lnTo>
                    <a:pt x="1243" y="18"/>
                  </a:lnTo>
                  <a:lnTo>
                    <a:pt x="1295" y="4"/>
                  </a:lnTo>
                  <a:lnTo>
                    <a:pt x="1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A5093ED6-21F3-5844-0634-58D54932928D}"/>
                </a:ext>
              </a:extLst>
            </p:cNvPr>
            <p:cNvGrpSpPr/>
            <p:nvPr/>
          </p:nvGrpSpPr>
          <p:grpSpPr>
            <a:xfrm>
              <a:off x="11134618" y="2265484"/>
              <a:ext cx="419125" cy="414160"/>
              <a:chOff x="4657976" y="-5051728"/>
              <a:chExt cx="5205413" cy="4703763"/>
            </a:xfrm>
            <a:solidFill>
              <a:schemeClr val="bg2"/>
            </a:solidFill>
          </p:grpSpPr>
          <p:sp>
            <p:nvSpPr>
              <p:cNvPr id="10" name="Freeform 67">
                <a:extLst>
                  <a:ext uri="{FF2B5EF4-FFF2-40B4-BE49-F238E27FC236}">
                    <a16:creationId xmlns:a16="http://schemas.microsoft.com/office/drawing/2014/main" id="{B293E256-ED8B-A05F-D54E-C50FE01D8478}"/>
                  </a:ext>
                </a:extLst>
              </p:cNvPr>
              <p:cNvSpPr>
                <a:spLocks/>
              </p:cNvSpPr>
              <p:nvPr/>
            </p:nvSpPr>
            <p:spPr bwMode="auto">
              <a:xfrm>
                <a:off x="8795001" y="-4724703"/>
                <a:ext cx="176213" cy="176213"/>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1" name="Freeform 68">
                <a:extLst>
                  <a:ext uri="{FF2B5EF4-FFF2-40B4-BE49-F238E27FC236}">
                    <a16:creationId xmlns:a16="http://schemas.microsoft.com/office/drawing/2014/main" id="{1EEC44D6-5F0A-C133-8B9E-1D549349F25E}"/>
                  </a:ext>
                </a:extLst>
              </p:cNvPr>
              <p:cNvSpPr>
                <a:spLocks/>
              </p:cNvSpPr>
              <p:nvPr/>
            </p:nvSpPr>
            <p:spPr bwMode="auto">
              <a:xfrm>
                <a:off x="8339389" y="-4724703"/>
                <a:ext cx="179388" cy="176213"/>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2" name="Freeform 69">
                <a:extLst>
                  <a:ext uri="{FF2B5EF4-FFF2-40B4-BE49-F238E27FC236}">
                    <a16:creationId xmlns:a16="http://schemas.microsoft.com/office/drawing/2014/main" id="{A30F471C-9589-7078-34B2-B9397A45AA75}"/>
                  </a:ext>
                </a:extLst>
              </p:cNvPr>
              <p:cNvSpPr>
                <a:spLocks/>
              </p:cNvSpPr>
              <p:nvPr/>
            </p:nvSpPr>
            <p:spPr bwMode="auto">
              <a:xfrm>
                <a:off x="9247439" y="-4724703"/>
                <a:ext cx="179388" cy="176213"/>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3" name="Freeform 66">
                <a:extLst>
                  <a:ext uri="{FF2B5EF4-FFF2-40B4-BE49-F238E27FC236}">
                    <a16:creationId xmlns:a16="http://schemas.microsoft.com/office/drawing/2014/main" id="{89609D81-AFD2-EDA3-B0E8-5F24C98CD377}"/>
                  </a:ext>
                </a:extLst>
              </p:cNvPr>
              <p:cNvSpPr>
                <a:spLocks noEditPoints="1"/>
              </p:cNvSpPr>
              <p:nvPr/>
            </p:nvSpPr>
            <p:spPr bwMode="auto">
              <a:xfrm>
                <a:off x="4657976" y="-5051728"/>
                <a:ext cx="5205413" cy="4703763"/>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grpSp>
        <p:nvGrpSpPr>
          <p:cNvPr id="14" name="Group 13">
            <a:extLst>
              <a:ext uri="{FF2B5EF4-FFF2-40B4-BE49-F238E27FC236}">
                <a16:creationId xmlns:a16="http://schemas.microsoft.com/office/drawing/2014/main" id="{91CAFD89-0538-9F15-8B76-E33114E9104F}"/>
              </a:ext>
            </a:extLst>
          </p:cNvPr>
          <p:cNvGrpSpPr/>
          <p:nvPr/>
        </p:nvGrpSpPr>
        <p:grpSpPr>
          <a:xfrm>
            <a:off x="4401075" y="1403125"/>
            <a:ext cx="429351" cy="393719"/>
            <a:chOff x="4283372" y="2252718"/>
            <a:chExt cx="429351" cy="393719"/>
          </a:xfrm>
        </p:grpSpPr>
        <p:sp>
          <p:nvSpPr>
            <p:cNvPr id="15" name="Freeform 35">
              <a:extLst>
                <a:ext uri="{FF2B5EF4-FFF2-40B4-BE49-F238E27FC236}">
                  <a16:creationId xmlns:a16="http://schemas.microsoft.com/office/drawing/2014/main" id="{315BFC2F-1698-1999-49EB-58C1B38057D8}"/>
                </a:ext>
              </a:extLst>
            </p:cNvPr>
            <p:cNvSpPr>
              <a:spLocks noEditPoints="1"/>
            </p:cNvSpPr>
            <p:nvPr/>
          </p:nvSpPr>
          <p:spPr bwMode="auto">
            <a:xfrm>
              <a:off x="4283503" y="2359452"/>
              <a:ext cx="429220" cy="286985"/>
            </a:xfrm>
            <a:custGeom>
              <a:avLst/>
              <a:gdLst>
                <a:gd name="T0" fmla="*/ 294 w 6556"/>
                <a:gd name="T1" fmla="*/ 225 h 4699"/>
                <a:gd name="T2" fmla="*/ 241 w 6556"/>
                <a:gd name="T3" fmla="*/ 262 h 4699"/>
                <a:gd name="T4" fmla="*/ 219 w 6556"/>
                <a:gd name="T5" fmla="*/ 328 h 4699"/>
                <a:gd name="T6" fmla="*/ 225 w 6556"/>
                <a:gd name="T7" fmla="*/ 4405 h 4699"/>
                <a:gd name="T8" fmla="*/ 263 w 6556"/>
                <a:gd name="T9" fmla="*/ 4458 h 4699"/>
                <a:gd name="T10" fmla="*/ 328 w 6556"/>
                <a:gd name="T11" fmla="*/ 4480 h 4699"/>
                <a:gd name="T12" fmla="*/ 6262 w 6556"/>
                <a:gd name="T13" fmla="*/ 4474 h 4699"/>
                <a:gd name="T14" fmla="*/ 6315 w 6556"/>
                <a:gd name="T15" fmla="*/ 4434 h 4699"/>
                <a:gd name="T16" fmla="*/ 6337 w 6556"/>
                <a:gd name="T17" fmla="*/ 4371 h 4699"/>
                <a:gd name="T18" fmla="*/ 6331 w 6556"/>
                <a:gd name="T19" fmla="*/ 292 h 4699"/>
                <a:gd name="T20" fmla="*/ 6291 w 6556"/>
                <a:gd name="T21" fmla="*/ 239 h 4699"/>
                <a:gd name="T22" fmla="*/ 6228 w 6556"/>
                <a:gd name="T23" fmla="*/ 219 h 4699"/>
                <a:gd name="T24" fmla="*/ 328 w 6556"/>
                <a:gd name="T25" fmla="*/ 0 h 4699"/>
                <a:gd name="T26" fmla="*/ 6288 w 6556"/>
                <a:gd name="T27" fmla="*/ 6 h 4699"/>
                <a:gd name="T28" fmla="*/ 6393 w 6556"/>
                <a:gd name="T29" fmla="*/ 44 h 4699"/>
                <a:gd name="T30" fmla="*/ 6478 w 6556"/>
                <a:gd name="T31" fmla="*/ 117 h 4699"/>
                <a:gd name="T32" fmla="*/ 6534 w 6556"/>
                <a:gd name="T33" fmla="*/ 213 h 4699"/>
                <a:gd name="T34" fmla="*/ 6556 w 6556"/>
                <a:gd name="T35" fmla="*/ 328 h 4699"/>
                <a:gd name="T36" fmla="*/ 6550 w 6556"/>
                <a:gd name="T37" fmla="*/ 4430 h 4699"/>
                <a:gd name="T38" fmla="*/ 6510 w 6556"/>
                <a:gd name="T39" fmla="*/ 4536 h 4699"/>
                <a:gd name="T40" fmla="*/ 6439 w 6556"/>
                <a:gd name="T41" fmla="*/ 4621 h 4699"/>
                <a:gd name="T42" fmla="*/ 6341 w 6556"/>
                <a:gd name="T43" fmla="*/ 4677 h 4699"/>
                <a:gd name="T44" fmla="*/ 6228 w 6556"/>
                <a:gd name="T45" fmla="*/ 4699 h 4699"/>
                <a:gd name="T46" fmla="*/ 269 w 6556"/>
                <a:gd name="T47" fmla="*/ 4693 h 4699"/>
                <a:gd name="T48" fmla="*/ 163 w 6556"/>
                <a:gd name="T49" fmla="*/ 4653 h 4699"/>
                <a:gd name="T50" fmla="*/ 78 w 6556"/>
                <a:gd name="T51" fmla="*/ 4582 h 4699"/>
                <a:gd name="T52" fmla="*/ 20 w 6556"/>
                <a:gd name="T53" fmla="*/ 4486 h 4699"/>
                <a:gd name="T54" fmla="*/ 0 w 6556"/>
                <a:gd name="T55" fmla="*/ 4371 h 4699"/>
                <a:gd name="T56" fmla="*/ 6 w 6556"/>
                <a:gd name="T57" fmla="*/ 268 h 4699"/>
                <a:gd name="T58" fmla="*/ 46 w 6556"/>
                <a:gd name="T59" fmla="*/ 163 h 4699"/>
                <a:gd name="T60" fmla="*/ 117 w 6556"/>
                <a:gd name="T61" fmla="*/ 77 h 4699"/>
                <a:gd name="T62" fmla="*/ 213 w 6556"/>
                <a:gd name="T63" fmla="*/ 20 h 4699"/>
                <a:gd name="T64" fmla="*/ 328 w 6556"/>
                <a:gd name="T65" fmla="*/ 0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6" h="4699">
                  <a:moveTo>
                    <a:pt x="328" y="219"/>
                  </a:moveTo>
                  <a:lnTo>
                    <a:pt x="294" y="225"/>
                  </a:lnTo>
                  <a:lnTo>
                    <a:pt x="263" y="239"/>
                  </a:lnTo>
                  <a:lnTo>
                    <a:pt x="241" y="262"/>
                  </a:lnTo>
                  <a:lnTo>
                    <a:pt x="225" y="292"/>
                  </a:lnTo>
                  <a:lnTo>
                    <a:pt x="219" y="328"/>
                  </a:lnTo>
                  <a:lnTo>
                    <a:pt x="219" y="4371"/>
                  </a:lnTo>
                  <a:lnTo>
                    <a:pt x="225" y="4405"/>
                  </a:lnTo>
                  <a:lnTo>
                    <a:pt x="241" y="4434"/>
                  </a:lnTo>
                  <a:lnTo>
                    <a:pt x="263" y="4458"/>
                  </a:lnTo>
                  <a:lnTo>
                    <a:pt x="294" y="4474"/>
                  </a:lnTo>
                  <a:lnTo>
                    <a:pt x="328" y="4480"/>
                  </a:lnTo>
                  <a:lnTo>
                    <a:pt x="6228" y="4480"/>
                  </a:lnTo>
                  <a:lnTo>
                    <a:pt x="6262" y="4474"/>
                  </a:lnTo>
                  <a:lnTo>
                    <a:pt x="6291" y="4458"/>
                  </a:lnTo>
                  <a:lnTo>
                    <a:pt x="6315" y="4434"/>
                  </a:lnTo>
                  <a:lnTo>
                    <a:pt x="6331" y="4405"/>
                  </a:lnTo>
                  <a:lnTo>
                    <a:pt x="6337" y="4371"/>
                  </a:lnTo>
                  <a:lnTo>
                    <a:pt x="6337" y="328"/>
                  </a:lnTo>
                  <a:lnTo>
                    <a:pt x="6331" y="292"/>
                  </a:lnTo>
                  <a:lnTo>
                    <a:pt x="6315" y="262"/>
                  </a:lnTo>
                  <a:lnTo>
                    <a:pt x="6291" y="239"/>
                  </a:lnTo>
                  <a:lnTo>
                    <a:pt x="6262" y="225"/>
                  </a:lnTo>
                  <a:lnTo>
                    <a:pt x="6228" y="219"/>
                  </a:lnTo>
                  <a:lnTo>
                    <a:pt x="328" y="219"/>
                  </a:lnTo>
                  <a:close/>
                  <a:moveTo>
                    <a:pt x="328" y="0"/>
                  </a:moveTo>
                  <a:lnTo>
                    <a:pt x="6228" y="0"/>
                  </a:lnTo>
                  <a:lnTo>
                    <a:pt x="6288" y="6"/>
                  </a:lnTo>
                  <a:lnTo>
                    <a:pt x="6341" y="20"/>
                  </a:lnTo>
                  <a:lnTo>
                    <a:pt x="6393" y="44"/>
                  </a:lnTo>
                  <a:lnTo>
                    <a:pt x="6439" y="77"/>
                  </a:lnTo>
                  <a:lnTo>
                    <a:pt x="6478" y="117"/>
                  </a:lnTo>
                  <a:lnTo>
                    <a:pt x="6510" y="163"/>
                  </a:lnTo>
                  <a:lnTo>
                    <a:pt x="6534" y="213"/>
                  </a:lnTo>
                  <a:lnTo>
                    <a:pt x="6550" y="268"/>
                  </a:lnTo>
                  <a:lnTo>
                    <a:pt x="6556" y="328"/>
                  </a:lnTo>
                  <a:lnTo>
                    <a:pt x="6556" y="4371"/>
                  </a:lnTo>
                  <a:lnTo>
                    <a:pt x="6550" y="4430"/>
                  </a:lnTo>
                  <a:lnTo>
                    <a:pt x="6534" y="4486"/>
                  </a:lnTo>
                  <a:lnTo>
                    <a:pt x="6510" y="4536"/>
                  </a:lnTo>
                  <a:lnTo>
                    <a:pt x="6478" y="4582"/>
                  </a:lnTo>
                  <a:lnTo>
                    <a:pt x="6439" y="4621"/>
                  </a:lnTo>
                  <a:lnTo>
                    <a:pt x="6393" y="4653"/>
                  </a:lnTo>
                  <a:lnTo>
                    <a:pt x="6341" y="4677"/>
                  </a:lnTo>
                  <a:lnTo>
                    <a:pt x="6288" y="4693"/>
                  </a:lnTo>
                  <a:lnTo>
                    <a:pt x="6228" y="4699"/>
                  </a:lnTo>
                  <a:lnTo>
                    <a:pt x="328" y="4699"/>
                  </a:lnTo>
                  <a:lnTo>
                    <a:pt x="269" y="4693"/>
                  </a:lnTo>
                  <a:lnTo>
                    <a:pt x="213" y="4677"/>
                  </a:lnTo>
                  <a:lnTo>
                    <a:pt x="163" y="4653"/>
                  </a:lnTo>
                  <a:lnTo>
                    <a:pt x="117" y="4621"/>
                  </a:lnTo>
                  <a:lnTo>
                    <a:pt x="78" y="4582"/>
                  </a:lnTo>
                  <a:lnTo>
                    <a:pt x="46" y="4536"/>
                  </a:lnTo>
                  <a:lnTo>
                    <a:pt x="20" y="4486"/>
                  </a:lnTo>
                  <a:lnTo>
                    <a:pt x="6" y="4430"/>
                  </a:lnTo>
                  <a:lnTo>
                    <a:pt x="0" y="4371"/>
                  </a:lnTo>
                  <a:lnTo>
                    <a:pt x="0" y="328"/>
                  </a:lnTo>
                  <a:lnTo>
                    <a:pt x="6" y="268"/>
                  </a:lnTo>
                  <a:lnTo>
                    <a:pt x="20" y="213"/>
                  </a:lnTo>
                  <a:lnTo>
                    <a:pt x="46" y="163"/>
                  </a:lnTo>
                  <a:lnTo>
                    <a:pt x="78" y="117"/>
                  </a:lnTo>
                  <a:lnTo>
                    <a:pt x="117" y="77"/>
                  </a:lnTo>
                  <a:lnTo>
                    <a:pt x="163" y="44"/>
                  </a:lnTo>
                  <a:lnTo>
                    <a:pt x="213" y="20"/>
                  </a:lnTo>
                  <a:lnTo>
                    <a:pt x="269"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6" name="Freeform 36">
              <a:extLst>
                <a:ext uri="{FF2B5EF4-FFF2-40B4-BE49-F238E27FC236}">
                  <a16:creationId xmlns:a16="http://schemas.microsoft.com/office/drawing/2014/main" id="{A66F04B0-C62A-E3EC-3563-F9B71E970CE0}"/>
                </a:ext>
              </a:extLst>
            </p:cNvPr>
            <p:cNvSpPr>
              <a:spLocks noEditPoints="1"/>
            </p:cNvSpPr>
            <p:nvPr/>
          </p:nvSpPr>
          <p:spPr bwMode="auto">
            <a:xfrm>
              <a:off x="4312179" y="2386196"/>
              <a:ext cx="371868" cy="66678"/>
            </a:xfrm>
            <a:custGeom>
              <a:avLst/>
              <a:gdLst>
                <a:gd name="T0" fmla="*/ 487 w 5680"/>
                <a:gd name="T1" fmla="*/ 223 h 1093"/>
                <a:gd name="T2" fmla="*/ 380 w 5680"/>
                <a:gd name="T3" fmla="*/ 263 h 1093"/>
                <a:gd name="T4" fmla="*/ 294 w 5680"/>
                <a:gd name="T5" fmla="*/ 335 h 1093"/>
                <a:gd name="T6" fmla="*/ 238 w 5680"/>
                <a:gd name="T7" fmla="*/ 432 h 1093"/>
                <a:gd name="T8" fmla="*/ 218 w 5680"/>
                <a:gd name="T9" fmla="*/ 546 h 1093"/>
                <a:gd name="T10" fmla="*/ 238 w 5680"/>
                <a:gd name="T11" fmla="*/ 661 h 1093"/>
                <a:gd name="T12" fmla="*/ 294 w 5680"/>
                <a:gd name="T13" fmla="*/ 757 h 1093"/>
                <a:gd name="T14" fmla="*/ 380 w 5680"/>
                <a:gd name="T15" fmla="*/ 830 h 1093"/>
                <a:gd name="T16" fmla="*/ 487 w 5680"/>
                <a:gd name="T17" fmla="*/ 868 h 1093"/>
                <a:gd name="T18" fmla="*/ 5133 w 5680"/>
                <a:gd name="T19" fmla="*/ 874 h 1093"/>
                <a:gd name="T20" fmla="*/ 5249 w 5680"/>
                <a:gd name="T21" fmla="*/ 854 h 1093"/>
                <a:gd name="T22" fmla="*/ 5346 w 5680"/>
                <a:gd name="T23" fmla="*/ 796 h 1093"/>
                <a:gd name="T24" fmla="*/ 5418 w 5680"/>
                <a:gd name="T25" fmla="*/ 711 h 1093"/>
                <a:gd name="T26" fmla="*/ 5458 w 5680"/>
                <a:gd name="T27" fmla="*/ 605 h 1093"/>
                <a:gd name="T28" fmla="*/ 5458 w 5680"/>
                <a:gd name="T29" fmla="*/ 488 h 1093"/>
                <a:gd name="T30" fmla="*/ 5418 w 5680"/>
                <a:gd name="T31" fmla="*/ 380 h 1093"/>
                <a:gd name="T32" fmla="*/ 5346 w 5680"/>
                <a:gd name="T33" fmla="*/ 295 h 1093"/>
                <a:gd name="T34" fmla="*/ 5249 w 5680"/>
                <a:gd name="T35" fmla="*/ 239 h 1093"/>
                <a:gd name="T36" fmla="*/ 5133 w 5680"/>
                <a:gd name="T37" fmla="*/ 217 h 1093"/>
                <a:gd name="T38" fmla="*/ 545 w 5680"/>
                <a:gd name="T39" fmla="*/ 0 h 1093"/>
                <a:gd name="T40" fmla="*/ 5215 w 5680"/>
                <a:gd name="T41" fmla="*/ 6 h 1093"/>
                <a:gd name="T42" fmla="*/ 5364 w 5680"/>
                <a:gd name="T43" fmla="*/ 50 h 1093"/>
                <a:gd name="T44" fmla="*/ 5493 w 5680"/>
                <a:gd name="T45" fmla="*/ 134 h 1093"/>
                <a:gd name="T46" fmla="*/ 5593 w 5680"/>
                <a:gd name="T47" fmla="*/ 249 h 1093"/>
                <a:gd name="T48" fmla="*/ 5657 w 5680"/>
                <a:gd name="T49" fmla="*/ 388 h 1093"/>
                <a:gd name="T50" fmla="*/ 5680 w 5680"/>
                <a:gd name="T51" fmla="*/ 546 h 1093"/>
                <a:gd name="T52" fmla="*/ 5657 w 5680"/>
                <a:gd name="T53" fmla="*/ 705 h 1093"/>
                <a:gd name="T54" fmla="*/ 5593 w 5680"/>
                <a:gd name="T55" fmla="*/ 844 h 1093"/>
                <a:gd name="T56" fmla="*/ 5493 w 5680"/>
                <a:gd name="T57" fmla="*/ 959 h 1093"/>
                <a:gd name="T58" fmla="*/ 5364 w 5680"/>
                <a:gd name="T59" fmla="*/ 1041 h 1093"/>
                <a:gd name="T60" fmla="*/ 5215 w 5680"/>
                <a:gd name="T61" fmla="*/ 1087 h 1093"/>
                <a:gd name="T62" fmla="*/ 545 w 5680"/>
                <a:gd name="T63" fmla="*/ 1093 h 1093"/>
                <a:gd name="T64" fmla="*/ 387 w 5680"/>
                <a:gd name="T65" fmla="*/ 1069 h 1093"/>
                <a:gd name="T66" fmla="*/ 248 w 5680"/>
                <a:gd name="T67" fmla="*/ 1005 h 1093"/>
                <a:gd name="T68" fmla="*/ 133 w 5680"/>
                <a:gd name="T69" fmla="*/ 904 h 1093"/>
                <a:gd name="T70" fmla="*/ 49 w 5680"/>
                <a:gd name="T71" fmla="*/ 776 h 1093"/>
                <a:gd name="T72" fmla="*/ 6 w 5680"/>
                <a:gd name="T73" fmla="*/ 627 h 1093"/>
                <a:gd name="T74" fmla="*/ 6 w 5680"/>
                <a:gd name="T75" fmla="*/ 466 h 1093"/>
                <a:gd name="T76" fmla="*/ 49 w 5680"/>
                <a:gd name="T77" fmla="*/ 315 h 1093"/>
                <a:gd name="T78" fmla="*/ 133 w 5680"/>
                <a:gd name="T79" fmla="*/ 188 h 1093"/>
                <a:gd name="T80" fmla="*/ 248 w 5680"/>
                <a:gd name="T81" fmla="*/ 88 h 1093"/>
                <a:gd name="T82" fmla="*/ 387 w 5680"/>
                <a:gd name="T83" fmla="*/ 22 h 1093"/>
                <a:gd name="T84" fmla="*/ 545 w 5680"/>
                <a:gd name="T8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0" h="1093">
                  <a:moveTo>
                    <a:pt x="545" y="217"/>
                  </a:moveTo>
                  <a:lnTo>
                    <a:pt x="487" y="223"/>
                  </a:lnTo>
                  <a:lnTo>
                    <a:pt x="431" y="239"/>
                  </a:lnTo>
                  <a:lnTo>
                    <a:pt x="380" y="263"/>
                  </a:lnTo>
                  <a:lnTo>
                    <a:pt x="334" y="295"/>
                  </a:lnTo>
                  <a:lnTo>
                    <a:pt x="294" y="335"/>
                  </a:lnTo>
                  <a:lnTo>
                    <a:pt x="262" y="380"/>
                  </a:lnTo>
                  <a:lnTo>
                    <a:pt x="238" y="432"/>
                  </a:lnTo>
                  <a:lnTo>
                    <a:pt x="222" y="488"/>
                  </a:lnTo>
                  <a:lnTo>
                    <a:pt x="218" y="546"/>
                  </a:lnTo>
                  <a:lnTo>
                    <a:pt x="222" y="605"/>
                  </a:lnTo>
                  <a:lnTo>
                    <a:pt x="238" y="661"/>
                  </a:lnTo>
                  <a:lnTo>
                    <a:pt x="262" y="711"/>
                  </a:lnTo>
                  <a:lnTo>
                    <a:pt x="294" y="757"/>
                  </a:lnTo>
                  <a:lnTo>
                    <a:pt x="334" y="796"/>
                  </a:lnTo>
                  <a:lnTo>
                    <a:pt x="380" y="830"/>
                  </a:lnTo>
                  <a:lnTo>
                    <a:pt x="431" y="854"/>
                  </a:lnTo>
                  <a:lnTo>
                    <a:pt x="487" y="868"/>
                  </a:lnTo>
                  <a:lnTo>
                    <a:pt x="545" y="874"/>
                  </a:lnTo>
                  <a:lnTo>
                    <a:pt x="5133" y="874"/>
                  </a:lnTo>
                  <a:lnTo>
                    <a:pt x="5193" y="868"/>
                  </a:lnTo>
                  <a:lnTo>
                    <a:pt x="5249" y="854"/>
                  </a:lnTo>
                  <a:lnTo>
                    <a:pt x="5301" y="830"/>
                  </a:lnTo>
                  <a:lnTo>
                    <a:pt x="5346" y="796"/>
                  </a:lnTo>
                  <a:lnTo>
                    <a:pt x="5384" y="757"/>
                  </a:lnTo>
                  <a:lnTo>
                    <a:pt x="5418" y="711"/>
                  </a:lnTo>
                  <a:lnTo>
                    <a:pt x="5442" y="661"/>
                  </a:lnTo>
                  <a:lnTo>
                    <a:pt x="5458" y="605"/>
                  </a:lnTo>
                  <a:lnTo>
                    <a:pt x="5462" y="546"/>
                  </a:lnTo>
                  <a:lnTo>
                    <a:pt x="5458" y="488"/>
                  </a:lnTo>
                  <a:lnTo>
                    <a:pt x="5442" y="432"/>
                  </a:lnTo>
                  <a:lnTo>
                    <a:pt x="5418" y="380"/>
                  </a:lnTo>
                  <a:lnTo>
                    <a:pt x="5384" y="335"/>
                  </a:lnTo>
                  <a:lnTo>
                    <a:pt x="5346" y="295"/>
                  </a:lnTo>
                  <a:lnTo>
                    <a:pt x="5301" y="263"/>
                  </a:lnTo>
                  <a:lnTo>
                    <a:pt x="5249" y="239"/>
                  </a:lnTo>
                  <a:lnTo>
                    <a:pt x="5193" y="223"/>
                  </a:lnTo>
                  <a:lnTo>
                    <a:pt x="5133" y="217"/>
                  </a:lnTo>
                  <a:lnTo>
                    <a:pt x="545" y="217"/>
                  </a:lnTo>
                  <a:close/>
                  <a:moveTo>
                    <a:pt x="545" y="0"/>
                  </a:moveTo>
                  <a:lnTo>
                    <a:pt x="5133" y="0"/>
                  </a:lnTo>
                  <a:lnTo>
                    <a:pt x="5215" y="6"/>
                  </a:lnTo>
                  <a:lnTo>
                    <a:pt x="5293" y="22"/>
                  </a:lnTo>
                  <a:lnTo>
                    <a:pt x="5364" y="50"/>
                  </a:lnTo>
                  <a:lnTo>
                    <a:pt x="5432" y="88"/>
                  </a:lnTo>
                  <a:lnTo>
                    <a:pt x="5493" y="134"/>
                  </a:lnTo>
                  <a:lnTo>
                    <a:pt x="5547" y="188"/>
                  </a:lnTo>
                  <a:lnTo>
                    <a:pt x="5593" y="249"/>
                  </a:lnTo>
                  <a:lnTo>
                    <a:pt x="5631" y="315"/>
                  </a:lnTo>
                  <a:lnTo>
                    <a:pt x="5657" y="388"/>
                  </a:lnTo>
                  <a:lnTo>
                    <a:pt x="5674" y="466"/>
                  </a:lnTo>
                  <a:lnTo>
                    <a:pt x="5680" y="546"/>
                  </a:lnTo>
                  <a:lnTo>
                    <a:pt x="5674" y="627"/>
                  </a:lnTo>
                  <a:lnTo>
                    <a:pt x="5657" y="705"/>
                  </a:lnTo>
                  <a:lnTo>
                    <a:pt x="5631" y="776"/>
                  </a:lnTo>
                  <a:lnTo>
                    <a:pt x="5593" y="844"/>
                  </a:lnTo>
                  <a:lnTo>
                    <a:pt x="5547" y="904"/>
                  </a:lnTo>
                  <a:lnTo>
                    <a:pt x="5493" y="959"/>
                  </a:lnTo>
                  <a:lnTo>
                    <a:pt x="5432" y="1005"/>
                  </a:lnTo>
                  <a:lnTo>
                    <a:pt x="5364" y="1041"/>
                  </a:lnTo>
                  <a:lnTo>
                    <a:pt x="5293" y="1069"/>
                  </a:lnTo>
                  <a:lnTo>
                    <a:pt x="5215" y="1087"/>
                  </a:lnTo>
                  <a:lnTo>
                    <a:pt x="5133" y="1093"/>
                  </a:lnTo>
                  <a:lnTo>
                    <a:pt x="545" y="1093"/>
                  </a:lnTo>
                  <a:lnTo>
                    <a:pt x="465" y="1087"/>
                  </a:lnTo>
                  <a:lnTo>
                    <a:pt x="387" y="1069"/>
                  </a:lnTo>
                  <a:lnTo>
                    <a:pt x="316" y="1041"/>
                  </a:lnTo>
                  <a:lnTo>
                    <a:pt x="248" y="1005"/>
                  </a:lnTo>
                  <a:lnTo>
                    <a:pt x="187" y="959"/>
                  </a:lnTo>
                  <a:lnTo>
                    <a:pt x="133" y="904"/>
                  </a:lnTo>
                  <a:lnTo>
                    <a:pt x="87" y="844"/>
                  </a:lnTo>
                  <a:lnTo>
                    <a:pt x="49" y="776"/>
                  </a:lnTo>
                  <a:lnTo>
                    <a:pt x="21" y="705"/>
                  </a:lnTo>
                  <a:lnTo>
                    <a:pt x="6" y="627"/>
                  </a:lnTo>
                  <a:lnTo>
                    <a:pt x="0" y="546"/>
                  </a:lnTo>
                  <a:lnTo>
                    <a:pt x="6" y="466"/>
                  </a:lnTo>
                  <a:lnTo>
                    <a:pt x="21" y="388"/>
                  </a:lnTo>
                  <a:lnTo>
                    <a:pt x="49" y="315"/>
                  </a:lnTo>
                  <a:lnTo>
                    <a:pt x="87" y="249"/>
                  </a:lnTo>
                  <a:lnTo>
                    <a:pt x="133" y="188"/>
                  </a:lnTo>
                  <a:lnTo>
                    <a:pt x="187" y="134"/>
                  </a:lnTo>
                  <a:lnTo>
                    <a:pt x="248" y="88"/>
                  </a:lnTo>
                  <a:lnTo>
                    <a:pt x="316" y="50"/>
                  </a:lnTo>
                  <a:lnTo>
                    <a:pt x="387" y="22"/>
                  </a:lnTo>
                  <a:lnTo>
                    <a:pt x="465" y="6"/>
                  </a:lnTo>
                  <a:lnTo>
                    <a:pt x="54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7" name="Freeform 37">
              <a:extLst>
                <a:ext uri="{FF2B5EF4-FFF2-40B4-BE49-F238E27FC236}">
                  <a16:creationId xmlns:a16="http://schemas.microsoft.com/office/drawing/2014/main" id="{29824FAA-0568-D23C-2653-3BA7583C6BAE}"/>
                </a:ext>
              </a:extLst>
            </p:cNvPr>
            <p:cNvSpPr>
              <a:spLocks/>
            </p:cNvSpPr>
            <p:nvPr/>
          </p:nvSpPr>
          <p:spPr bwMode="auto">
            <a:xfrm>
              <a:off x="4340855" y="2412819"/>
              <a:ext cx="314517" cy="13433"/>
            </a:xfrm>
            <a:custGeom>
              <a:avLst/>
              <a:gdLst>
                <a:gd name="T0" fmla="*/ 108 w 4806"/>
                <a:gd name="T1" fmla="*/ 0 h 219"/>
                <a:gd name="T2" fmla="*/ 4696 w 4806"/>
                <a:gd name="T3" fmla="*/ 0 h 219"/>
                <a:gd name="T4" fmla="*/ 4732 w 4806"/>
                <a:gd name="T5" fmla="*/ 6 h 219"/>
                <a:gd name="T6" fmla="*/ 4762 w 4806"/>
                <a:gd name="T7" fmla="*/ 22 h 219"/>
                <a:gd name="T8" fmla="*/ 4786 w 4806"/>
                <a:gd name="T9" fmla="*/ 46 h 219"/>
                <a:gd name="T10" fmla="*/ 4802 w 4806"/>
                <a:gd name="T11" fmla="*/ 76 h 219"/>
                <a:gd name="T12" fmla="*/ 4806 w 4806"/>
                <a:gd name="T13" fmla="*/ 110 h 219"/>
                <a:gd name="T14" fmla="*/ 4802 w 4806"/>
                <a:gd name="T15" fmla="*/ 145 h 219"/>
                <a:gd name="T16" fmla="*/ 4786 w 4806"/>
                <a:gd name="T17" fmla="*/ 175 h 219"/>
                <a:gd name="T18" fmla="*/ 4762 w 4806"/>
                <a:gd name="T19" fmla="*/ 199 h 219"/>
                <a:gd name="T20" fmla="*/ 4732 w 4806"/>
                <a:gd name="T21" fmla="*/ 213 h 219"/>
                <a:gd name="T22" fmla="*/ 4696 w 4806"/>
                <a:gd name="T23" fmla="*/ 219 h 219"/>
                <a:gd name="T24" fmla="*/ 108 w 4806"/>
                <a:gd name="T25" fmla="*/ 219 h 219"/>
                <a:gd name="T26" fmla="*/ 74 w 4806"/>
                <a:gd name="T27" fmla="*/ 213 h 219"/>
                <a:gd name="T28" fmla="*/ 44 w 4806"/>
                <a:gd name="T29" fmla="*/ 199 h 219"/>
                <a:gd name="T30" fmla="*/ 20 w 4806"/>
                <a:gd name="T31" fmla="*/ 175 h 219"/>
                <a:gd name="T32" fmla="*/ 4 w 4806"/>
                <a:gd name="T33" fmla="*/ 145 h 219"/>
                <a:gd name="T34" fmla="*/ 0 w 4806"/>
                <a:gd name="T35" fmla="*/ 110 h 219"/>
                <a:gd name="T36" fmla="*/ 4 w 4806"/>
                <a:gd name="T37" fmla="*/ 76 h 219"/>
                <a:gd name="T38" fmla="*/ 20 w 4806"/>
                <a:gd name="T39" fmla="*/ 46 h 219"/>
                <a:gd name="T40" fmla="*/ 44 w 4806"/>
                <a:gd name="T41" fmla="*/ 22 h 219"/>
                <a:gd name="T42" fmla="*/ 74 w 4806"/>
                <a:gd name="T43" fmla="*/ 6 h 219"/>
                <a:gd name="T44" fmla="*/ 108 w 480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6" h="219">
                  <a:moveTo>
                    <a:pt x="108" y="0"/>
                  </a:moveTo>
                  <a:lnTo>
                    <a:pt x="4696" y="0"/>
                  </a:lnTo>
                  <a:lnTo>
                    <a:pt x="4732" y="6"/>
                  </a:lnTo>
                  <a:lnTo>
                    <a:pt x="4762" y="22"/>
                  </a:lnTo>
                  <a:lnTo>
                    <a:pt x="4786" y="46"/>
                  </a:lnTo>
                  <a:lnTo>
                    <a:pt x="4802" y="76"/>
                  </a:lnTo>
                  <a:lnTo>
                    <a:pt x="4806" y="110"/>
                  </a:lnTo>
                  <a:lnTo>
                    <a:pt x="4802" y="145"/>
                  </a:lnTo>
                  <a:lnTo>
                    <a:pt x="4786" y="175"/>
                  </a:lnTo>
                  <a:lnTo>
                    <a:pt x="4762" y="199"/>
                  </a:lnTo>
                  <a:lnTo>
                    <a:pt x="4732" y="213"/>
                  </a:lnTo>
                  <a:lnTo>
                    <a:pt x="4696" y="219"/>
                  </a:lnTo>
                  <a:lnTo>
                    <a:pt x="108" y="219"/>
                  </a:lnTo>
                  <a:lnTo>
                    <a:pt x="74" y="213"/>
                  </a:lnTo>
                  <a:lnTo>
                    <a:pt x="44" y="199"/>
                  </a:lnTo>
                  <a:lnTo>
                    <a:pt x="20" y="175"/>
                  </a:lnTo>
                  <a:lnTo>
                    <a:pt x="4" y="145"/>
                  </a:lnTo>
                  <a:lnTo>
                    <a:pt x="0" y="110"/>
                  </a:lnTo>
                  <a:lnTo>
                    <a:pt x="4" y="76"/>
                  </a:lnTo>
                  <a:lnTo>
                    <a:pt x="20" y="46"/>
                  </a:lnTo>
                  <a:lnTo>
                    <a:pt x="44" y="22"/>
                  </a:lnTo>
                  <a:lnTo>
                    <a:pt x="74" y="6"/>
                  </a:lnTo>
                  <a:lnTo>
                    <a:pt x="10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8" name="Freeform 38">
              <a:extLst>
                <a:ext uri="{FF2B5EF4-FFF2-40B4-BE49-F238E27FC236}">
                  <a16:creationId xmlns:a16="http://schemas.microsoft.com/office/drawing/2014/main" id="{73757FC2-A36E-C16F-3A95-8ED6BDE89424}"/>
                </a:ext>
              </a:extLst>
            </p:cNvPr>
            <p:cNvSpPr>
              <a:spLocks/>
            </p:cNvSpPr>
            <p:nvPr/>
          </p:nvSpPr>
          <p:spPr bwMode="auto">
            <a:xfrm>
              <a:off x="4569606" y="2386196"/>
              <a:ext cx="14272" cy="66678"/>
            </a:xfrm>
            <a:custGeom>
              <a:avLst/>
              <a:gdLst>
                <a:gd name="T0" fmla="*/ 109 w 219"/>
                <a:gd name="T1" fmla="*/ 0 h 1093"/>
                <a:gd name="T2" fmla="*/ 145 w 219"/>
                <a:gd name="T3" fmla="*/ 4 h 1093"/>
                <a:gd name="T4" fmla="*/ 175 w 219"/>
                <a:gd name="T5" fmla="*/ 20 h 1093"/>
                <a:gd name="T6" fmla="*/ 197 w 219"/>
                <a:gd name="T7" fmla="*/ 44 h 1093"/>
                <a:gd name="T8" fmla="*/ 213 w 219"/>
                <a:gd name="T9" fmla="*/ 74 h 1093"/>
                <a:gd name="T10" fmla="*/ 219 w 219"/>
                <a:gd name="T11" fmla="*/ 110 h 1093"/>
                <a:gd name="T12" fmla="*/ 219 w 219"/>
                <a:gd name="T13" fmla="*/ 983 h 1093"/>
                <a:gd name="T14" fmla="*/ 213 w 219"/>
                <a:gd name="T15" fmla="*/ 1017 h 1093"/>
                <a:gd name="T16" fmla="*/ 197 w 219"/>
                <a:gd name="T17" fmla="*/ 1047 h 1093"/>
                <a:gd name="T18" fmla="*/ 175 w 219"/>
                <a:gd name="T19" fmla="*/ 1071 h 1093"/>
                <a:gd name="T20" fmla="*/ 145 w 219"/>
                <a:gd name="T21" fmla="*/ 1087 h 1093"/>
                <a:gd name="T22" fmla="*/ 109 w 219"/>
                <a:gd name="T23" fmla="*/ 1093 h 1093"/>
                <a:gd name="T24" fmla="*/ 76 w 219"/>
                <a:gd name="T25" fmla="*/ 1087 h 1093"/>
                <a:gd name="T26" fmla="*/ 46 w 219"/>
                <a:gd name="T27" fmla="*/ 1071 h 1093"/>
                <a:gd name="T28" fmla="*/ 22 w 219"/>
                <a:gd name="T29" fmla="*/ 1047 h 1093"/>
                <a:gd name="T30" fmla="*/ 6 w 219"/>
                <a:gd name="T31" fmla="*/ 1017 h 1093"/>
                <a:gd name="T32" fmla="*/ 0 w 219"/>
                <a:gd name="T33" fmla="*/ 983 h 1093"/>
                <a:gd name="T34" fmla="*/ 0 w 219"/>
                <a:gd name="T35" fmla="*/ 110 h 1093"/>
                <a:gd name="T36" fmla="*/ 6 w 219"/>
                <a:gd name="T37" fmla="*/ 74 h 1093"/>
                <a:gd name="T38" fmla="*/ 22 w 219"/>
                <a:gd name="T39" fmla="*/ 44 h 1093"/>
                <a:gd name="T40" fmla="*/ 46 w 219"/>
                <a:gd name="T41" fmla="*/ 20 h 1093"/>
                <a:gd name="T42" fmla="*/ 76 w 219"/>
                <a:gd name="T43" fmla="*/ 4 h 1093"/>
                <a:gd name="T44" fmla="*/ 109 w 219"/>
                <a:gd name="T4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1093">
                  <a:moveTo>
                    <a:pt x="109" y="0"/>
                  </a:moveTo>
                  <a:lnTo>
                    <a:pt x="145" y="4"/>
                  </a:lnTo>
                  <a:lnTo>
                    <a:pt x="175" y="20"/>
                  </a:lnTo>
                  <a:lnTo>
                    <a:pt x="197" y="44"/>
                  </a:lnTo>
                  <a:lnTo>
                    <a:pt x="213" y="74"/>
                  </a:lnTo>
                  <a:lnTo>
                    <a:pt x="219" y="110"/>
                  </a:lnTo>
                  <a:lnTo>
                    <a:pt x="219" y="983"/>
                  </a:lnTo>
                  <a:lnTo>
                    <a:pt x="213" y="1017"/>
                  </a:lnTo>
                  <a:lnTo>
                    <a:pt x="197" y="1047"/>
                  </a:lnTo>
                  <a:lnTo>
                    <a:pt x="175" y="1071"/>
                  </a:lnTo>
                  <a:lnTo>
                    <a:pt x="145" y="1087"/>
                  </a:lnTo>
                  <a:lnTo>
                    <a:pt x="109" y="1093"/>
                  </a:lnTo>
                  <a:lnTo>
                    <a:pt x="76" y="1087"/>
                  </a:lnTo>
                  <a:lnTo>
                    <a:pt x="46" y="1071"/>
                  </a:lnTo>
                  <a:lnTo>
                    <a:pt x="22" y="1047"/>
                  </a:lnTo>
                  <a:lnTo>
                    <a:pt x="6" y="1017"/>
                  </a:lnTo>
                  <a:lnTo>
                    <a:pt x="0" y="983"/>
                  </a:lnTo>
                  <a:lnTo>
                    <a:pt x="0" y="110"/>
                  </a:lnTo>
                  <a:lnTo>
                    <a:pt x="6" y="74"/>
                  </a:lnTo>
                  <a:lnTo>
                    <a:pt x="22" y="44"/>
                  </a:lnTo>
                  <a:lnTo>
                    <a:pt x="46" y="20"/>
                  </a:lnTo>
                  <a:lnTo>
                    <a:pt x="76"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9" name="Freeform 39">
              <a:extLst>
                <a:ext uri="{FF2B5EF4-FFF2-40B4-BE49-F238E27FC236}">
                  <a16:creationId xmlns:a16="http://schemas.microsoft.com/office/drawing/2014/main" id="{C626C08C-4E39-9036-16AF-F9DA38128194}"/>
                </a:ext>
              </a:extLst>
            </p:cNvPr>
            <p:cNvSpPr>
              <a:spLocks noEditPoints="1"/>
            </p:cNvSpPr>
            <p:nvPr/>
          </p:nvSpPr>
          <p:spPr bwMode="auto">
            <a:xfrm>
              <a:off x="4533990" y="2466308"/>
              <a:ext cx="78564" cy="73395"/>
            </a:xfrm>
            <a:custGeom>
              <a:avLst/>
              <a:gdLst>
                <a:gd name="T0" fmla="*/ 531 w 1201"/>
                <a:gd name="T1" fmla="*/ 224 h 1201"/>
                <a:gd name="T2" fmla="*/ 408 w 1201"/>
                <a:gd name="T3" fmla="*/ 270 h 1201"/>
                <a:gd name="T4" fmla="*/ 308 w 1201"/>
                <a:gd name="T5" fmla="*/ 354 h 1201"/>
                <a:gd name="T6" fmla="*/ 241 w 1201"/>
                <a:gd name="T7" fmla="*/ 467 h 1201"/>
                <a:gd name="T8" fmla="*/ 217 w 1201"/>
                <a:gd name="T9" fmla="*/ 600 h 1201"/>
                <a:gd name="T10" fmla="*/ 241 w 1201"/>
                <a:gd name="T11" fmla="*/ 734 h 1201"/>
                <a:gd name="T12" fmla="*/ 308 w 1201"/>
                <a:gd name="T13" fmla="*/ 847 h 1201"/>
                <a:gd name="T14" fmla="*/ 408 w 1201"/>
                <a:gd name="T15" fmla="*/ 931 h 1201"/>
                <a:gd name="T16" fmla="*/ 531 w 1201"/>
                <a:gd name="T17" fmla="*/ 976 h 1201"/>
                <a:gd name="T18" fmla="*/ 668 w 1201"/>
                <a:gd name="T19" fmla="*/ 976 h 1201"/>
                <a:gd name="T20" fmla="*/ 794 w 1201"/>
                <a:gd name="T21" fmla="*/ 931 h 1201"/>
                <a:gd name="T22" fmla="*/ 893 w 1201"/>
                <a:gd name="T23" fmla="*/ 847 h 1201"/>
                <a:gd name="T24" fmla="*/ 959 w 1201"/>
                <a:gd name="T25" fmla="*/ 734 h 1201"/>
                <a:gd name="T26" fmla="*/ 983 w 1201"/>
                <a:gd name="T27" fmla="*/ 600 h 1201"/>
                <a:gd name="T28" fmla="*/ 959 w 1201"/>
                <a:gd name="T29" fmla="*/ 467 h 1201"/>
                <a:gd name="T30" fmla="*/ 893 w 1201"/>
                <a:gd name="T31" fmla="*/ 354 h 1201"/>
                <a:gd name="T32" fmla="*/ 794 w 1201"/>
                <a:gd name="T33" fmla="*/ 270 h 1201"/>
                <a:gd name="T34" fmla="*/ 668 w 1201"/>
                <a:gd name="T35" fmla="*/ 224 h 1201"/>
                <a:gd name="T36" fmla="*/ 601 w 1201"/>
                <a:gd name="T37" fmla="*/ 0 h 1201"/>
                <a:gd name="T38" fmla="*/ 760 w 1201"/>
                <a:gd name="T39" fmla="*/ 21 h 1201"/>
                <a:gd name="T40" fmla="*/ 903 w 1201"/>
                <a:gd name="T41" fmla="*/ 81 h 1201"/>
                <a:gd name="T42" fmla="*/ 1024 w 1201"/>
                <a:gd name="T43" fmla="*/ 175 h 1201"/>
                <a:gd name="T44" fmla="*/ 1120 w 1201"/>
                <a:gd name="T45" fmla="*/ 296 h 1201"/>
                <a:gd name="T46" fmla="*/ 1180 w 1201"/>
                <a:gd name="T47" fmla="*/ 441 h 1201"/>
                <a:gd name="T48" fmla="*/ 1201 w 1201"/>
                <a:gd name="T49" fmla="*/ 600 h 1201"/>
                <a:gd name="T50" fmla="*/ 1180 w 1201"/>
                <a:gd name="T51" fmla="*/ 760 h 1201"/>
                <a:gd name="T52" fmla="*/ 1118 w 1201"/>
                <a:gd name="T53" fmla="*/ 903 h 1201"/>
                <a:gd name="T54" fmla="*/ 1024 w 1201"/>
                <a:gd name="T55" fmla="*/ 1024 h 1201"/>
                <a:gd name="T56" fmla="*/ 903 w 1201"/>
                <a:gd name="T57" fmla="*/ 1120 h 1201"/>
                <a:gd name="T58" fmla="*/ 760 w 1201"/>
                <a:gd name="T59" fmla="*/ 1179 h 1201"/>
                <a:gd name="T60" fmla="*/ 601 w 1201"/>
                <a:gd name="T61" fmla="*/ 1201 h 1201"/>
                <a:gd name="T62" fmla="*/ 440 w 1201"/>
                <a:gd name="T63" fmla="*/ 1179 h 1201"/>
                <a:gd name="T64" fmla="*/ 296 w 1201"/>
                <a:gd name="T65" fmla="*/ 1120 h 1201"/>
                <a:gd name="T66" fmla="*/ 175 w 1201"/>
                <a:gd name="T67" fmla="*/ 1024 h 1201"/>
                <a:gd name="T68" fmla="*/ 82 w 1201"/>
                <a:gd name="T69" fmla="*/ 903 h 1201"/>
                <a:gd name="T70" fmla="*/ 20 w 1201"/>
                <a:gd name="T71" fmla="*/ 760 h 1201"/>
                <a:gd name="T72" fmla="*/ 0 w 1201"/>
                <a:gd name="T73" fmla="*/ 600 h 1201"/>
                <a:gd name="T74" fmla="*/ 20 w 1201"/>
                <a:gd name="T75" fmla="*/ 441 h 1201"/>
                <a:gd name="T76" fmla="*/ 82 w 1201"/>
                <a:gd name="T77" fmla="*/ 296 h 1201"/>
                <a:gd name="T78" fmla="*/ 175 w 1201"/>
                <a:gd name="T79" fmla="*/ 175 h 1201"/>
                <a:gd name="T80" fmla="*/ 296 w 1201"/>
                <a:gd name="T81" fmla="*/ 81 h 1201"/>
                <a:gd name="T82" fmla="*/ 440 w 1201"/>
                <a:gd name="T83" fmla="*/ 21 h 1201"/>
                <a:gd name="T84" fmla="*/ 601 w 1201"/>
                <a:gd name="T85"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1" h="1201">
                  <a:moveTo>
                    <a:pt x="601" y="218"/>
                  </a:moveTo>
                  <a:lnTo>
                    <a:pt x="531" y="224"/>
                  </a:lnTo>
                  <a:lnTo>
                    <a:pt x="467" y="242"/>
                  </a:lnTo>
                  <a:lnTo>
                    <a:pt x="408" y="270"/>
                  </a:lnTo>
                  <a:lnTo>
                    <a:pt x="354" y="308"/>
                  </a:lnTo>
                  <a:lnTo>
                    <a:pt x="308" y="354"/>
                  </a:lnTo>
                  <a:lnTo>
                    <a:pt x="271" y="407"/>
                  </a:lnTo>
                  <a:lnTo>
                    <a:pt x="241" y="467"/>
                  </a:lnTo>
                  <a:lnTo>
                    <a:pt x="225" y="531"/>
                  </a:lnTo>
                  <a:lnTo>
                    <a:pt x="217" y="600"/>
                  </a:lnTo>
                  <a:lnTo>
                    <a:pt x="225" y="668"/>
                  </a:lnTo>
                  <a:lnTo>
                    <a:pt x="241" y="734"/>
                  </a:lnTo>
                  <a:lnTo>
                    <a:pt x="271" y="793"/>
                  </a:lnTo>
                  <a:lnTo>
                    <a:pt x="308" y="847"/>
                  </a:lnTo>
                  <a:lnTo>
                    <a:pt x="354" y="893"/>
                  </a:lnTo>
                  <a:lnTo>
                    <a:pt x="408" y="931"/>
                  </a:lnTo>
                  <a:lnTo>
                    <a:pt x="467" y="959"/>
                  </a:lnTo>
                  <a:lnTo>
                    <a:pt x="531" y="976"/>
                  </a:lnTo>
                  <a:lnTo>
                    <a:pt x="601" y="982"/>
                  </a:lnTo>
                  <a:lnTo>
                    <a:pt x="668" y="976"/>
                  </a:lnTo>
                  <a:lnTo>
                    <a:pt x="734" y="959"/>
                  </a:lnTo>
                  <a:lnTo>
                    <a:pt x="794" y="931"/>
                  </a:lnTo>
                  <a:lnTo>
                    <a:pt x="847" y="893"/>
                  </a:lnTo>
                  <a:lnTo>
                    <a:pt x="893" y="847"/>
                  </a:lnTo>
                  <a:lnTo>
                    <a:pt x="931" y="793"/>
                  </a:lnTo>
                  <a:lnTo>
                    <a:pt x="959" y="734"/>
                  </a:lnTo>
                  <a:lnTo>
                    <a:pt x="977" y="668"/>
                  </a:lnTo>
                  <a:lnTo>
                    <a:pt x="983" y="600"/>
                  </a:lnTo>
                  <a:lnTo>
                    <a:pt x="977" y="531"/>
                  </a:lnTo>
                  <a:lnTo>
                    <a:pt x="959" y="467"/>
                  </a:lnTo>
                  <a:lnTo>
                    <a:pt x="931" y="407"/>
                  </a:lnTo>
                  <a:lnTo>
                    <a:pt x="893" y="354"/>
                  </a:lnTo>
                  <a:lnTo>
                    <a:pt x="847" y="308"/>
                  </a:lnTo>
                  <a:lnTo>
                    <a:pt x="794" y="270"/>
                  </a:lnTo>
                  <a:lnTo>
                    <a:pt x="734" y="242"/>
                  </a:lnTo>
                  <a:lnTo>
                    <a:pt x="668" y="224"/>
                  </a:lnTo>
                  <a:lnTo>
                    <a:pt x="601" y="218"/>
                  </a:lnTo>
                  <a:close/>
                  <a:moveTo>
                    <a:pt x="601" y="0"/>
                  </a:moveTo>
                  <a:lnTo>
                    <a:pt x="682" y="6"/>
                  </a:lnTo>
                  <a:lnTo>
                    <a:pt x="760" y="21"/>
                  </a:lnTo>
                  <a:lnTo>
                    <a:pt x="833" y="45"/>
                  </a:lnTo>
                  <a:lnTo>
                    <a:pt x="903" y="81"/>
                  </a:lnTo>
                  <a:lnTo>
                    <a:pt x="967" y="125"/>
                  </a:lnTo>
                  <a:lnTo>
                    <a:pt x="1024" y="175"/>
                  </a:lnTo>
                  <a:lnTo>
                    <a:pt x="1076" y="232"/>
                  </a:lnTo>
                  <a:lnTo>
                    <a:pt x="1120" y="296"/>
                  </a:lnTo>
                  <a:lnTo>
                    <a:pt x="1154" y="366"/>
                  </a:lnTo>
                  <a:lnTo>
                    <a:pt x="1180" y="441"/>
                  </a:lnTo>
                  <a:lnTo>
                    <a:pt x="1195" y="519"/>
                  </a:lnTo>
                  <a:lnTo>
                    <a:pt x="1201" y="600"/>
                  </a:lnTo>
                  <a:lnTo>
                    <a:pt x="1195" y="682"/>
                  </a:lnTo>
                  <a:lnTo>
                    <a:pt x="1180" y="760"/>
                  </a:lnTo>
                  <a:lnTo>
                    <a:pt x="1154" y="833"/>
                  </a:lnTo>
                  <a:lnTo>
                    <a:pt x="1118" y="903"/>
                  </a:lnTo>
                  <a:lnTo>
                    <a:pt x="1076" y="967"/>
                  </a:lnTo>
                  <a:lnTo>
                    <a:pt x="1024" y="1024"/>
                  </a:lnTo>
                  <a:lnTo>
                    <a:pt x="967" y="1076"/>
                  </a:lnTo>
                  <a:lnTo>
                    <a:pt x="903" y="1120"/>
                  </a:lnTo>
                  <a:lnTo>
                    <a:pt x="833" y="1154"/>
                  </a:lnTo>
                  <a:lnTo>
                    <a:pt x="760" y="1179"/>
                  </a:lnTo>
                  <a:lnTo>
                    <a:pt x="682" y="1195"/>
                  </a:lnTo>
                  <a:lnTo>
                    <a:pt x="601" y="1201"/>
                  </a:lnTo>
                  <a:lnTo>
                    <a:pt x="519" y="1195"/>
                  </a:lnTo>
                  <a:lnTo>
                    <a:pt x="440" y="1179"/>
                  </a:lnTo>
                  <a:lnTo>
                    <a:pt x="366" y="1154"/>
                  </a:lnTo>
                  <a:lnTo>
                    <a:pt x="296" y="1120"/>
                  </a:lnTo>
                  <a:lnTo>
                    <a:pt x="233" y="1076"/>
                  </a:lnTo>
                  <a:lnTo>
                    <a:pt x="175" y="1024"/>
                  </a:lnTo>
                  <a:lnTo>
                    <a:pt x="125" y="967"/>
                  </a:lnTo>
                  <a:lnTo>
                    <a:pt x="82" y="903"/>
                  </a:lnTo>
                  <a:lnTo>
                    <a:pt x="46" y="833"/>
                  </a:lnTo>
                  <a:lnTo>
                    <a:pt x="20" y="760"/>
                  </a:lnTo>
                  <a:lnTo>
                    <a:pt x="4" y="682"/>
                  </a:lnTo>
                  <a:lnTo>
                    <a:pt x="0" y="600"/>
                  </a:lnTo>
                  <a:lnTo>
                    <a:pt x="4" y="519"/>
                  </a:lnTo>
                  <a:lnTo>
                    <a:pt x="20" y="441"/>
                  </a:lnTo>
                  <a:lnTo>
                    <a:pt x="46" y="366"/>
                  </a:lnTo>
                  <a:lnTo>
                    <a:pt x="82" y="296"/>
                  </a:lnTo>
                  <a:lnTo>
                    <a:pt x="125" y="232"/>
                  </a:lnTo>
                  <a:lnTo>
                    <a:pt x="175" y="175"/>
                  </a:lnTo>
                  <a:lnTo>
                    <a:pt x="233" y="125"/>
                  </a:lnTo>
                  <a:lnTo>
                    <a:pt x="296" y="81"/>
                  </a:lnTo>
                  <a:lnTo>
                    <a:pt x="366" y="45"/>
                  </a:lnTo>
                  <a:lnTo>
                    <a:pt x="440" y="21"/>
                  </a:lnTo>
                  <a:lnTo>
                    <a:pt x="519" y="6"/>
                  </a:lnTo>
                  <a:lnTo>
                    <a:pt x="6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0" name="Freeform 40">
              <a:extLst>
                <a:ext uri="{FF2B5EF4-FFF2-40B4-BE49-F238E27FC236}">
                  <a16:creationId xmlns:a16="http://schemas.microsoft.com/office/drawing/2014/main" id="{BA535205-33E8-492B-2FCA-C00082EDB543}"/>
                </a:ext>
              </a:extLst>
            </p:cNvPr>
            <p:cNvSpPr>
              <a:spLocks noEditPoints="1"/>
            </p:cNvSpPr>
            <p:nvPr/>
          </p:nvSpPr>
          <p:spPr bwMode="auto">
            <a:xfrm>
              <a:off x="4591080" y="2532986"/>
              <a:ext cx="92967" cy="86706"/>
            </a:xfrm>
            <a:custGeom>
              <a:avLst/>
              <a:gdLst>
                <a:gd name="T0" fmla="*/ 639 w 1420"/>
                <a:gd name="T1" fmla="*/ 225 h 1420"/>
                <a:gd name="T2" fmla="*/ 503 w 1420"/>
                <a:gd name="T3" fmla="*/ 264 h 1420"/>
                <a:gd name="T4" fmla="*/ 388 w 1420"/>
                <a:gd name="T5" fmla="*/ 340 h 1420"/>
                <a:gd name="T6" fmla="*/ 299 w 1420"/>
                <a:gd name="T7" fmla="*/ 442 h 1420"/>
                <a:gd name="T8" fmla="*/ 239 w 1420"/>
                <a:gd name="T9" fmla="*/ 569 h 1420"/>
                <a:gd name="T10" fmla="*/ 219 w 1420"/>
                <a:gd name="T11" fmla="*/ 710 h 1420"/>
                <a:gd name="T12" fmla="*/ 239 w 1420"/>
                <a:gd name="T13" fmla="*/ 851 h 1420"/>
                <a:gd name="T14" fmla="*/ 299 w 1420"/>
                <a:gd name="T15" fmla="*/ 979 h 1420"/>
                <a:gd name="T16" fmla="*/ 388 w 1420"/>
                <a:gd name="T17" fmla="*/ 1082 h 1420"/>
                <a:gd name="T18" fmla="*/ 503 w 1420"/>
                <a:gd name="T19" fmla="*/ 1156 h 1420"/>
                <a:gd name="T20" fmla="*/ 639 w 1420"/>
                <a:gd name="T21" fmla="*/ 1198 h 1420"/>
                <a:gd name="T22" fmla="*/ 784 w 1420"/>
                <a:gd name="T23" fmla="*/ 1198 h 1420"/>
                <a:gd name="T24" fmla="*/ 917 w 1420"/>
                <a:gd name="T25" fmla="*/ 1156 h 1420"/>
                <a:gd name="T26" fmla="*/ 1033 w 1420"/>
                <a:gd name="T27" fmla="*/ 1082 h 1420"/>
                <a:gd name="T28" fmla="*/ 1122 w 1420"/>
                <a:gd name="T29" fmla="*/ 979 h 1420"/>
                <a:gd name="T30" fmla="*/ 1182 w 1420"/>
                <a:gd name="T31" fmla="*/ 851 h 1420"/>
                <a:gd name="T32" fmla="*/ 1202 w 1420"/>
                <a:gd name="T33" fmla="*/ 710 h 1420"/>
                <a:gd name="T34" fmla="*/ 1182 w 1420"/>
                <a:gd name="T35" fmla="*/ 569 h 1420"/>
                <a:gd name="T36" fmla="*/ 1122 w 1420"/>
                <a:gd name="T37" fmla="*/ 442 h 1420"/>
                <a:gd name="T38" fmla="*/ 1033 w 1420"/>
                <a:gd name="T39" fmla="*/ 340 h 1420"/>
                <a:gd name="T40" fmla="*/ 917 w 1420"/>
                <a:gd name="T41" fmla="*/ 264 h 1420"/>
                <a:gd name="T42" fmla="*/ 784 w 1420"/>
                <a:gd name="T43" fmla="*/ 225 h 1420"/>
                <a:gd name="T44" fmla="*/ 710 w 1420"/>
                <a:gd name="T45" fmla="*/ 0 h 1420"/>
                <a:gd name="T46" fmla="*/ 885 w 1420"/>
                <a:gd name="T47" fmla="*/ 22 h 1420"/>
                <a:gd name="T48" fmla="*/ 1044 w 1420"/>
                <a:gd name="T49" fmla="*/ 83 h 1420"/>
                <a:gd name="T50" fmla="*/ 1182 w 1420"/>
                <a:gd name="T51" fmla="*/ 179 h 1420"/>
                <a:gd name="T52" fmla="*/ 1293 w 1420"/>
                <a:gd name="T53" fmla="*/ 304 h 1420"/>
                <a:gd name="T54" fmla="*/ 1373 w 1420"/>
                <a:gd name="T55" fmla="*/ 453 h 1420"/>
                <a:gd name="T56" fmla="*/ 1414 w 1420"/>
                <a:gd name="T57" fmla="*/ 621 h 1420"/>
                <a:gd name="T58" fmla="*/ 1414 w 1420"/>
                <a:gd name="T59" fmla="*/ 800 h 1420"/>
                <a:gd name="T60" fmla="*/ 1373 w 1420"/>
                <a:gd name="T61" fmla="*/ 967 h 1420"/>
                <a:gd name="T62" fmla="*/ 1293 w 1420"/>
                <a:gd name="T63" fmla="*/ 1116 h 1420"/>
                <a:gd name="T64" fmla="*/ 1182 w 1420"/>
                <a:gd name="T65" fmla="*/ 1241 h 1420"/>
                <a:gd name="T66" fmla="*/ 1044 w 1420"/>
                <a:gd name="T67" fmla="*/ 1337 h 1420"/>
                <a:gd name="T68" fmla="*/ 885 w 1420"/>
                <a:gd name="T69" fmla="*/ 1398 h 1420"/>
                <a:gd name="T70" fmla="*/ 710 w 1420"/>
                <a:gd name="T71" fmla="*/ 1420 h 1420"/>
                <a:gd name="T72" fmla="*/ 535 w 1420"/>
                <a:gd name="T73" fmla="*/ 1398 h 1420"/>
                <a:gd name="T74" fmla="*/ 376 w 1420"/>
                <a:gd name="T75" fmla="*/ 1337 h 1420"/>
                <a:gd name="T76" fmla="*/ 239 w 1420"/>
                <a:gd name="T77" fmla="*/ 1241 h 1420"/>
                <a:gd name="T78" fmla="*/ 128 w 1420"/>
                <a:gd name="T79" fmla="*/ 1116 h 1420"/>
                <a:gd name="T80" fmla="*/ 48 w 1420"/>
                <a:gd name="T81" fmla="*/ 967 h 1420"/>
                <a:gd name="T82" fmla="*/ 6 w 1420"/>
                <a:gd name="T83" fmla="*/ 800 h 1420"/>
                <a:gd name="T84" fmla="*/ 6 w 1420"/>
                <a:gd name="T85" fmla="*/ 621 h 1420"/>
                <a:gd name="T86" fmla="*/ 48 w 1420"/>
                <a:gd name="T87" fmla="*/ 453 h 1420"/>
                <a:gd name="T88" fmla="*/ 128 w 1420"/>
                <a:gd name="T89" fmla="*/ 304 h 1420"/>
                <a:gd name="T90" fmla="*/ 239 w 1420"/>
                <a:gd name="T91" fmla="*/ 179 h 1420"/>
                <a:gd name="T92" fmla="*/ 376 w 1420"/>
                <a:gd name="T93" fmla="*/ 83 h 1420"/>
                <a:gd name="T94" fmla="*/ 535 w 1420"/>
                <a:gd name="T95" fmla="*/ 22 h 1420"/>
                <a:gd name="T96" fmla="*/ 710 w 1420"/>
                <a:gd name="T97"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1420">
                  <a:moveTo>
                    <a:pt x="710" y="219"/>
                  </a:moveTo>
                  <a:lnTo>
                    <a:pt x="639" y="225"/>
                  </a:lnTo>
                  <a:lnTo>
                    <a:pt x="569" y="239"/>
                  </a:lnTo>
                  <a:lnTo>
                    <a:pt x="503" y="264"/>
                  </a:lnTo>
                  <a:lnTo>
                    <a:pt x="442" y="298"/>
                  </a:lnTo>
                  <a:lnTo>
                    <a:pt x="388" y="340"/>
                  </a:lnTo>
                  <a:lnTo>
                    <a:pt x="338" y="388"/>
                  </a:lnTo>
                  <a:lnTo>
                    <a:pt x="299" y="442"/>
                  </a:lnTo>
                  <a:lnTo>
                    <a:pt x="265" y="503"/>
                  </a:lnTo>
                  <a:lnTo>
                    <a:pt x="239" y="569"/>
                  </a:lnTo>
                  <a:lnTo>
                    <a:pt x="225" y="638"/>
                  </a:lnTo>
                  <a:lnTo>
                    <a:pt x="219" y="710"/>
                  </a:lnTo>
                  <a:lnTo>
                    <a:pt x="225" y="784"/>
                  </a:lnTo>
                  <a:lnTo>
                    <a:pt x="239" y="851"/>
                  </a:lnTo>
                  <a:lnTo>
                    <a:pt x="265" y="917"/>
                  </a:lnTo>
                  <a:lnTo>
                    <a:pt x="299" y="979"/>
                  </a:lnTo>
                  <a:lnTo>
                    <a:pt x="338" y="1032"/>
                  </a:lnTo>
                  <a:lnTo>
                    <a:pt x="388" y="1082"/>
                  </a:lnTo>
                  <a:lnTo>
                    <a:pt x="442" y="1122"/>
                  </a:lnTo>
                  <a:lnTo>
                    <a:pt x="503" y="1156"/>
                  </a:lnTo>
                  <a:lnTo>
                    <a:pt x="569" y="1182"/>
                  </a:lnTo>
                  <a:lnTo>
                    <a:pt x="639" y="1198"/>
                  </a:lnTo>
                  <a:lnTo>
                    <a:pt x="710" y="1202"/>
                  </a:lnTo>
                  <a:lnTo>
                    <a:pt x="784" y="1198"/>
                  </a:lnTo>
                  <a:lnTo>
                    <a:pt x="852" y="1182"/>
                  </a:lnTo>
                  <a:lnTo>
                    <a:pt x="917" y="1156"/>
                  </a:lnTo>
                  <a:lnTo>
                    <a:pt x="979" y="1122"/>
                  </a:lnTo>
                  <a:lnTo>
                    <a:pt x="1033" y="1082"/>
                  </a:lnTo>
                  <a:lnTo>
                    <a:pt x="1082" y="1032"/>
                  </a:lnTo>
                  <a:lnTo>
                    <a:pt x="1122" y="979"/>
                  </a:lnTo>
                  <a:lnTo>
                    <a:pt x="1156" y="917"/>
                  </a:lnTo>
                  <a:lnTo>
                    <a:pt x="1182" y="851"/>
                  </a:lnTo>
                  <a:lnTo>
                    <a:pt x="1198" y="784"/>
                  </a:lnTo>
                  <a:lnTo>
                    <a:pt x="1202" y="710"/>
                  </a:lnTo>
                  <a:lnTo>
                    <a:pt x="1198" y="638"/>
                  </a:lnTo>
                  <a:lnTo>
                    <a:pt x="1182" y="569"/>
                  </a:lnTo>
                  <a:lnTo>
                    <a:pt x="1156" y="503"/>
                  </a:lnTo>
                  <a:lnTo>
                    <a:pt x="1122" y="442"/>
                  </a:lnTo>
                  <a:lnTo>
                    <a:pt x="1082" y="388"/>
                  </a:lnTo>
                  <a:lnTo>
                    <a:pt x="1033" y="340"/>
                  </a:lnTo>
                  <a:lnTo>
                    <a:pt x="979" y="298"/>
                  </a:lnTo>
                  <a:lnTo>
                    <a:pt x="917" y="264"/>
                  </a:lnTo>
                  <a:lnTo>
                    <a:pt x="852" y="239"/>
                  </a:lnTo>
                  <a:lnTo>
                    <a:pt x="784" y="225"/>
                  </a:lnTo>
                  <a:lnTo>
                    <a:pt x="710" y="219"/>
                  </a:lnTo>
                  <a:close/>
                  <a:moveTo>
                    <a:pt x="710" y="0"/>
                  </a:moveTo>
                  <a:lnTo>
                    <a:pt x="800" y="6"/>
                  </a:lnTo>
                  <a:lnTo>
                    <a:pt x="885" y="22"/>
                  </a:lnTo>
                  <a:lnTo>
                    <a:pt x="967" y="48"/>
                  </a:lnTo>
                  <a:lnTo>
                    <a:pt x="1044" y="83"/>
                  </a:lnTo>
                  <a:lnTo>
                    <a:pt x="1116" y="127"/>
                  </a:lnTo>
                  <a:lnTo>
                    <a:pt x="1182" y="179"/>
                  </a:lnTo>
                  <a:lnTo>
                    <a:pt x="1241" y="239"/>
                  </a:lnTo>
                  <a:lnTo>
                    <a:pt x="1293" y="304"/>
                  </a:lnTo>
                  <a:lnTo>
                    <a:pt x="1337" y="376"/>
                  </a:lnTo>
                  <a:lnTo>
                    <a:pt x="1373" y="453"/>
                  </a:lnTo>
                  <a:lnTo>
                    <a:pt x="1399" y="535"/>
                  </a:lnTo>
                  <a:lnTo>
                    <a:pt x="1414" y="621"/>
                  </a:lnTo>
                  <a:lnTo>
                    <a:pt x="1420" y="710"/>
                  </a:lnTo>
                  <a:lnTo>
                    <a:pt x="1414" y="800"/>
                  </a:lnTo>
                  <a:lnTo>
                    <a:pt x="1399" y="885"/>
                  </a:lnTo>
                  <a:lnTo>
                    <a:pt x="1373" y="967"/>
                  </a:lnTo>
                  <a:lnTo>
                    <a:pt x="1337" y="1044"/>
                  </a:lnTo>
                  <a:lnTo>
                    <a:pt x="1293" y="1116"/>
                  </a:lnTo>
                  <a:lnTo>
                    <a:pt x="1241" y="1182"/>
                  </a:lnTo>
                  <a:lnTo>
                    <a:pt x="1182" y="1241"/>
                  </a:lnTo>
                  <a:lnTo>
                    <a:pt x="1116" y="1293"/>
                  </a:lnTo>
                  <a:lnTo>
                    <a:pt x="1044" y="1337"/>
                  </a:lnTo>
                  <a:lnTo>
                    <a:pt x="967" y="1373"/>
                  </a:lnTo>
                  <a:lnTo>
                    <a:pt x="885" y="1398"/>
                  </a:lnTo>
                  <a:lnTo>
                    <a:pt x="800" y="1414"/>
                  </a:lnTo>
                  <a:lnTo>
                    <a:pt x="710" y="1420"/>
                  </a:lnTo>
                  <a:lnTo>
                    <a:pt x="621" y="1414"/>
                  </a:lnTo>
                  <a:lnTo>
                    <a:pt x="535" y="1398"/>
                  </a:lnTo>
                  <a:lnTo>
                    <a:pt x="454" y="1373"/>
                  </a:lnTo>
                  <a:lnTo>
                    <a:pt x="376" y="1337"/>
                  </a:lnTo>
                  <a:lnTo>
                    <a:pt x="305" y="1293"/>
                  </a:lnTo>
                  <a:lnTo>
                    <a:pt x="239" y="1241"/>
                  </a:lnTo>
                  <a:lnTo>
                    <a:pt x="179" y="1182"/>
                  </a:lnTo>
                  <a:lnTo>
                    <a:pt x="128" y="1116"/>
                  </a:lnTo>
                  <a:lnTo>
                    <a:pt x="84" y="1044"/>
                  </a:lnTo>
                  <a:lnTo>
                    <a:pt x="48" y="967"/>
                  </a:lnTo>
                  <a:lnTo>
                    <a:pt x="22" y="885"/>
                  </a:lnTo>
                  <a:lnTo>
                    <a:pt x="6" y="800"/>
                  </a:lnTo>
                  <a:lnTo>
                    <a:pt x="0" y="710"/>
                  </a:lnTo>
                  <a:lnTo>
                    <a:pt x="6" y="621"/>
                  </a:lnTo>
                  <a:lnTo>
                    <a:pt x="22" y="535"/>
                  </a:lnTo>
                  <a:lnTo>
                    <a:pt x="48" y="453"/>
                  </a:lnTo>
                  <a:lnTo>
                    <a:pt x="84" y="376"/>
                  </a:lnTo>
                  <a:lnTo>
                    <a:pt x="128" y="304"/>
                  </a:lnTo>
                  <a:lnTo>
                    <a:pt x="179" y="239"/>
                  </a:lnTo>
                  <a:lnTo>
                    <a:pt x="239" y="179"/>
                  </a:lnTo>
                  <a:lnTo>
                    <a:pt x="305" y="127"/>
                  </a:lnTo>
                  <a:lnTo>
                    <a:pt x="376" y="83"/>
                  </a:lnTo>
                  <a:lnTo>
                    <a:pt x="454" y="48"/>
                  </a:lnTo>
                  <a:lnTo>
                    <a:pt x="535" y="22"/>
                  </a:lnTo>
                  <a:lnTo>
                    <a:pt x="621" y="6"/>
                  </a:lnTo>
                  <a:lnTo>
                    <a:pt x="7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1" name="Freeform 41">
              <a:extLst>
                <a:ext uri="{FF2B5EF4-FFF2-40B4-BE49-F238E27FC236}">
                  <a16:creationId xmlns:a16="http://schemas.microsoft.com/office/drawing/2014/main" id="{A1C45837-A3AC-1BA4-3504-D5C59232B0F3}"/>
                </a:ext>
              </a:extLst>
            </p:cNvPr>
            <p:cNvSpPr>
              <a:spLocks/>
            </p:cNvSpPr>
            <p:nvPr/>
          </p:nvSpPr>
          <p:spPr bwMode="auto">
            <a:xfrm>
              <a:off x="4312179" y="2473025"/>
              <a:ext cx="200207" cy="13311"/>
            </a:xfrm>
            <a:custGeom>
              <a:avLst/>
              <a:gdLst>
                <a:gd name="T0" fmla="*/ 109 w 3059"/>
                <a:gd name="T1" fmla="*/ 0 h 219"/>
                <a:gd name="T2" fmla="*/ 2949 w 3059"/>
                <a:gd name="T3" fmla="*/ 0 h 219"/>
                <a:gd name="T4" fmla="*/ 2983 w 3059"/>
                <a:gd name="T5" fmla="*/ 4 h 219"/>
                <a:gd name="T6" fmla="*/ 3013 w 3059"/>
                <a:gd name="T7" fmla="*/ 20 h 219"/>
                <a:gd name="T8" fmla="*/ 3037 w 3059"/>
                <a:gd name="T9" fmla="*/ 44 h 219"/>
                <a:gd name="T10" fmla="*/ 3053 w 3059"/>
                <a:gd name="T11" fmla="*/ 74 h 219"/>
                <a:gd name="T12" fmla="*/ 3059 w 3059"/>
                <a:gd name="T13" fmla="*/ 109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09 h 219"/>
                <a:gd name="T36" fmla="*/ 6 w 3059"/>
                <a:gd name="T37" fmla="*/ 74 h 219"/>
                <a:gd name="T38" fmla="*/ 19 w 3059"/>
                <a:gd name="T39" fmla="*/ 44 h 219"/>
                <a:gd name="T40" fmla="*/ 43 w 3059"/>
                <a:gd name="T41" fmla="*/ 20 h 219"/>
                <a:gd name="T42" fmla="*/ 73 w 3059"/>
                <a:gd name="T43" fmla="*/ 4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4"/>
                  </a:lnTo>
                  <a:lnTo>
                    <a:pt x="3013" y="20"/>
                  </a:lnTo>
                  <a:lnTo>
                    <a:pt x="3037" y="44"/>
                  </a:lnTo>
                  <a:lnTo>
                    <a:pt x="3053" y="74"/>
                  </a:lnTo>
                  <a:lnTo>
                    <a:pt x="3059" y="109"/>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09"/>
                  </a:lnTo>
                  <a:lnTo>
                    <a:pt x="6" y="74"/>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2" name="Freeform 42">
              <a:extLst>
                <a:ext uri="{FF2B5EF4-FFF2-40B4-BE49-F238E27FC236}">
                  <a16:creationId xmlns:a16="http://schemas.microsoft.com/office/drawing/2014/main" id="{913DB649-F436-952B-FE6C-59B6A6FB802E}"/>
                </a:ext>
              </a:extLst>
            </p:cNvPr>
            <p:cNvSpPr>
              <a:spLocks/>
            </p:cNvSpPr>
            <p:nvPr/>
          </p:nvSpPr>
          <p:spPr bwMode="auto">
            <a:xfrm>
              <a:off x="4312179" y="2499525"/>
              <a:ext cx="200207" cy="13433"/>
            </a:xfrm>
            <a:custGeom>
              <a:avLst/>
              <a:gdLst>
                <a:gd name="T0" fmla="*/ 109 w 3059"/>
                <a:gd name="T1" fmla="*/ 0 h 219"/>
                <a:gd name="T2" fmla="*/ 2949 w 3059"/>
                <a:gd name="T3" fmla="*/ 0 h 219"/>
                <a:gd name="T4" fmla="*/ 2983 w 3059"/>
                <a:gd name="T5" fmla="*/ 6 h 219"/>
                <a:gd name="T6" fmla="*/ 3013 w 3059"/>
                <a:gd name="T7" fmla="*/ 22 h 219"/>
                <a:gd name="T8" fmla="*/ 3037 w 3059"/>
                <a:gd name="T9" fmla="*/ 45 h 219"/>
                <a:gd name="T10" fmla="*/ 3053 w 3059"/>
                <a:gd name="T11" fmla="*/ 75 h 219"/>
                <a:gd name="T12" fmla="*/ 3059 w 3059"/>
                <a:gd name="T13" fmla="*/ 109 h 219"/>
                <a:gd name="T14" fmla="*/ 3053 w 3059"/>
                <a:gd name="T15" fmla="*/ 145 h 219"/>
                <a:gd name="T16" fmla="*/ 3037 w 3059"/>
                <a:gd name="T17" fmla="*/ 175 h 219"/>
                <a:gd name="T18" fmla="*/ 3013 w 3059"/>
                <a:gd name="T19" fmla="*/ 199 h 219"/>
                <a:gd name="T20" fmla="*/ 2983 w 3059"/>
                <a:gd name="T21" fmla="*/ 213 h 219"/>
                <a:gd name="T22" fmla="*/ 2949 w 3059"/>
                <a:gd name="T23" fmla="*/ 219 h 219"/>
                <a:gd name="T24" fmla="*/ 109 w 3059"/>
                <a:gd name="T25" fmla="*/ 219 h 219"/>
                <a:gd name="T26" fmla="*/ 73 w 3059"/>
                <a:gd name="T27" fmla="*/ 213 h 219"/>
                <a:gd name="T28" fmla="*/ 43 w 3059"/>
                <a:gd name="T29" fmla="*/ 199 h 219"/>
                <a:gd name="T30" fmla="*/ 19 w 3059"/>
                <a:gd name="T31" fmla="*/ 175 h 219"/>
                <a:gd name="T32" fmla="*/ 6 w 3059"/>
                <a:gd name="T33" fmla="*/ 145 h 219"/>
                <a:gd name="T34" fmla="*/ 0 w 3059"/>
                <a:gd name="T35" fmla="*/ 109 h 219"/>
                <a:gd name="T36" fmla="*/ 6 w 3059"/>
                <a:gd name="T37" fmla="*/ 75 h 219"/>
                <a:gd name="T38" fmla="*/ 19 w 3059"/>
                <a:gd name="T39" fmla="*/ 45 h 219"/>
                <a:gd name="T40" fmla="*/ 43 w 3059"/>
                <a:gd name="T41" fmla="*/ 22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2"/>
                  </a:lnTo>
                  <a:lnTo>
                    <a:pt x="3037" y="45"/>
                  </a:lnTo>
                  <a:lnTo>
                    <a:pt x="3053" y="75"/>
                  </a:lnTo>
                  <a:lnTo>
                    <a:pt x="3059" y="109"/>
                  </a:lnTo>
                  <a:lnTo>
                    <a:pt x="3053" y="145"/>
                  </a:lnTo>
                  <a:lnTo>
                    <a:pt x="3037" y="175"/>
                  </a:lnTo>
                  <a:lnTo>
                    <a:pt x="3013" y="199"/>
                  </a:lnTo>
                  <a:lnTo>
                    <a:pt x="2983" y="213"/>
                  </a:lnTo>
                  <a:lnTo>
                    <a:pt x="2949" y="219"/>
                  </a:lnTo>
                  <a:lnTo>
                    <a:pt x="109" y="219"/>
                  </a:lnTo>
                  <a:lnTo>
                    <a:pt x="73" y="213"/>
                  </a:lnTo>
                  <a:lnTo>
                    <a:pt x="43" y="199"/>
                  </a:lnTo>
                  <a:lnTo>
                    <a:pt x="19" y="175"/>
                  </a:lnTo>
                  <a:lnTo>
                    <a:pt x="6" y="145"/>
                  </a:lnTo>
                  <a:lnTo>
                    <a:pt x="0" y="109"/>
                  </a:lnTo>
                  <a:lnTo>
                    <a:pt x="6" y="75"/>
                  </a:lnTo>
                  <a:lnTo>
                    <a:pt x="19" y="45"/>
                  </a:lnTo>
                  <a:lnTo>
                    <a:pt x="43" y="22"/>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3" name="Freeform 44">
              <a:extLst>
                <a:ext uri="{FF2B5EF4-FFF2-40B4-BE49-F238E27FC236}">
                  <a16:creationId xmlns:a16="http://schemas.microsoft.com/office/drawing/2014/main" id="{31C04EBE-1136-2736-5AF0-446C7EA88FFF}"/>
                </a:ext>
              </a:extLst>
            </p:cNvPr>
            <p:cNvSpPr>
              <a:spLocks/>
            </p:cNvSpPr>
            <p:nvPr/>
          </p:nvSpPr>
          <p:spPr bwMode="auto">
            <a:xfrm>
              <a:off x="4312179" y="2553015"/>
              <a:ext cx="200207" cy="13311"/>
            </a:xfrm>
            <a:custGeom>
              <a:avLst/>
              <a:gdLst>
                <a:gd name="T0" fmla="*/ 109 w 3059"/>
                <a:gd name="T1" fmla="*/ 0 h 219"/>
                <a:gd name="T2" fmla="*/ 2949 w 3059"/>
                <a:gd name="T3" fmla="*/ 0 h 219"/>
                <a:gd name="T4" fmla="*/ 2983 w 3059"/>
                <a:gd name="T5" fmla="*/ 6 h 219"/>
                <a:gd name="T6" fmla="*/ 3013 w 3059"/>
                <a:gd name="T7" fmla="*/ 20 h 219"/>
                <a:gd name="T8" fmla="*/ 3037 w 3059"/>
                <a:gd name="T9" fmla="*/ 44 h 219"/>
                <a:gd name="T10" fmla="*/ 3053 w 3059"/>
                <a:gd name="T11" fmla="*/ 74 h 219"/>
                <a:gd name="T12" fmla="*/ 3059 w 3059"/>
                <a:gd name="T13" fmla="*/ 110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10 h 219"/>
                <a:gd name="T36" fmla="*/ 6 w 3059"/>
                <a:gd name="T37" fmla="*/ 74 h 219"/>
                <a:gd name="T38" fmla="*/ 19 w 3059"/>
                <a:gd name="T39" fmla="*/ 44 h 219"/>
                <a:gd name="T40" fmla="*/ 43 w 3059"/>
                <a:gd name="T41" fmla="*/ 20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0"/>
                  </a:lnTo>
                  <a:lnTo>
                    <a:pt x="3037" y="44"/>
                  </a:lnTo>
                  <a:lnTo>
                    <a:pt x="3053" y="74"/>
                  </a:lnTo>
                  <a:lnTo>
                    <a:pt x="3059" y="110"/>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10"/>
                  </a:lnTo>
                  <a:lnTo>
                    <a:pt x="6" y="74"/>
                  </a:lnTo>
                  <a:lnTo>
                    <a:pt x="19" y="44"/>
                  </a:lnTo>
                  <a:lnTo>
                    <a:pt x="43" y="20"/>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4" name="Freeform 45">
              <a:extLst>
                <a:ext uri="{FF2B5EF4-FFF2-40B4-BE49-F238E27FC236}">
                  <a16:creationId xmlns:a16="http://schemas.microsoft.com/office/drawing/2014/main" id="{6A59DDAB-0B17-BBA6-F417-B3088D90E822}"/>
                </a:ext>
              </a:extLst>
            </p:cNvPr>
            <p:cNvSpPr>
              <a:spLocks/>
            </p:cNvSpPr>
            <p:nvPr/>
          </p:nvSpPr>
          <p:spPr bwMode="auto">
            <a:xfrm>
              <a:off x="4312179" y="2579759"/>
              <a:ext cx="200207" cy="13189"/>
            </a:xfrm>
            <a:custGeom>
              <a:avLst/>
              <a:gdLst>
                <a:gd name="T0" fmla="*/ 109 w 3059"/>
                <a:gd name="T1" fmla="*/ 0 h 217"/>
                <a:gd name="T2" fmla="*/ 2949 w 3059"/>
                <a:gd name="T3" fmla="*/ 0 h 217"/>
                <a:gd name="T4" fmla="*/ 2983 w 3059"/>
                <a:gd name="T5" fmla="*/ 4 h 217"/>
                <a:gd name="T6" fmla="*/ 3013 w 3059"/>
                <a:gd name="T7" fmla="*/ 20 h 217"/>
                <a:gd name="T8" fmla="*/ 3037 w 3059"/>
                <a:gd name="T9" fmla="*/ 44 h 217"/>
                <a:gd name="T10" fmla="*/ 3053 w 3059"/>
                <a:gd name="T11" fmla="*/ 73 h 217"/>
                <a:gd name="T12" fmla="*/ 3059 w 3059"/>
                <a:gd name="T13" fmla="*/ 107 h 217"/>
                <a:gd name="T14" fmla="*/ 3053 w 3059"/>
                <a:gd name="T15" fmla="*/ 143 h 217"/>
                <a:gd name="T16" fmla="*/ 3037 w 3059"/>
                <a:gd name="T17" fmla="*/ 173 h 217"/>
                <a:gd name="T18" fmla="*/ 3013 w 3059"/>
                <a:gd name="T19" fmla="*/ 197 h 217"/>
                <a:gd name="T20" fmla="*/ 2983 w 3059"/>
                <a:gd name="T21" fmla="*/ 213 h 217"/>
                <a:gd name="T22" fmla="*/ 2949 w 3059"/>
                <a:gd name="T23" fmla="*/ 217 h 217"/>
                <a:gd name="T24" fmla="*/ 109 w 3059"/>
                <a:gd name="T25" fmla="*/ 217 h 217"/>
                <a:gd name="T26" fmla="*/ 73 w 3059"/>
                <a:gd name="T27" fmla="*/ 213 h 217"/>
                <a:gd name="T28" fmla="*/ 43 w 3059"/>
                <a:gd name="T29" fmla="*/ 197 h 217"/>
                <a:gd name="T30" fmla="*/ 19 w 3059"/>
                <a:gd name="T31" fmla="*/ 173 h 217"/>
                <a:gd name="T32" fmla="*/ 6 w 3059"/>
                <a:gd name="T33" fmla="*/ 143 h 217"/>
                <a:gd name="T34" fmla="*/ 0 w 3059"/>
                <a:gd name="T35" fmla="*/ 107 h 217"/>
                <a:gd name="T36" fmla="*/ 6 w 3059"/>
                <a:gd name="T37" fmla="*/ 73 h 217"/>
                <a:gd name="T38" fmla="*/ 19 w 3059"/>
                <a:gd name="T39" fmla="*/ 44 h 217"/>
                <a:gd name="T40" fmla="*/ 43 w 3059"/>
                <a:gd name="T41" fmla="*/ 20 h 217"/>
                <a:gd name="T42" fmla="*/ 73 w 3059"/>
                <a:gd name="T43" fmla="*/ 4 h 217"/>
                <a:gd name="T44" fmla="*/ 109 w 305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7">
                  <a:moveTo>
                    <a:pt x="109" y="0"/>
                  </a:moveTo>
                  <a:lnTo>
                    <a:pt x="2949" y="0"/>
                  </a:lnTo>
                  <a:lnTo>
                    <a:pt x="2983" y="4"/>
                  </a:lnTo>
                  <a:lnTo>
                    <a:pt x="3013" y="20"/>
                  </a:lnTo>
                  <a:lnTo>
                    <a:pt x="3037" y="44"/>
                  </a:lnTo>
                  <a:lnTo>
                    <a:pt x="3053" y="73"/>
                  </a:lnTo>
                  <a:lnTo>
                    <a:pt x="3059" y="107"/>
                  </a:lnTo>
                  <a:lnTo>
                    <a:pt x="3053" y="143"/>
                  </a:lnTo>
                  <a:lnTo>
                    <a:pt x="3037" y="173"/>
                  </a:lnTo>
                  <a:lnTo>
                    <a:pt x="3013" y="197"/>
                  </a:lnTo>
                  <a:lnTo>
                    <a:pt x="2983" y="213"/>
                  </a:lnTo>
                  <a:lnTo>
                    <a:pt x="2949" y="217"/>
                  </a:lnTo>
                  <a:lnTo>
                    <a:pt x="109" y="217"/>
                  </a:lnTo>
                  <a:lnTo>
                    <a:pt x="73" y="213"/>
                  </a:lnTo>
                  <a:lnTo>
                    <a:pt x="43" y="197"/>
                  </a:lnTo>
                  <a:lnTo>
                    <a:pt x="19" y="173"/>
                  </a:lnTo>
                  <a:lnTo>
                    <a:pt x="6" y="143"/>
                  </a:lnTo>
                  <a:lnTo>
                    <a:pt x="0" y="107"/>
                  </a:lnTo>
                  <a:lnTo>
                    <a:pt x="6" y="73"/>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5" name="Freeform 46">
              <a:extLst>
                <a:ext uri="{FF2B5EF4-FFF2-40B4-BE49-F238E27FC236}">
                  <a16:creationId xmlns:a16="http://schemas.microsoft.com/office/drawing/2014/main" id="{9302C3FE-92E7-097D-A6C7-823334701C30}"/>
                </a:ext>
              </a:extLst>
            </p:cNvPr>
            <p:cNvSpPr>
              <a:spLocks/>
            </p:cNvSpPr>
            <p:nvPr/>
          </p:nvSpPr>
          <p:spPr bwMode="auto">
            <a:xfrm>
              <a:off x="4312179" y="2606381"/>
              <a:ext cx="200207" cy="13311"/>
            </a:xfrm>
            <a:custGeom>
              <a:avLst/>
              <a:gdLst>
                <a:gd name="T0" fmla="*/ 109 w 3059"/>
                <a:gd name="T1" fmla="*/ 0 h 218"/>
                <a:gd name="T2" fmla="*/ 2949 w 3059"/>
                <a:gd name="T3" fmla="*/ 0 h 218"/>
                <a:gd name="T4" fmla="*/ 2983 w 3059"/>
                <a:gd name="T5" fmla="*/ 6 h 218"/>
                <a:gd name="T6" fmla="*/ 3013 w 3059"/>
                <a:gd name="T7" fmla="*/ 21 h 218"/>
                <a:gd name="T8" fmla="*/ 3037 w 3059"/>
                <a:gd name="T9" fmla="*/ 45 h 218"/>
                <a:gd name="T10" fmla="*/ 3053 w 3059"/>
                <a:gd name="T11" fmla="*/ 75 h 218"/>
                <a:gd name="T12" fmla="*/ 3059 w 3059"/>
                <a:gd name="T13" fmla="*/ 109 h 218"/>
                <a:gd name="T14" fmla="*/ 3053 w 3059"/>
                <a:gd name="T15" fmla="*/ 145 h 218"/>
                <a:gd name="T16" fmla="*/ 3037 w 3059"/>
                <a:gd name="T17" fmla="*/ 175 h 218"/>
                <a:gd name="T18" fmla="*/ 3013 w 3059"/>
                <a:gd name="T19" fmla="*/ 196 h 218"/>
                <a:gd name="T20" fmla="*/ 2983 w 3059"/>
                <a:gd name="T21" fmla="*/ 212 h 218"/>
                <a:gd name="T22" fmla="*/ 2949 w 3059"/>
                <a:gd name="T23" fmla="*/ 218 h 218"/>
                <a:gd name="T24" fmla="*/ 109 w 3059"/>
                <a:gd name="T25" fmla="*/ 218 h 218"/>
                <a:gd name="T26" fmla="*/ 73 w 3059"/>
                <a:gd name="T27" fmla="*/ 212 h 218"/>
                <a:gd name="T28" fmla="*/ 43 w 3059"/>
                <a:gd name="T29" fmla="*/ 196 h 218"/>
                <a:gd name="T30" fmla="*/ 19 w 3059"/>
                <a:gd name="T31" fmla="*/ 175 h 218"/>
                <a:gd name="T32" fmla="*/ 6 w 3059"/>
                <a:gd name="T33" fmla="*/ 145 h 218"/>
                <a:gd name="T34" fmla="*/ 0 w 3059"/>
                <a:gd name="T35" fmla="*/ 109 h 218"/>
                <a:gd name="T36" fmla="*/ 6 w 3059"/>
                <a:gd name="T37" fmla="*/ 75 h 218"/>
                <a:gd name="T38" fmla="*/ 19 w 3059"/>
                <a:gd name="T39" fmla="*/ 45 h 218"/>
                <a:gd name="T40" fmla="*/ 43 w 3059"/>
                <a:gd name="T41" fmla="*/ 21 h 218"/>
                <a:gd name="T42" fmla="*/ 73 w 3059"/>
                <a:gd name="T43" fmla="*/ 6 h 218"/>
                <a:gd name="T44" fmla="*/ 109 w 3059"/>
                <a:gd name="T4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8">
                  <a:moveTo>
                    <a:pt x="109" y="0"/>
                  </a:moveTo>
                  <a:lnTo>
                    <a:pt x="2949" y="0"/>
                  </a:lnTo>
                  <a:lnTo>
                    <a:pt x="2983" y="6"/>
                  </a:lnTo>
                  <a:lnTo>
                    <a:pt x="3013" y="21"/>
                  </a:lnTo>
                  <a:lnTo>
                    <a:pt x="3037" y="45"/>
                  </a:lnTo>
                  <a:lnTo>
                    <a:pt x="3053" y="75"/>
                  </a:lnTo>
                  <a:lnTo>
                    <a:pt x="3059" y="109"/>
                  </a:lnTo>
                  <a:lnTo>
                    <a:pt x="3053" y="145"/>
                  </a:lnTo>
                  <a:lnTo>
                    <a:pt x="3037" y="175"/>
                  </a:lnTo>
                  <a:lnTo>
                    <a:pt x="3013" y="196"/>
                  </a:lnTo>
                  <a:lnTo>
                    <a:pt x="2983" y="212"/>
                  </a:lnTo>
                  <a:lnTo>
                    <a:pt x="2949" y="218"/>
                  </a:lnTo>
                  <a:lnTo>
                    <a:pt x="109" y="218"/>
                  </a:lnTo>
                  <a:lnTo>
                    <a:pt x="73" y="212"/>
                  </a:lnTo>
                  <a:lnTo>
                    <a:pt x="43" y="196"/>
                  </a:lnTo>
                  <a:lnTo>
                    <a:pt x="19" y="175"/>
                  </a:lnTo>
                  <a:lnTo>
                    <a:pt x="6" y="145"/>
                  </a:lnTo>
                  <a:lnTo>
                    <a:pt x="0" y="109"/>
                  </a:lnTo>
                  <a:lnTo>
                    <a:pt x="6" y="75"/>
                  </a:lnTo>
                  <a:lnTo>
                    <a:pt x="19" y="45"/>
                  </a:lnTo>
                  <a:lnTo>
                    <a:pt x="43" y="21"/>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6" name="Freeform 47">
              <a:extLst>
                <a:ext uri="{FF2B5EF4-FFF2-40B4-BE49-F238E27FC236}">
                  <a16:creationId xmlns:a16="http://schemas.microsoft.com/office/drawing/2014/main" id="{9700626B-E5BC-4270-3275-BBC0ED666F16}"/>
                </a:ext>
              </a:extLst>
            </p:cNvPr>
            <p:cNvSpPr>
              <a:spLocks noEditPoints="1"/>
            </p:cNvSpPr>
            <p:nvPr/>
          </p:nvSpPr>
          <p:spPr bwMode="auto">
            <a:xfrm>
              <a:off x="4641099" y="2312680"/>
              <a:ext cx="42948" cy="60205"/>
            </a:xfrm>
            <a:custGeom>
              <a:avLst/>
              <a:gdLst>
                <a:gd name="T0" fmla="*/ 328 w 656"/>
                <a:gd name="T1" fmla="*/ 219 h 985"/>
                <a:gd name="T2" fmla="*/ 294 w 656"/>
                <a:gd name="T3" fmla="*/ 225 h 985"/>
                <a:gd name="T4" fmla="*/ 265 w 656"/>
                <a:gd name="T5" fmla="*/ 241 h 985"/>
                <a:gd name="T6" fmla="*/ 241 w 656"/>
                <a:gd name="T7" fmla="*/ 264 h 985"/>
                <a:gd name="T8" fmla="*/ 225 w 656"/>
                <a:gd name="T9" fmla="*/ 294 h 985"/>
                <a:gd name="T10" fmla="*/ 219 w 656"/>
                <a:gd name="T11" fmla="*/ 328 h 985"/>
                <a:gd name="T12" fmla="*/ 219 w 656"/>
                <a:gd name="T13" fmla="*/ 766 h 985"/>
                <a:gd name="T14" fmla="*/ 438 w 656"/>
                <a:gd name="T15" fmla="*/ 766 h 985"/>
                <a:gd name="T16" fmla="*/ 438 w 656"/>
                <a:gd name="T17" fmla="*/ 328 h 985"/>
                <a:gd name="T18" fmla="*/ 432 w 656"/>
                <a:gd name="T19" fmla="*/ 294 h 985"/>
                <a:gd name="T20" fmla="*/ 418 w 656"/>
                <a:gd name="T21" fmla="*/ 264 h 985"/>
                <a:gd name="T22" fmla="*/ 394 w 656"/>
                <a:gd name="T23" fmla="*/ 241 h 985"/>
                <a:gd name="T24" fmla="*/ 364 w 656"/>
                <a:gd name="T25" fmla="*/ 225 h 985"/>
                <a:gd name="T26" fmla="*/ 328 w 656"/>
                <a:gd name="T27" fmla="*/ 219 h 985"/>
                <a:gd name="T28" fmla="*/ 328 w 656"/>
                <a:gd name="T29" fmla="*/ 0 h 985"/>
                <a:gd name="T30" fmla="*/ 388 w 656"/>
                <a:gd name="T31" fmla="*/ 6 h 985"/>
                <a:gd name="T32" fmla="*/ 444 w 656"/>
                <a:gd name="T33" fmla="*/ 22 h 985"/>
                <a:gd name="T34" fmla="*/ 493 w 656"/>
                <a:gd name="T35" fmla="*/ 46 h 985"/>
                <a:gd name="T36" fmla="*/ 539 w 656"/>
                <a:gd name="T37" fmla="*/ 77 h 985"/>
                <a:gd name="T38" fmla="*/ 579 w 656"/>
                <a:gd name="T39" fmla="*/ 117 h 985"/>
                <a:gd name="T40" fmla="*/ 613 w 656"/>
                <a:gd name="T41" fmla="*/ 163 h 985"/>
                <a:gd name="T42" fmla="*/ 637 w 656"/>
                <a:gd name="T43" fmla="*/ 215 h 985"/>
                <a:gd name="T44" fmla="*/ 650 w 656"/>
                <a:gd name="T45" fmla="*/ 270 h 985"/>
                <a:gd name="T46" fmla="*/ 656 w 656"/>
                <a:gd name="T47" fmla="*/ 328 h 985"/>
                <a:gd name="T48" fmla="*/ 656 w 656"/>
                <a:gd name="T49" fmla="*/ 875 h 985"/>
                <a:gd name="T50" fmla="*/ 650 w 656"/>
                <a:gd name="T51" fmla="*/ 909 h 985"/>
                <a:gd name="T52" fmla="*/ 635 w 656"/>
                <a:gd name="T53" fmla="*/ 939 h 985"/>
                <a:gd name="T54" fmla="*/ 613 w 656"/>
                <a:gd name="T55" fmla="*/ 963 h 985"/>
                <a:gd name="T56" fmla="*/ 581 w 656"/>
                <a:gd name="T57" fmla="*/ 979 h 985"/>
                <a:gd name="T58" fmla="*/ 547 w 656"/>
                <a:gd name="T59" fmla="*/ 985 h 985"/>
                <a:gd name="T60" fmla="*/ 109 w 656"/>
                <a:gd name="T61" fmla="*/ 985 h 985"/>
                <a:gd name="T62" fmla="*/ 76 w 656"/>
                <a:gd name="T63" fmla="*/ 979 h 985"/>
                <a:gd name="T64" fmla="*/ 46 w 656"/>
                <a:gd name="T65" fmla="*/ 963 h 985"/>
                <a:gd name="T66" fmla="*/ 22 w 656"/>
                <a:gd name="T67" fmla="*/ 939 h 985"/>
                <a:gd name="T68" fmla="*/ 6 w 656"/>
                <a:gd name="T69" fmla="*/ 909 h 985"/>
                <a:gd name="T70" fmla="*/ 0 w 656"/>
                <a:gd name="T71" fmla="*/ 875 h 985"/>
                <a:gd name="T72" fmla="*/ 0 w 656"/>
                <a:gd name="T73" fmla="*/ 328 h 985"/>
                <a:gd name="T74" fmla="*/ 6 w 656"/>
                <a:gd name="T75" fmla="*/ 270 h 985"/>
                <a:gd name="T76" fmla="*/ 22 w 656"/>
                <a:gd name="T77" fmla="*/ 215 h 985"/>
                <a:gd name="T78" fmla="*/ 46 w 656"/>
                <a:gd name="T79" fmla="*/ 163 h 985"/>
                <a:gd name="T80" fmla="*/ 78 w 656"/>
                <a:gd name="T81" fmla="*/ 117 h 985"/>
                <a:gd name="T82" fmla="*/ 117 w 656"/>
                <a:gd name="T83" fmla="*/ 77 h 985"/>
                <a:gd name="T84" fmla="*/ 163 w 656"/>
                <a:gd name="T85" fmla="*/ 46 h 985"/>
                <a:gd name="T86" fmla="*/ 215 w 656"/>
                <a:gd name="T87" fmla="*/ 22 h 985"/>
                <a:gd name="T88" fmla="*/ 271 w 656"/>
                <a:gd name="T89" fmla="*/ 6 h 985"/>
                <a:gd name="T90" fmla="*/ 328 w 656"/>
                <a:gd name="T9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985">
                  <a:moveTo>
                    <a:pt x="328" y="219"/>
                  </a:moveTo>
                  <a:lnTo>
                    <a:pt x="294" y="225"/>
                  </a:lnTo>
                  <a:lnTo>
                    <a:pt x="265" y="241"/>
                  </a:lnTo>
                  <a:lnTo>
                    <a:pt x="241" y="264"/>
                  </a:lnTo>
                  <a:lnTo>
                    <a:pt x="225" y="294"/>
                  </a:lnTo>
                  <a:lnTo>
                    <a:pt x="219" y="328"/>
                  </a:lnTo>
                  <a:lnTo>
                    <a:pt x="219" y="766"/>
                  </a:lnTo>
                  <a:lnTo>
                    <a:pt x="438" y="766"/>
                  </a:lnTo>
                  <a:lnTo>
                    <a:pt x="438" y="328"/>
                  </a:lnTo>
                  <a:lnTo>
                    <a:pt x="432" y="294"/>
                  </a:lnTo>
                  <a:lnTo>
                    <a:pt x="418" y="264"/>
                  </a:lnTo>
                  <a:lnTo>
                    <a:pt x="394" y="241"/>
                  </a:lnTo>
                  <a:lnTo>
                    <a:pt x="364" y="225"/>
                  </a:lnTo>
                  <a:lnTo>
                    <a:pt x="328" y="219"/>
                  </a:lnTo>
                  <a:close/>
                  <a:moveTo>
                    <a:pt x="328" y="0"/>
                  </a:moveTo>
                  <a:lnTo>
                    <a:pt x="388" y="6"/>
                  </a:lnTo>
                  <a:lnTo>
                    <a:pt x="444" y="22"/>
                  </a:lnTo>
                  <a:lnTo>
                    <a:pt x="493" y="46"/>
                  </a:lnTo>
                  <a:lnTo>
                    <a:pt x="539" y="77"/>
                  </a:lnTo>
                  <a:lnTo>
                    <a:pt x="579" y="117"/>
                  </a:lnTo>
                  <a:lnTo>
                    <a:pt x="613" y="163"/>
                  </a:lnTo>
                  <a:lnTo>
                    <a:pt x="637" y="215"/>
                  </a:lnTo>
                  <a:lnTo>
                    <a:pt x="650" y="270"/>
                  </a:lnTo>
                  <a:lnTo>
                    <a:pt x="656" y="328"/>
                  </a:lnTo>
                  <a:lnTo>
                    <a:pt x="656" y="875"/>
                  </a:lnTo>
                  <a:lnTo>
                    <a:pt x="650" y="909"/>
                  </a:lnTo>
                  <a:lnTo>
                    <a:pt x="635" y="939"/>
                  </a:lnTo>
                  <a:lnTo>
                    <a:pt x="613" y="963"/>
                  </a:lnTo>
                  <a:lnTo>
                    <a:pt x="581" y="979"/>
                  </a:lnTo>
                  <a:lnTo>
                    <a:pt x="547" y="985"/>
                  </a:lnTo>
                  <a:lnTo>
                    <a:pt x="109" y="985"/>
                  </a:lnTo>
                  <a:lnTo>
                    <a:pt x="76" y="979"/>
                  </a:lnTo>
                  <a:lnTo>
                    <a:pt x="46" y="963"/>
                  </a:lnTo>
                  <a:lnTo>
                    <a:pt x="22" y="939"/>
                  </a:lnTo>
                  <a:lnTo>
                    <a:pt x="6" y="909"/>
                  </a:lnTo>
                  <a:lnTo>
                    <a:pt x="0" y="875"/>
                  </a:lnTo>
                  <a:lnTo>
                    <a:pt x="0" y="328"/>
                  </a:lnTo>
                  <a:lnTo>
                    <a:pt x="6" y="270"/>
                  </a:lnTo>
                  <a:lnTo>
                    <a:pt x="22" y="215"/>
                  </a:lnTo>
                  <a:lnTo>
                    <a:pt x="46" y="163"/>
                  </a:lnTo>
                  <a:lnTo>
                    <a:pt x="78" y="117"/>
                  </a:lnTo>
                  <a:lnTo>
                    <a:pt x="117" y="77"/>
                  </a:lnTo>
                  <a:lnTo>
                    <a:pt x="163" y="46"/>
                  </a:lnTo>
                  <a:lnTo>
                    <a:pt x="215" y="22"/>
                  </a:lnTo>
                  <a:lnTo>
                    <a:pt x="271"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7" name="Freeform 48">
              <a:extLst>
                <a:ext uri="{FF2B5EF4-FFF2-40B4-BE49-F238E27FC236}">
                  <a16:creationId xmlns:a16="http://schemas.microsoft.com/office/drawing/2014/main" id="{62125E35-06E3-8901-0C47-26E7E2B6A6BE}"/>
                </a:ext>
              </a:extLst>
            </p:cNvPr>
            <p:cNvSpPr>
              <a:spLocks/>
            </p:cNvSpPr>
            <p:nvPr/>
          </p:nvSpPr>
          <p:spPr bwMode="auto">
            <a:xfrm>
              <a:off x="4283372" y="2259313"/>
              <a:ext cx="372785" cy="80111"/>
            </a:xfrm>
            <a:custGeom>
              <a:avLst/>
              <a:gdLst>
                <a:gd name="T0" fmla="*/ 103 w 5695"/>
                <a:gd name="T1" fmla="*/ 0 h 1314"/>
                <a:gd name="T2" fmla="*/ 133 w 5695"/>
                <a:gd name="T3" fmla="*/ 2 h 1314"/>
                <a:gd name="T4" fmla="*/ 5595 w 5695"/>
                <a:gd name="T5" fmla="*/ 1095 h 1314"/>
                <a:gd name="T6" fmla="*/ 5629 w 5695"/>
                <a:gd name="T7" fmla="*/ 1105 h 1314"/>
                <a:gd name="T8" fmla="*/ 5659 w 5695"/>
                <a:gd name="T9" fmla="*/ 1123 h 1314"/>
                <a:gd name="T10" fmla="*/ 5679 w 5695"/>
                <a:gd name="T11" fmla="*/ 1148 h 1314"/>
                <a:gd name="T12" fmla="*/ 5693 w 5695"/>
                <a:gd name="T13" fmla="*/ 1180 h 1314"/>
                <a:gd name="T14" fmla="*/ 5695 w 5695"/>
                <a:gd name="T15" fmla="*/ 1216 h 1314"/>
                <a:gd name="T16" fmla="*/ 5685 w 5695"/>
                <a:gd name="T17" fmla="*/ 1250 h 1314"/>
                <a:gd name="T18" fmla="*/ 5667 w 5695"/>
                <a:gd name="T19" fmla="*/ 1278 h 1314"/>
                <a:gd name="T20" fmla="*/ 5641 w 5695"/>
                <a:gd name="T21" fmla="*/ 1300 h 1314"/>
                <a:gd name="T22" fmla="*/ 5609 w 5695"/>
                <a:gd name="T23" fmla="*/ 1312 h 1314"/>
                <a:gd name="T24" fmla="*/ 5573 w 5695"/>
                <a:gd name="T25" fmla="*/ 1314 h 1314"/>
                <a:gd name="T26" fmla="*/ 5552 w 5695"/>
                <a:gd name="T27" fmla="*/ 1314 h 1314"/>
                <a:gd name="T28" fmla="*/ 90 w 5695"/>
                <a:gd name="T29" fmla="*/ 221 h 1314"/>
                <a:gd name="T30" fmla="*/ 62 w 5695"/>
                <a:gd name="T31" fmla="*/ 211 h 1314"/>
                <a:gd name="T32" fmla="*/ 38 w 5695"/>
                <a:gd name="T33" fmla="*/ 195 h 1314"/>
                <a:gd name="T34" fmla="*/ 18 w 5695"/>
                <a:gd name="T35" fmla="*/ 174 h 1314"/>
                <a:gd name="T36" fmla="*/ 6 w 5695"/>
                <a:gd name="T37" fmla="*/ 148 h 1314"/>
                <a:gd name="T38" fmla="*/ 0 w 5695"/>
                <a:gd name="T39" fmla="*/ 120 h 1314"/>
                <a:gd name="T40" fmla="*/ 2 w 5695"/>
                <a:gd name="T41" fmla="*/ 90 h 1314"/>
                <a:gd name="T42" fmla="*/ 12 w 5695"/>
                <a:gd name="T43" fmla="*/ 62 h 1314"/>
                <a:gd name="T44" fmla="*/ 28 w 5695"/>
                <a:gd name="T45" fmla="*/ 38 h 1314"/>
                <a:gd name="T46" fmla="*/ 50 w 5695"/>
                <a:gd name="T47" fmla="*/ 18 h 1314"/>
                <a:gd name="T48" fmla="*/ 76 w 5695"/>
                <a:gd name="T49" fmla="*/ 6 h 1314"/>
                <a:gd name="T50" fmla="*/ 103 w 5695"/>
                <a:gd name="T5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95" h="1314">
                  <a:moveTo>
                    <a:pt x="103" y="0"/>
                  </a:moveTo>
                  <a:lnTo>
                    <a:pt x="133" y="2"/>
                  </a:lnTo>
                  <a:lnTo>
                    <a:pt x="5595" y="1095"/>
                  </a:lnTo>
                  <a:lnTo>
                    <a:pt x="5629" y="1105"/>
                  </a:lnTo>
                  <a:lnTo>
                    <a:pt x="5659" y="1123"/>
                  </a:lnTo>
                  <a:lnTo>
                    <a:pt x="5679" y="1148"/>
                  </a:lnTo>
                  <a:lnTo>
                    <a:pt x="5693" y="1180"/>
                  </a:lnTo>
                  <a:lnTo>
                    <a:pt x="5695" y="1216"/>
                  </a:lnTo>
                  <a:lnTo>
                    <a:pt x="5685" y="1250"/>
                  </a:lnTo>
                  <a:lnTo>
                    <a:pt x="5667" y="1278"/>
                  </a:lnTo>
                  <a:lnTo>
                    <a:pt x="5641" y="1300"/>
                  </a:lnTo>
                  <a:lnTo>
                    <a:pt x="5609" y="1312"/>
                  </a:lnTo>
                  <a:lnTo>
                    <a:pt x="5573" y="1314"/>
                  </a:lnTo>
                  <a:lnTo>
                    <a:pt x="5552" y="1314"/>
                  </a:lnTo>
                  <a:lnTo>
                    <a:pt x="90" y="221"/>
                  </a:lnTo>
                  <a:lnTo>
                    <a:pt x="62" y="211"/>
                  </a:lnTo>
                  <a:lnTo>
                    <a:pt x="38" y="195"/>
                  </a:lnTo>
                  <a:lnTo>
                    <a:pt x="18" y="174"/>
                  </a:lnTo>
                  <a:lnTo>
                    <a:pt x="6" y="148"/>
                  </a:lnTo>
                  <a:lnTo>
                    <a:pt x="0" y="120"/>
                  </a:lnTo>
                  <a:lnTo>
                    <a:pt x="2" y="90"/>
                  </a:lnTo>
                  <a:lnTo>
                    <a:pt x="12" y="62"/>
                  </a:lnTo>
                  <a:lnTo>
                    <a:pt x="28" y="38"/>
                  </a:lnTo>
                  <a:lnTo>
                    <a:pt x="50" y="18"/>
                  </a:lnTo>
                  <a:lnTo>
                    <a:pt x="76" y="6"/>
                  </a:lnTo>
                  <a:lnTo>
                    <a:pt x="10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8" name="Freeform 49">
              <a:extLst>
                <a:ext uri="{FF2B5EF4-FFF2-40B4-BE49-F238E27FC236}">
                  <a16:creationId xmlns:a16="http://schemas.microsoft.com/office/drawing/2014/main" id="{0ACD9B8D-ABC1-69ED-726F-97DCFD8775B1}"/>
                </a:ext>
              </a:extLst>
            </p:cNvPr>
            <p:cNvSpPr>
              <a:spLocks/>
            </p:cNvSpPr>
            <p:nvPr/>
          </p:nvSpPr>
          <p:spPr bwMode="auto">
            <a:xfrm>
              <a:off x="4283503" y="2252718"/>
              <a:ext cx="14272" cy="26745"/>
            </a:xfrm>
            <a:custGeom>
              <a:avLst/>
              <a:gdLst>
                <a:gd name="T0" fmla="*/ 109 w 219"/>
                <a:gd name="T1" fmla="*/ 0 h 438"/>
                <a:gd name="T2" fmla="*/ 143 w 219"/>
                <a:gd name="T3" fmla="*/ 6 h 438"/>
                <a:gd name="T4" fmla="*/ 173 w 219"/>
                <a:gd name="T5" fmla="*/ 22 h 438"/>
                <a:gd name="T6" fmla="*/ 197 w 219"/>
                <a:gd name="T7" fmla="*/ 46 h 438"/>
                <a:gd name="T8" fmla="*/ 213 w 219"/>
                <a:gd name="T9" fmla="*/ 76 h 438"/>
                <a:gd name="T10" fmla="*/ 219 w 219"/>
                <a:gd name="T11" fmla="*/ 109 h 438"/>
                <a:gd name="T12" fmla="*/ 219 w 219"/>
                <a:gd name="T13" fmla="*/ 328 h 438"/>
                <a:gd name="T14" fmla="*/ 213 w 219"/>
                <a:gd name="T15" fmla="*/ 362 h 438"/>
                <a:gd name="T16" fmla="*/ 197 w 219"/>
                <a:gd name="T17" fmla="*/ 392 h 438"/>
                <a:gd name="T18" fmla="*/ 173 w 219"/>
                <a:gd name="T19" fmla="*/ 416 h 438"/>
                <a:gd name="T20" fmla="*/ 143 w 219"/>
                <a:gd name="T21" fmla="*/ 432 h 438"/>
                <a:gd name="T22" fmla="*/ 109 w 219"/>
                <a:gd name="T23" fmla="*/ 438 h 438"/>
                <a:gd name="T24" fmla="*/ 76 w 219"/>
                <a:gd name="T25" fmla="*/ 432 h 438"/>
                <a:gd name="T26" fmla="*/ 46 w 219"/>
                <a:gd name="T27" fmla="*/ 416 h 438"/>
                <a:gd name="T28" fmla="*/ 22 w 219"/>
                <a:gd name="T29" fmla="*/ 392 h 438"/>
                <a:gd name="T30" fmla="*/ 6 w 219"/>
                <a:gd name="T31" fmla="*/ 362 h 438"/>
                <a:gd name="T32" fmla="*/ 0 w 219"/>
                <a:gd name="T33" fmla="*/ 328 h 438"/>
                <a:gd name="T34" fmla="*/ 0 w 219"/>
                <a:gd name="T35" fmla="*/ 109 h 438"/>
                <a:gd name="T36" fmla="*/ 6 w 219"/>
                <a:gd name="T37" fmla="*/ 76 h 438"/>
                <a:gd name="T38" fmla="*/ 22 w 219"/>
                <a:gd name="T39" fmla="*/ 46 h 438"/>
                <a:gd name="T40" fmla="*/ 46 w 219"/>
                <a:gd name="T41" fmla="*/ 22 h 438"/>
                <a:gd name="T42" fmla="*/ 76 w 219"/>
                <a:gd name="T43" fmla="*/ 6 h 438"/>
                <a:gd name="T44" fmla="*/ 109 w 219"/>
                <a:gd name="T4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438">
                  <a:moveTo>
                    <a:pt x="109" y="0"/>
                  </a:moveTo>
                  <a:lnTo>
                    <a:pt x="143" y="6"/>
                  </a:lnTo>
                  <a:lnTo>
                    <a:pt x="173" y="22"/>
                  </a:lnTo>
                  <a:lnTo>
                    <a:pt x="197" y="46"/>
                  </a:lnTo>
                  <a:lnTo>
                    <a:pt x="213" y="76"/>
                  </a:lnTo>
                  <a:lnTo>
                    <a:pt x="219" y="109"/>
                  </a:lnTo>
                  <a:lnTo>
                    <a:pt x="219" y="328"/>
                  </a:lnTo>
                  <a:lnTo>
                    <a:pt x="213" y="362"/>
                  </a:lnTo>
                  <a:lnTo>
                    <a:pt x="197" y="392"/>
                  </a:lnTo>
                  <a:lnTo>
                    <a:pt x="173" y="416"/>
                  </a:lnTo>
                  <a:lnTo>
                    <a:pt x="143" y="432"/>
                  </a:lnTo>
                  <a:lnTo>
                    <a:pt x="109" y="438"/>
                  </a:lnTo>
                  <a:lnTo>
                    <a:pt x="76" y="432"/>
                  </a:lnTo>
                  <a:lnTo>
                    <a:pt x="46" y="416"/>
                  </a:lnTo>
                  <a:lnTo>
                    <a:pt x="22" y="392"/>
                  </a:lnTo>
                  <a:lnTo>
                    <a:pt x="6" y="362"/>
                  </a:lnTo>
                  <a:lnTo>
                    <a:pt x="0" y="328"/>
                  </a:lnTo>
                  <a:lnTo>
                    <a:pt x="0" y="109"/>
                  </a:lnTo>
                  <a:lnTo>
                    <a:pt x="6" y="76"/>
                  </a:lnTo>
                  <a:lnTo>
                    <a:pt x="22" y="46"/>
                  </a:lnTo>
                  <a:lnTo>
                    <a:pt x="46" y="22"/>
                  </a:lnTo>
                  <a:lnTo>
                    <a:pt x="76"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6E11ED16-89A1-92C6-7DB7-D3DCA5BB1DA3}"/>
              </a:ext>
            </a:extLst>
          </p:cNvPr>
          <p:cNvGrpSpPr/>
          <p:nvPr/>
        </p:nvGrpSpPr>
        <p:grpSpPr>
          <a:xfrm>
            <a:off x="6935001" y="1471134"/>
            <a:ext cx="361099" cy="279816"/>
            <a:chOff x="6943168" y="2354968"/>
            <a:chExt cx="361099" cy="279816"/>
          </a:xfrm>
        </p:grpSpPr>
        <p:sp>
          <p:nvSpPr>
            <p:cNvPr id="30" name="Freeform 54">
              <a:extLst>
                <a:ext uri="{FF2B5EF4-FFF2-40B4-BE49-F238E27FC236}">
                  <a16:creationId xmlns:a16="http://schemas.microsoft.com/office/drawing/2014/main" id="{158BD3B9-78C5-74C1-D5B4-B54CA529F3FF}"/>
                </a:ext>
              </a:extLst>
            </p:cNvPr>
            <p:cNvSpPr>
              <a:spLocks/>
            </p:cNvSpPr>
            <p:nvPr/>
          </p:nvSpPr>
          <p:spPr bwMode="auto">
            <a:xfrm>
              <a:off x="7117826" y="2415607"/>
              <a:ext cx="11784" cy="175655"/>
            </a:xfrm>
            <a:custGeom>
              <a:avLst/>
              <a:gdLst>
                <a:gd name="T0" fmla="*/ 105 w 212"/>
                <a:gd name="T1" fmla="*/ 0 h 3366"/>
                <a:gd name="T2" fmla="*/ 139 w 212"/>
                <a:gd name="T3" fmla="*/ 4 h 3366"/>
                <a:gd name="T4" fmla="*/ 169 w 212"/>
                <a:gd name="T5" fmla="*/ 20 h 3366"/>
                <a:gd name="T6" fmla="*/ 191 w 212"/>
                <a:gd name="T7" fmla="*/ 42 h 3366"/>
                <a:gd name="T8" fmla="*/ 206 w 212"/>
                <a:gd name="T9" fmla="*/ 72 h 3366"/>
                <a:gd name="T10" fmla="*/ 212 w 212"/>
                <a:gd name="T11" fmla="*/ 105 h 3366"/>
                <a:gd name="T12" fmla="*/ 212 w 212"/>
                <a:gd name="T13" fmla="*/ 3260 h 3366"/>
                <a:gd name="T14" fmla="*/ 206 w 212"/>
                <a:gd name="T15" fmla="*/ 3292 h 3366"/>
                <a:gd name="T16" fmla="*/ 191 w 212"/>
                <a:gd name="T17" fmla="*/ 3322 h 3366"/>
                <a:gd name="T18" fmla="*/ 169 w 212"/>
                <a:gd name="T19" fmla="*/ 3344 h 3366"/>
                <a:gd name="T20" fmla="*/ 139 w 212"/>
                <a:gd name="T21" fmla="*/ 3360 h 3366"/>
                <a:gd name="T22" fmla="*/ 105 w 212"/>
                <a:gd name="T23" fmla="*/ 3366 h 3366"/>
                <a:gd name="T24" fmla="*/ 73 w 212"/>
                <a:gd name="T25" fmla="*/ 3360 h 3366"/>
                <a:gd name="T26" fmla="*/ 43 w 212"/>
                <a:gd name="T27" fmla="*/ 3344 h 3366"/>
                <a:gd name="T28" fmla="*/ 19 w 212"/>
                <a:gd name="T29" fmla="*/ 3322 h 3366"/>
                <a:gd name="T30" fmla="*/ 6 w 212"/>
                <a:gd name="T31" fmla="*/ 3292 h 3366"/>
                <a:gd name="T32" fmla="*/ 0 w 212"/>
                <a:gd name="T33" fmla="*/ 3260 h 3366"/>
                <a:gd name="T34" fmla="*/ 0 w 212"/>
                <a:gd name="T35" fmla="*/ 105 h 3366"/>
                <a:gd name="T36" fmla="*/ 6 w 212"/>
                <a:gd name="T37" fmla="*/ 72 h 3366"/>
                <a:gd name="T38" fmla="*/ 19 w 212"/>
                <a:gd name="T39" fmla="*/ 42 h 3366"/>
                <a:gd name="T40" fmla="*/ 43 w 212"/>
                <a:gd name="T41" fmla="*/ 20 h 3366"/>
                <a:gd name="T42" fmla="*/ 73 w 212"/>
                <a:gd name="T43" fmla="*/ 4 h 3366"/>
                <a:gd name="T44" fmla="*/ 105 w 212"/>
                <a:gd name="T45" fmla="*/ 0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3366">
                  <a:moveTo>
                    <a:pt x="105" y="0"/>
                  </a:moveTo>
                  <a:lnTo>
                    <a:pt x="139" y="4"/>
                  </a:lnTo>
                  <a:lnTo>
                    <a:pt x="169" y="20"/>
                  </a:lnTo>
                  <a:lnTo>
                    <a:pt x="191" y="42"/>
                  </a:lnTo>
                  <a:lnTo>
                    <a:pt x="206" y="72"/>
                  </a:lnTo>
                  <a:lnTo>
                    <a:pt x="212" y="105"/>
                  </a:lnTo>
                  <a:lnTo>
                    <a:pt x="212" y="3260"/>
                  </a:lnTo>
                  <a:lnTo>
                    <a:pt x="206" y="3292"/>
                  </a:lnTo>
                  <a:lnTo>
                    <a:pt x="191" y="3322"/>
                  </a:lnTo>
                  <a:lnTo>
                    <a:pt x="169" y="3344"/>
                  </a:lnTo>
                  <a:lnTo>
                    <a:pt x="139" y="3360"/>
                  </a:lnTo>
                  <a:lnTo>
                    <a:pt x="105" y="3366"/>
                  </a:lnTo>
                  <a:lnTo>
                    <a:pt x="73" y="3360"/>
                  </a:lnTo>
                  <a:lnTo>
                    <a:pt x="43" y="3344"/>
                  </a:lnTo>
                  <a:lnTo>
                    <a:pt x="19" y="3322"/>
                  </a:lnTo>
                  <a:lnTo>
                    <a:pt x="6" y="3292"/>
                  </a:lnTo>
                  <a:lnTo>
                    <a:pt x="0" y="3260"/>
                  </a:lnTo>
                  <a:lnTo>
                    <a:pt x="0" y="105"/>
                  </a:lnTo>
                  <a:lnTo>
                    <a:pt x="6" y="72"/>
                  </a:lnTo>
                  <a:lnTo>
                    <a:pt x="19" y="42"/>
                  </a:lnTo>
                  <a:lnTo>
                    <a:pt x="43" y="20"/>
                  </a:lnTo>
                  <a:lnTo>
                    <a:pt x="73" y="4"/>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1" name="Freeform 55">
              <a:extLst>
                <a:ext uri="{FF2B5EF4-FFF2-40B4-BE49-F238E27FC236}">
                  <a16:creationId xmlns:a16="http://schemas.microsoft.com/office/drawing/2014/main" id="{C63E5A48-AD50-A36A-D079-7CE5F08AE84A}"/>
                </a:ext>
              </a:extLst>
            </p:cNvPr>
            <p:cNvSpPr>
              <a:spLocks/>
            </p:cNvSpPr>
            <p:nvPr/>
          </p:nvSpPr>
          <p:spPr bwMode="auto">
            <a:xfrm>
              <a:off x="6943168" y="2354968"/>
              <a:ext cx="361099" cy="257690"/>
            </a:xfrm>
            <a:custGeom>
              <a:avLst/>
              <a:gdLst>
                <a:gd name="T0" fmla="*/ 2554 w 6558"/>
                <a:gd name="T1" fmla="*/ 56 h 4939"/>
                <a:gd name="T2" fmla="*/ 2930 w 6558"/>
                <a:gd name="T3" fmla="*/ 234 h 4939"/>
                <a:gd name="T4" fmla="*/ 3187 w 6558"/>
                <a:gd name="T5" fmla="*/ 479 h 4939"/>
                <a:gd name="T6" fmla="*/ 3429 w 6558"/>
                <a:gd name="T7" fmla="*/ 409 h 4939"/>
                <a:gd name="T8" fmla="*/ 3692 w 6558"/>
                <a:gd name="T9" fmla="*/ 193 h 4939"/>
                <a:gd name="T10" fmla="*/ 4098 w 6558"/>
                <a:gd name="T11" fmla="*/ 32 h 4939"/>
                <a:gd name="T12" fmla="*/ 4744 w 6558"/>
                <a:gd name="T13" fmla="*/ 24 h 4939"/>
                <a:gd name="T14" fmla="*/ 5512 w 6558"/>
                <a:gd name="T15" fmla="*/ 226 h 4939"/>
                <a:gd name="T16" fmla="*/ 6081 w 6558"/>
                <a:gd name="T17" fmla="*/ 413 h 4939"/>
                <a:gd name="T18" fmla="*/ 6484 w 6558"/>
                <a:gd name="T19" fmla="*/ 479 h 4939"/>
                <a:gd name="T20" fmla="*/ 6558 w 6558"/>
                <a:gd name="T21" fmla="*/ 4834 h 4939"/>
                <a:gd name="T22" fmla="*/ 6453 w 6558"/>
                <a:gd name="T23" fmla="*/ 4939 h 4939"/>
                <a:gd name="T24" fmla="*/ 5927 w 6558"/>
                <a:gd name="T25" fmla="*/ 4844 h 4939"/>
                <a:gd name="T26" fmla="*/ 5309 w 6558"/>
                <a:gd name="T27" fmla="*/ 4637 h 4939"/>
                <a:gd name="T28" fmla="*/ 4569 w 6558"/>
                <a:gd name="T29" fmla="*/ 4472 h 4939"/>
                <a:gd name="T30" fmla="*/ 3996 w 6558"/>
                <a:gd name="T31" fmla="*/ 4534 h 4939"/>
                <a:gd name="T32" fmla="*/ 3586 w 6558"/>
                <a:gd name="T33" fmla="*/ 4806 h 4939"/>
                <a:gd name="T34" fmla="*/ 3459 w 6558"/>
                <a:gd name="T35" fmla="*/ 4830 h 4939"/>
                <a:gd name="T36" fmla="*/ 3403 w 6558"/>
                <a:gd name="T37" fmla="*/ 4712 h 4939"/>
                <a:gd name="T38" fmla="*/ 3570 w 6558"/>
                <a:gd name="T39" fmla="*/ 4532 h 4939"/>
                <a:gd name="T40" fmla="*/ 3917 w 6558"/>
                <a:gd name="T41" fmla="*/ 4339 h 4939"/>
                <a:gd name="T42" fmla="*/ 4418 w 6558"/>
                <a:gd name="T43" fmla="*/ 4256 h 4939"/>
                <a:gd name="T44" fmla="*/ 5215 w 6558"/>
                <a:gd name="T45" fmla="*/ 4387 h 4939"/>
                <a:gd name="T46" fmla="*/ 5900 w 6558"/>
                <a:gd name="T47" fmla="*/ 4613 h 4939"/>
                <a:gd name="T48" fmla="*/ 6345 w 6558"/>
                <a:gd name="T49" fmla="*/ 679 h 4939"/>
                <a:gd name="T50" fmla="*/ 5719 w 6558"/>
                <a:gd name="T51" fmla="*/ 520 h 4939"/>
                <a:gd name="T52" fmla="*/ 5018 w 6558"/>
                <a:gd name="T53" fmla="*/ 296 h 4939"/>
                <a:gd name="T54" fmla="*/ 4310 w 6558"/>
                <a:gd name="T55" fmla="*/ 215 h 4939"/>
                <a:gd name="T56" fmla="*/ 3873 w 6558"/>
                <a:gd name="T57" fmla="*/ 334 h 4939"/>
                <a:gd name="T58" fmla="*/ 3592 w 6558"/>
                <a:gd name="T59" fmla="*/ 546 h 4939"/>
                <a:gd name="T60" fmla="*/ 3437 w 6558"/>
                <a:gd name="T61" fmla="*/ 759 h 4939"/>
                <a:gd name="T62" fmla="*/ 3381 w 6558"/>
                <a:gd name="T63" fmla="*/ 880 h 4939"/>
                <a:gd name="T64" fmla="*/ 3278 w 6558"/>
                <a:gd name="T65" fmla="*/ 960 h 4939"/>
                <a:gd name="T66" fmla="*/ 3175 w 6558"/>
                <a:gd name="T67" fmla="*/ 878 h 4939"/>
                <a:gd name="T68" fmla="*/ 3117 w 6558"/>
                <a:gd name="T69" fmla="*/ 751 h 4939"/>
                <a:gd name="T70" fmla="*/ 2962 w 6558"/>
                <a:gd name="T71" fmla="*/ 538 h 4939"/>
                <a:gd name="T72" fmla="*/ 2681 w 6558"/>
                <a:gd name="T73" fmla="*/ 330 h 4939"/>
                <a:gd name="T74" fmla="*/ 2248 w 6558"/>
                <a:gd name="T75" fmla="*/ 215 h 4939"/>
                <a:gd name="T76" fmla="*/ 1540 w 6558"/>
                <a:gd name="T77" fmla="*/ 296 h 4939"/>
                <a:gd name="T78" fmla="*/ 837 w 6558"/>
                <a:gd name="T79" fmla="*/ 520 h 4939"/>
                <a:gd name="T80" fmla="*/ 211 w 6558"/>
                <a:gd name="T81" fmla="*/ 679 h 4939"/>
                <a:gd name="T82" fmla="*/ 658 w 6558"/>
                <a:gd name="T83" fmla="*/ 4613 h 4939"/>
                <a:gd name="T84" fmla="*/ 1343 w 6558"/>
                <a:gd name="T85" fmla="*/ 4387 h 4939"/>
                <a:gd name="T86" fmla="*/ 2138 w 6558"/>
                <a:gd name="T87" fmla="*/ 4256 h 4939"/>
                <a:gd name="T88" fmla="*/ 2642 w 6558"/>
                <a:gd name="T89" fmla="*/ 4339 h 4939"/>
                <a:gd name="T90" fmla="*/ 2988 w 6558"/>
                <a:gd name="T91" fmla="*/ 4532 h 4939"/>
                <a:gd name="T92" fmla="*/ 3153 w 6558"/>
                <a:gd name="T93" fmla="*/ 4712 h 4939"/>
                <a:gd name="T94" fmla="*/ 3097 w 6558"/>
                <a:gd name="T95" fmla="*/ 4830 h 4939"/>
                <a:gd name="T96" fmla="*/ 2972 w 6558"/>
                <a:gd name="T97" fmla="*/ 4806 h 4939"/>
                <a:gd name="T98" fmla="*/ 2560 w 6558"/>
                <a:gd name="T99" fmla="*/ 4534 h 4939"/>
                <a:gd name="T100" fmla="*/ 1987 w 6558"/>
                <a:gd name="T101" fmla="*/ 4472 h 4939"/>
                <a:gd name="T102" fmla="*/ 1249 w 6558"/>
                <a:gd name="T103" fmla="*/ 4637 h 4939"/>
                <a:gd name="T104" fmla="*/ 629 w 6558"/>
                <a:gd name="T105" fmla="*/ 4844 h 4939"/>
                <a:gd name="T106" fmla="*/ 105 w 6558"/>
                <a:gd name="T107" fmla="*/ 4939 h 4939"/>
                <a:gd name="T108" fmla="*/ 0 w 6558"/>
                <a:gd name="T109" fmla="*/ 4834 h 4939"/>
                <a:gd name="T110" fmla="*/ 72 w 6558"/>
                <a:gd name="T111" fmla="*/ 479 h 4939"/>
                <a:gd name="T112" fmla="*/ 477 w 6558"/>
                <a:gd name="T113" fmla="*/ 413 h 4939"/>
                <a:gd name="T114" fmla="*/ 1046 w 6558"/>
                <a:gd name="T115" fmla="*/ 226 h 4939"/>
                <a:gd name="T116" fmla="*/ 1814 w 6558"/>
                <a:gd name="T117" fmla="*/ 24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58" h="4939">
                  <a:moveTo>
                    <a:pt x="2140" y="0"/>
                  </a:moveTo>
                  <a:lnTo>
                    <a:pt x="2254" y="4"/>
                  </a:lnTo>
                  <a:lnTo>
                    <a:pt x="2359" y="14"/>
                  </a:lnTo>
                  <a:lnTo>
                    <a:pt x="2461" y="32"/>
                  </a:lnTo>
                  <a:lnTo>
                    <a:pt x="2554" y="56"/>
                  </a:lnTo>
                  <a:lnTo>
                    <a:pt x="2642" y="83"/>
                  </a:lnTo>
                  <a:lnTo>
                    <a:pt x="2721" y="115"/>
                  </a:lnTo>
                  <a:lnTo>
                    <a:pt x="2797" y="153"/>
                  </a:lnTo>
                  <a:lnTo>
                    <a:pt x="2866" y="193"/>
                  </a:lnTo>
                  <a:lnTo>
                    <a:pt x="2930" y="234"/>
                  </a:lnTo>
                  <a:lnTo>
                    <a:pt x="2988" y="276"/>
                  </a:lnTo>
                  <a:lnTo>
                    <a:pt x="3039" y="320"/>
                  </a:lnTo>
                  <a:lnTo>
                    <a:pt x="3087" y="365"/>
                  </a:lnTo>
                  <a:lnTo>
                    <a:pt x="3129" y="409"/>
                  </a:lnTo>
                  <a:lnTo>
                    <a:pt x="3187" y="479"/>
                  </a:lnTo>
                  <a:lnTo>
                    <a:pt x="3238" y="546"/>
                  </a:lnTo>
                  <a:lnTo>
                    <a:pt x="3278" y="610"/>
                  </a:lnTo>
                  <a:lnTo>
                    <a:pt x="3320" y="546"/>
                  </a:lnTo>
                  <a:lnTo>
                    <a:pt x="3370" y="479"/>
                  </a:lnTo>
                  <a:lnTo>
                    <a:pt x="3429" y="409"/>
                  </a:lnTo>
                  <a:lnTo>
                    <a:pt x="3471" y="365"/>
                  </a:lnTo>
                  <a:lnTo>
                    <a:pt x="3519" y="320"/>
                  </a:lnTo>
                  <a:lnTo>
                    <a:pt x="3570" y="276"/>
                  </a:lnTo>
                  <a:lnTo>
                    <a:pt x="3628" y="234"/>
                  </a:lnTo>
                  <a:lnTo>
                    <a:pt x="3692" y="193"/>
                  </a:lnTo>
                  <a:lnTo>
                    <a:pt x="3761" y="153"/>
                  </a:lnTo>
                  <a:lnTo>
                    <a:pt x="3835" y="115"/>
                  </a:lnTo>
                  <a:lnTo>
                    <a:pt x="3917" y="83"/>
                  </a:lnTo>
                  <a:lnTo>
                    <a:pt x="4004" y="56"/>
                  </a:lnTo>
                  <a:lnTo>
                    <a:pt x="4098" y="32"/>
                  </a:lnTo>
                  <a:lnTo>
                    <a:pt x="4197" y="14"/>
                  </a:lnTo>
                  <a:lnTo>
                    <a:pt x="4304" y="4"/>
                  </a:lnTo>
                  <a:lnTo>
                    <a:pt x="4418" y="0"/>
                  </a:lnTo>
                  <a:lnTo>
                    <a:pt x="4583" y="6"/>
                  </a:lnTo>
                  <a:lnTo>
                    <a:pt x="4744" y="24"/>
                  </a:lnTo>
                  <a:lnTo>
                    <a:pt x="4903" y="52"/>
                  </a:lnTo>
                  <a:lnTo>
                    <a:pt x="5060" y="89"/>
                  </a:lnTo>
                  <a:lnTo>
                    <a:pt x="5215" y="131"/>
                  </a:lnTo>
                  <a:lnTo>
                    <a:pt x="5365" y="177"/>
                  </a:lnTo>
                  <a:lnTo>
                    <a:pt x="5512" y="226"/>
                  </a:lnTo>
                  <a:lnTo>
                    <a:pt x="5655" y="274"/>
                  </a:lnTo>
                  <a:lnTo>
                    <a:pt x="5764" y="314"/>
                  </a:lnTo>
                  <a:lnTo>
                    <a:pt x="5872" y="350"/>
                  </a:lnTo>
                  <a:lnTo>
                    <a:pt x="5977" y="383"/>
                  </a:lnTo>
                  <a:lnTo>
                    <a:pt x="6081" y="413"/>
                  </a:lnTo>
                  <a:lnTo>
                    <a:pt x="6178" y="437"/>
                  </a:lnTo>
                  <a:lnTo>
                    <a:pt x="6274" y="457"/>
                  </a:lnTo>
                  <a:lnTo>
                    <a:pt x="6365" y="469"/>
                  </a:lnTo>
                  <a:lnTo>
                    <a:pt x="6453" y="473"/>
                  </a:lnTo>
                  <a:lnTo>
                    <a:pt x="6484" y="479"/>
                  </a:lnTo>
                  <a:lnTo>
                    <a:pt x="6514" y="495"/>
                  </a:lnTo>
                  <a:lnTo>
                    <a:pt x="6538" y="516"/>
                  </a:lnTo>
                  <a:lnTo>
                    <a:pt x="6552" y="546"/>
                  </a:lnTo>
                  <a:lnTo>
                    <a:pt x="6558" y="580"/>
                  </a:lnTo>
                  <a:lnTo>
                    <a:pt x="6558" y="4834"/>
                  </a:lnTo>
                  <a:lnTo>
                    <a:pt x="6552" y="4867"/>
                  </a:lnTo>
                  <a:lnTo>
                    <a:pt x="6538" y="4897"/>
                  </a:lnTo>
                  <a:lnTo>
                    <a:pt x="6514" y="4919"/>
                  </a:lnTo>
                  <a:lnTo>
                    <a:pt x="6484" y="4935"/>
                  </a:lnTo>
                  <a:lnTo>
                    <a:pt x="6453" y="4939"/>
                  </a:lnTo>
                  <a:lnTo>
                    <a:pt x="6353" y="4935"/>
                  </a:lnTo>
                  <a:lnTo>
                    <a:pt x="6252" y="4923"/>
                  </a:lnTo>
                  <a:lnTo>
                    <a:pt x="6146" y="4901"/>
                  </a:lnTo>
                  <a:lnTo>
                    <a:pt x="6039" y="4875"/>
                  </a:lnTo>
                  <a:lnTo>
                    <a:pt x="5927" y="4844"/>
                  </a:lnTo>
                  <a:lnTo>
                    <a:pt x="5816" y="4808"/>
                  </a:lnTo>
                  <a:lnTo>
                    <a:pt x="5701" y="4770"/>
                  </a:lnTo>
                  <a:lnTo>
                    <a:pt x="5585" y="4730"/>
                  </a:lnTo>
                  <a:lnTo>
                    <a:pt x="5448" y="4683"/>
                  </a:lnTo>
                  <a:lnTo>
                    <a:pt x="5309" y="4637"/>
                  </a:lnTo>
                  <a:lnTo>
                    <a:pt x="5166" y="4591"/>
                  </a:lnTo>
                  <a:lnTo>
                    <a:pt x="5018" y="4552"/>
                  </a:lnTo>
                  <a:lnTo>
                    <a:pt x="4871" y="4518"/>
                  </a:lnTo>
                  <a:lnTo>
                    <a:pt x="4720" y="4490"/>
                  </a:lnTo>
                  <a:lnTo>
                    <a:pt x="4569" y="4472"/>
                  </a:lnTo>
                  <a:lnTo>
                    <a:pt x="4418" y="4466"/>
                  </a:lnTo>
                  <a:lnTo>
                    <a:pt x="4306" y="4470"/>
                  </a:lnTo>
                  <a:lnTo>
                    <a:pt x="4197" y="4482"/>
                  </a:lnTo>
                  <a:lnTo>
                    <a:pt x="4094" y="4504"/>
                  </a:lnTo>
                  <a:lnTo>
                    <a:pt x="3996" y="4534"/>
                  </a:lnTo>
                  <a:lnTo>
                    <a:pt x="3905" y="4571"/>
                  </a:lnTo>
                  <a:lnTo>
                    <a:pt x="3817" y="4617"/>
                  </a:lnTo>
                  <a:lnTo>
                    <a:pt x="3734" y="4673"/>
                  </a:lnTo>
                  <a:lnTo>
                    <a:pt x="3658" y="4734"/>
                  </a:lnTo>
                  <a:lnTo>
                    <a:pt x="3586" y="4806"/>
                  </a:lnTo>
                  <a:lnTo>
                    <a:pt x="3564" y="4824"/>
                  </a:lnTo>
                  <a:lnTo>
                    <a:pt x="3539" y="4836"/>
                  </a:lnTo>
                  <a:lnTo>
                    <a:pt x="3513" y="4840"/>
                  </a:lnTo>
                  <a:lnTo>
                    <a:pt x="3485" y="4838"/>
                  </a:lnTo>
                  <a:lnTo>
                    <a:pt x="3459" y="4830"/>
                  </a:lnTo>
                  <a:lnTo>
                    <a:pt x="3437" y="4814"/>
                  </a:lnTo>
                  <a:lnTo>
                    <a:pt x="3417" y="4792"/>
                  </a:lnTo>
                  <a:lnTo>
                    <a:pt x="3407" y="4766"/>
                  </a:lnTo>
                  <a:lnTo>
                    <a:pt x="3401" y="4740"/>
                  </a:lnTo>
                  <a:lnTo>
                    <a:pt x="3403" y="4712"/>
                  </a:lnTo>
                  <a:lnTo>
                    <a:pt x="3413" y="4687"/>
                  </a:lnTo>
                  <a:lnTo>
                    <a:pt x="3429" y="4663"/>
                  </a:lnTo>
                  <a:lnTo>
                    <a:pt x="3471" y="4619"/>
                  </a:lnTo>
                  <a:lnTo>
                    <a:pt x="3519" y="4575"/>
                  </a:lnTo>
                  <a:lnTo>
                    <a:pt x="3570" y="4532"/>
                  </a:lnTo>
                  <a:lnTo>
                    <a:pt x="3628" y="4488"/>
                  </a:lnTo>
                  <a:lnTo>
                    <a:pt x="3692" y="4446"/>
                  </a:lnTo>
                  <a:lnTo>
                    <a:pt x="3761" y="4408"/>
                  </a:lnTo>
                  <a:lnTo>
                    <a:pt x="3835" y="4371"/>
                  </a:lnTo>
                  <a:lnTo>
                    <a:pt x="3917" y="4339"/>
                  </a:lnTo>
                  <a:lnTo>
                    <a:pt x="4004" y="4311"/>
                  </a:lnTo>
                  <a:lnTo>
                    <a:pt x="4098" y="4287"/>
                  </a:lnTo>
                  <a:lnTo>
                    <a:pt x="4197" y="4269"/>
                  </a:lnTo>
                  <a:lnTo>
                    <a:pt x="4304" y="4257"/>
                  </a:lnTo>
                  <a:lnTo>
                    <a:pt x="4418" y="4256"/>
                  </a:lnTo>
                  <a:lnTo>
                    <a:pt x="4583" y="4261"/>
                  </a:lnTo>
                  <a:lnTo>
                    <a:pt x="4744" y="4279"/>
                  </a:lnTo>
                  <a:lnTo>
                    <a:pt x="4903" y="4307"/>
                  </a:lnTo>
                  <a:lnTo>
                    <a:pt x="5060" y="4343"/>
                  </a:lnTo>
                  <a:lnTo>
                    <a:pt x="5215" y="4387"/>
                  </a:lnTo>
                  <a:lnTo>
                    <a:pt x="5365" y="4432"/>
                  </a:lnTo>
                  <a:lnTo>
                    <a:pt x="5512" y="4482"/>
                  </a:lnTo>
                  <a:lnTo>
                    <a:pt x="5655" y="4530"/>
                  </a:lnTo>
                  <a:lnTo>
                    <a:pt x="5778" y="4573"/>
                  </a:lnTo>
                  <a:lnTo>
                    <a:pt x="5900" y="4613"/>
                  </a:lnTo>
                  <a:lnTo>
                    <a:pt x="6017" y="4651"/>
                  </a:lnTo>
                  <a:lnTo>
                    <a:pt x="6132" y="4681"/>
                  </a:lnTo>
                  <a:lnTo>
                    <a:pt x="6242" y="4706"/>
                  </a:lnTo>
                  <a:lnTo>
                    <a:pt x="6345" y="4722"/>
                  </a:lnTo>
                  <a:lnTo>
                    <a:pt x="6345" y="679"/>
                  </a:lnTo>
                  <a:lnTo>
                    <a:pt x="6228" y="664"/>
                  </a:lnTo>
                  <a:lnTo>
                    <a:pt x="6107" y="638"/>
                  </a:lnTo>
                  <a:lnTo>
                    <a:pt x="5979" y="604"/>
                  </a:lnTo>
                  <a:lnTo>
                    <a:pt x="5852" y="564"/>
                  </a:lnTo>
                  <a:lnTo>
                    <a:pt x="5719" y="520"/>
                  </a:lnTo>
                  <a:lnTo>
                    <a:pt x="5585" y="475"/>
                  </a:lnTo>
                  <a:lnTo>
                    <a:pt x="5448" y="427"/>
                  </a:lnTo>
                  <a:lnTo>
                    <a:pt x="5309" y="381"/>
                  </a:lnTo>
                  <a:lnTo>
                    <a:pt x="5166" y="338"/>
                  </a:lnTo>
                  <a:lnTo>
                    <a:pt x="5018" y="296"/>
                  </a:lnTo>
                  <a:lnTo>
                    <a:pt x="4871" y="262"/>
                  </a:lnTo>
                  <a:lnTo>
                    <a:pt x="4720" y="234"/>
                  </a:lnTo>
                  <a:lnTo>
                    <a:pt x="4569" y="216"/>
                  </a:lnTo>
                  <a:lnTo>
                    <a:pt x="4418" y="211"/>
                  </a:lnTo>
                  <a:lnTo>
                    <a:pt x="4310" y="215"/>
                  </a:lnTo>
                  <a:lnTo>
                    <a:pt x="4209" y="226"/>
                  </a:lnTo>
                  <a:lnTo>
                    <a:pt x="4115" y="244"/>
                  </a:lnTo>
                  <a:lnTo>
                    <a:pt x="4028" y="268"/>
                  </a:lnTo>
                  <a:lnTo>
                    <a:pt x="3948" y="298"/>
                  </a:lnTo>
                  <a:lnTo>
                    <a:pt x="3873" y="334"/>
                  </a:lnTo>
                  <a:lnTo>
                    <a:pt x="3805" y="371"/>
                  </a:lnTo>
                  <a:lnTo>
                    <a:pt x="3743" y="411"/>
                  </a:lnTo>
                  <a:lnTo>
                    <a:pt x="3688" y="455"/>
                  </a:lnTo>
                  <a:lnTo>
                    <a:pt x="3638" y="501"/>
                  </a:lnTo>
                  <a:lnTo>
                    <a:pt x="3592" y="546"/>
                  </a:lnTo>
                  <a:lnTo>
                    <a:pt x="3553" y="592"/>
                  </a:lnTo>
                  <a:lnTo>
                    <a:pt x="3517" y="636"/>
                  </a:lnTo>
                  <a:lnTo>
                    <a:pt x="3485" y="679"/>
                  </a:lnTo>
                  <a:lnTo>
                    <a:pt x="3459" y="721"/>
                  </a:lnTo>
                  <a:lnTo>
                    <a:pt x="3437" y="759"/>
                  </a:lnTo>
                  <a:lnTo>
                    <a:pt x="3419" y="795"/>
                  </a:lnTo>
                  <a:lnTo>
                    <a:pt x="3405" y="824"/>
                  </a:lnTo>
                  <a:lnTo>
                    <a:pt x="3393" y="848"/>
                  </a:lnTo>
                  <a:lnTo>
                    <a:pt x="3385" y="868"/>
                  </a:lnTo>
                  <a:lnTo>
                    <a:pt x="3381" y="880"/>
                  </a:lnTo>
                  <a:lnTo>
                    <a:pt x="3379" y="886"/>
                  </a:lnTo>
                  <a:lnTo>
                    <a:pt x="3366" y="916"/>
                  </a:lnTo>
                  <a:lnTo>
                    <a:pt x="3342" y="940"/>
                  </a:lnTo>
                  <a:lnTo>
                    <a:pt x="3312" y="954"/>
                  </a:lnTo>
                  <a:lnTo>
                    <a:pt x="3278" y="960"/>
                  </a:lnTo>
                  <a:lnTo>
                    <a:pt x="3246" y="954"/>
                  </a:lnTo>
                  <a:lnTo>
                    <a:pt x="3216" y="940"/>
                  </a:lnTo>
                  <a:lnTo>
                    <a:pt x="3192" y="916"/>
                  </a:lnTo>
                  <a:lnTo>
                    <a:pt x="3179" y="886"/>
                  </a:lnTo>
                  <a:lnTo>
                    <a:pt x="3175" y="878"/>
                  </a:lnTo>
                  <a:lnTo>
                    <a:pt x="3171" y="864"/>
                  </a:lnTo>
                  <a:lnTo>
                    <a:pt x="3163" y="842"/>
                  </a:lnTo>
                  <a:lnTo>
                    <a:pt x="3151" y="816"/>
                  </a:lnTo>
                  <a:lnTo>
                    <a:pt x="3135" y="785"/>
                  </a:lnTo>
                  <a:lnTo>
                    <a:pt x="3117" y="751"/>
                  </a:lnTo>
                  <a:lnTo>
                    <a:pt x="3095" y="711"/>
                  </a:lnTo>
                  <a:lnTo>
                    <a:pt x="3067" y="671"/>
                  </a:lnTo>
                  <a:lnTo>
                    <a:pt x="3037" y="628"/>
                  </a:lnTo>
                  <a:lnTo>
                    <a:pt x="3002" y="582"/>
                  </a:lnTo>
                  <a:lnTo>
                    <a:pt x="2962" y="538"/>
                  </a:lnTo>
                  <a:lnTo>
                    <a:pt x="2916" y="493"/>
                  </a:lnTo>
                  <a:lnTo>
                    <a:pt x="2866" y="449"/>
                  </a:lnTo>
                  <a:lnTo>
                    <a:pt x="2811" y="407"/>
                  </a:lnTo>
                  <a:lnTo>
                    <a:pt x="2749" y="367"/>
                  </a:lnTo>
                  <a:lnTo>
                    <a:pt x="2681" y="330"/>
                  </a:lnTo>
                  <a:lnTo>
                    <a:pt x="2608" y="296"/>
                  </a:lnTo>
                  <a:lnTo>
                    <a:pt x="2526" y="268"/>
                  </a:lnTo>
                  <a:lnTo>
                    <a:pt x="2441" y="244"/>
                  </a:lnTo>
                  <a:lnTo>
                    <a:pt x="2347" y="226"/>
                  </a:lnTo>
                  <a:lnTo>
                    <a:pt x="2248" y="215"/>
                  </a:lnTo>
                  <a:lnTo>
                    <a:pt x="2138" y="211"/>
                  </a:lnTo>
                  <a:lnTo>
                    <a:pt x="1987" y="216"/>
                  </a:lnTo>
                  <a:lnTo>
                    <a:pt x="1838" y="234"/>
                  </a:lnTo>
                  <a:lnTo>
                    <a:pt x="1687" y="262"/>
                  </a:lnTo>
                  <a:lnTo>
                    <a:pt x="1540" y="296"/>
                  </a:lnTo>
                  <a:lnTo>
                    <a:pt x="1392" y="338"/>
                  </a:lnTo>
                  <a:lnTo>
                    <a:pt x="1249" y="381"/>
                  </a:lnTo>
                  <a:lnTo>
                    <a:pt x="1108" y="427"/>
                  </a:lnTo>
                  <a:lnTo>
                    <a:pt x="973" y="475"/>
                  </a:lnTo>
                  <a:lnTo>
                    <a:pt x="837" y="520"/>
                  </a:lnTo>
                  <a:lnTo>
                    <a:pt x="706" y="564"/>
                  </a:lnTo>
                  <a:lnTo>
                    <a:pt x="577" y="604"/>
                  </a:lnTo>
                  <a:lnTo>
                    <a:pt x="452" y="638"/>
                  </a:lnTo>
                  <a:lnTo>
                    <a:pt x="330" y="664"/>
                  </a:lnTo>
                  <a:lnTo>
                    <a:pt x="211" y="679"/>
                  </a:lnTo>
                  <a:lnTo>
                    <a:pt x="211" y="4722"/>
                  </a:lnTo>
                  <a:lnTo>
                    <a:pt x="316" y="4706"/>
                  </a:lnTo>
                  <a:lnTo>
                    <a:pt x="426" y="4681"/>
                  </a:lnTo>
                  <a:lnTo>
                    <a:pt x="539" y="4651"/>
                  </a:lnTo>
                  <a:lnTo>
                    <a:pt x="658" y="4613"/>
                  </a:lnTo>
                  <a:lnTo>
                    <a:pt x="780" y="4573"/>
                  </a:lnTo>
                  <a:lnTo>
                    <a:pt x="903" y="4530"/>
                  </a:lnTo>
                  <a:lnTo>
                    <a:pt x="1046" y="4482"/>
                  </a:lnTo>
                  <a:lnTo>
                    <a:pt x="1191" y="4432"/>
                  </a:lnTo>
                  <a:lnTo>
                    <a:pt x="1343" y="4387"/>
                  </a:lnTo>
                  <a:lnTo>
                    <a:pt x="1496" y="4343"/>
                  </a:lnTo>
                  <a:lnTo>
                    <a:pt x="1653" y="4307"/>
                  </a:lnTo>
                  <a:lnTo>
                    <a:pt x="1814" y="4279"/>
                  </a:lnTo>
                  <a:lnTo>
                    <a:pt x="1975" y="4261"/>
                  </a:lnTo>
                  <a:lnTo>
                    <a:pt x="2138" y="4256"/>
                  </a:lnTo>
                  <a:lnTo>
                    <a:pt x="2254" y="4257"/>
                  </a:lnTo>
                  <a:lnTo>
                    <a:pt x="2359" y="4269"/>
                  </a:lnTo>
                  <a:lnTo>
                    <a:pt x="2461" y="4287"/>
                  </a:lnTo>
                  <a:lnTo>
                    <a:pt x="2554" y="4311"/>
                  </a:lnTo>
                  <a:lnTo>
                    <a:pt x="2642" y="4339"/>
                  </a:lnTo>
                  <a:lnTo>
                    <a:pt x="2721" y="4371"/>
                  </a:lnTo>
                  <a:lnTo>
                    <a:pt x="2797" y="4408"/>
                  </a:lnTo>
                  <a:lnTo>
                    <a:pt x="2866" y="4446"/>
                  </a:lnTo>
                  <a:lnTo>
                    <a:pt x="2930" y="4488"/>
                  </a:lnTo>
                  <a:lnTo>
                    <a:pt x="2988" y="4532"/>
                  </a:lnTo>
                  <a:lnTo>
                    <a:pt x="3039" y="4575"/>
                  </a:lnTo>
                  <a:lnTo>
                    <a:pt x="3087" y="4619"/>
                  </a:lnTo>
                  <a:lnTo>
                    <a:pt x="3129" y="4663"/>
                  </a:lnTo>
                  <a:lnTo>
                    <a:pt x="3145" y="4687"/>
                  </a:lnTo>
                  <a:lnTo>
                    <a:pt x="3153" y="4712"/>
                  </a:lnTo>
                  <a:lnTo>
                    <a:pt x="3155" y="4740"/>
                  </a:lnTo>
                  <a:lnTo>
                    <a:pt x="3151" y="4766"/>
                  </a:lnTo>
                  <a:lnTo>
                    <a:pt x="3139" y="4792"/>
                  </a:lnTo>
                  <a:lnTo>
                    <a:pt x="3121" y="4814"/>
                  </a:lnTo>
                  <a:lnTo>
                    <a:pt x="3097" y="4830"/>
                  </a:lnTo>
                  <a:lnTo>
                    <a:pt x="3071" y="4838"/>
                  </a:lnTo>
                  <a:lnTo>
                    <a:pt x="3045" y="4840"/>
                  </a:lnTo>
                  <a:lnTo>
                    <a:pt x="3019" y="4836"/>
                  </a:lnTo>
                  <a:lnTo>
                    <a:pt x="2994" y="4824"/>
                  </a:lnTo>
                  <a:lnTo>
                    <a:pt x="2972" y="4806"/>
                  </a:lnTo>
                  <a:lnTo>
                    <a:pt x="2900" y="4734"/>
                  </a:lnTo>
                  <a:lnTo>
                    <a:pt x="2823" y="4673"/>
                  </a:lnTo>
                  <a:lnTo>
                    <a:pt x="2741" y="4617"/>
                  </a:lnTo>
                  <a:lnTo>
                    <a:pt x="2653" y="4571"/>
                  </a:lnTo>
                  <a:lnTo>
                    <a:pt x="2560" y="4534"/>
                  </a:lnTo>
                  <a:lnTo>
                    <a:pt x="2462" y="4504"/>
                  </a:lnTo>
                  <a:lnTo>
                    <a:pt x="2361" y="4482"/>
                  </a:lnTo>
                  <a:lnTo>
                    <a:pt x="2252" y="4470"/>
                  </a:lnTo>
                  <a:lnTo>
                    <a:pt x="2138" y="4466"/>
                  </a:lnTo>
                  <a:lnTo>
                    <a:pt x="1987" y="4472"/>
                  </a:lnTo>
                  <a:lnTo>
                    <a:pt x="1838" y="4490"/>
                  </a:lnTo>
                  <a:lnTo>
                    <a:pt x="1687" y="4516"/>
                  </a:lnTo>
                  <a:lnTo>
                    <a:pt x="1540" y="4552"/>
                  </a:lnTo>
                  <a:lnTo>
                    <a:pt x="1392" y="4591"/>
                  </a:lnTo>
                  <a:lnTo>
                    <a:pt x="1249" y="4637"/>
                  </a:lnTo>
                  <a:lnTo>
                    <a:pt x="1108" y="4683"/>
                  </a:lnTo>
                  <a:lnTo>
                    <a:pt x="973" y="4730"/>
                  </a:lnTo>
                  <a:lnTo>
                    <a:pt x="855" y="4770"/>
                  </a:lnTo>
                  <a:lnTo>
                    <a:pt x="742" y="4808"/>
                  </a:lnTo>
                  <a:lnTo>
                    <a:pt x="629" y="4844"/>
                  </a:lnTo>
                  <a:lnTo>
                    <a:pt x="519" y="4875"/>
                  </a:lnTo>
                  <a:lnTo>
                    <a:pt x="412" y="4901"/>
                  </a:lnTo>
                  <a:lnTo>
                    <a:pt x="306" y="4923"/>
                  </a:lnTo>
                  <a:lnTo>
                    <a:pt x="205" y="4935"/>
                  </a:lnTo>
                  <a:lnTo>
                    <a:pt x="105" y="4939"/>
                  </a:lnTo>
                  <a:lnTo>
                    <a:pt x="72" y="4935"/>
                  </a:lnTo>
                  <a:lnTo>
                    <a:pt x="44" y="4919"/>
                  </a:lnTo>
                  <a:lnTo>
                    <a:pt x="20" y="4897"/>
                  </a:lnTo>
                  <a:lnTo>
                    <a:pt x="6" y="4867"/>
                  </a:lnTo>
                  <a:lnTo>
                    <a:pt x="0" y="4834"/>
                  </a:lnTo>
                  <a:lnTo>
                    <a:pt x="0" y="580"/>
                  </a:lnTo>
                  <a:lnTo>
                    <a:pt x="6" y="546"/>
                  </a:lnTo>
                  <a:lnTo>
                    <a:pt x="20" y="516"/>
                  </a:lnTo>
                  <a:lnTo>
                    <a:pt x="44" y="495"/>
                  </a:lnTo>
                  <a:lnTo>
                    <a:pt x="72" y="479"/>
                  </a:lnTo>
                  <a:lnTo>
                    <a:pt x="105" y="473"/>
                  </a:lnTo>
                  <a:lnTo>
                    <a:pt x="193" y="469"/>
                  </a:lnTo>
                  <a:lnTo>
                    <a:pt x="282" y="457"/>
                  </a:lnTo>
                  <a:lnTo>
                    <a:pt x="378" y="437"/>
                  </a:lnTo>
                  <a:lnTo>
                    <a:pt x="477" y="413"/>
                  </a:lnTo>
                  <a:lnTo>
                    <a:pt x="581" y="383"/>
                  </a:lnTo>
                  <a:lnTo>
                    <a:pt x="686" y="350"/>
                  </a:lnTo>
                  <a:lnTo>
                    <a:pt x="794" y="314"/>
                  </a:lnTo>
                  <a:lnTo>
                    <a:pt x="903" y="274"/>
                  </a:lnTo>
                  <a:lnTo>
                    <a:pt x="1046" y="226"/>
                  </a:lnTo>
                  <a:lnTo>
                    <a:pt x="1191" y="177"/>
                  </a:lnTo>
                  <a:lnTo>
                    <a:pt x="1343" y="131"/>
                  </a:lnTo>
                  <a:lnTo>
                    <a:pt x="1496" y="89"/>
                  </a:lnTo>
                  <a:lnTo>
                    <a:pt x="1653" y="52"/>
                  </a:lnTo>
                  <a:lnTo>
                    <a:pt x="1814" y="24"/>
                  </a:lnTo>
                  <a:lnTo>
                    <a:pt x="1975" y="6"/>
                  </a:lnTo>
                  <a:lnTo>
                    <a:pt x="21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2" name="Freeform 56">
              <a:extLst>
                <a:ext uri="{FF2B5EF4-FFF2-40B4-BE49-F238E27FC236}">
                  <a16:creationId xmlns:a16="http://schemas.microsoft.com/office/drawing/2014/main" id="{09388A29-3597-8E10-3891-7250E4034DC8}"/>
                </a:ext>
              </a:extLst>
            </p:cNvPr>
            <p:cNvSpPr>
              <a:spLocks/>
            </p:cNvSpPr>
            <p:nvPr/>
          </p:nvSpPr>
          <p:spPr bwMode="auto">
            <a:xfrm>
              <a:off x="6943168" y="2598985"/>
              <a:ext cx="361099" cy="35799"/>
            </a:xfrm>
            <a:custGeom>
              <a:avLst/>
              <a:gdLst>
                <a:gd name="T0" fmla="*/ 2363 w 6558"/>
                <a:gd name="T1" fmla="*/ 16 h 685"/>
                <a:gd name="T2" fmla="*/ 2647 w 6558"/>
                <a:gd name="T3" fmla="*/ 87 h 685"/>
                <a:gd name="T4" fmla="*/ 2874 w 6558"/>
                <a:gd name="T5" fmla="*/ 198 h 685"/>
                <a:gd name="T6" fmla="*/ 3049 w 6558"/>
                <a:gd name="T7" fmla="*/ 329 h 685"/>
                <a:gd name="T8" fmla="*/ 3509 w 6558"/>
                <a:gd name="T9" fmla="*/ 329 h 685"/>
                <a:gd name="T10" fmla="*/ 3682 w 6558"/>
                <a:gd name="T11" fmla="*/ 198 h 685"/>
                <a:gd name="T12" fmla="*/ 3909 w 6558"/>
                <a:gd name="T13" fmla="*/ 87 h 685"/>
                <a:gd name="T14" fmla="*/ 4195 w 6558"/>
                <a:gd name="T15" fmla="*/ 16 h 685"/>
                <a:gd name="T16" fmla="*/ 4583 w 6558"/>
                <a:gd name="T17" fmla="*/ 8 h 685"/>
                <a:gd name="T18" fmla="*/ 5060 w 6558"/>
                <a:gd name="T19" fmla="*/ 89 h 685"/>
                <a:gd name="T20" fmla="*/ 5512 w 6558"/>
                <a:gd name="T21" fmla="*/ 226 h 685"/>
                <a:gd name="T22" fmla="*/ 5872 w 6558"/>
                <a:gd name="T23" fmla="*/ 349 h 685"/>
                <a:gd name="T24" fmla="*/ 6178 w 6558"/>
                <a:gd name="T25" fmla="*/ 439 h 685"/>
                <a:gd name="T26" fmla="*/ 6453 w 6558"/>
                <a:gd name="T27" fmla="*/ 475 h 685"/>
                <a:gd name="T28" fmla="*/ 6538 w 6558"/>
                <a:gd name="T29" fmla="*/ 518 h 685"/>
                <a:gd name="T30" fmla="*/ 6552 w 6558"/>
                <a:gd name="T31" fmla="*/ 614 h 685"/>
                <a:gd name="T32" fmla="*/ 6484 w 6558"/>
                <a:gd name="T33" fmla="*/ 679 h 685"/>
                <a:gd name="T34" fmla="*/ 6252 w 6558"/>
                <a:gd name="T35" fmla="*/ 667 h 685"/>
                <a:gd name="T36" fmla="*/ 5927 w 6558"/>
                <a:gd name="T37" fmla="*/ 590 h 685"/>
                <a:gd name="T38" fmla="*/ 5585 w 6558"/>
                <a:gd name="T39" fmla="*/ 475 h 685"/>
                <a:gd name="T40" fmla="*/ 5166 w 6558"/>
                <a:gd name="T41" fmla="*/ 337 h 685"/>
                <a:gd name="T42" fmla="*/ 4720 w 6558"/>
                <a:gd name="T43" fmla="*/ 236 h 685"/>
                <a:gd name="T44" fmla="*/ 4306 w 6558"/>
                <a:gd name="T45" fmla="*/ 216 h 685"/>
                <a:gd name="T46" fmla="*/ 3996 w 6558"/>
                <a:gd name="T47" fmla="*/ 280 h 685"/>
                <a:gd name="T48" fmla="*/ 3734 w 6558"/>
                <a:gd name="T49" fmla="*/ 417 h 685"/>
                <a:gd name="T50" fmla="*/ 3562 w 6558"/>
                <a:gd name="T51" fmla="*/ 570 h 685"/>
                <a:gd name="T52" fmla="*/ 3049 w 6558"/>
                <a:gd name="T53" fmla="*/ 586 h 685"/>
                <a:gd name="T54" fmla="*/ 2972 w 6558"/>
                <a:gd name="T55" fmla="*/ 552 h 685"/>
                <a:gd name="T56" fmla="*/ 2741 w 6558"/>
                <a:gd name="T57" fmla="*/ 363 h 685"/>
                <a:gd name="T58" fmla="*/ 2462 w 6558"/>
                <a:gd name="T59" fmla="*/ 250 h 685"/>
                <a:gd name="T60" fmla="*/ 2138 w 6558"/>
                <a:gd name="T61" fmla="*/ 212 h 685"/>
                <a:gd name="T62" fmla="*/ 1687 w 6558"/>
                <a:gd name="T63" fmla="*/ 262 h 685"/>
                <a:gd name="T64" fmla="*/ 1249 w 6558"/>
                <a:gd name="T65" fmla="*/ 381 h 685"/>
                <a:gd name="T66" fmla="*/ 855 w 6558"/>
                <a:gd name="T67" fmla="*/ 516 h 685"/>
                <a:gd name="T68" fmla="*/ 519 w 6558"/>
                <a:gd name="T69" fmla="*/ 622 h 685"/>
                <a:gd name="T70" fmla="*/ 205 w 6558"/>
                <a:gd name="T71" fmla="*/ 681 h 685"/>
                <a:gd name="T72" fmla="*/ 44 w 6558"/>
                <a:gd name="T73" fmla="*/ 665 h 685"/>
                <a:gd name="T74" fmla="*/ 0 w 6558"/>
                <a:gd name="T75" fmla="*/ 580 h 685"/>
                <a:gd name="T76" fmla="*/ 44 w 6558"/>
                <a:gd name="T77" fmla="*/ 494 h 685"/>
                <a:gd name="T78" fmla="*/ 193 w 6558"/>
                <a:gd name="T79" fmla="*/ 471 h 685"/>
                <a:gd name="T80" fmla="*/ 477 w 6558"/>
                <a:gd name="T81" fmla="*/ 413 h 685"/>
                <a:gd name="T82" fmla="*/ 794 w 6558"/>
                <a:gd name="T83" fmla="*/ 314 h 685"/>
                <a:gd name="T84" fmla="*/ 1191 w 6558"/>
                <a:gd name="T85" fmla="*/ 178 h 685"/>
                <a:gd name="T86" fmla="*/ 1653 w 6558"/>
                <a:gd name="T87" fmla="*/ 53 h 685"/>
                <a:gd name="T88" fmla="*/ 2138 w 6558"/>
                <a:gd name="T89"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58" h="685">
                  <a:moveTo>
                    <a:pt x="2138" y="0"/>
                  </a:moveTo>
                  <a:lnTo>
                    <a:pt x="2256" y="4"/>
                  </a:lnTo>
                  <a:lnTo>
                    <a:pt x="2363" y="16"/>
                  </a:lnTo>
                  <a:lnTo>
                    <a:pt x="2464" y="33"/>
                  </a:lnTo>
                  <a:lnTo>
                    <a:pt x="2560" y="57"/>
                  </a:lnTo>
                  <a:lnTo>
                    <a:pt x="2647" y="87"/>
                  </a:lnTo>
                  <a:lnTo>
                    <a:pt x="2731" y="121"/>
                  </a:lnTo>
                  <a:lnTo>
                    <a:pt x="2807" y="159"/>
                  </a:lnTo>
                  <a:lnTo>
                    <a:pt x="2874" y="198"/>
                  </a:lnTo>
                  <a:lnTo>
                    <a:pt x="2938" y="240"/>
                  </a:lnTo>
                  <a:lnTo>
                    <a:pt x="2996" y="286"/>
                  </a:lnTo>
                  <a:lnTo>
                    <a:pt x="3049" y="329"/>
                  </a:lnTo>
                  <a:lnTo>
                    <a:pt x="3095" y="375"/>
                  </a:lnTo>
                  <a:lnTo>
                    <a:pt x="3463" y="375"/>
                  </a:lnTo>
                  <a:lnTo>
                    <a:pt x="3509" y="329"/>
                  </a:lnTo>
                  <a:lnTo>
                    <a:pt x="3560" y="286"/>
                  </a:lnTo>
                  <a:lnTo>
                    <a:pt x="3618" y="240"/>
                  </a:lnTo>
                  <a:lnTo>
                    <a:pt x="3682" y="198"/>
                  </a:lnTo>
                  <a:lnTo>
                    <a:pt x="3751" y="159"/>
                  </a:lnTo>
                  <a:lnTo>
                    <a:pt x="3827" y="121"/>
                  </a:lnTo>
                  <a:lnTo>
                    <a:pt x="3909" y="87"/>
                  </a:lnTo>
                  <a:lnTo>
                    <a:pt x="3998" y="57"/>
                  </a:lnTo>
                  <a:lnTo>
                    <a:pt x="4092" y="33"/>
                  </a:lnTo>
                  <a:lnTo>
                    <a:pt x="4195" y="16"/>
                  </a:lnTo>
                  <a:lnTo>
                    <a:pt x="4302" y="4"/>
                  </a:lnTo>
                  <a:lnTo>
                    <a:pt x="4418" y="0"/>
                  </a:lnTo>
                  <a:lnTo>
                    <a:pt x="4583" y="8"/>
                  </a:lnTo>
                  <a:lnTo>
                    <a:pt x="4744" y="26"/>
                  </a:lnTo>
                  <a:lnTo>
                    <a:pt x="4903" y="53"/>
                  </a:lnTo>
                  <a:lnTo>
                    <a:pt x="5060" y="89"/>
                  </a:lnTo>
                  <a:lnTo>
                    <a:pt x="5215" y="131"/>
                  </a:lnTo>
                  <a:lnTo>
                    <a:pt x="5365" y="178"/>
                  </a:lnTo>
                  <a:lnTo>
                    <a:pt x="5512" y="226"/>
                  </a:lnTo>
                  <a:lnTo>
                    <a:pt x="5655" y="276"/>
                  </a:lnTo>
                  <a:lnTo>
                    <a:pt x="5764" y="314"/>
                  </a:lnTo>
                  <a:lnTo>
                    <a:pt x="5872" y="349"/>
                  </a:lnTo>
                  <a:lnTo>
                    <a:pt x="5977" y="383"/>
                  </a:lnTo>
                  <a:lnTo>
                    <a:pt x="6081" y="413"/>
                  </a:lnTo>
                  <a:lnTo>
                    <a:pt x="6178" y="439"/>
                  </a:lnTo>
                  <a:lnTo>
                    <a:pt x="6274" y="457"/>
                  </a:lnTo>
                  <a:lnTo>
                    <a:pt x="6365" y="471"/>
                  </a:lnTo>
                  <a:lnTo>
                    <a:pt x="6453" y="475"/>
                  </a:lnTo>
                  <a:lnTo>
                    <a:pt x="6484" y="480"/>
                  </a:lnTo>
                  <a:lnTo>
                    <a:pt x="6514" y="494"/>
                  </a:lnTo>
                  <a:lnTo>
                    <a:pt x="6538" y="518"/>
                  </a:lnTo>
                  <a:lnTo>
                    <a:pt x="6552" y="546"/>
                  </a:lnTo>
                  <a:lnTo>
                    <a:pt x="6558" y="580"/>
                  </a:lnTo>
                  <a:lnTo>
                    <a:pt x="6552" y="614"/>
                  </a:lnTo>
                  <a:lnTo>
                    <a:pt x="6538" y="641"/>
                  </a:lnTo>
                  <a:lnTo>
                    <a:pt x="6514" y="665"/>
                  </a:lnTo>
                  <a:lnTo>
                    <a:pt x="6484" y="679"/>
                  </a:lnTo>
                  <a:lnTo>
                    <a:pt x="6453" y="685"/>
                  </a:lnTo>
                  <a:lnTo>
                    <a:pt x="6353" y="681"/>
                  </a:lnTo>
                  <a:lnTo>
                    <a:pt x="6252" y="667"/>
                  </a:lnTo>
                  <a:lnTo>
                    <a:pt x="6146" y="647"/>
                  </a:lnTo>
                  <a:lnTo>
                    <a:pt x="6039" y="622"/>
                  </a:lnTo>
                  <a:lnTo>
                    <a:pt x="5927" y="590"/>
                  </a:lnTo>
                  <a:lnTo>
                    <a:pt x="5816" y="554"/>
                  </a:lnTo>
                  <a:lnTo>
                    <a:pt x="5701" y="516"/>
                  </a:lnTo>
                  <a:lnTo>
                    <a:pt x="5585" y="475"/>
                  </a:lnTo>
                  <a:lnTo>
                    <a:pt x="5448" y="429"/>
                  </a:lnTo>
                  <a:lnTo>
                    <a:pt x="5309" y="381"/>
                  </a:lnTo>
                  <a:lnTo>
                    <a:pt x="5166" y="337"/>
                  </a:lnTo>
                  <a:lnTo>
                    <a:pt x="5018" y="298"/>
                  </a:lnTo>
                  <a:lnTo>
                    <a:pt x="4871" y="262"/>
                  </a:lnTo>
                  <a:lnTo>
                    <a:pt x="4720" y="236"/>
                  </a:lnTo>
                  <a:lnTo>
                    <a:pt x="4569" y="218"/>
                  </a:lnTo>
                  <a:lnTo>
                    <a:pt x="4418" y="212"/>
                  </a:lnTo>
                  <a:lnTo>
                    <a:pt x="4306" y="216"/>
                  </a:lnTo>
                  <a:lnTo>
                    <a:pt x="4197" y="228"/>
                  </a:lnTo>
                  <a:lnTo>
                    <a:pt x="4094" y="250"/>
                  </a:lnTo>
                  <a:lnTo>
                    <a:pt x="3996" y="280"/>
                  </a:lnTo>
                  <a:lnTo>
                    <a:pt x="3905" y="318"/>
                  </a:lnTo>
                  <a:lnTo>
                    <a:pt x="3817" y="363"/>
                  </a:lnTo>
                  <a:lnTo>
                    <a:pt x="3734" y="417"/>
                  </a:lnTo>
                  <a:lnTo>
                    <a:pt x="3658" y="480"/>
                  </a:lnTo>
                  <a:lnTo>
                    <a:pt x="3586" y="552"/>
                  </a:lnTo>
                  <a:lnTo>
                    <a:pt x="3562" y="570"/>
                  </a:lnTo>
                  <a:lnTo>
                    <a:pt x="3537" y="582"/>
                  </a:lnTo>
                  <a:lnTo>
                    <a:pt x="3507" y="586"/>
                  </a:lnTo>
                  <a:lnTo>
                    <a:pt x="3049" y="586"/>
                  </a:lnTo>
                  <a:lnTo>
                    <a:pt x="3021" y="582"/>
                  </a:lnTo>
                  <a:lnTo>
                    <a:pt x="2994" y="570"/>
                  </a:lnTo>
                  <a:lnTo>
                    <a:pt x="2972" y="552"/>
                  </a:lnTo>
                  <a:lnTo>
                    <a:pt x="2900" y="480"/>
                  </a:lnTo>
                  <a:lnTo>
                    <a:pt x="2823" y="417"/>
                  </a:lnTo>
                  <a:lnTo>
                    <a:pt x="2741" y="363"/>
                  </a:lnTo>
                  <a:lnTo>
                    <a:pt x="2653" y="318"/>
                  </a:lnTo>
                  <a:lnTo>
                    <a:pt x="2560" y="280"/>
                  </a:lnTo>
                  <a:lnTo>
                    <a:pt x="2462" y="250"/>
                  </a:lnTo>
                  <a:lnTo>
                    <a:pt x="2361" y="228"/>
                  </a:lnTo>
                  <a:lnTo>
                    <a:pt x="2252" y="216"/>
                  </a:lnTo>
                  <a:lnTo>
                    <a:pt x="2138" y="212"/>
                  </a:lnTo>
                  <a:lnTo>
                    <a:pt x="1987" y="218"/>
                  </a:lnTo>
                  <a:lnTo>
                    <a:pt x="1838" y="236"/>
                  </a:lnTo>
                  <a:lnTo>
                    <a:pt x="1687" y="262"/>
                  </a:lnTo>
                  <a:lnTo>
                    <a:pt x="1540" y="298"/>
                  </a:lnTo>
                  <a:lnTo>
                    <a:pt x="1392" y="337"/>
                  </a:lnTo>
                  <a:lnTo>
                    <a:pt x="1249" y="381"/>
                  </a:lnTo>
                  <a:lnTo>
                    <a:pt x="1108" y="429"/>
                  </a:lnTo>
                  <a:lnTo>
                    <a:pt x="973" y="475"/>
                  </a:lnTo>
                  <a:lnTo>
                    <a:pt x="855" y="516"/>
                  </a:lnTo>
                  <a:lnTo>
                    <a:pt x="742" y="554"/>
                  </a:lnTo>
                  <a:lnTo>
                    <a:pt x="629" y="590"/>
                  </a:lnTo>
                  <a:lnTo>
                    <a:pt x="519" y="622"/>
                  </a:lnTo>
                  <a:lnTo>
                    <a:pt x="412" y="647"/>
                  </a:lnTo>
                  <a:lnTo>
                    <a:pt x="306" y="667"/>
                  </a:lnTo>
                  <a:lnTo>
                    <a:pt x="205" y="681"/>
                  </a:lnTo>
                  <a:lnTo>
                    <a:pt x="105" y="685"/>
                  </a:lnTo>
                  <a:lnTo>
                    <a:pt x="72" y="679"/>
                  </a:lnTo>
                  <a:lnTo>
                    <a:pt x="44" y="665"/>
                  </a:lnTo>
                  <a:lnTo>
                    <a:pt x="20" y="641"/>
                  </a:lnTo>
                  <a:lnTo>
                    <a:pt x="6" y="614"/>
                  </a:lnTo>
                  <a:lnTo>
                    <a:pt x="0" y="580"/>
                  </a:lnTo>
                  <a:lnTo>
                    <a:pt x="6" y="546"/>
                  </a:lnTo>
                  <a:lnTo>
                    <a:pt x="20" y="518"/>
                  </a:lnTo>
                  <a:lnTo>
                    <a:pt x="44" y="494"/>
                  </a:lnTo>
                  <a:lnTo>
                    <a:pt x="72" y="480"/>
                  </a:lnTo>
                  <a:lnTo>
                    <a:pt x="105" y="475"/>
                  </a:lnTo>
                  <a:lnTo>
                    <a:pt x="193" y="471"/>
                  </a:lnTo>
                  <a:lnTo>
                    <a:pt x="282" y="457"/>
                  </a:lnTo>
                  <a:lnTo>
                    <a:pt x="378" y="439"/>
                  </a:lnTo>
                  <a:lnTo>
                    <a:pt x="477" y="413"/>
                  </a:lnTo>
                  <a:lnTo>
                    <a:pt x="581" y="383"/>
                  </a:lnTo>
                  <a:lnTo>
                    <a:pt x="686" y="349"/>
                  </a:lnTo>
                  <a:lnTo>
                    <a:pt x="794" y="314"/>
                  </a:lnTo>
                  <a:lnTo>
                    <a:pt x="903" y="276"/>
                  </a:lnTo>
                  <a:lnTo>
                    <a:pt x="1046" y="226"/>
                  </a:lnTo>
                  <a:lnTo>
                    <a:pt x="1191" y="178"/>
                  </a:lnTo>
                  <a:lnTo>
                    <a:pt x="1343" y="131"/>
                  </a:lnTo>
                  <a:lnTo>
                    <a:pt x="1496" y="89"/>
                  </a:lnTo>
                  <a:lnTo>
                    <a:pt x="1653" y="53"/>
                  </a:lnTo>
                  <a:lnTo>
                    <a:pt x="1814" y="26"/>
                  </a:lnTo>
                  <a:lnTo>
                    <a:pt x="1975" y="8"/>
                  </a:lnTo>
                  <a:lnTo>
                    <a:pt x="21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
        <p:nvSpPr>
          <p:cNvPr id="33" name="Freeform 61">
            <a:extLst>
              <a:ext uri="{FF2B5EF4-FFF2-40B4-BE49-F238E27FC236}">
                <a16:creationId xmlns:a16="http://schemas.microsoft.com/office/drawing/2014/main" id="{461623CE-5472-43DD-B746-0B4F5B9BE40F}"/>
              </a:ext>
            </a:extLst>
          </p:cNvPr>
          <p:cNvSpPr>
            <a:spLocks noEditPoints="1"/>
          </p:cNvSpPr>
          <p:nvPr/>
        </p:nvSpPr>
        <p:spPr bwMode="auto">
          <a:xfrm>
            <a:off x="7760334" y="1420155"/>
            <a:ext cx="361099" cy="393719"/>
          </a:xfrm>
          <a:custGeom>
            <a:avLst/>
            <a:gdLst>
              <a:gd name="T0" fmla="*/ 3389 w 6560"/>
              <a:gd name="T1" fmla="*/ 4698 h 6556"/>
              <a:gd name="T2" fmla="*/ 3826 w 6560"/>
              <a:gd name="T3" fmla="*/ 4481 h 6556"/>
              <a:gd name="T4" fmla="*/ 2515 w 6560"/>
              <a:gd name="T5" fmla="*/ 4042 h 6556"/>
              <a:gd name="T6" fmla="*/ 219 w 6560"/>
              <a:gd name="T7" fmla="*/ 546 h 6556"/>
              <a:gd name="T8" fmla="*/ 4155 w 6560"/>
              <a:gd name="T9" fmla="*/ 3606 h 6556"/>
              <a:gd name="T10" fmla="*/ 6014 w 6560"/>
              <a:gd name="T11" fmla="*/ 546 h 6556"/>
              <a:gd name="T12" fmla="*/ 5968 w 6560"/>
              <a:gd name="T13" fmla="*/ 853 h 6556"/>
              <a:gd name="T14" fmla="*/ 4994 w 6560"/>
              <a:gd name="T15" fmla="*/ 869 h 6556"/>
              <a:gd name="T16" fmla="*/ 4921 w 6560"/>
              <a:gd name="T17" fmla="*/ 765 h 6556"/>
              <a:gd name="T18" fmla="*/ 3822 w 6560"/>
              <a:gd name="T19" fmla="*/ 799 h 6556"/>
              <a:gd name="T20" fmla="*/ 3718 w 6560"/>
              <a:gd name="T21" fmla="*/ 875 h 6556"/>
              <a:gd name="T22" fmla="*/ 2754 w 6560"/>
              <a:gd name="T23" fmla="*/ 829 h 6556"/>
              <a:gd name="T24" fmla="*/ 1640 w 6560"/>
              <a:gd name="T25" fmla="*/ 546 h 6556"/>
              <a:gd name="T26" fmla="*/ 1596 w 6560"/>
              <a:gd name="T27" fmla="*/ 853 h 6556"/>
              <a:gd name="T28" fmla="*/ 622 w 6560"/>
              <a:gd name="T29" fmla="*/ 869 h 6556"/>
              <a:gd name="T30" fmla="*/ 547 w 6560"/>
              <a:gd name="T31" fmla="*/ 765 h 6556"/>
              <a:gd name="T32" fmla="*/ 5138 w 6560"/>
              <a:gd name="T33" fmla="*/ 656 h 6556"/>
              <a:gd name="T34" fmla="*/ 2952 w 6560"/>
              <a:gd name="T35" fmla="*/ 219 h 6556"/>
              <a:gd name="T36" fmla="*/ 2952 w 6560"/>
              <a:gd name="T37" fmla="*/ 219 h 6556"/>
              <a:gd name="T38" fmla="*/ 1422 w 6560"/>
              <a:gd name="T39" fmla="*/ 219 h 6556"/>
              <a:gd name="T40" fmla="*/ 1566 w 6560"/>
              <a:gd name="T41" fmla="*/ 6 h 6556"/>
              <a:gd name="T42" fmla="*/ 1640 w 6560"/>
              <a:gd name="T43" fmla="*/ 110 h 6556"/>
              <a:gd name="T44" fmla="*/ 2738 w 6560"/>
              <a:gd name="T45" fmla="*/ 76 h 6556"/>
              <a:gd name="T46" fmla="*/ 2842 w 6560"/>
              <a:gd name="T47" fmla="*/ 0 h 6556"/>
              <a:gd name="T48" fmla="*/ 3806 w 6560"/>
              <a:gd name="T49" fmla="*/ 46 h 6556"/>
              <a:gd name="T50" fmla="*/ 4921 w 6560"/>
              <a:gd name="T51" fmla="*/ 329 h 6556"/>
              <a:gd name="T52" fmla="*/ 4964 w 6560"/>
              <a:gd name="T53" fmla="*/ 22 h 6556"/>
              <a:gd name="T54" fmla="*/ 5938 w 6560"/>
              <a:gd name="T55" fmla="*/ 6 h 6556"/>
              <a:gd name="T56" fmla="*/ 6014 w 6560"/>
              <a:gd name="T57" fmla="*/ 110 h 6556"/>
              <a:gd name="T58" fmla="*/ 6514 w 6560"/>
              <a:gd name="T59" fmla="*/ 349 h 6556"/>
              <a:gd name="T60" fmla="*/ 6560 w 6560"/>
              <a:gd name="T61" fmla="*/ 3716 h 6556"/>
              <a:gd name="T62" fmla="*/ 6484 w 6560"/>
              <a:gd name="T63" fmla="*/ 3819 h 6556"/>
              <a:gd name="T64" fmla="*/ 4258 w 6560"/>
              <a:gd name="T65" fmla="*/ 4186 h 6556"/>
              <a:gd name="T66" fmla="*/ 4155 w 6560"/>
              <a:gd name="T67" fmla="*/ 4262 h 6556"/>
              <a:gd name="T68" fmla="*/ 4025 w 6560"/>
              <a:gd name="T69" fmla="*/ 4654 h 6556"/>
              <a:gd name="T70" fmla="*/ 3608 w 6560"/>
              <a:gd name="T71" fmla="*/ 4698 h 6556"/>
              <a:gd name="T72" fmla="*/ 6514 w 6560"/>
              <a:gd name="T73" fmla="*/ 6359 h 6556"/>
              <a:gd name="T74" fmla="*/ 6554 w 6560"/>
              <a:gd name="T75" fmla="*/ 6480 h 6556"/>
              <a:gd name="T76" fmla="*/ 6450 w 6560"/>
              <a:gd name="T77" fmla="*/ 6556 h 6556"/>
              <a:gd name="T78" fmla="*/ 22 w 6560"/>
              <a:gd name="T79" fmla="*/ 6512 h 6556"/>
              <a:gd name="T80" fmla="*/ 22 w 6560"/>
              <a:gd name="T81" fmla="*/ 6383 h 6556"/>
              <a:gd name="T82" fmla="*/ 2952 w 6560"/>
              <a:gd name="T83" fmla="*/ 6337 h 6556"/>
              <a:gd name="T84" fmla="*/ 2559 w 6560"/>
              <a:gd name="T85" fmla="*/ 4678 h 6556"/>
              <a:gd name="T86" fmla="*/ 2515 w 6560"/>
              <a:gd name="T87" fmla="*/ 4262 h 6556"/>
              <a:gd name="T88" fmla="*/ 2318 w 6560"/>
              <a:gd name="T89" fmla="*/ 4216 h 6556"/>
              <a:gd name="T90" fmla="*/ 110 w 6560"/>
              <a:gd name="T91" fmla="*/ 3825 h 6556"/>
              <a:gd name="T92" fmla="*/ 6 w 6560"/>
              <a:gd name="T93" fmla="*/ 3749 h 6556"/>
              <a:gd name="T94" fmla="*/ 22 w 6560"/>
              <a:gd name="T95" fmla="*/ 373 h 6556"/>
              <a:gd name="T96" fmla="*/ 547 w 6560"/>
              <a:gd name="T97" fmla="*/ 329 h 6556"/>
              <a:gd name="T98" fmla="*/ 592 w 6560"/>
              <a:gd name="T99" fmla="*/ 22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0" h="6556">
                <a:moveTo>
                  <a:pt x="3171" y="4698"/>
                </a:moveTo>
                <a:lnTo>
                  <a:pt x="3171" y="6337"/>
                </a:lnTo>
                <a:lnTo>
                  <a:pt x="3389" y="6337"/>
                </a:lnTo>
                <a:lnTo>
                  <a:pt x="3389" y="4698"/>
                </a:lnTo>
                <a:lnTo>
                  <a:pt x="3171" y="4698"/>
                </a:lnTo>
                <a:close/>
                <a:moveTo>
                  <a:pt x="2733" y="4262"/>
                </a:moveTo>
                <a:lnTo>
                  <a:pt x="2733" y="4481"/>
                </a:lnTo>
                <a:lnTo>
                  <a:pt x="3826" y="4481"/>
                </a:lnTo>
                <a:lnTo>
                  <a:pt x="3826" y="4262"/>
                </a:lnTo>
                <a:lnTo>
                  <a:pt x="2733" y="4262"/>
                </a:lnTo>
                <a:close/>
                <a:moveTo>
                  <a:pt x="2515" y="3825"/>
                </a:moveTo>
                <a:lnTo>
                  <a:pt x="2515" y="4042"/>
                </a:lnTo>
                <a:lnTo>
                  <a:pt x="4045" y="4042"/>
                </a:lnTo>
                <a:lnTo>
                  <a:pt x="4045" y="3825"/>
                </a:lnTo>
                <a:lnTo>
                  <a:pt x="2515" y="3825"/>
                </a:lnTo>
                <a:close/>
                <a:moveTo>
                  <a:pt x="219" y="546"/>
                </a:moveTo>
                <a:lnTo>
                  <a:pt x="219" y="3606"/>
                </a:lnTo>
                <a:lnTo>
                  <a:pt x="2405" y="3606"/>
                </a:lnTo>
                <a:lnTo>
                  <a:pt x="2405" y="3606"/>
                </a:lnTo>
                <a:lnTo>
                  <a:pt x="4155" y="3606"/>
                </a:lnTo>
                <a:lnTo>
                  <a:pt x="4155" y="3606"/>
                </a:lnTo>
                <a:lnTo>
                  <a:pt x="6341" y="3606"/>
                </a:lnTo>
                <a:lnTo>
                  <a:pt x="6341" y="546"/>
                </a:lnTo>
                <a:lnTo>
                  <a:pt x="6014" y="546"/>
                </a:lnTo>
                <a:lnTo>
                  <a:pt x="6014" y="765"/>
                </a:lnTo>
                <a:lnTo>
                  <a:pt x="6008" y="799"/>
                </a:lnTo>
                <a:lnTo>
                  <a:pt x="5992" y="829"/>
                </a:lnTo>
                <a:lnTo>
                  <a:pt x="5968" y="853"/>
                </a:lnTo>
                <a:lnTo>
                  <a:pt x="5938" y="869"/>
                </a:lnTo>
                <a:lnTo>
                  <a:pt x="5904" y="875"/>
                </a:lnTo>
                <a:lnTo>
                  <a:pt x="5028" y="875"/>
                </a:lnTo>
                <a:lnTo>
                  <a:pt x="4994" y="869"/>
                </a:lnTo>
                <a:lnTo>
                  <a:pt x="4964" y="853"/>
                </a:lnTo>
                <a:lnTo>
                  <a:pt x="4940" y="829"/>
                </a:lnTo>
                <a:lnTo>
                  <a:pt x="4925" y="799"/>
                </a:lnTo>
                <a:lnTo>
                  <a:pt x="4921" y="765"/>
                </a:lnTo>
                <a:lnTo>
                  <a:pt x="4921" y="546"/>
                </a:lnTo>
                <a:lnTo>
                  <a:pt x="3826" y="546"/>
                </a:lnTo>
                <a:lnTo>
                  <a:pt x="3826" y="765"/>
                </a:lnTo>
                <a:lnTo>
                  <a:pt x="3822" y="799"/>
                </a:lnTo>
                <a:lnTo>
                  <a:pt x="3806" y="829"/>
                </a:lnTo>
                <a:lnTo>
                  <a:pt x="3782" y="853"/>
                </a:lnTo>
                <a:lnTo>
                  <a:pt x="3752" y="869"/>
                </a:lnTo>
                <a:lnTo>
                  <a:pt x="3718" y="875"/>
                </a:lnTo>
                <a:lnTo>
                  <a:pt x="2842" y="875"/>
                </a:lnTo>
                <a:lnTo>
                  <a:pt x="2808" y="869"/>
                </a:lnTo>
                <a:lnTo>
                  <a:pt x="2778" y="853"/>
                </a:lnTo>
                <a:lnTo>
                  <a:pt x="2754" y="829"/>
                </a:lnTo>
                <a:lnTo>
                  <a:pt x="2738" y="799"/>
                </a:lnTo>
                <a:lnTo>
                  <a:pt x="2733" y="765"/>
                </a:lnTo>
                <a:lnTo>
                  <a:pt x="2733" y="546"/>
                </a:lnTo>
                <a:lnTo>
                  <a:pt x="1640" y="546"/>
                </a:lnTo>
                <a:lnTo>
                  <a:pt x="1640" y="765"/>
                </a:lnTo>
                <a:lnTo>
                  <a:pt x="1634" y="799"/>
                </a:lnTo>
                <a:lnTo>
                  <a:pt x="1620" y="829"/>
                </a:lnTo>
                <a:lnTo>
                  <a:pt x="1596" y="853"/>
                </a:lnTo>
                <a:lnTo>
                  <a:pt x="1566" y="869"/>
                </a:lnTo>
                <a:lnTo>
                  <a:pt x="1530" y="875"/>
                </a:lnTo>
                <a:lnTo>
                  <a:pt x="656" y="875"/>
                </a:lnTo>
                <a:lnTo>
                  <a:pt x="622" y="869"/>
                </a:lnTo>
                <a:lnTo>
                  <a:pt x="592" y="853"/>
                </a:lnTo>
                <a:lnTo>
                  <a:pt x="568" y="829"/>
                </a:lnTo>
                <a:lnTo>
                  <a:pt x="552" y="799"/>
                </a:lnTo>
                <a:lnTo>
                  <a:pt x="547" y="765"/>
                </a:lnTo>
                <a:lnTo>
                  <a:pt x="547" y="546"/>
                </a:lnTo>
                <a:lnTo>
                  <a:pt x="219" y="546"/>
                </a:lnTo>
                <a:close/>
                <a:moveTo>
                  <a:pt x="5138" y="219"/>
                </a:moveTo>
                <a:lnTo>
                  <a:pt x="5138" y="656"/>
                </a:lnTo>
                <a:lnTo>
                  <a:pt x="5794" y="656"/>
                </a:lnTo>
                <a:lnTo>
                  <a:pt x="5794" y="219"/>
                </a:lnTo>
                <a:lnTo>
                  <a:pt x="5138" y="219"/>
                </a:lnTo>
                <a:close/>
                <a:moveTo>
                  <a:pt x="2952" y="219"/>
                </a:moveTo>
                <a:lnTo>
                  <a:pt x="2952" y="656"/>
                </a:lnTo>
                <a:lnTo>
                  <a:pt x="3608" y="656"/>
                </a:lnTo>
                <a:lnTo>
                  <a:pt x="3608" y="219"/>
                </a:lnTo>
                <a:lnTo>
                  <a:pt x="2952" y="219"/>
                </a:lnTo>
                <a:close/>
                <a:moveTo>
                  <a:pt x="766" y="219"/>
                </a:moveTo>
                <a:lnTo>
                  <a:pt x="766" y="656"/>
                </a:lnTo>
                <a:lnTo>
                  <a:pt x="1422" y="656"/>
                </a:lnTo>
                <a:lnTo>
                  <a:pt x="1422" y="219"/>
                </a:lnTo>
                <a:lnTo>
                  <a:pt x="766" y="219"/>
                </a:lnTo>
                <a:close/>
                <a:moveTo>
                  <a:pt x="656" y="0"/>
                </a:moveTo>
                <a:lnTo>
                  <a:pt x="1530" y="0"/>
                </a:lnTo>
                <a:lnTo>
                  <a:pt x="1566" y="6"/>
                </a:lnTo>
                <a:lnTo>
                  <a:pt x="1596" y="22"/>
                </a:lnTo>
                <a:lnTo>
                  <a:pt x="1620" y="46"/>
                </a:lnTo>
                <a:lnTo>
                  <a:pt x="1634" y="76"/>
                </a:lnTo>
                <a:lnTo>
                  <a:pt x="1640" y="110"/>
                </a:lnTo>
                <a:lnTo>
                  <a:pt x="1640" y="329"/>
                </a:lnTo>
                <a:lnTo>
                  <a:pt x="2733" y="329"/>
                </a:lnTo>
                <a:lnTo>
                  <a:pt x="2733" y="110"/>
                </a:lnTo>
                <a:lnTo>
                  <a:pt x="2738" y="76"/>
                </a:lnTo>
                <a:lnTo>
                  <a:pt x="2754" y="46"/>
                </a:lnTo>
                <a:lnTo>
                  <a:pt x="2778" y="22"/>
                </a:lnTo>
                <a:lnTo>
                  <a:pt x="2808" y="6"/>
                </a:lnTo>
                <a:lnTo>
                  <a:pt x="2842" y="0"/>
                </a:lnTo>
                <a:lnTo>
                  <a:pt x="3718" y="0"/>
                </a:lnTo>
                <a:lnTo>
                  <a:pt x="3752" y="6"/>
                </a:lnTo>
                <a:lnTo>
                  <a:pt x="3782" y="22"/>
                </a:lnTo>
                <a:lnTo>
                  <a:pt x="3806" y="46"/>
                </a:lnTo>
                <a:lnTo>
                  <a:pt x="3822" y="76"/>
                </a:lnTo>
                <a:lnTo>
                  <a:pt x="3826" y="110"/>
                </a:lnTo>
                <a:lnTo>
                  <a:pt x="3826" y="329"/>
                </a:lnTo>
                <a:lnTo>
                  <a:pt x="4921" y="329"/>
                </a:lnTo>
                <a:lnTo>
                  <a:pt x="4921" y="110"/>
                </a:lnTo>
                <a:lnTo>
                  <a:pt x="4925" y="76"/>
                </a:lnTo>
                <a:lnTo>
                  <a:pt x="4940" y="46"/>
                </a:lnTo>
                <a:lnTo>
                  <a:pt x="4964" y="22"/>
                </a:lnTo>
                <a:lnTo>
                  <a:pt x="4994" y="6"/>
                </a:lnTo>
                <a:lnTo>
                  <a:pt x="5028" y="0"/>
                </a:lnTo>
                <a:lnTo>
                  <a:pt x="5904" y="0"/>
                </a:lnTo>
                <a:lnTo>
                  <a:pt x="5938" y="6"/>
                </a:lnTo>
                <a:lnTo>
                  <a:pt x="5968" y="22"/>
                </a:lnTo>
                <a:lnTo>
                  <a:pt x="5992" y="46"/>
                </a:lnTo>
                <a:lnTo>
                  <a:pt x="6008" y="76"/>
                </a:lnTo>
                <a:lnTo>
                  <a:pt x="6014" y="110"/>
                </a:lnTo>
                <a:lnTo>
                  <a:pt x="6014" y="329"/>
                </a:lnTo>
                <a:lnTo>
                  <a:pt x="6450" y="329"/>
                </a:lnTo>
                <a:lnTo>
                  <a:pt x="6484" y="333"/>
                </a:lnTo>
                <a:lnTo>
                  <a:pt x="6514" y="349"/>
                </a:lnTo>
                <a:lnTo>
                  <a:pt x="6538" y="373"/>
                </a:lnTo>
                <a:lnTo>
                  <a:pt x="6554" y="403"/>
                </a:lnTo>
                <a:lnTo>
                  <a:pt x="6560" y="437"/>
                </a:lnTo>
                <a:lnTo>
                  <a:pt x="6560" y="3716"/>
                </a:lnTo>
                <a:lnTo>
                  <a:pt x="6554" y="3749"/>
                </a:lnTo>
                <a:lnTo>
                  <a:pt x="6538" y="3779"/>
                </a:lnTo>
                <a:lnTo>
                  <a:pt x="6514" y="3803"/>
                </a:lnTo>
                <a:lnTo>
                  <a:pt x="6484" y="3819"/>
                </a:lnTo>
                <a:lnTo>
                  <a:pt x="6450" y="3825"/>
                </a:lnTo>
                <a:lnTo>
                  <a:pt x="4264" y="3825"/>
                </a:lnTo>
                <a:lnTo>
                  <a:pt x="4264" y="4152"/>
                </a:lnTo>
                <a:lnTo>
                  <a:pt x="4258" y="4186"/>
                </a:lnTo>
                <a:lnTo>
                  <a:pt x="4242" y="4216"/>
                </a:lnTo>
                <a:lnTo>
                  <a:pt x="4218" y="4240"/>
                </a:lnTo>
                <a:lnTo>
                  <a:pt x="4189" y="4256"/>
                </a:lnTo>
                <a:lnTo>
                  <a:pt x="4155" y="4262"/>
                </a:lnTo>
                <a:lnTo>
                  <a:pt x="4045" y="4262"/>
                </a:lnTo>
                <a:lnTo>
                  <a:pt x="4045" y="4589"/>
                </a:lnTo>
                <a:lnTo>
                  <a:pt x="4039" y="4625"/>
                </a:lnTo>
                <a:lnTo>
                  <a:pt x="4025" y="4654"/>
                </a:lnTo>
                <a:lnTo>
                  <a:pt x="4001" y="4678"/>
                </a:lnTo>
                <a:lnTo>
                  <a:pt x="3971" y="4692"/>
                </a:lnTo>
                <a:lnTo>
                  <a:pt x="3935" y="4698"/>
                </a:lnTo>
                <a:lnTo>
                  <a:pt x="3608" y="4698"/>
                </a:lnTo>
                <a:lnTo>
                  <a:pt x="3608" y="6337"/>
                </a:lnTo>
                <a:lnTo>
                  <a:pt x="6450" y="6337"/>
                </a:lnTo>
                <a:lnTo>
                  <a:pt x="6484" y="6343"/>
                </a:lnTo>
                <a:lnTo>
                  <a:pt x="6514" y="6359"/>
                </a:lnTo>
                <a:lnTo>
                  <a:pt x="6538" y="6383"/>
                </a:lnTo>
                <a:lnTo>
                  <a:pt x="6554" y="6413"/>
                </a:lnTo>
                <a:lnTo>
                  <a:pt x="6560" y="6446"/>
                </a:lnTo>
                <a:lnTo>
                  <a:pt x="6554" y="6480"/>
                </a:lnTo>
                <a:lnTo>
                  <a:pt x="6538" y="6512"/>
                </a:lnTo>
                <a:lnTo>
                  <a:pt x="6514" y="6534"/>
                </a:lnTo>
                <a:lnTo>
                  <a:pt x="6484" y="6550"/>
                </a:lnTo>
                <a:lnTo>
                  <a:pt x="6450" y="6556"/>
                </a:lnTo>
                <a:lnTo>
                  <a:pt x="110" y="6556"/>
                </a:lnTo>
                <a:lnTo>
                  <a:pt x="76" y="6550"/>
                </a:lnTo>
                <a:lnTo>
                  <a:pt x="44" y="6534"/>
                </a:lnTo>
                <a:lnTo>
                  <a:pt x="22" y="6512"/>
                </a:lnTo>
                <a:lnTo>
                  <a:pt x="6" y="6480"/>
                </a:lnTo>
                <a:lnTo>
                  <a:pt x="0" y="6446"/>
                </a:lnTo>
                <a:lnTo>
                  <a:pt x="6" y="6413"/>
                </a:lnTo>
                <a:lnTo>
                  <a:pt x="22" y="6383"/>
                </a:lnTo>
                <a:lnTo>
                  <a:pt x="44" y="6359"/>
                </a:lnTo>
                <a:lnTo>
                  <a:pt x="76" y="6343"/>
                </a:lnTo>
                <a:lnTo>
                  <a:pt x="110" y="6337"/>
                </a:lnTo>
                <a:lnTo>
                  <a:pt x="2952" y="6337"/>
                </a:lnTo>
                <a:lnTo>
                  <a:pt x="2952" y="4698"/>
                </a:lnTo>
                <a:lnTo>
                  <a:pt x="2625" y="4698"/>
                </a:lnTo>
                <a:lnTo>
                  <a:pt x="2589" y="4692"/>
                </a:lnTo>
                <a:lnTo>
                  <a:pt x="2559" y="4678"/>
                </a:lnTo>
                <a:lnTo>
                  <a:pt x="2535" y="4654"/>
                </a:lnTo>
                <a:lnTo>
                  <a:pt x="2519" y="4625"/>
                </a:lnTo>
                <a:lnTo>
                  <a:pt x="2515" y="4589"/>
                </a:lnTo>
                <a:lnTo>
                  <a:pt x="2515" y="4262"/>
                </a:lnTo>
                <a:lnTo>
                  <a:pt x="2405" y="4262"/>
                </a:lnTo>
                <a:lnTo>
                  <a:pt x="2372" y="4256"/>
                </a:lnTo>
                <a:lnTo>
                  <a:pt x="2342" y="4240"/>
                </a:lnTo>
                <a:lnTo>
                  <a:pt x="2318" y="4216"/>
                </a:lnTo>
                <a:lnTo>
                  <a:pt x="2302" y="4186"/>
                </a:lnTo>
                <a:lnTo>
                  <a:pt x="2296" y="4152"/>
                </a:lnTo>
                <a:lnTo>
                  <a:pt x="2296" y="3825"/>
                </a:lnTo>
                <a:lnTo>
                  <a:pt x="110" y="3825"/>
                </a:lnTo>
                <a:lnTo>
                  <a:pt x="76" y="3819"/>
                </a:lnTo>
                <a:lnTo>
                  <a:pt x="44" y="3803"/>
                </a:lnTo>
                <a:lnTo>
                  <a:pt x="22" y="3779"/>
                </a:lnTo>
                <a:lnTo>
                  <a:pt x="6" y="3749"/>
                </a:lnTo>
                <a:lnTo>
                  <a:pt x="0" y="3716"/>
                </a:lnTo>
                <a:lnTo>
                  <a:pt x="0" y="437"/>
                </a:lnTo>
                <a:lnTo>
                  <a:pt x="6" y="403"/>
                </a:lnTo>
                <a:lnTo>
                  <a:pt x="22" y="373"/>
                </a:lnTo>
                <a:lnTo>
                  <a:pt x="44" y="349"/>
                </a:lnTo>
                <a:lnTo>
                  <a:pt x="76" y="333"/>
                </a:lnTo>
                <a:lnTo>
                  <a:pt x="110" y="329"/>
                </a:lnTo>
                <a:lnTo>
                  <a:pt x="547" y="329"/>
                </a:lnTo>
                <a:lnTo>
                  <a:pt x="547" y="110"/>
                </a:lnTo>
                <a:lnTo>
                  <a:pt x="552" y="76"/>
                </a:lnTo>
                <a:lnTo>
                  <a:pt x="568" y="46"/>
                </a:lnTo>
                <a:lnTo>
                  <a:pt x="592" y="22"/>
                </a:lnTo>
                <a:lnTo>
                  <a:pt x="622" y="6"/>
                </a:lnTo>
                <a:lnTo>
                  <a:pt x="65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4B2F879B-A6FB-A4D1-2B2D-FF34E4DC0ED4}"/>
              </a:ext>
            </a:extLst>
          </p:cNvPr>
          <p:cNvGrpSpPr/>
          <p:nvPr/>
        </p:nvGrpSpPr>
        <p:grpSpPr>
          <a:xfrm>
            <a:off x="5216920" y="1442035"/>
            <a:ext cx="468703" cy="340091"/>
            <a:chOff x="5153820" y="2317602"/>
            <a:chExt cx="468703" cy="340091"/>
          </a:xfrm>
        </p:grpSpPr>
        <p:sp>
          <p:nvSpPr>
            <p:cNvPr id="35" name="Freeform 24">
              <a:extLst>
                <a:ext uri="{FF2B5EF4-FFF2-40B4-BE49-F238E27FC236}">
                  <a16:creationId xmlns:a16="http://schemas.microsoft.com/office/drawing/2014/main" id="{9E6C5F60-3D91-67C5-FCD1-822BF5630551}"/>
                </a:ext>
              </a:extLst>
            </p:cNvPr>
            <p:cNvSpPr>
              <a:spLocks noEditPoints="1"/>
            </p:cNvSpPr>
            <p:nvPr/>
          </p:nvSpPr>
          <p:spPr bwMode="auto">
            <a:xfrm>
              <a:off x="5153820" y="2317602"/>
              <a:ext cx="468703" cy="340091"/>
            </a:xfrm>
            <a:custGeom>
              <a:avLst/>
              <a:gdLst>
                <a:gd name="T0" fmla="*/ 2858 w 6558"/>
                <a:gd name="T1" fmla="*/ 224 h 5030"/>
                <a:gd name="T2" fmla="*/ 1808 w 6558"/>
                <a:gd name="T3" fmla="*/ 254 h 5030"/>
                <a:gd name="T4" fmla="*/ 931 w 6558"/>
                <a:gd name="T5" fmla="*/ 306 h 5030"/>
                <a:gd name="T6" fmla="*/ 426 w 6558"/>
                <a:gd name="T7" fmla="*/ 648 h 5030"/>
                <a:gd name="T8" fmla="*/ 274 w 6558"/>
                <a:gd name="T9" fmla="*/ 1170 h 5030"/>
                <a:gd name="T10" fmla="*/ 235 w 6558"/>
                <a:gd name="T11" fmla="*/ 1591 h 5030"/>
                <a:gd name="T12" fmla="*/ 209 w 6558"/>
                <a:gd name="T13" fmla="*/ 2877 h 5030"/>
                <a:gd name="T14" fmla="*/ 253 w 6558"/>
                <a:gd name="T15" fmla="*/ 3661 h 5030"/>
                <a:gd name="T16" fmla="*/ 296 w 6558"/>
                <a:gd name="T17" fmla="*/ 4011 h 5030"/>
                <a:gd name="T18" fmla="*/ 553 w 6558"/>
                <a:gd name="T19" fmla="*/ 4543 h 5030"/>
                <a:gd name="T20" fmla="*/ 1072 w 6558"/>
                <a:gd name="T21" fmla="*/ 4726 h 5030"/>
                <a:gd name="T22" fmla="*/ 1754 w 6558"/>
                <a:gd name="T23" fmla="*/ 4772 h 5030"/>
                <a:gd name="T24" fmla="*/ 2757 w 6558"/>
                <a:gd name="T25" fmla="*/ 4802 h 5030"/>
                <a:gd name="T26" fmla="*/ 3274 w 6558"/>
                <a:gd name="T27" fmla="*/ 4812 h 5030"/>
                <a:gd name="T28" fmla="*/ 3783 w 6558"/>
                <a:gd name="T29" fmla="*/ 4808 h 5030"/>
                <a:gd name="T30" fmla="*/ 4867 w 6558"/>
                <a:gd name="T31" fmla="*/ 4780 h 5030"/>
                <a:gd name="T32" fmla="*/ 5649 w 6558"/>
                <a:gd name="T33" fmla="*/ 4728 h 5030"/>
                <a:gd name="T34" fmla="*/ 6112 w 6558"/>
                <a:gd name="T35" fmla="*/ 4392 h 5030"/>
                <a:gd name="T36" fmla="*/ 6274 w 6558"/>
                <a:gd name="T37" fmla="*/ 3870 h 5030"/>
                <a:gd name="T38" fmla="*/ 6311 w 6558"/>
                <a:gd name="T39" fmla="*/ 3449 h 5030"/>
                <a:gd name="T40" fmla="*/ 6337 w 6558"/>
                <a:gd name="T41" fmla="*/ 2157 h 5030"/>
                <a:gd name="T42" fmla="*/ 6295 w 6558"/>
                <a:gd name="T43" fmla="*/ 1347 h 5030"/>
                <a:gd name="T44" fmla="*/ 6230 w 6558"/>
                <a:gd name="T45" fmla="*/ 967 h 5030"/>
                <a:gd name="T46" fmla="*/ 5939 w 6558"/>
                <a:gd name="T47" fmla="*/ 437 h 5030"/>
                <a:gd name="T48" fmla="*/ 5484 w 6558"/>
                <a:gd name="T49" fmla="*/ 294 h 5030"/>
                <a:gd name="T50" fmla="*/ 4356 w 6558"/>
                <a:gd name="T51" fmla="*/ 240 h 5030"/>
                <a:gd name="T52" fmla="*/ 3449 w 6558"/>
                <a:gd name="T53" fmla="*/ 220 h 5030"/>
                <a:gd name="T54" fmla="*/ 3344 w 6558"/>
                <a:gd name="T55" fmla="*/ 0 h 5030"/>
                <a:gd name="T56" fmla="*/ 4123 w 6558"/>
                <a:gd name="T57" fmla="*/ 16 h 5030"/>
                <a:gd name="T58" fmla="*/ 5267 w 6558"/>
                <a:gd name="T59" fmla="*/ 60 h 5030"/>
                <a:gd name="T60" fmla="*/ 5916 w 6558"/>
                <a:gd name="T61" fmla="*/ 167 h 5030"/>
                <a:gd name="T62" fmla="*/ 6381 w 6558"/>
                <a:gd name="T63" fmla="*/ 681 h 5030"/>
                <a:gd name="T64" fmla="*/ 6490 w 6558"/>
                <a:gd name="T65" fmla="*/ 1116 h 5030"/>
                <a:gd name="T66" fmla="*/ 6524 w 6558"/>
                <a:gd name="T67" fmla="*/ 1482 h 5030"/>
                <a:gd name="T68" fmla="*/ 6558 w 6558"/>
                <a:gd name="T69" fmla="*/ 2755 h 5030"/>
                <a:gd name="T70" fmla="*/ 6518 w 6558"/>
                <a:gd name="T71" fmla="*/ 3598 h 5030"/>
                <a:gd name="T72" fmla="*/ 6488 w 6558"/>
                <a:gd name="T73" fmla="*/ 3902 h 5030"/>
                <a:gd name="T74" fmla="*/ 6351 w 6558"/>
                <a:gd name="T75" fmla="*/ 4388 h 5030"/>
                <a:gd name="T76" fmla="*/ 5874 w 6558"/>
                <a:gd name="T77" fmla="*/ 4857 h 5030"/>
                <a:gd name="T78" fmla="*/ 5267 w 6558"/>
                <a:gd name="T79" fmla="*/ 4955 h 5030"/>
                <a:gd name="T80" fmla="*/ 4119 w 6558"/>
                <a:gd name="T81" fmla="*/ 5016 h 5030"/>
                <a:gd name="T82" fmla="*/ 3342 w 6558"/>
                <a:gd name="T83" fmla="*/ 5030 h 5030"/>
                <a:gd name="T84" fmla="*/ 2998 w 6558"/>
                <a:gd name="T85" fmla="*/ 5026 h 5030"/>
                <a:gd name="T86" fmla="*/ 2067 w 6558"/>
                <a:gd name="T87" fmla="*/ 5006 h 5030"/>
                <a:gd name="T88" fmla="*/ 1172 w 6558"/>
                <a:gd name="T89" fmla="*/ 4969 h 5030"/>
                <a:gd name="T90" fmla="*/ 732 w 6558"/>
                <a:gd name="T91" fmla="*/ 4895 h 5030"/>
                <a:gd name="T92" fmla="*/ 231 w 6558"/>
                <a:gd name="T93" fmla="*/ 4474 h 5030"/>
                <a:gd name="T94" fmla="*/ 74 w 6558"/>
                <a:gd name="T95" fmla="*/ 3965 h 5030"/>
                <a:gd name="T96" fmla="*/ 46 w 6558"/>
                <a:gd name="T97" fmla="*/ 3689 h 5030"/>
                <a:gd name="T98" fmla="*/ 0 w 6558"/>
                <a:gd name="T99" fmla="*/ 2891 h 5030"/>
                <a:gd name="T100" fmla="*/ 26 w 6558"/>
                <a:gd name="T101" fmla="*/ 1589 h 5030"/>
                <a:gd name="T102" fmla="*/ 66 w 6558"/>
                <a:gd name="T103" fmla="*/ 1158 h 5030"/>
                <a:gd name="T104" fmla="*/ 155 w 6558"/>
                <a:gd name="T105" fmla="*/ 771 h 5030"/>
                <a:gd name="T106" fmla="*/ 551 w 6558"/>
                <a:gd name="T107" fmla="*/ 240 h 5030"/>
                <a:gd name="T108" fmla="*/ 1050 w 6558"/>
                <a:gd name="T109" fmla="*/ 97 h 5030"/>
                <a:gd name="T110" fmla="*/ 2184 w 6558"/>
                <a:gd name="T111" fmla="*/ 26 h 5030"/>
                <a:gd name="T112" fmla="*/ 3097 w 6558"/>
                <a:gd name="T113" fmla="*/ 2 h 5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8" h="5030">
                  <a:moveTo>
                    <a:pt x="3274" y="218"/>
                  </a:moveTo>
                  <a:lnTo>
                    <a:pt x="3264" y="218"/>
                  </a:lnTo>
                  <a:lnTo>
                    <a:pt x="3242" y="218"/>
                  </a:lnTo>
                  <a:lnTo>
                    <a:pt x="3206" y="218"/>
                  </a:lnTo>
                  <a:lnTo>
                    <a:pt x="3157" y="220"/>
                  </a:lnTo>
                  <a:lnTo>
                    <a:pt x="3099" y="220"/>
                  </a:lnTo>
                  <a:lnTo>
                    <a:pt x="3027" y="220"/>
                  </a:lnTo>
                  <a:lnTo>
                    <a:pt x="2948" y="222"/>
                  </a:lnTo>
                  <a:lnTo>
                    <a:pt x="2858" y="224"/>
                  </a:lnTo>
                  <a:lnTo>
                    <a:pt x="2763" y="226"/>
                  </a:lnTo>
                  <a:lnTo>
                    <a:pt x="2659" y="228"/>
                  </a:lnTo>
                  <a:lnTo>
                    <a:pt x="2548" y="230"/>
                  </a:lnTo>
                  <a:lnTo>
                    <a:pt x="2435" y="234"/>
                  </a:lnTo>
                  <a:lnTo>
                    <a:pt x="2313" y="236"/>
                  </a:lnTo>
                  <a:lnTo>
                    <a:pt x="2190" y="240"/>
                  </a:lnTo>
                  <a:lnTo>
                    <a:pt x="2065" y="244"/>
                  </a:lnTo>
                  <a:lnTo>
                    <a:pt x="1937" y="248"/>
                  </a:lnTo>
                  <a:lnTo>
                    <a:pt x="1808" y="254"/>
                  </a:lnTo>
                  <a:lnTo>
                    <a:pt x="1679" y="260"/>
                  </a:lnTo>
                  <a:lnTo>
                    <a:pt x="1550" y="266"/>
                  </a:lnTo>
                  <a:lnTo>
                    <a:pt x="1424" y="272"/>
                  </a:lnTo>
                  <a:lnTo>
                    <a:pt x="1299" y="278"/>
                  </a:lnTo>
                  <a:lnTo>
                    <a:pt x="1178" y="286"/>
                  </a:lnTo>
                  <a:lnTo>
                    <a:pt x="1062" y="294"/>
                  </a:lnTo>
                  <a:lnTo>
                    <a:pt x="1028" y="294"/>
                  </a:lnTo>
                  <a:lnTo>
                    <a:pt x="983" y="300"/>
                  </a:lnTo>
                  <a:lnTo>
                    <a:pt x="931" y="306"/>
                  </a:lnTo>
                  <a:lnTo>
                    <a:pt x="875" y="316"/>
                  </a:lnTo>
                  <a:lnTo>
                    <a:pt x="816" y="332"/>
                  </a:lnTo>
                  <a:lnTo>
                    <a:pt x="754" y="356"/>
                  </a:lnTo>
                  <a:lnTo>
                    <a:pt x="690" y="387"/>
                  </a:lnTo>
                  <a:lnTo>
                    <a:pt x="625" y="427"/>
                  </a:lnTo>
                  <a:lnTo>
                    <a:pt x="559" y="481"/>
                  </a:lnTo>
                  <a:lnTo>
                    <a:pt x="493" y="546"/>
                  </a:lnTo>
                  <a:lnTo>
                    <a:pt x="457" y="592"/>
                  </a:lnTo>
                  <a:lnTo>
                    <a:pt x="426" y="648"/>
                  </a:lnTo>
                  <a:lnTo>
                    <a:pt x="398" y="707"/>
                  </a:lnTo>
                  <a:lnTo>
                    <a:pt x="372" y="771"/>
                  </a:lnTo>
                  <a:lnTo>
                    <a:pt x="348" y="836"/>
                  </a:lnTo>
                  <a:lnTo>
                    <a:pt x="328" y="904"/>
                  </a:lnTo>
                  <a:lnTo>
                    <a:pt x="310" y="967"/>
                  </a:lnTo>
                  <a:lnTo>
                    <a:pt x="296" y="1029"/>
                  </a:lnTo>
                  <a:lnTo>
                    <a:pt x="286" y="1085"/>
                  </a:lnTo>
                  <a:lnTo>
                    <a:pt x="278" y="1132"/>
                  </a:lnTo>
                  <a:lnTo>
                    <a:pt x="274" y="1170"/>
                  </a:lnTo>
                  <a:lnTo>
                    <a:pt x="273" y="1176"/>
                  </a:lnTo>
                  <a:lnTo>
                    <a:pt x="271" y="1194"/>
                  </a:lnTo>
                  <a:lnTo>
                    <a:pt x="269" y="1224"/>
                  </a:lnTo>
                  <a:lnTo>
                    <a:pt x="263" y="1263"/>
                  </a:lnTo>
                  <a:lnTo>
                    <a:pt x="259" y="1313"/>
                  </a:lnTo>
                  <a:lnTo>
                    <a:pt x="253" y="1371"/>
                  </a:lnTo>
                  <a:lnTo>
                    <a:pt x="247" y="1438"/>
                  </a:lnTo>
                  <a:lnTo>
                    <a:pt x="241" y="1512"/>
                  </a:lnTo>
                  <a:lnTo>
                    <a:pt x="235" y="1591"/>
                  </a:lnTo>
                  <a:lnTo>
                    <a:pt x="229" y="1677"/>
                  </a:lnTo>
                  <a:lnTo>
                    <a:pt x="223" y="1768"/>
                  </a:lnTo>
                  <a:lnTo>
                    <a:pt x="219" y="1861"/>
                  </a:lnTo>
                  <a:lnTo>
                    <a:pt x="215" y="1959"/>
                  </a:lnTo>
                  <a:lnTo>
                    <a:pt x="211" y="2060"/>
                  </a:lnTo>
                  <a:lnTo>
                    <a:pt x="209" y="2161"/>
                  </a:lnTo>
                  <a:lnTo>
                    <a:pt x="209" y="2263"/>
                  </a:lnTo>
                  <a:lnTo>
                    <a:pt x="209" y="2777"/>
                  </a:lnTo>
                  <a:lnTo>
                    <a:pt x="209" y="2877"/>
                  </a:lnTo>
                  <a:lnTo>
                    <a:pt x="211" y="2978"/>
                  </a:lnTo>
                  <a:lnTo>
                    <a:pt x="215" y="3075"/>
                  </a:lnTo>
                  <a:lnTo>
                    <a:pt x="219" y="3173"/>
                  </a:lnTo>
                  <a:lnTo>
                    <a:pt x="223" y="3266"/>
                  </a:lnTo>
                  <a:lnTo>
                    <a:pt x="229" y="3355"/>
                  </a:lnTo>
                  <a:lnTo>
                    <a:pt x="235" y="3441"/>
                  </a:lnTo>
                  <a:lnTo>
                    <a:pt x="241" y="3520"/>
                  </a:lnTo>
                  <a:lnTo>
                    <a:pt x="247" y="3594"/>
                  </a:lnTo>
                  <a:lnTo>
                    <a:pt x="253" y="3661"/>
                  </a:lnTo>
                  <a:lnTo>
                    <a:pt x="259" y="3719"/>
                  </a:lnTo>
                  <a:lnTo>
                    <a:pt x="263" y="3771"/>
                  </a:lnTo>
                  <a:lnTo>
                    <a:pt x="269" y="3812"/>
                  </a:lnTo>
                  <a:lnTo>
                    <a:pt x="271" y="3842"/>
                  </a:lnTo>
                  <a:lnTo>
                    <a:pt x="273" y="3862"/>
                  </a:lnTo>
                  <a:lnTo>
                    <a:pt x="274" y="3870"/>
                  </a:lnTo>
                  <a:lnTo>
                    <a:pt x="278" y="3908"/>
                  </a:lnTo>
                  <a:lnTo>
                    <a:pt x="286" y="3955"/>
                  </a:lnTo>
                  <a:lnTo>
                    <a:pt x="296" y="4011"/>
                  </a:lnTo>
                  <a:lnTo>
                    <a:pt x="310" y="4073"/>
                  </a:lnTo>
                  <a:lnTo>
                    <a:pt x="328" y="4136"/>
                  </a:lnTo>
                  <a:lnTo>
                    <a:pt x="348" y="4202"/>
                  </a:lnTo>
                  <a:lnTo>
                    <a:pt x="372" y="4267"/>
                  </a:lnTo>
                  <a:lnTo>
                    <a:pt x="398" y="4329"/>
                  </a:lnTo>
                  <a:lnTo>
                    <a:pt x="426" y="4386"/>
                  </a:lnTo>
                  <a:lnTo>
                    <a:pt x="457" y="4440"/>
                  </a:lnTo>
                  <a:lnTo>
                    <a:pt x="493" y="4482"/>
                  </a:lnTo>
                  <a:lnTo>
                    <a:pt x="553" y="4543"/>
                  </a:lnTo>
                  <a:lnTo>
                    <a:pt x="615" y="4591"/>
                  </a:lnTo>
                  <a:lnTo>
                    <a:pt x="678" y="4631"/>
                  </a:lnTo>
                  <a:lnTo>
                    <a:pt x="742" y="4661"/>
                  </a:lnTo>
                  <a:lnTo>
                    <a:pt x="806" y="4682"/>
                  </a:lnTo>
                  <a:lnTo>
                    <a:pt x="869" y="4700"/>
                  </a:lnTo>
                  <a:lnTo>
                    <a:pt x="929" y="4710"/>
                  </a:lnTo>
                  <a:lnTo>
                    <a:pt x="987" y="4718"/>
                  </a:lnTo>
                  <a:lnTo>
                    <a:pt x="1040" y="4724"/>
                  </a:lnTo>
                  <a:lnTo>
                    <a:pt x="1072" y="4726"/>
                  </a:lnTo>
                  <a:lnTo>
                    <a:pt x="1106" y="4732"/>
                  </a:lnTo>
                  <a:lnTo>
                    <a:pt x="1138" y="4734"/>
                  </a:lnTo>
                  <a:lnTo>
                    <a:pt x="1201" y="4740"/>
                  </a:lnTo>
                  <a:lnTo>
                    <a:pt x="1275" y="4746"/>
                  </a:lnTo>
                  <a:lnTo>
                    <a:pt x="1357" y="4752"/>
                  </a:lnTo>
                  <a:lnTo>
                    <a:pt x="1448" y="4758"/>
                  </a:lnTo>
                  <a:lnTo>
                    <a:pt x="1544" y="4764"/>
                  </a:lnTo>
                  <a:lnTo>
                    <a:pt x="1647" y="4768"/>
                  </a:lnTo>
                  <a:lnTo>
                    <a:pt x="1754" y="4772"/>
                  </a:lnTo>
                  <a:lnTo>
                    <a:pt x="1866" y="4778"/>
                  </a:lnTo>
                  <a:lnTo>
                    <a:pt x="1979" y="4782"/>
                  </a:lnTo>
                  <a:lnTo>
                    <a:pt x="2095" y="4786"/>
                  </a:lnTo>
                  <a:lnTo>
                    <a:pt x="2210" y="4788"/>
                  </a:lnTo>
                  <a:lnTo>
                    <a:pt x="2325" y="4792"/>
                  </a:lnTo>
                  <a:lnTo>
                    <a:pt x="2439" y="4794"/>
                  </a:lnTo>
                  <a:lnTo>
                    <a:pt x="2550" y="4798"/>
                  </a:lnTo>
                  <a:lnTo>
                    <a:pt x="2655" y="4800"/>
                  </a:lnTo>
                  <a:lnTo>
                    <a:pt x="2757" y="4802"/>
                  </a:lnTo>
                  <a:lnTo>
                    <a:pt x="2852" y="4804"/>
                  </a:lnTo>
                  <a:lnTo>
                    <a:pt x="2942" y="4806"/>
                  </a:lnTo>
                  <a:lnTo>
                    <a:pt x="3021" y="4808"/>
                  </a:lnTo>
                  <a:lnTo>
                    <a:pt x="3093" y="4808"/>
                  </a:lnTo>
                  <a:lnTo>
                    <a:pt x="3155" y="4810"/>
                  </a:lnTo>
                  <a:lnTo>
                    <a:pt x="3204" y="4810"/>
                  </a:lnTo>
                  <a:lnTo>
                    <a:pt x="3240" y="4810"/>
                  </a:lnTo>
                  <a:lnTo>
                    <a:pt x="3264" y="4812"/>
                  </a:lnTo>
                  <a:lnTo>
                    <a:pt x="3274" y="4812"/>
                  </a:lnTo>
                  <a:lnTo>
                    <a:pt x="3282" y="4812"/>
                  </a:lnTo>
                  <a:lnTo>
                    <a:pt x="3304" y="4812"/>
                  </a:lnTo>
                  <a:lnTo>
                    <a:pt x="3342" y="4812"/>
                  </a:lnTo>
                  <a:lnTo>
                    <a:pt x="3389" y="4810"/>
                  </a:lnTo>
                  <a:lnTo>
                    <a:pt x="3449" y="4810"/>
                  </a:lnTo>
                  <a:lnTo>
                    <a:pt x="3519" y="4810"/>
                  </a:lnTo>
                  <a:lnTo>
                    <a:pt x="3598" y="4810"/>
                  </a:lnTo>
                  <a:lnTo>
                    <a:pt x="3688" y="4808"/>
                  </a:lnTo>
                  <a:lnTo>
                    <a:pt x="3783" y="4808"/>
                  </a:lnTo>
                  <a:lnTo>
                    <a:pt x="3889" y="4806"/>
                  </a:lnTo>
                  <a:lnTo>
                    <a:pt x="3998" y="4804"/>
                  </a:lnTo>
                  <a:lnTo>
                    <a:pt x="4113" y="4802"/>
                  </a:lnTo>
                  <a:lnTo>
                    <a:pt x="4233" y="4800"/>
                  </a:lnTo>
                  <a:lnTo>
                    <a:pt x="4356" y="4796"/>
                  </a:lnTo>
                  <a:lnTo>
                    <a:pt x="4481" y="4792"/>
                  </a:lnTo>
                  <a:lnTo>
                    <a:pt x="4611" y="4788"/>
                  </a:lnTo>
                  <a:lnTo>
                    <a:pt x="4738" y="4784"/>
                  </a:lnTo>
                  <a:lnTo>
                    <a:pt x="4867" y="4780"/>
                  </a:lnTo>
                  <a:lnTo>
                    <a:pt x="4997" y="4774"/>
                  </a:lnTo>
                  <a:lnTo>
                    <a:pt x="5124" y="4768"/>
                  </a:lnTo>
                  <a:lnTo>
                    <a:pt x="5247" y="4760"/>
                  </a:lnTo>
                  <a:lnTo>
                    <a:pt x="5369" y="4754"/>
                  </a:lnTo>
                  <a:lnTo>
                    <a:pt x="5484" y="4746"/>
                  </a:lnTo>
                  <a:lnTo>
                    <a:pt x="5518" y="4746"/>
                  </a:lnTo>
                  <a:lnTo>
                    <a:pt x="5556" y="4742"/>
                  </a:lnTo>
                  <a:lnTo>
                    <a:pt x="5601" y="4736"/>
                  </a:lnTo>
                  <a:lnTo>
                    <a:pt x="5649" y="4728"/>
                  </a:lnTo>
                  <a:lnTo>
                    <a:pt x="5701" y="4714"/>
                  </a:lnTo>
                  <a:lnTo>
                    <a:pt x="5756" y="4696"/>
                  </a:lnTo>
                  <a:lnTo>
                    <a:pt x="5812" y="4673"/>
                  </a:lnTo>
                  <a:lnTo>
                    <a:pt x="5870" y="4643"/>
                  </a:lnTo>
                  <a:lnTo>
                    <a:pt x="5929" y="4603"/>
                  </a:lnTo>
                  <a:lnTo>
                    <a:pt x="5987" y="4553"/>
                  </a:lnTo>
                  <a:lnTo>
                    <a:pt x="6043" y="4494"/>
                  </a:lnTo>
                  <a:lnTo>
                    <a:pt x="6081" y="4448"/>
                  </a:lnTo>
                  <a:lnTo>
                    <a:pt x="6112" y="4392"/>
                  </a:lnTo>
                  <a:lnTo>
                    <a:pt x="6142" y="4333"/>
                  </a:lnTo>
                  <a:lnTo>
                    <a:pt x="6170" y="4269"/>
                  </a:lnTo>
                  <a:lnTo>
                    <a:pt x="6192" y="4204"/>
                  </a:lnTo>
                  <a:lnTo>
                    <a:pt x="6212" y="4136"/>
                  </a:lnTo>
                  <a:lnTo>
                    <a:pt x="6230" y="4073"/>
                  </a:lnTo>
                  <a:lnTo>
                    <a:pt x="6244" y="4011"/>
                  </a:lnTo>
                  <a:lnTo>
                    <a:pt x="6256" y="3955"/>
                  </a:lnTo>
                  <a:lnTo>
                    <a:pt x="6266" y="3908"/>
                  </a:lnTo>
                  <a:lnTo>
                    <a:pt x="6274" y="3870"/>
                  </a:lnTo>
                  <a:lnTo>
                    <a:pt x="6274" y="3864"/>
                  </a:lnTo>
                  <a:lnTo>
                    <a:pt x="6276" y="3846"/>
                  </a:lnTo>
                  <a:lnTo>
                    <a:pt x="6280" y="3816"/>
                  </a:lnTo>
                  <a:lnTo>
                    <a:pt x="6284" y="3777"/>
                  </a:lnTo>
                  <a:lnTo>
                    <a:pt x="6288" y="3727"/>
                  </a:lnTo>
                  <a:lnTo>
                    <a:pt x="6293" y="3669"/>
                  </a:lnTo>
                  <a:lnTo>
                    <a:pt x="6299" y="3602"/>
                  </a:lnTo>
                  <a:lnTo>
                    <a:pt x="6305" y="3528"/>
                  </a:lnTo>
                  <a:lnTo>
                    <a:pt x="6311" y="3449"/>
                  </a:lnTo>
                  <a:lnTo>
                    <a:pt x="6317" y="3363"/>
                  </a:lnTo>
                  <a:lnTo>
                    <a:pt x="6323" y="3272"/>
                  </a:lnTo>
                  <a:lnTo>
                    <a:pt x="6329" y="3179"/>
                  </a:lnTo>
                  <a:lnTo>
                    <a:pt x="6333" y="3081"/>
                  </a:lnTo>
                  <a:lnTo>
                    <a:pt x="6335" y="2982"/>
                  </a:lnTo>
                  <a:lnTo>
                    <a:pt x="6337" y="2879"/>
                  </a:lnTo>
                  <a:lnTo>
                    <a:pt x="6339" y="2777"/>
                  </a:lnTo>
                  <a:lnTo>
                    <a:pt x="6339" y="2263"/>
                  </a:lnTo>
                  <a:lnTo>
                    <a:pt x="6337" y="2157"/>
                  </a:lnTo>
                  <a:lnTo>
                    <a:pt x="6335" y="2054"/>
                  </a:lnTo>
                  <a:lnTo>
                    <a:pt x="6333" y="1951"/>
                  </a:lnTo>
                  <a:lnTo>
                    <a:pt x="6329" y="1850"/>
                  </a:lnTo>
                  <a:lnTo>
                    <a:pt x="6323" y="1752"/>
                  </a:lnTo>
                  <a:lnTo>
                    <a:pt x="6319" y="1659"/>
                  </a:lnTo>
                  <a:lnTo>
                    <a:pt x="6313" y="1569"/>
                  </a:lnTo>
                  <a:lnTo>
                    <a:pt x="6307" y="1488"/>
                  </a:lnTo>
                  <a:lnTo>
                    <a:pt x="6301" y="1412"/>
                  </a:lnTo>
                  <a:lnTo>
                    <a:pt x="6295" y="1347"/>
                  </a:lnTo>
                  <a:lnTo>
                    <a:pt x="6290" y="1289"/>
                  </a:lnTo>
                  <a:lnTo>
                    <a:pt x="6284" y="1242"/>
                  </a:lnTo>
                  <a:lnTo>
                    <a:pt x="6280" y="1206"/>
                  </a:lnTo>
                  <a:lnTo>
                    <a:pt x="6276" y="1180"/>
                  </a:lnTo>
                  <a:lnTo>
                    <a:pt x="6274" y="1170"/>
                  </a:lnTo>
                  <a:lnTo>
                    <a:pt x="6266" y="1132"/>
                  </a:lnTo>
                  <a:lnTo>
                    <a:pt x="6256" y="1085"/>
                  </a:lnTo>
                  <a:lnTo>
                    <a:pt x="6246" y="1029"/>
                  </a:lnTo>
                  <a:lnTo>
                    <a:pt x="6230" y="967"/>
                  </a:lnTo>
                  <a:lnTo>
                    <a:pt x="6214" y="904"/>
                  </a:lnTo>
                  <a:lnTo>
                    <a:pt x="6194" y="836"/>
                  </a:lnTo>
                  <a:lnTo>
                    <a:pt x="6172" y="771"/>
                  </a:lnTo>
                  <a:lnTo>
                    <a:pt x="6146" y="707"/>
                  </a:lnTo>
                  <a:lnTo>
                    <a:pt x="6118" y="648"/>
                  </a:lnTo>
                  <a:lnTo>
                    <a:pt x="6089" y="592"/>
                  </a:lnTo>
                  <a:lnTo>
                    <a:pt x="6055" y="546"/>
                  </a:lnTo>
                  <a:lnTo>
                    <a:pt x="5997" y="487"/>
                  </a:lnTo>
                  <a:lnTo>
                    <a:pt x="5939" y="437"/>
                  </a:lnTo>
                  <a:lnTo>
                    <a:pt x="5882" y="397"/>
                  </a:lnTo>
                  <a:lnTo>
                    <a:pt x="5824" y="367"/>
                  </a:lnTo>
                  <a:lnTo>
                    <a:pt x="5766" y="344"/>
                  </a:lnTo>
                  <a:lnTo>
                    <a:pt x="5713" y="326"/>
                  </a:lnTo>
                  <a:lnTo>
                    <a:pt x="5659" y="312"/>
                  </a:lnTo>
                  <a:lnTo>
                    <a:pt x="5611" y="304"/>
                  </a:lnTo>
                  <a:lnTo>
                    <a:pt x="5567" y="298"/>
                  </a:lnTo>
                  <a:lnTo>
                    <a:pt x="5528" y="294"/>
                  </a:lnTo>
                  <a:lnTo>
                    <a:pt x="5484" y="294"/>
                  </a:lnTo>
                  <a:lnTo>
                    <a:pt x="5369" y="286"/>
                  </a:lnTo>
                  <a:lnTo>
                    <a:pt x="5247" y="278"/>
                  </a:lnTo>
                  <a:lnTo>
                    <a:pt x="5124" y="272"/>
                  </a:lnTo>
                  <a:lnTo>
                    <a:pt x="4997" y="266"/>
                  </a:lnTo>
                  <a:lnTo>
                    <a:pt x="4867" y="260"/>
                  </a:lnTo>
                  <a:lnTo>
                    <a:pt x="4738" y="254"/>
                  </a:lnTo>
                  <a:lnTo>
                    <a:pt x="4611" y="248"/>
                  </a:lnTo>
                  <a:lnTo>
                    <a:pt x="4481" y="244"/>
                  </a:lnTo>
                  <a:lnTo>
                    <a:pt x="4356" y="240"/>
                  </a:lnTo>
                  <a:lnTo>
                    <a:pt x="4233" y="236"/>
                  </a:lnTo>
                  <a:lnTo>
                    <a:pt x="4113" y="234"/>
                  </a:lnTo>
                  <a:lnTo>
                    <a:pt x="3998" y="230"/>
                  </a:lnTo>
                  <a:lnTo>
                    <a:pt x="3889" y="228"/>
                  </a:lnTo>
                  <a:lnTo>
                    <a:pt x="3783" y="226"/>
                  </a:lnTo>
                  <a:lnTo>
                    <a:pt x="3688" y="224"/>
                  </a:lnTo>
                  <a:lnTo>
                    <a:pt x="3598" y="222"/>
                  </a:lnTo>
                  <a:lnTo>
                    <a:pt x="3519" y="220"/>
                  </a:lnTo>
                  <a:lnTo>
                    <a:pt x="3449" y="220"/>
                  </a:lnTo>
                  <a:lnTo>
                    <a:pt x="3389" y="220"/>
                  </a:lnTo>
                  <a:lnTo>
                    <a:pt x="3342" y="218"/>
                  </a:lnTo>
                  <a:lnTo>
                    <a:pt x="3304" y="218"/>
                  </a:lnTo>
                  <a:lnTo>
                    <a:pt x="3282" y="218"/>
                  </a:lnTo>
                  <a:lnTo>
                    <a:pt x="3274" y="218"/>
                  </a:lnTo>
                  <a:close/>
                  <a:moveTo>
                    <a:pt x="3274" y="0"/>
                  </a:moveTo>
                  <a:lnTo>
                    <a:pt x="3284" y="0"/>
                  </a:lnTo>
                  <a:lnTo>
                    <a:pt x="3308" y="0"/>
                  </a:lnTo>
                  <a:lnTo>
                    <a:pt x="3344" y="0"/>
                  </a:lnTo>
                  <a:lnTo>
                    <a:pt x="3393" y="2"/>
                  </a:lnTo>
                  <a:lnTo>
                    <a:pt x="3455" y="2"/>
                  </a:lnTo>
                  <a:lnTo>
                    <a:pt x="3525" y="2"/>
                  </a:lnTo>
                  <a:lnTo>
                    <a:pt x="3606" y="4"/>
                  </a:lnTo>
                  <a:lnTo>
                    <a:pt x="3696" y="6"/>
                  </a:lnTo>
                  <a:lnTo>
                    <a:pt x="3793" y="8"/>
                  </a:lnTo>
                  <a:lnTo>
                    <a:pt x="3899" y="10"/>
                  </a:lnTo>
                  <a:lnTo>
                    <a:pt x="4008" y="12"/>
                  </a:lnTo>
                  <a:lnTo>
                    <a:pt x="4123" y="16"/>
                  </a:lnTo>
                  <a:lnTo>
                    <a:pt x="4245" y="18"/>
                  </a:lnTo>
                  <a:lnTo>
                    <a:pt x="4368" y="22"/>
                  </a:lnTo>
                  <a:lnTo>
                    <a:pt x="4495" y="26"/>
                  </a:lnTo>
                  <a:lnTo>
                    <a:pt x="4625" y="30"/>
                  </a:lnTo>
                  <a:lnTo>
                    <a:pt x="4754" y="36"/>
                  </a:lnTo>
                  <a:lnTo>
                    <a:pt x="4883" y="42"/>
                  </a:lnTo>
                  <a:lnTo>
                    <a:pt x="5013" y="48"/>
                  </a:lnTo>
                  <a:lnTo>
                    <a:pt x="5142" y="54"/>
                  </a:lnTo>
                  <a:lnTo>
                    <a:pt x="5267" y="60"/>
                  </a:lnTo>
                  <a:lnTo>
                    <a:pt x="5388" y="68"/>
                  </a:lnTo>
                  <a:lnTo>
                    <a:pt x="5506" y="75"/>
                  </a:lnTo>
                  <a:lnTo>
                    <a:pt x="5550" y="75"/>
                  </a:lnTo>
                  <a:lnTo>
                    <a:pt x="5597" y="81"/>
                  </a:lnTo>
                  <a:lnTo>
                    <a:pt x="5651" y="87"/>
                  </a:lnTo>
                  <a:lnTo>
                    <a:pt x="5711" y="97"/>
                  </a:lnTo>
                  <a:lnTo>
                    <a:pt x="5774" y="113"/>
                  </a:lnTo>
                  <a:lnTo>
                    <a:pt x="5844" y="137"/>
                  </a:lnTo>
                  <a:lnTo>
                    <a:pt x="5916" y="167"/>
                  </a:lnTo>
                  <a:lnTo>
                    <a:pt x="5989" y="207"/>
                  </a:lnTo>
                  <a:lnTo>
                    <a:pt x="6067" y="256"/>
                  </a:lnTo>
                  <a:lnTo>
                    <a:pt x="6142" y="318"/>
                  </a:lnTo>
                  <a:lnTo>
                    <a:pt x="6218" y="393"/>
                  </a:lnTo>
                  <a:lnTo>
                    <a:pt x="6258" y="443"/>
                  </a:lnTo>
                  <a:lnTo>
                    <a:pt x="6293" y="497"/>
                  </a:lnTo>
                  <a:lnTo>
                    <a:pt x="6327" y="556"/>
                  </a:lnTo>
                  <a:lnTo>
                    <a:pt x="6355" y="618"/>
                  </a:lnTo>
                  <a:lnTo>
                    <a:pt x="6381" y="681"/>
                  </a:lnTo>
                  <a:lnTo>
                    <a:pt x="6405" y="745"/>
                  </a:lnTo>
                  <a:lnTo>
                    <a:pt x="6425" y="807"/>
                  </a:lnTo>
                  <a:lnTo>
                    <a:pt x="6441" y="868"/>
                  </a:lnTo>
                  <a:lnTo>
                    <a:pt x="6455" y="926"/>
                  </a:lnTo>
                  <a:lnTo>
                    <a:pt x="6467" y="977"/>
                  </a:lnTo>
                  <a:lnTo>
                    <a:pt x="6476" y="1023"/>
                  </a:lnTo>
                  <a:lnTo>
                    <a:pt x="6482" y="1063"/>
                  </a:lnTo>
                  <a:lnTo>
                    <a:pt x="6488" y="1095"/>
                  </a:lnTo>
                  <a:lnTo>
                    <a:pt x="6490" y="1116"/>
                  </a:lnTo>
                  <a:lnTo>
                    <a:pt x="6492" y="1126"/>
                  </a:lnTo>
                  <a:lnTo>
                    <a:pt x="6492" y="1134"/>
                  </a:lnTo>
                  <a:lnTo>
                    <a:pt x="6494" y="1154"/>
                  </a:lnTo>
                  <a:lnTo>
                    <a:pt x="6498" y="1186"/>
                  </a:lnTo>
                  <a:lnTo>
                    <a:pt x="6502" y="1228"/>
                  </a:lnTo>
                  <a:lnTo>
                    <a:pt x="6506" y="1279"/>
                  </a:lnTo>
                  <a:lnTo>
                    <a:pt x="6512" y="1339"/>
                  </a:lnTo>
                  <a:lnTo>
                    <a:pt x="6518" y="1408"/>
                  </a:lnTo>
                  <a:lnTo>
                    <a:pt x="6524" y="1482"/>
                  </a:lnTo>
                  <a:lnTo>
                    <a:pt x="6530" y="1563"/>
                  </a:lnTo>
                  <a:lnTo>
                    <a:pt x="6536" y="1651"/>
                  </a:lnTo>
                  <a:lnTo>
                    <a:pt x="6542" y="1742"/>
                  </a:lnTo>
                  <a:lnTo>
                    <a:pt x="6548" y="1838"/>
                  </a:lnTo>
                  <a:lnTo>
                    <a:pt x="6552" y="1937"/>
                  </a:lnTo>
                  <a:lnTo>
                    <a:pt x="6554" y="2036"/>
                  </a:lnTo>
                  <a:lnTo>
                    <a:pt x="6556" y="2140"/>
                  </a:lnTo>
                  <a:lnTo>
                    <a:pt x="6558" y="2241"/>
                  </a:lnTo>
                  <a:lnTo>
                    <a:pt x="6558" y="2755"/>
                  </a:lnTo>
                  <a:lnTo>
                    <a:pt x="6556" y="2859"/>
                  </a:lnTo>
                  <a:lnTo>
                    <a:pt x="6554" y="2964"/>
                  </a:lnTo>
                  <a:lnTo>
                    <a:pt x="6552" y="3065"/>
                  </a:lnTo>
                  <a:lnTo>
                    <a:pt x="6548" y="3165"/>
                  </a:lnTo>
                  <a:lnTo>
                    <a:pt x="6542" y="3260"/>
                  </a:lnTo>
                  <a:lnTo>
                    <a:pt x="6536" y="3353"/>
                  </a:lnTo>
                  <a:lnTo>
                    <a:pt x="6530" y="3441"/>
                  </a:lnTo>
                  <a:lnTo>
                    <a:pt x="6524" y="3522"/>
                  </a:lnTo>
                  <a:lnTo>
                    <a:pt x="6518" y="3598"/>
                  </a:lnTo>
                  <a:lnTo>
                    <a:pt x="6512" y="3665"/>
                  </a:lnTo>
                  <a:lnTo>
                    <a:pt x="6506" y="3725"/>
                  </a:lnTo>
                  <a:lnTo>
                    <a:pt x="6502" y="3775"/>
                  </a:lnTo>
                  <a:lnTo>
                    <a:pt x="6498" y="3814"/>
                  </a:lnTo>
                  <a:lnTo>
                    <a:pt x="6494" y="3846"/>
                  </a:lnTo>
                  <a:lnTo>
                    <a:pt x="6492" y="3864"/>
                  </a:lnTo>
                  <a:lnTo>
                    <a:pt x="6492" y="3870"/>
                  </a:lnTo>
                  <a:lnTo>
                    <a:pt x="6490" y="3880"/>
                  </a:lnTo>
                  <a:lnTo>
                    <a:pt x="6488" y="3902"/>
                  </a:lnTo>
                  <a:lnTo>
                    <a:pt x="6482" y="3933"/>
                  </a:lnTo>
                  <a:lnTo>
                    <a:pt x="6476" y="3975"/>
                  </a:lnTo>
                  <a:lnTo>
                    <a:pt x="6467" y="4021"/>
                  </a:lnTo>
                  <a:lnTo>
                    <a:pt x="6455" y="4075"/>
                  </a:lnTo>
                  <a:lnTo>
                    <a:pt x="6441" y="4134"/>
                  </a:lnTo>
                  <a:lnTo>
                    <a:pt x="6423" y="4196"/>
                  </a:lnTo>
                  <a:lnTo>
                    <a:pt x="6403" y="4259"/>
                  </a:lnTo>
                  <a:lnTo>
                    <a:pt x="6379" y="4325"/>
                  </a:lnTo>
                  <a:lnTo>
                    <a:pt x="6351" y="4388"/>
                  </a:lnTo>
                  <a:lnTo>
                    <a:pt x="6321" y="4450"/>
                  </a:lnTo>
                  <a:lnTo>
                    <a:pt x="6288" y="4510"/>
                  </a:lnTo>
                  <a:lnTo>
                    <a:pt x="6250" y="4565"/>
                  </a:lnTo>
                  <a:lnTo>
                    <a:pt x="6208" y="4615"/>
                  </a:lnTo>
                  <a:lnTo>
                    <a:pt x="6140" y="4682"/>
                  </a:lnTo>
                  <a:lnTo>
                    <a:pt x="6073" y="4740"/>
                  </a:lnTo>
                  <a:lnTo>
                    <a:pt x="6005" y="4788"/>
                  </a:lnTo>
                  <a:lnTo>
                    <a:pt x="5939" y="4827"/>
                  </a:lnTo>
                  <a:lnTo>
                    <a:pt x="5874" y="4857"/>
                  </a:lnTo>
                  <a:lnTo>
                    <a:pt x="5808" y="4881"/>
                  </a:lnTo>
                  <a:lnTo>
                    <a:pt x="5746" y="4899"/>
                  </a:lnTo>
                  <a:lnTo>
                    <a:pt x="5689" y="4913"/>
                  </a:lnTo>
                  <a:lnTo>
                    <a:pt x="5635" y="4921"/>
                  </a:lnTo>
                  <a:lnTo>
                    <a:pt x="5583" y="4927"/>
                  </a:lnTo>
                  <a:lnTo>
                    <a:pt x="5540" y="4931"/>
                  </a:lnTo>
                  <a:lnTo>
                    <a:pt x="5506" y="4931"/>
                  </a:lnTo>
                  <a:lnTo>
                    <a:pt x="5388" y="4943"/>
                  </a:lnTo>
                  <a:lnTo>
                    <a:pt x="5267" y="4955"/>
                  </a:lnTo>
                  <a:lnTo>
                    <a:pt x="5140" y="4965"/>
                  </a:lnTo>
                  <a:lnTo>
                    <a:pt x="5013" y="4974"/>
                  </a:lnTo>
                  <a:lnTo>
                    <a:pt x="4883" y="4982"/>
                  </a:lnTo>
                  <a:lnTo>
                    <a:pt x="4752" y="4990"/>
                  </a:lnTo>
                  <a:lnTo>
                    <a:pt x="4623" y="4996"/>
                  </a:lnTo>
                  <a:lnTo>
                    <a:pt x="4493" y="5002"/>
                  </a:lnTo>
                  <a:lnTo>
                    <a:pt x="4366" y="5006"/>
                  </a:lnTo>
                  <a:lnTo>
                    <a:pt x="4241" y="5012"/>
                  </a:lnTo>
                  <a:lnTo>
                    <a:pt x="4119" y="5016"/>
                  </a:lnTo>
                  <a:lnTo>
                    <a:pt x="4004" y="5018"/>
                  </a:lnTo>
                  <a:lnTo>
                    <a:pt x="3893" y="5022"/>
                  </a:lnTo>
                  <a:lnTo>
                    <a:pt x="3789" y="5024"/>
                  </a:lnTo>
                  <a:lnTo>
                    <a:pt x="3692" y="5026"/>
                  </a:lnTo>
                  <a:lnTo>
                    <a:pt x="3602" y="5026"/>
                  </a:lnTo>
                  <a:lnTo>
                    <a:pt x="3521" y="5028"/>
                  </a:lnTo>
                  <a:lnTo>
                    <a:pt x="3449" y="5028"/>
                  </a:lnTo>
                  <a:lnTo>
                    <a:pt x="3389" y="5028"/>
                  </a:lnTo>
                  <a:lnTo>
                    <a:pt x="3342" y="5030"/>
                  </a:lnTo>
                  <a:lnTo>
                    <a:pt x="3306" y="5030"/>
                  </a:lnTo>
                  <a:lnTo>
                    <a:pt x="3282" y="5030"/>
                  </a:lnTo>
                  <a:lnTo>
                    <a:pt x="3274" y="5030"/>
                  </a:lnTo>
                  <a:lnTo>
                    <a:pt x="3258" y="5030"/>
                  </a:lnTo>
                  <a:lnTo>
                    <a:pt x="3230" y="5028"/>
                  </a:lnTo>
                  <a:lnTo>
                    <a:pt x="3189" y="5028"/>
                  </a:lnTo>
                  <a:lnTo>
                    <a:pt x="3135" y="5028"/>
                  </a:lnTo>
                  <a:lnTo>
                    <a:pt x="3071" y="5026"/>
                  </a:lnTo>
                  <a:lnTo>
                    <a:pt x="2998" y="5026"/>
                  </a:lnTo>
                  <a:lnTo>
                    <a:pt x="2916" y="5024"/>
                  </a:lnTo>
                  <a:lnTo>
                    <a:pt x="2826" y="5022"/>
                  </a:lnTo>
                  <a:lnTo>
                    <a:pt x="2729" y="5020"/>
                  </a:lnTo>
                  <a:lnTo>
                    <a:pt x="2628" y="5018"/>
                  </a:lnTo>
                  <a:lnTo>
                    <a:pt x="2520" y="5016"/>
                  </a:lnTo>
                  <a:lnTo>
                    <a:pt x="2411" y="5014"/>
                  </a:lnTo>
                  <a:lnTo>
                    <a:pt x="2297" y="5012"/>
                  </a:lnTo>
                  <a:lnTo>
                    <a:pt x="2182" y="5008"/>
                  </a:lnTo>
                  <a:lnTo>
                    <a:pt x="2067" y="5006"/>
                  </a:lnTo>
                  <a:lnTo>
                    <a:pt x="1953" y="5002"/>
                  </a:lnTo>
                  <a:lnTo>
                    <a:pt x="1840" y="4998"/>
                  </a:lnTo>
                  <a:lnTo>
                    <a:pt x="1729" y="4996"/>
                  </a:lnTo>
                  <a:lnTo>
                    <a:pt x="1621" y="4992"/>
                  </a:lnTo>
                  <a:lnTo>
                    <a:pt x="1518" y="4988"/>
                  </a:lnTo>
                  <a:lnTo>
                    <a:pt x="1420" y="4982"/>
                  </a:lnTo>
                  <a:lnTo>
                    <a:pt x="1331" y="4978"/>
                  </a:lnTo>
                  <a:lnTo>
                    <a:pt x="1247" y="4974"/>
                  </a:lnTo>
                  <a:lnTo>
                    <a:pt x="1172" y="4969"/>
                  </a:lnTo>
                  <a:lnTo>
                    <a:pt x="1106" y="4965"/>
                  </a:lnTo>
                  <a:lnTo>
                    <a:pt x="1076" y="4957"/>
                  </a:lnTo>
                  <a:lnTo>
                    <a:pt x="1048" y="4953"/>
                  </a:lnTo>
                  <a:lnTo>
                    <a:pt x="1018" y="4953"/>
                  </a:lnTo>
                  <a:lnTo>
                    <a:pt x="969" y="4947"/>
                  </a:lnTo>
                  <a:lnTo>
                    <a:pt x="913" y="4939"/>
                  </a:lnTo>
                  <a:lnTo>
                    <a:pt x="855" y="4929"/>
                  </a:lnTo>
                  <a:lnTo>
                    <a:pt x="796" y="4915"/>
                  </a:lnTo>
                  <a:lnTo>
                    <a:pt x="732" y="4895"/>
                  </a:lnTo>
                  <a:lnTo>
                    <a:pt x="666" y="4871"/>
                  </a:lnTo>
                  <a:lnTo>
                    <a:pt x="601" y="4841"/>
                  </a:lnTo>
                  <a:lnTo>
                    <a:pt x="535" y="4804"/>
                  </a:lnTo>
                  <a:lnTo>
                    <a:pt x="467" y="4758"/>
                  </a:lnTo>
                  <a:lnTo>
                    <a:pt x="404" y="4702"/>
                  </a:lnTo>
                  <a:lnTo>
                    <a:pt x="340" y="4637"/>
                  </a:lnTo>
                  <a:lnTo>
                    <a:pt x="300" y="4587"/>
                  </a:lnTo>
                  <a:lnTo>
                    <a:pt x="265" y="4531"/>
                  </a:lnTo>
                  <a:lnTo>
                    <a:pt x="231" y="4474"/>
                  </a:lnTo>
                  <a:lnTo>
                    <a:pt x="203" y="4412"/>
                  </a:lnTo>
                  <a:lnTo>
                    <a:pt x="175" y="4349"/>
                  </a:lnTo>
                  <a:lnTo>
                    <a:pt x="153" y="4285"/>
                  </a:lnTo>
                  <a:lnTo>
                    <a:pt x="133" y="4222"/>
                  </a:lnTo>
                  <a:lnTo>
                    <a:pt x="117" y="4162"/>
                  </a:lnTo>
                  <a:lnTo>
                    <a:pt x="101" y="4104"/>
                  </a:lnTo>
                  <a:lnTo>
                    <a:pt x="90" y="4053"/>
                  </a:lnTo>
                  <a:lnTo>
                    <a:pt x="82" y="4005"/>
                  </a:lnTo>
                  <a:lnTo>
                    <a:pt x="74" y="3965"/>
                  </a:lnTo>
                  <a:lnTo>
                    <a:pt x="70" y="3935"/>
                  </a:lnTo>
                  <a:lnTo>
                    <a:pt x="66" y="3914"/>
                  </a:lnTo>
                  <a:lnTo>
                    <a:pt x="66" y="3904"/>
                  </a:lnTo>
                  <a:lnTo>
                    <a:pt x="66" y="3896"/>
                  </a:lnTo>
                  <a:lnTo>
                    <a:pt x="64" y="3874"/>
                  </a:lnTo>
                  <a:lnTo>
                    <a:pt x="60" y="3842"/>
                  </a:lnTo>
                  <a:lnTo>
                    <a:pt x="56" y="3800"/>
                  </a:lnTo>
                  <a:lnTo>
                    <a:pt x="50" y="3751"/>
                  </a:lnTo>
                  <a:lnTo>
                    <a:pt x="46" y="3689"/>
                  </a:lnTo>
                  <a:lnTo>
                    <a:pt x="40" y="3622"/>
                  </a:lnTo>
                  <a:lnTo>
                    <a:pt x="34" y="3546"/>
                  </a:lnTo>
                  <a:lnTo>
                    <a:pt x="26" y="3465"/>
                  </a:lnTo>
                  <a:lnTo>
                    <a:pt x="20" y="3377"/>
                  </a:lnTo>
                  <a:lnTo>
                    <a:pt x="16" y="3286"/>
                  </a:lnTo>
                  <a:lnTo>
                    <a:pt x="10" y="3190"/>
                  </a:lnTo>
                  <a:lnTo>
                    <a:pt x="6" y="3093"/>
                  </a:lnTo>
                  <a:lnTo>
                    <a:pt x="2" y="2992"/>
                  </a:lnTo>
                  <a:lnTo>
                    <a:pt x="0" y="2891"/>
                  </a:lnTo>
                  <a:lnTo>
                    <a:pt x="0" y="2787"/>
                  </a:lnTo>
                  <a:lnTo>
                    <a:pt x="0" y="2275"/>
                  </a:lnTo>
                  <a:lnTo>
                    <a:pt x="0" y="2169"/>
                  </a:lnTo>
                  <a:lnTo>
                    <a:pt x="2" y="2066"/>
                  </a:lnTo>
                  <a:lnTo>
                    <a:pt x="6" y="1965"/>
                  </a:lnTo>
                  <a:lnTo>
                    <a:pt x="10" y="1865"/>
                  </a:lnTo>
                  <a:lnTo>
                    <a:pt x="16" y="1768"/>
                  </a:lnTo>
                  <a:lnTo>
                    <a:pt x="20" y="1677"/>
                  </a:lnTo>
                  <a:lnTo>
                    <a:pt x="26" y="1589"/>
                  </a:lnTo>
                  <a:lnTo>
                    <a:pt x="34" y="1508"/>
                  </a:lnTo>
                  <a:lnTo>
                    <a:pt x="40" y="1432"/>
                  </a:lnTo>
                  <a:lnTo>
                    <a:pt x="46" y="1365"/>
                  </a:lnTo>
                  <a:lnTo>
                    <a:pt x="50" y="1305"/>
                  </a:lnTo>
                  <a:lnTo>
                    <a:pt x="56" y="1256"/>
                  </a:lnTo>
                  <a:lnTo>
                    <a:pt x="60" y="1214"/>
                  </a:lnTo>
                  <a:lnTo>
                    <a:pt x="64" y="1184"/>
                  </a:lnTo>
                  <a:lnTo>
                    <a:pt x="66" y="1166"/>
                  </a:lnTo>
                  <a:lnTo>
                    <a:pt x="66" y="1158"/>
                  </a:lnTo>
                  <a:lnTo>
                    <a:pt x="66" y="1148"/>
                  </a:lnTo>
                  <a:lnTo>
                    <a:pt x="70" y="1126"/>
                  </a:lnTo>
                  <a:lnTo>
                    <a:pt x="74" y="1095"/>
                  </a:lnTo>
                  <a:lnTo>
                    <a:pt x="82" y="1055"/>
                  </a:lnTo>
                  <a:lnTo>
                    <a:pt x="91" y="1007"/>
                  </a:lnTo>
                  <a:lnTo>
                    <a:pt x="103" y="954"/>
                  </a:lnTo>
                  <a:lnTo>
                    <a:pt x="117" y="896"/>
                  </a:lnTo>
                  <a:lnTo>
                    <a:pt x="135" y="834"/>
                  </a:lnTo>
                  <a:lnTo>
                    <a:pt x="155" y="771"/>
                  </a:lnTo>
                  <a:lnTo>
                    <a:pt x="179" y="705"/>
                  </a:lnTo>
                  <a:lnTo>
                    <a:pt x="207" y="642"/>
                  </a:lnTo>
                  <a:lnTo>
                    <a:pt x="237" y="578"/>
                  </a:lnTo>
                  <a:lnTo>
                    <a:pt x="271" y="518"/>
                  </a:lnTo>
                  <a:lnTo>
                    <a:pt x="308" y="465"/>
                  </a:lnTo>
                  <a:lnTo>
                    <a:pt x="350" y="415"/>
                  </a:lnTo>
                  <a:lnTo>
                    <a:pt x="418" y="346"/>
                  </a:lnTo>
                  <a:lnTo>
                    <a:pt x="483" y="288"/>
                  </a:lnTo>
                  <a:lnTo>
                    <a:pt x="551" y="240"/>
                  </a:lnTo>
                  <a:lnTo>
                    <a:pt x="619" y="203"/>
                  </a:lnTo>
                  <a:lnTo>
                    <a:pt x="684" y="171"/>
                  </a:lnTo>
                  <a:lnTo>
                    <a:pt x="748" y="147"/>
                  </a:lnTo>
                  <a:lnTo>
                    <a:pt x="810" y="129"/>
                  </a:lnTo>
                  <a:lnTo>
                    <a:pt x="869" y="117"/>
                  </a:lnTo>
                  <a:lnTo>
                    <a:pt x="923" y="107"/>
                  </a:lnTo>
                  <a:lnTo>
                    <a:pt x="973" y="101"/>
                  </a:lnTo>
                  <a:lnTo>
                    <a:pt x="1018" y="97"/>
                  </a:lnTo>
                  <a:lnTo>
                    <a:pt x="1050" y="97"/>
                  </a:lnTo>
                  <a:lnTo>
                    <a:pt x="1168" y="87"/>
                  </a:lnTo>
                  <a:lnTo>
                    <a:pt x="1289" y="77"/>
                  </a:lnTo>
                  <a:lnTo>
                    <a:pt x="1412" y="68"/>
                  </a:lnTo>
                  <a:lnTo>
                    <a:pt x="1540" y="60"/>
                  </a:lnTo>
                  <a:lnTo>
                    <a:pt x="1669" y="52"/>
                  </a:lnTo>
                  <a:lnTo>
                    <a:pt x="1798" y="44"/>
                  </a:lnTo>
                  <a:lnTo>
                    <a:pt x="1927" y="38"/>
                  </a:lnTo>
                  <a:lnTo>
                    <a:pt x="2057" y="32"/>
                  </a:lnTo>
                  <a:lnTo>
                    <a:pt x="2184" y="26"/>
                  </a:lnTo>
                  <a:lnTo>
                    <a:pt x="2307" y="22"/>
                  </a:lnTo>
                  <a:lnTo>
                    <a:pt x="2429" y="18"/>
                  </a:lnTo>
                  <a:lnTo>
                    <a:pt x="2544" y="14"/>
                  </a:lnTo>
                  <a:lnTo>
                    <a:pt x="2655" y="12"/>
                  </a:lnTo>
                  <a:lnTo>
                    <a:pt x="2759" y="8"/>
                  </a:lnTo>
                  <a:lnTo>
                    <a:pt x="2856" y="6"/>
                  </a:lnTo>
                  <a:lnTo>
                    <a:pt x="2946" y="4"/>
                  </a:lnTo>
                  <a:lnTo>
                    <a:pt x="3025" y="4"/>
                  </a:lnTo>
                  <a:lnTo>
                    <a:pt x="3097" y="2"/>
                  </a:lnTo>
                  <a:lnTo>
                    <a:pt x="3157" y="2"/>
                  </a:lnTo>
                  <a:lnTo>
                    <a:pt x="3206" y="0"/>
                  </a:lnTo>
                  <a:lnTo>
                    <a:pt x="3242" y="0"/>
                  </a:lnTo>
                  <a:lnTo>
                    <a:pt x="3264" y="0"/>
                  </a:lnTo>
                  <a:lnTo>
                    <a:pt x="327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6" name="Freeform 25">
              <a:extLst>
                <a:ext uri="{FF2B5EF4-FFF2-40B4-BE49-F238E27FC236}">
                  <a16:creationId xmlns:a16="http://schemas.microsoft.com/office/drawing/2014/main" id="{0969A609-AAA1-CA27-416A-EB13AB33C0F7}"/>
                </a:ext>
              </a:extLst>
            </p:cNvPr>
            <p:cNvSpPr>
              <a:spLocks noEditPoints="1"/>
            </p:cNvSpPr>
            <p:nvPr/>
          </p:nvSpPr>
          <p:spPr bwMode="auto">
            <a:xfrm>
              <a:off x="5325063" y="2405228"/>
              <a:ext cx="164382" cy="175522"/>
            </a:xfrm>
            <a:custGeom>
              <a:avLst/>
              <a:gdLst>
                <a:gd name="T0" fmla="*/ 219 w 2299"/>
                <a:gd name="T1" fmla="*/ 300 h 2597"/>
                <a:gd name="T2" fmla="*/ 219 w 2299"/>
                <a:gd name="T3" fmla="*/ 2303 h 2597"/>
                <a:gd name="T4" fmla="*/ 1971 w 2299"/>
                <a:gd name="T5" fmla="*/ 1329 h 2597"/>
                <a:gd name="T6" fmla="*/ 219 w 2299"/>
                <a:gd name="T7" fmla="*/ 300 h 2597"/>
                <a:gd name="T8" fmla="*/ 109 w 2299"/>
                <a:gd name="T9" fmla="*/ 0 h 2597"/>
                <a:gd name="T10" fmla="*/ 139 w 2299"/>
                <a:gd name="T11" fmla="*/ 4 h 2597"/>
                <a:gd name="T12" fmla="*/ 165 w 2299"/>
                <a:gd name="T13" fmla="*/ 16 h 2597"/>
                <a:gd name="T14" fmla="*/ 2246 w 2299"/>
                <a:gd name="T15" fmla="*/ 1230 h 2597"/>
                <a:gd name="T16" fmla="*/ 2267 w 2299"/>
                <a:gd name="T17" fmla="*/ 1250 h 2597"/>
                <a:gd name="T18" fmla="*/ 2285 w 2299"/>
                <a:gd name="T19" fmla="*/ 1272 h 2597"/>
                <a:gd name="T20" fmla="*/ 2295 w 2299"/>
                <a:gd name="T21" fmla="*/ 1298 h 2597"/>
                <a:gd name="T22" fmla="*/ 2299 w 2299"/>
                <a:gd name="T23" fmla="*/ 1329 h 2597"/>
                <a:gd name="T24" fmla="*/ 2295 w 2299"/>
                <a:gd name="T25" fmla="*/ 1359 h 2597"/>
                <a:gd name="T26" fmla="*/ 2285 w 2299"/>
                <a:gd name="T27" fmla="*/ 1387 h 2597"/>
                <a:gd name="T28" fmla="*/ 2267 w 2299"/>
                <a:gd name="T29" fmla="*/ 1409 h 2597"/>
                <a:gd name="T30" fmla="*/ 2246 w 2299"/>
                <a:gd name="T31" fmla="*/ 1427 h 2597"/>
                <a:gd name="T32" fmla="*/ 165 w 2299"/>
                <a:gd name="T33" fmla="*/ 2587 h 2597"/>
                <a:gd name="T34" fmla="*/ 145 w 2299"/>
                <a:gd name="T35" fmla="*/ 2595 h 2597"/>
                <a:gd name="T36" fmla="*/ 129 w 2299"/>
                <a:gd name="T37" fmla="*/ 2597 h 2597"/>
                <a:gd name="T38" fmla="*/ 109 w 2299"/>
                <a:gd name="T39" fmla="*/ 2597 h 2597"/>
                <a:gd name="T40" fmla="*/ 91 w 2299"/>
                <a:gd name="T41" fmla="*/ 2597 h 2597"/>
                <a:gd name="T42" fmla="*/ 73 w 2299"/>
                <a:gd name="T43" fmla="*/ 2595 h 2597"/>
                <a:gd name="T44" fmla="*/ 56 w 2299"/>
                <a:gd name="T45" fmla="*/ 2587 h 2597"/>
                <a:gd name="T46" fmla="*/ 34 w 2299"/>
                <a:gd name="T47" fmla="*/ 2567 h 2597"/>
                <a:gd name="T48" fmla="*/ 16 w 2299"/>
                <a:gd name="T49" fmla="*/ 2545 h 2597"/>
                <a:gd name="T50" fmla="*/ 4 w 2299"/>
                <a:gd name="T51" fmla="*/ 2519 h 2597"/>
                <a:gd name="T52" fmla="*/ 0 w 2299"/>
                <a:gd name="T53" fmla="*/ 2488 h 2597"/>
                <a:gd name="T54" fmla="*/ 0 w 2299"/>
                <a:gd name="T55" fmla="*/ 115 h 2597"/>
                <a:gd name="T56" fmla="*/ 4 w 2299"/>
                <a:gd name="T57" fmla="*/ 84 h 2597"/>
                <a:gd name="T58" fmla="*/ 16 w 2299"/>
                <a:gd name="T59" fmla="*/ 58 h 2597"/>
                <a:gd name="T60" fmla="*/ 34 w 2299"/>
                <a:gd name="T61" fmla="*/ 36 h 2597"/>
                <a:gd name="T62" fmla="*/ 56 w 2299"/>
                <a:gd name="T63" fmla="*/ 16 h 2597"/>
                <a:gd name="T64" fmla="*/ 81 w 2299"/>
                <a:gd name="T65" fmla="*/ 4 h 2597"/>
                <a:gd name="T66" fmla="*/ 109 w 2299"/>
                <a:gd name="T67" fmla="*/ 0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9" h="2597">
                  <a:moveTo>
                    <a:pt x="219" y="300"/>
                  </a:moveTo>
                  <a:lnTo>
                    <a:pt x="219" y="2303"/>
                  </a:lnTo>
                  <a:lnTo>
                    <a:pt x="1971" y="1329"/>
                  </a:lnTo>
                  <a:lnTo>
                    <a:pt x="219" y="300"/>
                  </a:lnTo>
                  <a:close/>
                  <a:moveTo>
                    <a:pt x="109" y="0"/>
                  </a:moveTo>
                  <a:lnTo>
                    <a:pt x="139" y="4"/>
                  </a:lnTo>
                  <a:lnTo>
                    <a:pt x="165" y="16"/>
                  </a:lnTo>
                  <a:lnTo>
                    <a:pt x="2246" y="1230"/>
                  </a:lnTo>
                  <a:lnTo>
                    <a:pt x="2267" y="1250"/>
                  </a:lnTo>
                  <a:lnTo>
                    <a:pt x="2285" y="1272"/>
                  </a:lnTo>
                  <a:lnTo>
                    <a:pt x="2295" y="1298"/>
                  </a:lnTo>
                  <a:lnTo>
                    <a:pt x="2299" y="1329"/>
                  </a:lnTo>
                  <a:lnTo>
                    <a:pt x="2295" y="1359"/>
                  </a:lnTo>
                  <a:lnTo>
                    <a:pt x="2285" y="1387"/>
                  </a:lnTo>
                  <a:lnTo>
                    <a:pt x="2267" y="1409"/>
                  </a:lnTo>
                  <a:lnTo>
                    <a:pt x="2246" y="1427"/>
                  </a:lnTo>
                  <a:lnTo>
                    <a:pt x="165" y="2587"/>
                  </a:lnTo>
                  <a:lnTo>
                    <a:pt x="145" y="2595"/>
                  </a:lnTo>
                  <a:lnTo>
                    <a:pt x="129" y="2597"/>
                  </a:lnTo>
                  <a:lnTo>
                    <a:pt x="109" y="2597"/>
                  </a:lnTo>
                  <a:lnTo>
                    <a:pt x="91" y="2597"/>
                  </a:lnTo>
                  <a:lnTo>
                    <a:pt x="73" y="2595"/>
                  </a:lnTo>
                  <a:lnTo>
                    <a:pt x="56" y="2587"/>
                  </a:lnTo>
                  <a:lnTo>
                    <a:pt x="34" y="2567"/>
                  </a:lnTo>
                  <a:lnTo>
                    <a:pt x="16" y="2545"/>
                  </a:lnTo>
                  <a:lnTo>
                    <a:pt x="4" y="2519"/>
                  </a:lnTo>
                  <a:lnTo>
                    <a:pt x="0" y="2488"/>
                  </a:lnTo>
                  <a:lnTo>
                    <a:pt x="0" y="115"/>
                  </a:lnTo>
                  <a:lnTo>
                    <a:pt x="4" y="84"/>
                  </a:lnTo>
                  <a:lnTo>
                    <a:pt x="16" y="58"/>
                  </a:lnTo>
                  <a:lnTo>
                    <a:pt x="34" y="36"/>
                  </a:lnTo>
                  <a:lnTo>
                    <a:pt x="56" y="16"/>
                  </a:lnTo>
                  <a:lnTo>
                    <a:pt x="81"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BEBC6B28-C029-E78C-D526-3EC1861C6A8A}"/>
              </a:ext>
            </a:extLst>
          </p:cNvPr>
          <p:cNvGrpSpPr/>
          <p:nvPr/>
        </p:nvGrpSpPr>
        <p:grpSpPr>
          <a:xfrm>
            <a:off x="9404199" y="1430552"/>
            <a:ext cx="414770" cy="380184"/>
            <a:chOff x="9414555" y="2268033"/>
            <a:chExt cx="414770" cy="380184"/>
          </a:xfrm>
        </p:grpSpPr>
        <p:sp>
          <p:nvSpPr>
            <p:cNvPr id="38" name="Freeform 67">
              <a:extLst>
                <a:ext uri="{FF2B5EF4-FFF2-40B4-BE49-F238E27FC236}">
                  <a16:creationId xmlns:a16="http://schemas.microsoft.com/office/drawing/2014/main" id="{27FC6446-B03C-0A36-96A8-E0E6E3C30B84}"/>
                </a:ext>
              </a:extLst>
            </p:cNvPr>
            <p:cNvSpPr>
              <a:spLocks/>
            </p:cNvSpPr>
            <p:nvPr/>
          </p:nvSpPr>
          <p:spPr bwMode="auto">
            <a:xfrm>
              <a:off x="9744195" y="2294465"/>
              <a:ext cx="14041" cy="14242"/>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9" name="Freeform 68">
              <a:extLst>
                <a:ext uri="{FF2B5EF4-FFF2-40B4-BE49-F238E27FC236}">
                  <a16:creationId xmlns:a16="http://schemas.microsoft.com/office/drawing/2014/main" id="{1B187751-DCD5-62B0-2CA5-6788026F2972}"/>
                </a:ext>
              </a:extLst>
            </p:cNvPr>
            <p:cNvSpPr>
              <a:spLocks/>
            </p:cNvSpPr>
            <p:nvPr/>
          </p:nvSpPr>
          <p:spPr bwMode="auto">
            <a:xfrm>
              <a:off x="9707892" y="2294465"/>
              <a:ext cx="14294" cy="14242"/>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69">
              <a:extLst>
                <a:ext uri="{FF2B5EF4-FFF2-40B4-BE49-F238E27FC236}">
                  <a16:creationId xmlns:a16="http://schemas.microsoft.com/office/drawing/2014/main" id="{9BECF097-6DE8-34F3-434E-283991B847D0}"/>
                </a:ext>
              </a:extLst>
            </p:cNvPr>
            <p:cNvSpPr>
              <a:spLocks/>
            </p:cNvSpPr>
            <p:nvPr/>
          </p:nvSpPr>
          <p:spPr bwMode="auto">
            <a:xfrm>
              <a:off x="9780246" y="2294465"/>
              <a:ext cx="14294" cy="14242"/>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1" name="Freeform 70">
              <a:extLst>
                <a:ext uri="{FF2B5EF4-FFF2-40B4-BE49-F238E27FC236}">
                  <a16:creationId xmlns:a16="http://schemas.microsoft.com/office/drawing/2014/main" id="{DA77D301-7069-DA00-6214-23B879B4EE36}"/>
                </a:ext>
              </a:extLst>
            </p:cNvPr>
            <p:cNvSpPr>
              <a:spLocks noEditPoints="1"/>
            </p:cNvSpPr>
            <p:nvPr/>
          </p:nvSpPr>
          <p:spPr bwMode="auto">
            <a:xfrm>
              <a:off x="9507780" y="2369141"/>
              <a:ext cx="228319" cy="231600"/>
            </a:xfrm>
            <a:custGeom>
              <a:avLst/>
              <a:gdLst>
                <a:gd name="T0" fmla="*/ 3210 w 3610"/>
                <a:gd name="T1" fmla="*/ 3358 h 3611"/>
                <a:gd name="T2" fmla="*/ 1358 w 3610"/>
                <a:gd name="T3" fmla="*/ 209 h 3611"/>
                <a:gd name="T4" fmla="*/ 1022 w 3610"/>
                <a:gd name="T5" fmla="*/ 259 h 3611"/>
                <a:gd name="T6" fmla="*/ 720 w 3610"/>
                <a:gd name="T7" fmla="*/ 402 h 3611"/>
                <a:gd name="T8" fmla="*/ 469 w 3610"/>
                <a:gd name="T9" fmla="*/ 627 h 3611"/>
                <a:gd name="T10" fmla="*/ 302 w 3610"/>
                <a:gd name="T11" fmla="*/ 901 h 3611"/>
                <a:gd name="T12" fmla="*/ 219 w 3610"/>
                <a:gd name="T13" fmla="*/ 1203 h 3611"/>
                <a:gd name="T14" fmla="*/ 219 w 3610"/>
                <a:gd name="T15" fmla="*/ 1515 h 3611"/>
                <a:gd name="T16" fmla="*/ 302 w 3610"/>
                <a:gd name="T17" fmla="*/ 1817 h 3611"/>
                <a:gd name="T18" fmla="*/ 469 w 3610"/>
                <a:gd name="T19" fmla="*/ 2090 h 3611"/>
                <a:gd name="T20" fmla="*/ 720 w 3610"/>
                <a:gd name="T21" fmla="*/ 2316 h 3611"/>
                <a:gd name="T22" fmla="*/ 1022 w 3610"/>
                <a:gd name="T23" fmla="*/ 2460 h 3611"/>
                <a:gd name="T24" fmla="*/ 1358 w 3610"/>
                <a:gd name="T25" fmla="*/ 2509 h 3611"/>
                <a:gd name="T26" fmla="*/ 1695 w 3610"/>
                <a:gd name="T27" fmla="*/ 2460 h 3611"/>
                <a:gd name="T28" fmla="*/ 1997 w 3610"/>
                <a:gd name="T29" fmla="*/ 2316 h 3611"/>
                <a:gd name="T30" fmla="*/ 2248 w 3610"/>
                <a:gd name="T31" fmla="*/ 2090 h 3611"/>
                <a:gd name="T32" fmla="*/ 2415 w 3610"/>
                <a:gd name="T33" fmla="*/ 1817 h 3611"/>
                <a:gd name="T34" fmla="*/ 2498 w 3610"/>
                <a:gd name="T35" fmla="*/ 1515 h 3611"/>
                <a:gd name="T36" fmla="*/ 2498 w 3610"/>
                <a:gd name="T37" fmla="*/ 1203 h 3611"/>
                <a:gd name="T38" fmla="*/ 2415 w 3610"/>
                <a:gd name="T39" fmla="*/ 901 h 3611"/>
                <a:gd name="T40" fmla="*/ 2248 w 3610"/>
                <a:gd name="T41" fmla="*/ 627 h 3611"/>
                <a:gd name="T42" fmla="*/ 1997 w 3610"/>
                <a:gd name="T43" fmla="*/ 402 h 3611"/>
                <a:gd name="T44" fmla="*/ 1695 w 3610"/>
                <a:gd name="T45" fmla="*/ 259 h 3611"/>
                <a:gd name="T46" fmla="*/ 1358 w 3610"/>
                <a:gd name="T47" fmla="*/ 209 h 3611"/>
                <a:gd name="T48" fmla="*/ 1597 w 3610"/>
                <a:gd name="T49" fmla="*/ 20 h 3611"/>
                <a:gd name="T50" fmla="*/ 1933 w 3610"/>
                <a:gd name="T51" fmla="*/ 126 h 3611"/>
                <a:gd name="T52" fmla="*/ 2232 w 3610"/>
                <a:gd name="T53" fmla="*/ 316 h 3611"/>
                <a:gd name="T54" fmla="*/ 2470 w 3610"/>
                <a:gd name="T55" fmla="*/ 577 h 3611"/>
                <a:gd name="T56" fmla="*/ 2629 w 3610"/>
                <a:gd name="T57" fmla="*/ 877 h 3611"/>
                <a:gd name="T58" fmla="*/ 2709 w 3610"/>
                <a:gd name="T59" fmla="*/ 1199 h 3611"/>
                <a:gd name="T60" fmla="*/ 2707 w 3610"/>
                <a:gd name="T61" fmla="*/ 1531 h 3611"/>
                <a:gd name="T62" fmla="*/ 2626 w 3610"/>
                <a:gd name="T63" fmla="*/ 1853 h 3611"/>
                <a:gd name="T64" fmla="*/ 2462 w 3610"/>
                <a:gd name="T65" fmla="*/ 2151 h 3611"/>
                <a:gd name="T66" fmla="*/ 2616 w 3610"/>
                <a:gd name="T67" fmla="*/ 2320 h 3611"/>
                <a:gd name="T68" fmla="*/ 2707 w 3610"/>
                <a:gd name="T69" fmla="*/ 2291 h 3611"/>
                <a:gd name="T70" fmla="*/ 3580 w 3610"/>
                <a:gd name="T71" fmla="*/ 3137 h 3611"/>
                <a:gd name="T72" fmla="*/ 3610 w 3610"/>
                <a:gd name="T73" fmla="*/ 3227 h 3611"/>
                <a:gd name="T74" fmla="*/ 3286 w 3610"/>
                <a:gd name="T75" fmla="*/ 3581 h 3611"/>
                <a:gd name="T76" fmla="*/ 3210 w 3610"/>
                <a:gd name="T77" fmla="*/ 3611 h 3611"/>
                <a:gd name="T78" fmla="*/ 3137 w 3610"/>
                <a:gd name="T79" fmla="*/ 3581 h 3611"/>
                <a:gd name="T80" fmla="*/ 2293 w 3610"/>
                <a:gd name="T81" fmla="*/ 2718 h 3611"/>
                <a:gd name="T82" fmla="*/ 2303 w 3610"/>
                <a:gd name="T83" fmla="*/ 2638 h 3611"/>
                <a:gd name="T84" fmla="*/ 2244 w 3610"/>
                <a:gd name="T85" fmla="*/ 2392 h 3611"/>
                <a:gd name="T86" fmla="*/ 1941 w 3610"/>
                <a:gd name="T87" fmla="*/ 2589 h 3611"/>
                <a:gd name="T88" fmla="*/ 1601 w 3610"/>
                <a:gd name="T89" fmla="*/ 2698 h 3611"/>
                <a:gd name="T90" fmla="*/ 1237 w 3610"/>
                <a:gd name="T91" fmla="*/ 2714 h 3611"/>
                <a:gd name="T92" fmla="*/ 893 w 3610"/>
                <a:gd name="T93" fmla="*/ 2636 h 3611"/>
                <a:gd name="T94" fmla="*/ 579 w 3610"/>
                <a:gd name="T95" fmla="*/ 2473 h 3611"/>
                <a:gd name="T96" fmla="*/ 316 w 3610"/>
                <a:gd name="T97" fmla="*/ 2235 h 3611"/>
                <a:gd name="T98" fmla="*/ 131 w 3610"/>
                <a:gd name="T99" fmla="*/ 1947 h 3611"/>
                <a:gd name="T100" fmla="*/ 26 w 3610"/>
                <a:gd name="T101" fmla="*/ 1633 h 3611"/>
                <a:gd name="T102" fmla="*/ 0 w 3610"/>
                <a:gd name="T103" fmla="*/ 1305 h 3611"/>
                <a:gd name="T104" fmla="*/ 52 w 3610"/>
                <a:gd name="T105" fmla="*/ 978 h 3611"/>
                <a:gd name="T106" fmla="*/ 185 w 3610"/>
                <a:gd name="T107" fmla="*/ 670 h 3611"/>
                <a:gd name="T108" fmla="*/ 396 w 3610"/>
                <a:gd name="T109" fmla="*/ 398 h 3611"/>
                <a:gd name="T110" fmla="*/ 680 w 3610"/>
                <a:gd name="T111" fmla="*/ 179 h 3611"/>
                <a:gd name="T112" fmla="*/ 1004 w 3610"/>
                <a:gd name="T113" fmla="*/ 46 h 3611"/>
                <a:gd name="T114" fmla="*/ 1358 w 3610"/>
                <a:gd name="T115" fmla="*/ 0 h 3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0" h="3611">
                  <a:moveTo>
                    <a:pt x="2691" y="2543"/>
                  </a:moveTo>
                  <a:lnTo>
                    <a:pt x="2542" y="2690"/>
                  </a:lnTo>
                  <a:lnTo>
                    <a:pt x="3210" y="3358"/>
                  </a:lnTo>
                  <a:lnTo>
                    <a:pt x="3359" y="3211"/>
                  </a:lnTo>
                  <a:lnTo>
                    <a:pt x="2691" y="2543"/>
                  </a:lnTo>
                  <a:close/>
                  <a:moveTo>
                    <a:pt x="1358" y="209"/>
                  </a:moveTo>
                  <a:lnTo>
                    <a:pt x="1243" y="215"/>
                  </a:lnTo>
                  <a:lnTo>
                    <a:pt x="1132" y="231"/>
                  </a:lnTo>
                  <a:lnTo>
                    <a:pt x="1022" y="259"/>
                  </a:lnTo>
                  <a:lnTo>
                    <a:pt x="917" y="295"/>
                  </a:lnTo>
                  <a:lnTo>
                    <a:pt x="815" y="344"/>
                  </a:lnTo>
                  <a:lnTo>
                    <a:pt x="720" y="402"/>
                  </a:lnTo>
                  <a:lnTo>
                    <a:pt x="628" y="470"/>
                  </a:lnTo>
                  <a:lnTo>
                    <a:pt x="545" y="545"/>
                  </a:lnTo>
                  <a:lnTo>
                    <a:pt x="469" y="627"/>
                  </a:lnTo>
                  <a:lnTo>
                    <a:pt x="404" y="714"/>
                  </a:lnTo>
                  <a:lnTo>
                    <a:pt x="348" y="806"/>
                  </a:lnTo>
                  <a:lnTo>
                    <a:pt x="302" y="901"/>
                  </a:lnTo>
                  <a:lnTo>
                    <a:pt x="264" y="1000"/>
                  </a:lnTo>
                  <a:lnTo>
                    <a:pt x="237" y="1102"/>
                  </a:lnTo>
                  <a:lnTo>
                    <a:pt x="219" y="1203"/>
                  </a:lnTo>
                  <a:lnTo>
                    <a:pt x="209" y="1307"/>
                  </a:lnTo>
                  <a:lnTo>
                    <a:pt x="209" y="1412"/>
                  </a:lnTo>
                  <a:lnTo>
                    <a:pt x="219" y="1515"/>
                  </a:lnTo>
                  <a:lnTo>
                    <a:pt x="237" y="1617"/>
                  </a:lnTo>
                  <a:lnTo>
                    <a:pt x="264" y="1718"/>
                  </a:lnTo>
                  <a:lnTo>
                    <a:pt x="302" y="1817"/>
                  </a:lnTo>
                  <a:lnTo>
                    <a:pt x="348" y="1911"/>
                  </a:lnTo>
                  <a:lnTo>
                    <a:pt x="404" y="2004"/>
                  </a:lnTo>
                  <a:lnTo>
                    <a:pt x="469" y="2090"/>
                  </a:lnTo>
                  <a:lnTo>
                    <a:pt x="545" y="2173"/>
                  </a:lnTo>
                  <a:lnTo>
                    <a:pt x="628" y="2249"/>
                  </a:lnTo>
                  <a:lnTo>
                    <a:pt x="720" y="2316"/>
                  </a:lnTo>
                  <a:lnTo>
                    <a:pt x="815" y="2374"/>
                  </a:lnTo>
                  <a:lnTo>
                    <a:pt x="917" y="2422"/>
                  </a:lnTo>
                  <a:lnTo>
                    <a:pt x="1022" y="2460"/>
                  </a:lnTo>
                  <a:lnTo>
                    <a:pt x="1132" y="2487"/>
                  </a:lnTo>
                  <a:lnTo>
                    <a:pt x="1243" y="2503"/>
                  </a:lnTo>
                  <a:lnTo>
                    <a:pt x="1358" y="2509"/>
                  </a:lnTo>
                  <a:lnTo>
                    <a:pt x="1472" y="2503"/>
                  </a:lnTo>
                  <a:lnTo>
                    <a:pt x="1585" y="2487"/>
                  </a:lnTo>
                  <a:lnTo>
                    <a:pt x="1695" y="2460"/>
                  </a:lnTo>
                  <a:lnTo>
                    <a:pt x="1798" y="2422"/>
                  </a:lnTo>
                  <a:lnTo>
                    <a:pt x="1899" y="2374"/>
                  </a:lnTo>
                  <a:lnTo>
                    <a:pt x="1997" y="2316"/>
                  </a:lnTo>
                  <a:lnTo>
                    <a:pt x="2086" y="2249"/>
                  </a:lnTo>
                  <a:lnTo>
                    <a:pt x="2172" y="2173"/>
                  </a:lnTo>
                  <a:lnTo>
                    <a:pt x="2248" y="2090"/>
                  </a:lnTo>
                  <a:lnTo>
                    <a:pt x="2311" y="2004"/>
                  </a:lnTo>
                  <a:lnTo>
                    <a:pt x="2367" y="1911"/>
                  </a:lnTo>
                  <a:lnTo>
                    <a:pt x="2415" y="1817"/>
                  </a:lnTo>
                  <a:lnTo>
                    <a:pt x="2452" y="1718"/>
                  </a:lnTo>
                  <a:lnTo>
                    <a:pt x="2480" y="1617"/>
                  </a:lnTo>
                  <a:lnTo>
                    <a:pt x="2498" y="1515"/>
                  </a:lnTo>
                  <a:lnTo>
                    <a:pt x="2508" y="1412"/>
                  </a:lnTo>
                  <a:lnTo>
                    <a:pt x="2508" y="1307"/>
                  </a:lnTo>
                  <a:lnTo>
                    <a:pt x="2498" y="1203"/>
                  </a:lnTo>
                  <a:lnTo>
                    <a:pt x="2480" y="1102"/>
                  </a:lnTo>
                  <a:lnTo>
                    <a:pt x="2452" y="1000"/>
                  </a:lnTo>
                  <a:lnTo>
                    <a:pt x="2415" y="901"/>
                  </a:lnTo>
                  <a:lnTo>
                    <a:pt x="2367" y="806"/>
                  </a:lnTo>
                  <a:lnTo>
                    <a:pt x="2311" y="714"/>
                  </a:lnTo>
                  <a:lnTo>
                    <a:pt x="2248" y="627"/>
                  </a:lnTo>
                  <a:lnTo>
                    <a:pt x="2172" y="545"/>
                  </a:lnTo>
                  <a:lnTo>
                    <a:pt x="2086" y="470"/>
                  </a:lnTo>
                  <a:lnTo>
                    <a:pt x="1997" y="402"/>
                  </a:lnTo>
                  <a:lnTo>
                    <a:pt x="1899" y="344"/>
                  </a:lnTo>
                  <a:lnTo>
                    <a:pt x="1798" y="295"/>
                  </a:lnTo>
                  <a:lnTo>
                    <a:pt x="1695" y="259"/>
                  </a:lnTo>
                  <a:lnTo>
                    <a:pt x="1585" y="231"/>
                  </a:lnTo>
                  <a:lnTo>
                    <a:pt x="1472" y="215"/>
                  </a:lnTo>
                  <a:lnTo>
                    <a:pt x="1358" y="209"/>
                  </a:lnTo>
                  <a:close/>
                  <a:moveTo>
                    <a:pt x="1358" y="0"/>
                  </a:moveTo>
                  <a:lnTo>
                    <a:pt x="1478" y="4"/>
                  </a:lnTo>
                  <a:lnTo>
                    <a:pt x="1597" y="20"/>
                  </a:lnTo>
                  <a:lnTo>
                    <a:pt x="1713" y="46"/>
                  </a:lnTo>
                  <a:lnTo>
                    <a:pt x="1824" y="82"/>
                  </a:lnTo>
                  <a:lnTo>
                    <a:pt x="1933" y="126"/>
                  </a:lnTo>
                  <a:lnTo>
                    <a:pt x="2037" y="179"/>
                  </a:lnTo>
                  <a:lnTo>
                    <a:pt x="2136" y="243"/>
                  </a:lnTo>
                  <a:lnTo>
                    <a:pt x="2232" y="316"/>
                  </a:lnTo>
                  <a:lnTo>
                    <a:pt x="2321" y="398"/>
                  </a:lnTo>
                  <a:lnTo>
                    <a:pt x="2401" y="485"/>
                  </a:lnTo>
                  <a:lnTo>
                    <a:pt x="2470" y="577"/>
                  </a:lnTo>
                  <a:lnTo>
                    <a:pt x="2532" y="672"/>
                  </a:lnTo>
                  <a:lnTo>
                    <a:pt x="2586" y="774"/>
                  </a:lnTo>
                  <a:lnTo>
                    <a:pt x="2629" y="877"/>
                  </a:lnTo>
                  <a:lnTo>
                    <a:pt x="2665" y="982"/>
                  </a:lnTo>
                  <a:lnTo>
                    <a:pt x="2691" y="1090"/>
                  </a:lnTo>
                  <a:lnTo>
                    <a:pt x="2709" y="1199"/>
                  </a:lnTo>
                  <a:lnTo>
                    <a:pt x="2717" y="1310"/>
                  </a:lnTo>
                  <a:lnTo>
                    <a:pt x="2717" y="1420"/>
                  </a:lnTo>
                  <a:lnTo>
                    <a:pt x="2707" y="1531"/>
                  </a:lnTo>
                  <a:lnTo>
                    <a:pt x="2689" y="1640"/>
                  </a:lnTo>
                  <a:lnTo>
                    <a:pt x="2661" y="1748"/>
                  </a:lnTo>
                  <a:lnTo>
                    <a:pt x="2626" y="1853"/>
                  </a:lnTo>
                  <a:lnTo>
                    <a:pt x="2580" y="1957"/>
                  </a:lnTo>
                  <a:lnTo>
                    <a:pt x="2526" y="2056"/>
                  </a:lnTo>
                  <a:lnTo>
                    <a:pt x="2462" y="2151"/>
                  </a:lnTo>
                  <a:lnTo>
                    <a:pt x="2391" y="2243"/>
                  </a:lnTo>
                  <a:lnTo>
                    <a:pt x="2542" y="2394"/>
                  </a:lnTo>
                  <a:lnTo>
                    <a:pt x="2616" y="2320"/>
                  </a:lnTo>
                  <a:lnTo>
                    <a:pt x="2643" y="2300"/>
                  </a:lnTo>
                  <a:lnTo>
                    <a:pt x="2673" y="2291"/>
                  </a:lnTo>
                  <a:lnTo>
                    <a:pt x="2707" y="2291"/>
                  </a:lnTo>
                  <a:lnTo>
                    <a:pt x="2737" y="2300"/>
                  </a:lnTo>
                  <a:lnTo>
                    <a:pt x="2765" y="2320"/>
                  </a:lnTo>
                  <a:lnTo>
                    <a:pt x="3580" y="3137"/>
                  </a:lnTo>
                  <a:lnTo>
                    <a:pt x="3600" y="3163"/>
                  </a:lnTo>
                  <a:lnTo>
                    <a:pt x="3610" y="3195"/>
                  </a:lnTo>
                  <a:lnTo>
                    <a:pt x="3610" y="3227"/>
                  </a:lnTo>
                  <a:lnTo>
                    <a:pt x="3600" y="3257"/>
                  </a:lnTo>
                  <a:lnTo>
                    <a:pt x="3580" y="3285"/>
                  </a:lnTo>
                  <a:lnTo>
                    <a:pt x="3286" y="3581"/>
                  </a:lnTo>
                  <a:lnTo>
                    <a:pt x="3264" y="3597"/>
                  </a:lnTo>
                  <a:lnTo>
                    <a:pt x="3238" y="3607"/>
                  </a:lnTo>
                  <a:lnTo>
                    <a:pt x="3210" y="3611"/>
                  </a:lnTo>
                  <a:lnTo>
                    <a:pt x="3184" y="3607"/>
                  </a:lnTo>
                  <a:lnTo>
                    <a:pt x="3159" y="3597"/>
                  </a:lnTo>
                  <a:lnTo>
                    <a:pt x="3137" y="3581"/>
                  </a:lnTo>
                  <a:lnTo>
                    <a:pt x="2319" y="2764"/>
                  </a:lnTo>
                  <a:lnTo>
                    <a:pt x="2303" y="2742"/>
                  </a:lnTo>
                  <a:lnTo>
                    <a:pt x="2293" y="2718"/>
                  </a:lnTo>
                  <a:lnTo>
                    <a:pt x="2289" y="2690"/>
                  </a:lnTo>
                  <a:lnTo>
                    <a:pt x="2293" y="2662"/>
                  </a:lnTo>
                  <a:lnTo>
                    <a:pt x="2303" y="2638"/>
                  </a:lnTo>
                  <a:lnTo>
                    <a:pt x="2321" y="2617"/>
                  </a:lnTo>
                  <a:lnTo>
                    <a:pt x="2395" y="2543"/>
                  </a:lnTo>
                  <a:lnTo>
                    <a:pt x="2244" y="2392"/>
                  </a:lnTo>
                  <a:lnTo>
                    <a:pt x="2148" y="2465"/>
                  </a:lnTo>
                  <a:lnTo>
                    <a:pt x="2047" y="2531"/>
                  </a:lnTo>
                  <a:lnTo>
                    <a:pt x="1941" y="2589"/>
                  </a:lnTo>
                  <a:lnTo>
                    <a:pt x="1832" y="2634"/>
                  </a:lnTo>
                  <a:lnTo>
                    <a:pt x="1718" y="2670"/>
                  </a:lnTo>
                  <a:lnTo>
                    <a:pt x="1601" y="2698"/>
                  </a:lnTo>
                  <a:lnTo>
                    <a:pt x="1480" y="2714"/>
                  </a:lnTo>
                  <a:lnTo>
                    <a:pt x="1358" y="2718"/>
                  </a:lnTo>
                  <a:lnTo>
                    <a:pt x="1237" y="2714"/>
                  </a:lnTo>
                  <a:lnTo>
                    <a:pt x="1120" y="2698"/>
                  </a:lnTo>
                  <a:lnTo>
                    <a:pt x="1004" y="2672"/>
                  </a:lnTo>
                  <a:lnTo>
                    <a:pt x="893" y="2636"/>
                  </a:lnTo>
                  <a:lnTo>
                    <a:pt x="784" y="2593"/>
                  </a:lnTo>
                  <a:lnTo>
                    <a:pt x="680" y="2537"/>
                  </a:lnTo>
                  <a:lnTo>
                    <a:pt x="579" y="2473"/>
                  </a:lnTo>
                  <a:lnTo>
                    <a:pt x="485" y="2402"/>
                  </a:lnTo>
                  <a:lnTo>
                    <a:pt x="396" y="2320"/>
                  </a:lnTo>
                  <a:lnTo>
                    <a:pt x="316" y="2235"/>
                  </a:lnTo>
                  <a:lnTo>
                    <a:pt x="247" y="2143"/>
                  </a:lnTo>
                  <a:lnTo>
                    <a:pt x="185" y="2048"/>
                  </a:lnTo>
                  <a:lnTo>
                    <a:pt x="131" y="1947"/>
                  </a:lnTo>
                  <a:lnTo>
                    <a:pt x="87" y="1845"/>
                  </a:lnTo>
                  <a:lnTo>
                    <a:pt x="52" y="1740"/>
                  </a:lnTo>
                  <a:lnTo>
                    <a:pt x="26" y="1633"/>
                  </a:lnTo>
                  <a:lnTo>
                    <a:pt x="8" y="1523"/>
                  </a:lnTo>
                  <a:lnTo>
                    <a:pt x="0" y="1414"/>
                  </a:lnTo>
                  <a:lnTo>
                    <a:pt x="0" y="1305"/>
                  </a:lnTo>
                  <a:lnTo>
                    <a:pt x="8" y="1195"/>
                  </a:lnTo>
                  <a:lnTo>
                    <a:pt x="26" y="1086"/>
                  </a:lnTo>
                  <a:lnTo>
                    <a:pt x="52" y="978"/>
                  </a:lnTo>
                  <a:lnTo>
                    <a:pt x="87" y="873"/>
                  </a:lnTo>
                  <a:lnTo>
                    <a:pt x="131" y="770"/>
                  </a:lnTo>
                  <a:lnTo>
                    <a:pt x="185" y="670"/>
                  </a:lnTo>
                  <a:lnTo>
                    <a:pt x="247" y="575"/>
                  </a:lnTo>
                  <a:lnTo>
                    <a:pt x="316" y="483"/>
                  </a:lnTo>
                  <a:lnTo>
                    <a:pt x="396" y="398"/>
                  </a:lnTo>
                  <a:lnTo>
                    <a:pt x="485" y="316"/>
                  </a:lnTo>
                  <a:lnTo>
                    <a:pt x="579" y="243"/>
                  </a:lnTo>
                  <a:lnTo>
                    <a:pt x="680" y="179"/>
                  </a:lnTo>
                  <a:lnTo>
                    <a:pt x="784" y="126"/>
                  </a:lnTo>
                  <a:lnTo>
                    <a:pt x="893" y="82"/>
                  </a:lnTo>
                  <a:lnTo>
                    <a:pt x="1004" y="46"/>
                  </a:lnTo>
                  <a:lnTo>
                    <a:pt x="1120" y="20"/>
                  </a:lnTo>
                  <a:lnTo>
                    <a:pt x="1237" y="4"/>
                  </a:lnTo>
                  <a:lnTo>
                    <a:pt x="135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2" name="Freeform 71">
              <a:extLst>
                <a:ext uri="{FF2B5EF4-FFF2-40B4-BE49-F238E27FC236}">
                  <a16:creationId xmlns:a16="http://schemas.microsoft.com/office/drawing/2014/main" id="{27939000-4CA8-90C7-4B14-BF7277EC3DB4}"/>
                </a:ext>
              </a:extLst>
            </p:cNvPr>
            <p:cNvSpPr>
              <a:spLocks noEditPoints="1"/>
            </p:cNvSpPr>
            <p:nvPr/>
          </p:nvSpPr>
          <p:spPr bwMode="auto">
            <a:xfrm>
              <a:off x="9534217" y="2395959"/>
              <a:ext cx="119030" cy="120740"/>
            </a:xfrm>
            <a:custGeom>
              <a:avLst/>
              <a:gdLst>
                <a:gd name="T0" fmla="*/ 857 w 1881"/>
                <a:gd name="T1" fmla="*/ 213 h 1882"/>
                <a:gd name="T2" fmla="*/ 698 w 1881"/>
                <a:gd name="T3" fmla="*/ 250 h 1882"/>
                <a:gd name="T4" fmla="*/ 551 w 1881"/>
                <a:gd name="T5" fmla="*/ 320 h 1882"/>
                <a:gd name="T6" fmla="*/ 423 w 1881"/>
                <a:gd name="T7" fmla="*/ 423 h 1882"/>
                <a:gd name="T8" fmla="*/ 318 w 1881"/>
                <a:gd name="T9" fmla="*/ 557 h 1882"/>
                <a:gd name="T10" fmla="*/ 248 w 1881"/>
                <a:gd name="T11" fmla="*/ 704 h 1882"/>
                <a:gd name="T12" fmla="*/ 212 w 1881"/>
                <a:gd name="T13" fmla="*/ 861 h 1882"/>
                <a:gd name="T14" fmla="*/ 212 w 1881"/>
                <a:gd name="T15" fmla="*/ 1022 h 1882"/>
                <a:gd name="T16" fmla="*/ 248 w 1881"/>
                <a:gd name="T17" fmla="*/ 1179 h 1882"/>
                <a:gd name="T18" fmla="*/ 318 w 1881"/>
                <a:gd name="T19" fmla="*/ 1326 h 1882"/>
                <a:gd name="T20" fmla="*/ 423 w 1881"/>
                <a:gd name="T21" fmla="*/ 1459 h 1882"/>
                <a:gd name="T22" fmla="*/ 551 w 1881"/>
                <a:gd name="T23" fmla="*/ 1562 h 1882"/>
                <a:gd name="T24" fmla="*/ 698 w 1881"/>
                <a:gd name="T25" fmla="*/ 1632 h 1882"/>
                <a:gd name="T26" fmla="*/ 857 w 1881"/>
                <a:gd name="T27" fmla="*/ 1668 h 1882"/>
                <a:gd name="T28" fmla="*/ 1024 w 1881"/>
                <a:gd name="T29" fmla="*/ 1668 h 1882"/>
                <a:gd name="T30" fmla="*/ 1183 w 1881"/>
                <a:gd name="T31" fmla="*/ 1632 h 1882"/>
                <a:gd name="T32" fmla="*/ 1328 w 1881"/>
                <a:gd name="T33" fmla="*/ 1562 h 1882"/>
                <a:gd name="T34" fmla="*/ 1458 w 1881"/>
                <a:gd name="T35" fmla="*/ 1459 h 1882"/>
                <a:gd name="T36" fmla="*/ 1563 w 1881"/>
                <a:gd name="T37" fmla="*/ 1326 h 1882"/>
                <a:gd name="T38" fmla="*/ 1633 w 1881"/>
                <a:gd name="T39" fmla="*/ 1179 h 1882"/>
                <a:gd name="T40" fmla="*/ 1668 w 1881"/>
                <a:gd name="T41" fmla="*/ 1022 h 1882"/>
                <a:gd name="T42" fmla="*/ 1668 w 1881"/>
                <a:gd name="T43" fmla="*/ 861 h 1882"/>
                <a:gd name="T44" fmla="*/ 1633 w 1881"/>
                <a:gd name="T45" fmla="*/ 704 h 1882"/>
                <a:gd name="T46" fmla="*/ 1563 w 1881"/>
                <a:gd name="T47" fmla="*/ 557 h 1882"/>
                <a:gd name="T48" fmla="*/ 1458 w 1881"/>
                <a:gd name="T49" fmla="*/ 423 h 1882"/>
                <a:gd name="T50" fmla="*/ 1328 w 1881"/>
                <a:gd name="T51" fmla="*/ 320 h 1882"/>
                <a:gd name="T52" fmla="*/ 1183 w 1881"/>
                <a:gd name="T53" fmla="*/ 250 h 1882"/>
                <a:gd name="T54" fmla="*/ 1024 w 1881"/>
                <a:gd name="T55" fmla="*/ 213 h 1882"/>
                <a:gd name="T56" fmla="*/ 940 w 1881"/>
                <a:gd name="T57" fmla="*/ 0 h 1882"/>
                <a:gd name="T58" fmla="*/ 1125 w 1881"/>
                <a:gd name="T59" fmla="*/ 18 h 1882"/>
                <a:gd name="T60" fmla="*/ 1300 w 1881"/>
                <a:gd name="T61" fmla="*/ 71 h 1882"/>
                <a:gd name="T62" fmla="*/ 1462 w 1881"/>
                <a:gd name="T63" fmla="*/ 157 h 1882"/>
                <a:gd name="T64" fmla="*/ 1607 w 1881"/>
                <a:gd name="T65" fmla="*/ 276 h 1882"/>
                <a:gd name="T66" fmla="*/ 1726 w 1881"/>
                <a:gd name="T67" fmla="*/ 423 h 1882"/>
                <a:gd name="T68" fmla="*/ 1814 w 1881"/>
                <a:gd name="T69" fmla="*/ 586 h 1882"/>
                <a:gd name="T70" fmla="*/ 1865 w 1881"/>
                <a:gd name="T71" fmla="*/ 761 h 1882"/>
                <a:gd name="T72" fmla="*/ 1881 w 1881"/>
                <a:gd name="T73" fmla="*/ 940 h 1882"/>
                <a:gd name="T74" fmla="*/ 1865 w 1881"/>
                <a:gd name="T75" fmla="*/ 1121 h 1882"/>
                <a:gd name="T76" fmla="*/ 1814 w 1881"/>
                <a:gd name="T77" fmla="*/ 1296 h 1882"/>
                <a:gd name="T78" fmla="*/ 1726 w 1881"/>
                <a:gd name="T79" fmla="*/ 1459 h 1882"/>
                <a:gd name="T80" fmla="*/ 1607 w 1881"/>
                <a:gd name="T81" fmla="*/ 1606 h 1882"/>
                <a:gd name="T82" fmla="*/ 1462 w 1881"/>
                <a:gd name="T83" fmla="*/ 1725 h 1882"/>
                <a:gd name="T84" fmla="*/ 1300 w 1881"/>
                <a:gd name="T85" fmla="*/ 1811 h 1882"/>
                <a:gd name="T86" fmla="*/ 1125 w 1881"/>
                <a:gd name="T87" fmla="*/ 1865 h 1882"/>
                <a:gd name="T88" fmla="*/ 940 w 1881"/>
                <a:gd name="T89" fmla="*/ 1882 h 1882"/>
                <a:gd name="T90" fmla="*/ 755 w 1881"/>
                <a:gd name="T91" fmla="*/ 1865 h 1882"/>
                <a:gd name="T92" fmla="*/ 580 w 1881"/>
                <a:gd name="T93" fmla="*/ 1811 h 1882"/>
                <a:gd name="T94" fmla="*/ 417 w 1881"/>
                <a:gd name="T95" fmla="*/ 1725 h 1882"/>
                <a:gd name="T96" fmla="*/ 274 w 1881"/>
                <a:gd name="T97" fmla="*/ 1606 h 1882"/>
                <a:gd name="T98" fmla="*/ 155 w 1881"/>
                <a:gd name="T99" fmla="*/ 1459 h 1882"/>
                <a:gd name="T100" fmla="*/ 67 w 1881"/>
                <a:gd name="T101" fmla="*/ 1296 h 1882"/>
                <a:gd name="T102" fmla="*/ 16 w 1881"/>
                <a:gd name="T103" fmla="*/ 1121 h 1882"/>
                <a:gd name="T104" fmla="*/ 0 w 1881"/>
                <a:gd name="T105" fmla="*/ 940 h 1882"/>
                <a:gd name="T106" fmla="*/ 16 w 1881"/>
                <a:gd name="T107" fmla="*/ 761 h 1882"/>
                <a:gd name="T108" fmla="*/ 67 w 1881"/>
                <a:gd name="T109" fmla="*/ 586 h 1882"/>
                <a:gd name="T110" fmla="*/ 155 w 1881"/>
                <a:gd name="T111" fmla="*/ 423 h 1882"/>
                <a:gd name="T112" fmla="*/ 274 w 1881"/>
                <a:gd name="T113" fmla="*/ 276 h 1882"/>
                <a:gd name="T114" fmla="*/ 417 w 1881"/>
                <a:gd name="T115" fmla="*/ 157 h 1882"/>
                <a:gd name="T116" fmla="*/ 580 w 1881"/>
                <a:gd name="T117" fmla="*/ 71 h 1882"/>
                <a:gd name="T118" fmla="*/ 755 w 1881"/>
                <a:gd name="T119" fmla="*/ 18 h 1882"/>
                <a:gd name="T120" fmla="*/ 940 w 1881"/>
                <a:gd name="T121"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1" h="1882">
                  <a:moveTo>
                    <a:pt x="940" y="209"/>
                  </a:moveTo>
                  <a:lnTo>
                    <a:pt x="857" y="213"/>
                  </a:lnTo>
                  <a:lnTo>
                    <a:pt x="775" y="227"/>
                  </a:lnTo>
                  <a:lnTo>
                    <a:pt x="698" y="250"/>
                  </a:lnTo>
                  <a:lnTo>
                    <a:pt x="622" y="280"/>
                  </a:lnTo>
                  <a:lnTo>
                    <a:pt x="551" y="320"/>
                  </a:lnTo>
                  <a:lnTo>
                    <a:pt x="485" y="368"/>
                  </a:lnTo>
                  <a:lnTo>
                    <a:pt x="423" y="423"/>
                  </a:lnTo>
                  <a:lnTo>
                    <a:pt x="366" y="487"/>
                  </a:lnTo>
                  <a:lnTo>
                    <a:pt x="318" y="557"/>
                  </a:lnTo>
                  <a:lnTo>
                    <a:pt x="278" y="628"/>
                  </a:lnTo>
                  <a:lnTo>
                    <a:pt x="248" y="704"/>
                  </a:lnTo>
                  <a:lnTo>
                    <a:pt x="226" y="781"/>
                  </a:lnTo>
                  <a:lnTo>
                    <a:pt x="212" y="861"/>
                  </a:lnTo>
                  <a:lnTo>
                    <a:pt x="208" y="940"/>
                  </a:lnTo>
                  <a:lnTo>
                    <a:pt x="212" y="1022"/>
                  </a:lnTo>
                  <a:lnTo>
                    <a:pt x="226" y="1101"/>
                  </a:lnTo>
                  <a:lnTo>
                    <a:pt x="248" y="1179"/>
                  </a:lnTo>
                  <a:lnTo>
                    <a:pt x="278" y="1254"/>
                  </a:lnTo>
                  <a:lnTo>
                    <a:pt x="318" y="1326"/>
                  </a:lnTo>
                  <a:lnTo>
                    <a:pt x="366" y="1395"/>
                  </a:lnTo>
                  <a:lnTo>
                    <a:pt x="423" y="1459"/>
                  </a:lnTo>
                  <a:lnTo>
                    <a:pt x="485" y="1515"/>
                  </a:lnTo>
                  <a:lnTo>
                    <a:pt x="551" y="1562"/>
                  </a:lnTo>
                  <a:lnTo>
                    <a:pt x="622" y="1600"/>
                  </a:lnTo>
                  <a:lnTo>
                    <a:pt x="698" y="1632"/>
                  </a:lnTo>
                  <a:lnTo>
                    <a:pt x="775" y="1654"/>
                  </a:lnTo>
                  <a:lnTo>
                    <a:pt x="857" y="1668"/>
                  </a:lnTo>
                  <a:lnTo>
                    <a:pt x="940" y="1674"/>
                  </a:lnTo>
                  <a:lnTo>
                    <a:pt x="1024" y="1668"/>
                  </a:lnTo>
                  <a:lnTo>
                    <a:pt x="1104" y="1654"/>
                  </a:lnTo>
                  <a:lnTo>
                    <a:pt x="1183" y="1632"/>
                  </a:lnTo>
                  <a:lnTo>
                    <a:pt x="1259" y="1600"/>
                  </a:lnTo>
                  <a:lnTo>
                    <a:pt x="1328" y="1562"/>
                  </a:lnTo>
                  <a:lnTo>
                    <a:pt x="1396" y="1515"/>
                  </a:lnTo>
                  <a:lnTo>
                    <a:pt x="1458" y="1459"/>
                  </a:lnTo>
                  <a:lnTo>
                    <a:pt x="1515" y="1395"/>
                  </a:lnTo>
                  <a:lnTo>
                    <a:pt x="1563" y="1326"/>
                  </a:lnTo>
                  <a:lnTo>
                    <a:pt x="1603" y="1254"/>
                  </a:lnTo>
                  <a:lnTo>
                    <a:pt x="1633" y="1179"/>
                  </a:lnTo>
                  <a:lnTo>
                    <a:pt x="1655" y="1101"/>
                  </a:lnTo>
                  <a:lnTo>
                    <a:pt x="1668" y="1022"/>
                  </a:lnTo>
                  <a:lnTo>
                    <a:pt x="1672" y="940"/>
                  </a:lnTo>
                  <a:lnTo>
                    <a:pt x="1668" y="861"/>
                  </a:lnTo>
                  <a:lnTo>
                    <a:pt x="1655" y="781"/>
                  </a:lnTo>
                  <a:lnTo>
                    <a:pt x="1633" y="704"/>
                  </a:lnTo>
                  <a:lnTo>
                    <a:pt x="1603" y="628"/>
                  </a:lnTo>
                  <a:lnTo>
                    <a:pt x="1563" y="557"/>
                  </a:lnTo>
                  <a:lnTo>
                    <a:pt x="1515" y="487"/>
                  </a:lnTo>
                  <a:lnTo>
                    <a:pt x="1458" y="423"/>
                  </a:lnTo>
                  <a:lnTo>
                    <a:pt x="1396" y="368"/>
                  </a:lnTo>
                  <a:lnTo>
                    <a:pt x="1328" y="320"/>
                  </a:lnTo>
                  <a:lnTo>
                    <a:pt x="1259" y="280"/>
                  </a:lnTo>
                  <a:lnTo>
                    <a:pt x="1183" y="250"/>
                  </a:lnTo>
                  <a:lnTo>
                    <a:pt x="1104" y="227"/>
                  </a:lnTo>
                  <a:lnTo>
                    <a:pt x="1024" y="213"/>
                  </a:lnTo>
                  <a:lnTo>
                    <a:pt x="940" y="209"/>
                  </a:lnTo>
                  <a:close/>
                  <a:moveTo>
                    <a:pt x="940" y="0"/>
                  </a:moveTo>
                  <a:lnTo>
                    <a:pt x="1034" y="4"/>
                  </a:lnTo>
                  <a:lnTo>
                    <a:pt x="1125" y="18"/>
                  </a:lnTo>
                  <a:lnTo>
                    <a:pt x="1215" y="40"/>
                  </a:lnTo>
                  <a:lnTo>
                    <a:pt x="1300" y="71"/>
                  </a:lnTo>
                  <a:lnTo>
                    <a:pt x="1384" y="109"/>
                  </a:lnTo>
                  <a:lnTo>
                    <a:pt x="1462" y="157"/>
                  </a:lnTo>
                  <a:lnTo>
                    <a:pt x="1537" y="213"/>
                  </a:lnTo>
                  <a:lnTo>
                    <a:pt x="1607" y="276"/>
                  </a:lnTo>
                  <a:lnTo>
                    <a:pt x="1670" y="348"/>
                  </a:lnTo>
                  <a:lnTo>
                    <a:pt x="1726" y="423"/>
                  </a:lnTo>
                  <a:lnTo>
                    <a:pt x="1774" y="503"/>
                  </a:lnTo>
                  <a:lnTo>
                    <a:pt x="1814" y="586"/>
                  </a:lnTo>
                  <a:lnTo>
                    <a:pt x="1844" y="674"/>
                  </a:lnTo>
                  <a:lnTo>
                    <a:pt x="1865" y="761"/>
                  </a:lnTo>
                  <a:lnTo>
                    <a:pt x="1877" y="851"/>
                  </a:lnTo>
                  <a:lnTo>
                    <a:pt x="1881" y="940"/>
                  </a:lnTo>
                  <a:lnTo>
                    <a:pt x="1877" y="1032"/>
                  </a:lnTo>
                  <a:lnTo>
                    <a:pt x="1865" y="1121"/>
                  </a:lnTo>
                  <a:lnTo>
                    <a:pt x="1844" y="1209"/>
                  </a:lnTo>
                  <a:lnTo>
                    <a:pt x="1814" y="1296"/>
                  </a:lnTo>
                  <a:lnTo>
                    <a:pt x="1774" y="1380"/>
                  </a:lnTo>
                  <a:lnTo>
                    <a:pt x="1726" y="1459"/>
                  </a:lnTo>
                  <a:lnTo>
                    <a:pt x="1670" y="1535"/>
                  </a:lnTo>
                  <a:lnTo>
                    <a:pt x="1607" y="1606"/>
                  </a:lnTo>
                  <a:lnTo>
                    <a:pt x="1537" y="1670"/>
                  </a:lnTo>
                  <a:lnTo>
                    <a:pt x="1462" y="1725"/>
                  </a:lnTo>
                  <a:lnTo>
                    <a:pt x="1384" y="1771"/>
                  </a:lnTo>
                  <a:lnTo>
                    <a:pt x="1300" y="1811"/>
                  </a:lnTo>
                  <a:lnTo>
                    <a:pt x="1215" y="1843"/>
                  </a:lnTo>
                  <a:lnTo>
                    <a:pt x="1125" y="1865"/>
                  </a:lnTo>
                  <a:lnTo>
                    <a:pt x="1034" y="1879"/>
                  </a:lnTo>
                  <a:lnTo>
                    <a:pt x="940" y="1882"/>
                  </a:lnTo>
                  <a:lnTo>
                    <a:pt x="847" y="1879"/>
                  </a:lnTo>
                  <a:lnTo>
                    <a:pt x="755" y="1865"/>
                  </a:lnTo>
                  <a:lnTo>
                    <a:pt x="666" y="1843"/>
                  </a:lnTo>
                  <a:lnTo>
                    <a:pt x="580" y="1811"/>
                  </a:lnTo>
                  <a:lnTo>
                    <a:pt x="497" y="1771"/>
                  </a:lnTo>
                  <a:lnTo>
                    <a:pt x="417" y="1725"/>
                  </a:lnTo>
                  <a:lnTo>
                    <a:pt x="344" y="1670"/>
                  </a:lnTo>
                  <a:lnTo>
                    <a:pt x="274" y="1606"/>
                  </a:lnTo>
                  <a:lnTo>
                    <a:pt x="210" y="1535"/>
                  </a:lnTo>
                  <a:lnTo>
                    <a:pt x="155" y="1459"/>
                  </a:lnTo>
                  <a:lnTo>
                    <a:pt x="107" y="1380"/>
                  </a:lnTo>
                  <a:lnTo>
                    <a:pt x="67" y="1296"/>
                  </a:lnTo>
                  <a:lnTo>
                    <a:pt x="37" y="1209"/>
                  </a:lnTo>
                  <a:lnTo>
                    <a:pt x="16" y="1121"/>
                  </a:lnTo>
                  <a:lnTo>
                    <a:pt x="4" y="1032"/>
                  </a:lnTo>
                  <a:lnTo>
                    <a:pt x="0" y="940"/>
                  </a:lnTo>
                  <a:lnTo>
                    <a:pt x="4" y="851"/>
                  </a:lnTo>
                  <a:lnTo>
                    <a:pt x="16" y="761"/>
                  </a:lnTo>
                  <a:lnTo>
                    <a:pt x="37" y="674"/>
                  </a:lnTo>
                  <a:lnTo>
                    <a:pt x="67" y="586"/>
                  </a:lnTo>
                  <a:lnTo>
                    <a:pt x="107" y="503"/>
                  </a:lnTo>
                  <a:lnTo>
                    <a:pt x="155" y="423"/>
                  </a:lnTo>
                  <a:lnTo>
                    <a:pt x="210" y="348"/>
                  </a:lnTo>
                  <a:lnTo>
                    <a:pt x="274" y="276"/>
                  </a:lnTo>
                  <a:lnTo>
                    <a:pt x="344" y="213"/>
                  </a:lnTo>
                  <a:lnTo>
                    <a:pt x="417" y="157"/>
                  </a:lnTo>
                  <a:lnTo>
                    <a:pt x="497" y="109"/>
                  </a:lnTo>
                  <a:lnTo>
                    <a:pt x="580" y="71"/>
                  </a:lnTo>
                  <a:lnTo>
                    <a:pt x="666" y="40"/>
                  </a:lnTo>
                  <a:lnTo>
                    <a:pt x="755" y="18"/>
                  </a:lnTo>
                  <a:lnTo>
                    <a:pt x="847" y="4"/>
                  </a:lnTo>
                  <a:lnTo>
                    <a:pt x="9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3" name="Freeform 66">
              <a:extLst>
                <a:ext uri="{FF2B5EF4-FFF2-40B4-BE49-F238E27FC236}">
                  <a16:creationId xmlns:a16="http://schemas.microsoft.com/office/drawing/2014/main" id="{176B8BFA-3A06-12A2-8B47-486748BBF390}"/>
                </a:ext>
              </a:extLst>
            </p:cNvPr>
            <p:cNvSpPr>
              <a:spLocks noEditPoints="1"/>
            </p:cNvSpPr>
            <p:nvPr/>
          </p:nvSpPr>
          <p:spPr bwMode="auto">
            <a:xfrm>
              <a:off x="9414555" y="2268033"/>
              <a:ext cx="414770" cy="380184"/>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44" name="Picture 2" descr="cinema Icon 1468738">
            <a:extLst>
              <a:ext uri="{FF2B5EF4-FFF2-40B4-BE49-F238E27FC236}">
                <a16:creationId xmlns:a16="http://schemas.microsoft.com/office/drawing/2014/main" id="{8F17835F-B5E7-B8E8-DC38-7ADF3215CE0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7298" y="1406821"/>
            <a:ext cx="456164" cy="4561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message Icon 4702918">
            <a:extLst>
              <a:ext uri="{FF2B5EF4-FFF2-40B4-BE49-F238E27FC236}">
                <a16:creationId xmlns:a16="http://schemas.microsoft.com/office/drawing/2014/main" id="{4C4DD842-BE62-9CC8-EF23-2CC37F19D6A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1490" y="1440061"/>
            <a:ext cx="381998" cy="3819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social media Icon 2731512">
            <a:extLst>
              <a:ext uri="{FF2B5EF4-FFF2-40B4-BE49-F238E27FC236}">
                <a16:creationId xmlns:a16="http://schemas.microsoft.com/office/drawing/2014/main" id="{EE30A075-153C-F1A3-11A0-C0E8BFCF0314}"/>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0066" y="1431490"/>
            <a:ext cx="373816" cy="37381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88595E34-3F3F-5FD3-8140-AC9419A8211C}"/>
              </a:ext>
            </a:extLst>
          </p:cNvPr>
          <p:cNvGrpSpPr/>
          <p:nvPr/>
        </p:nvGrpSpPr>
        <p:grpSpPr>
          <a:xfrm>
            <a:off x="2632583" y="1464105"/>
            <a:ext cx="462309" cy="321812"/>
            <a:chOff x="2502918" y="1867736"/>
            <a:chExt cx="588310" cy="416076"/>
          </a:xfrm>
        </p:grpSpPr>
        <p:sp>
          <p:nvSpPr>
            <p:cNvPr id="48" name="Oval 5">
              <a:extLst>
                <a:ext uri="{FF2B5EF4-FFF2-40B4-BE49-F238E27FC236}">
                  <a16:creationId xmlns:a16="http://schemas.microsoft.com/office/drawing/2014/main" id="{7161E17B-57D8-168B-103E-79A839E32E52}"/>
                </a:ext>
              </a:extLst>
            </p:cNvPr>
            <p:cNvSpPr>
              <a:spLocks noChangeArrowheads="1"/>
            </p:cNvSpPr>
            <p:nvPr/>
          </p:nvSpPr>
          <p:spPr bwMode="auto">
            <a:xfrm>
              <a:off x="2787397" y="2154151"/>
              <a:ext cx="15482" cy="15482"/>
            </a:xfrm>
            <a:prstGeom prst="ellipse">
              <a:avLst/>
            </a:pr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9" name="Freeform 6">
              <a:extLst>
                <a:ext uri="{FF2B5EF4-FFF2-40B4-BE49-F238E27FC236}">
                  <a16:creationId xmlns:a16="http://schemas.microsoft.com/office/drawing/2014/main" id="{FD01F555-35F7-03DE-D816-E1D087713520}"/>
                </a:ext>
              </a:extLst>
            </p:cNvPr>
            <p:cNvSpPr>
              <a:spLocks noEditPoints="1"/>
            </p:cNvSpPr>
            <p:nvPr/>
          </p:nvSpPr>
          <p:spPr bwMode="auto">
            <a:xfrm>
              <a:off x="2502918" y="1867736"/>
              <a:ext cx="588310" cy="416076"/>
            </a:xfrm>
            <a:custGeom>
              <a:avLst/>
              <a:gdLst>
                <a:gd name="T0" fmla="*/ 170 w 182"/>
                <a:gd name="T1" fmla="*/ 0 h 128"/>
                <a:gd name="T2" fmla="*/ 12 w 182"/>
                <a:gd name="T3" fmla="*/ 0 h 128"/>
                <a:gd name="T4" fmla="*/ 0 w 182"/>
                <a:gd name="T5" fmla="*/ 12 h 128"/>
                <a:gd name="T6" fmla="*/ 0 w 182"/>
                <a:gd name="T7" fmla="*/ 94 h 128"/>
                <a:gd name="T8" fmla="*/ 12 w 182"/>
                <a:gd name="T9" fmla="*/ 106 h 128"/>
                <a:gd name="T10" fmla="*/ 71 w 182"/>
                <a:gd name="T11" fmla="*/ 106 h 128"/>
                <a:gd name="T12" fmla="*/ 71 w 182"/>
                <a:gd name="T13" fmla="*/ 123 h 128"/>
                <a:gd name="T14" fmla="*/ 48 w 182"/>
                <a:gd name="T15" fmla="*/ 123 h 128"/>
                <a:gd name="T16" fmla="*/ 45 w 182"/>
                <a:gd name="T17" fmla="*/ 126 h 128"/>
                <a:gd name="T18" fmla="*/ 48 w 182"/>
                <a:gd name="T19" fmla="*/ 128 h 128"/>
                <a:gd name="T20" fmla="*/ 134 w 182"/>
                <a:gd name="T21" fmla="*/ 128 h 128"/>
                <a:gd name="T22" fmla="*/ 136 w 182"/>
                <a:gd name="T23" fmla="*/ 126 h 128"/>
                <a:gd name="T24" fmla="*/ 134 w 182"/>
                <a:gd name="T25" fmla="*/ 123 h 128"/>
                <a:gd name="T26" fmla="*/ 111 w 182"/>
                <a:gd name="T27" fmla="*/ 123 h 128"/>
                <a:gd name="T28" fmla="*/ 111 w 182"/>
                <a:gd name="T29" fmla="*/ 106 h 128"/>
                <a:gd name="T30" fmla="*/ 170 w 182"/>
                <a:gd name="T31" fmla="*/ 106 h 128"/>
                <a:gd name="T32" fmla="*/ 182 w 182"/>
                <a:gd name="T33" fmla="*/ 94 h 128"/>
                <a:gd name="T34" fmla="*/ 182 w 182"/>
                <a:gd name="T35" fmla="*/ 12 h 128"/>
                <a:gd name="T36" fmla="*/ 170 w 182"/>
                <a:gd name="T37" fmla="*/ 0 h 128"/>
                <a:gd name="T38" fmla="*/ 106 w 182"/>
                <a:gd name="T39" fmla="*/ 123 h 128"/>
                <a:gd name="T40" fmla="*/ 76 w 182"/>
                <a:gd name="T41" fmla="*/ 123 h 128"/>
                <a:gd name="T42" fmla="*/ 76 w 182"/>
                <a:gd name="T43" fmla="*/ 106 h 128"/>
                <a:gd name="T44" fmla="*/ 106 w 182"/>
                <a:gd name="T45" fmla="*/ 106 h 128"/>
                <a:gd name="T46" fmla="*/ 106 w 182"/>
                <a:gd name="T47" fmla="*/ 123 h 128"/>
                <a:gd name="T48" fmla="*/ 177 w 182"/>
                <a:gd name="T49" fmla="*/ 94 h 128"/>
                <a:gd name="T50" fmla="*/ 170 w 182"/>
                <a:gd name="T51" fmla="*/ 101 h 128"/>
                <a:gd name="T52" fmla="*/ 12 w 182"/>
                <a:gd name="T53" fmla="*/ 101 h 128"/>
                <a:gd name="T54" fmla="*/ 5 w 182"/>
                <a:gd name="T55" fmla="*/ 94 h 128"/>
                <a:gd name="T56" fmla="*/ 5 w 182"/>
                <a:gd name="T57" fmla="*/ 12 h 128"/>
                <a:gd name="T58" fmla="*/ 12 w 182"/>
                <a:gd name="T59" fmla="*/ 5 h 128"/>
                <a:gd name="T60" fmla="*/ 170 w 182"/>
                <a:gd name="T61" fmla="*/ 5 h 128"/>
                <a:gd name="T62" fmla="*/ 177 w 182"/>
                <a:gd name="T63" fmla="*/ 12 h 128"/>
                <a:gd name="T64" fmla="*/ 177 w 182"/>
                <a:gd name="T65"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28">
                  <a:moveTo>
                    <a:pt x="170" y="0"/>
                  </a:moveTo>
                  <a:cubicBezTo>
                    <a:pt x="12" y="0"/>
                    <a:pt x="12" y="0"/>
                    <a:pt x="12" y="0"/>
                  </a:cubicBezTo>
                  <a:cubicBezTo>
                    <a:pt x="5" y="0"/>
                    <a:pt x="0" y="6"/>
                    <a:pt x="0" y="12"/>
                  </a:cubicBezTo>
                  <a:cubicBezTo>
                    <a:pt x="0" y="94"/>
                    <a:pt x="0" y="94"/>
                    <a:pt x="0" y="94"/>
                  </a:cubicBezTo>
                  <a:cubicBezTo>
                    <a:pt x="0" y="101"/>
                    <a:pt x="5" y="106"/>
                    <a:pt x="12" y="106"/>
                  </a:cubicBezTo>
                  <a:cubicBezTo>
                    <a:pt x="71" y="106"/>
                    <a:pt x="71" y="106"/>
                    <a:pt x="71" y="106"/>
                  </a:cubicBezTo>
                  <a:cubicBezTo>
                    <a:pt x="71" y="123"/>
                    <a:pt x="71" y="123"/>
                    <a:pt x="71" y="123"/>
                  </a:cubicBezTo>
                  <a:cubicBezTo>
                    <a:pt x="48" y="123"/>
                    <a:pt x="48" y="123"/>
                    <a:pt x="48" y="123"/>
                  </a:cubicBezTo>
                  <a:cubicBezTo>
                    <a:pt x="47" y="123"/>
                    <a:pt x="45" y="124"/>
                    <a:pt x="45" y="126"/>
                  </a:cubicBezTo>
                  <a:cubicBezTo>
                    <a:pt x="45" y="127"/>
                    <a:pt x="47" y="128"/>
                    <a:pt x="48" y="128"/>
                  </a:cubicBezTo>
                  <a:cubicBezTo>
                    <a:pt x="134" y="128"/>
                    <a:pt x="134" y="128"/>
                    <a:pt x="134" y="128"/>
                  </a:cubicBezTo>
                  <a:cubicBezTo>
                    <a:pt x="135" y="128"/>
                    <a:pt x="136" y="127"/>
                    <a:pt x="136" y="126"/>
                  </a:cubicBezTo>
                  <a:cubicBezTo>
                    <a:pt x="136" y="124"/>
                    <a:pt x="135" y="123"/>
                    <a:pt x="134" y="123"/>
                  </a:cubicBezTo>
                  <a:cubicBezTo>
                    <a:pt x="111" y="123"/>
                    <a:pt x="111" y="123"/>
                    <a:pt x="111" y="123"/>
                  </a:cubicBezTo>
                  <a:cubicBezTo>
                    <a:pt x="111" y="106"/>
                    <a:pt x="111" y="106"/>
                    <a:pt x="111" y="106"/>
                  </a:cubicBezTo>
                  <a:cubicBezTo>
                    <a:pt x="170" y="106"/>
                    <a:pt x="170" y="106"/>
                    <a:pt x="170" y="106"/>
                  </a:cubicBezTo>
                  <a:cubicBezTo>
                    <a:pt x="177" y="106"/>
                    <a:pt x="182" y="101"/>
                    <a:pt x="182" y="94"/>
                  </a:cubicBezTo>
                  <a:cubicBezTo>
                    <a:pt x="182" y="12"/>
                    <a:pt x="182" y="12"/>
                    <a:pt x="182" y="12"/>
                  </a:cubicBezTo>
                  <a:cubicBezTo>
                    <a:pt x="182" y="6"/>
                    <a:pt x="177" y="0"/>
                    <a:pt x="170" y="0"/>
                  </a:cubicBezTo>
                  <a:close/>
                  <a:moveTo>
                    <a:pt x="106" y="123"/>
                  </a:moveTo>
                  <a:cubicBezTo>
                    <a:pt x="76" y="123"/>
                    <a:pt x="76" y="123"/>
                    <a:pt x="76" y="123"/>
                  </a:cubicBezTo>
                  <a:cubicBezTo>
                    <a:pt x="76" y="106"/>
                    <a:pt x="76" y="106"/>
                    <a:pt x="76" y="106"/>
                  </a:cubicBezTo>
                  <a:cubicBezTo>
                    <a:pt x="106" y="106"/>
                    <a:pt x="106" y="106"/>
                    <a:pt x="106" y="106"/>
                  </a:cubicBezTo>
                  <a:lnTo>
                    <a:pt x="106" y="123"/>
                  </a:lnTo>
                  <a:close/>
                  <a:moveTo>
                    <a:pt x="177" y="94"/>
                  </a:moveTo>
                  <a:cubicBezTo>
                    <a:pt x="177" y="98"/>
                    <a:pt x="174" y="101"/>
                    <a:pt x="170" y="101"/>
                  </a:cubicBezTo>
                  <a:cubicBezTo>
                    <a:pt x="12" y="101"/>
                    <a:pt x="12" y="101"/>
                    <a:pt x="12" y="101"/>
                  </a:cubicBezTo>
                  <a:cubicBezTo>
                    <a:pt x="8" y="101"/>
                    <a:pt x="5" y="98"/>
                    <a:pt x="5" y="94"/>
                  </a:cubicBezTo>
                  <a:cubicBezTo>
                    <a:pt x="5" y="12"/>
                    <a:pt x="5" y="12"/>
                    <a:pt x="5" y="12"/>
                  </a:cubicBezTo>
                  <a:cubicBezTo>
                    <a:pt x="5" y="8"/>
                    <a:pt x="8" y="5"/>
                    <a:pt x="12" y="5"/>
                  </a:cubicBezTo>
                  <a:cubicBezTo>
                    <a:pt x="170" y="5"/>
                    <a:pt x="170" y="5"/>
                    <a:pt x="170" y="5"/>
                  </a:cubicBezTo>
                  <a:cubicBezTo>
                    <a:pt x="174" y="5"/>
                    <a:pt x="177" y="8"/>
                    <a:pt x="177" y="12"/>
                  </a:cubicBezTo>
                  <a:lnTo>
                    <a:pt x="177" y="94"/>
                  </a:lnTo>
                  <a:close/>
                </a:path>
              </a:pathLst>
            </a:cu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34378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7A06-CAC0-4DDF-B871-8431F53727D6}"/>
              </a:ext>
            </a:extLst>
          </p:cNvPr>
          <p:cNvSpPr>
            <a:spLocks noGrp="1"/>
          </p:cNvSpPr>
          <p:nvPr>
            <p:ph type="title"/>
          </p:nvPr>
        </p:nvSpPr>
        <p:spPr/>
        <p:txBody>
          <a:bodyPr/>
          <a:lstStyle/>
          <a:p>
            <a:r>
              <a:rPr lang="en-GB" dirty="0"/>
              <a:t>TV ads drive the strongest popularity and success signals</a:t>
            </a:r>
          </a:p>
        </p:txBody>
      </p:sp>
      <p:sp>
        <p:nvSpPr>
          <p:cNvPr id="3" name="Text Placeholder 2">
            <a:extLst>
              <a:ext uri="{FF2B5EF4-FFF2-40B4-BE49-F238E27FC236}">
                <a16:creationId xmlns:a16="http://schemas.microsoft.com/office/drawing/2014/main" id="{8017D379-6859-47B0-8778-BA7EE55F360B}"/>
              </a:ext>
            </a:extLst>
          </p:cNvPr>
          <p:cNvSpPr>
            <a:spLocks noGrp="1"/>
          </p:cNvSpPr>
          <p:nvPr>
            <p:ph type="body" sz="quarter" idx="15"/>
          </p:nvPr>
        </p:nvSpPr>
        <p:spPr/>
        <p:txBody>
          <a:bodyPr/>
          <a:lstStyle/>
          <a:p>
            <a:r>
              <a:rPr lang="en-GB" dirty="0"/>
              <a:t>Source: Signalling Success, 2020, house51/Thinkbox. Base: all adults (3,654)</a:t>
            </a:r>
          </a:p>
        </p:txBody>
      </p:sp>
      <p:graphicFrame>
        <p:nvGraphicFramePr>
          <p:cNvPr id="6" name="Chart 5">
            <a:extLst>
              <a:ext uri="{FF2B5EF4-FFF2-40B4-BE49-F238E27FC236}">
                <a16:creationId xmlns:a16="http://schemas.microsoft.com/office/drawing/2014/main" id="{4B52F583-7053-4225-B107-AAE2906C2BFB}"/>
              </a:ext>
            </a:extLst>
          </p:cNvPr>
          <p:cNvGraphicFramePr/>
          <p:nvPr/>
        </p:nvGraphicFramePr>
        <p:xfrm>
          <a:off x="479426" y="1188085"/>
          <a:ext cx="11567793" cy="40846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83D19DB-3F46-4A13-95F2-9E6376F49C43}"/>
              </a:ext>
            </a:extLst>
          </p:cNvPr>
          <p:cNvSpPr txBox="1"/>
          <p:nvPr/>
        </p:nvSpPr>
        <p:spPr>
          <a:xfrm rot="16200000">
            <a:off x="-812565" y="2798574"/>
            <a:ext cx="3091815" cy="507831"/>
          </a:xfrm>
          <a:prstGeom prst="rect">
            <a:avLst/>
          </a:prstGeom>
          <a:noFill/>
        </p:spPr>
        <p:txBody>
          <a:bodyPr wrap="square" rtlCol="0">
            <a:spAutoFit/>
          </a:bodyPr>
          <a:lstStyle/>
          <a:p>
            <a:pPr algn="ctr"/>
            <a:r>
              <a:rPr lang="en-GB" sz="900" b="1" dirty="0">
                <a:solidFill>
                  <a:schemeClr val="tx1"/>
                </a:solidFill>
              </a:rPr>
              <a:t>SOCIAL SIGNALS </a:t>
            </a:r>
            <a:r>
              <a:rPr lang="en-GB" sz="900" b="1" dirty="0">
                <a:solidFill>
                  <a:schemeClr val="tx1"/>
                </a:solidFill>
                <a:effectLst/>
              </a:rPr>
              <a:t>(% POSITIVELY</a:t>
            </a:r>
            <a:r>
              <a:rPr lang="en-GB" sz="900" b="1" baseline="0" dirty="0">
                <a:solidFill>
                  <a:schemeClr val="tx1"/>
                </a:solidFill>
                <a:effectLst/>
              </a:rPr>
              <a:t> SCORING / AGREEING TO STATEMENTS)</a:t>
            </a:r>
            <a:endParaRPr lang="en-GB" sz="900" b="1" dirty="0">
              <a:solidFill>
                <a:schemeClr val="tx1"/>
              </a:solidFill>
            </a:endParaRPr>
          </a:p>
          <a:p>
            <a:pPr algn="ctr"/>
            <a:endParaRPr lang="en-GB" sz="900" b="1" dirty="0" err="1">
              <a:solidFill>
                <a:schemeClr val="bg2"/>
              </a:solidFill>
            </a:endParaRPr>
          </a:p>
        </p:txBody>
      </p:sp>
      <p:sp>
        <p:nvSpPr>
          <p:cNvPr id="9" name="TextBox 8">
            <a:extLst>
              <a:ext uri="{FF2B5EF4-FFF2-40B4-BE49-F238E27FC236}">
                <a16:creationId xmlns:a16="http://schemas.microsoft.com/office/drawing/2014/main" id="{64EBBC0A-4DAC-44B4-B273-17090E4FC601}"/>
              </a:ext>
            </a:extLst>
          </p:cNvPr>
          <p:cNvSpPr txBox="1"/>
          <p:nvPr/>
        </p:nvSpPr>
        <p:spPr>
          <a:xfrm>
            <a:off x="4776651" y="1381125"/>
            <a:ext cx="2638697" cy="338554"/>
          </a:xfrm>
          <a:prstGeom prst="rect">
            <a:avLst/>
          </a:prstGeom>
          <a:noFill/>
        </p:spPr>
        <p:txBody>
          <a:bodyPr wrap="square" rtlCol="0">
            <a:spAutoFit/>
          </a:bodyPr>
          <a:lstStyle/>
          <a:p>
            <a:pPr algn="ctr"/>
            <a:r>
              <a:rPr lang="en-GB" sz="1600" b="1" dirty="0">
                <a:solidFill>
                  <a:schemeClr val="bg2"/>
                </a:solidFill>
              </a:rPr>
              <a:t>Social signals</a:t>
            </a:r>
          </a:p>
        </p:txBody>
      </p:sp>
    </p:spTree>
    <p:extLst>
      <p:ext uri="{BB962C8B-B14F-4D97-AF65-F5344CB8AC3E}">
        <p14:creationId xmlns:p14="http://schemas.microsoft.com/office/powerpoint/2010/main" val="36060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a:extLst>
              <a:ext uri="{FF2B5EF4-FFF2-40B4-BE49-F238E27FC236}">
                <a16:creationId xmlns:a16="http://schemas.microsoft.com/office/drawing/2014/main" id="{D9D2C5B5-A28F-40EE-9BF0-85B3E76E37E6}"/>
              </a:ext>
            </a:extLst>
          </p:cNvPr>
          <p:cNvSpPr>
            <a:spLocks noGrp="1"/>
          </p:cNvSpPr>
          <p:nvPr>
            <p:ph type="title"/>
          </p:nvPr>
        </p:nvSpPr>
        <p:spPr/>
        <p:txBody>
          <a:bodyPr/>
          <a:lstStyle/>
          <a:p>
            <a:r>
              <a:rPr lang="en-GB" dirty="0"/>
              <a:t>TV &amp; radio signal the strongest emotional trust</a:t>
            </a:r>
          </a:p>
        </p:txBody>
      </p:sp>
      <p:sp>
        <p:nvSpPr>
          <p:cNvPr id="79" name="Text Placeholder 78">
            <a:extLst>
              <a:ext uri="{FF2B5EF4-FFF2-40B4-BE49-F238E27FC236}">
                <a16:creationId xmlns:a16="http://schemas.microsoft.com/office/drawing/2014/main" id="{41BAC79F-034B-4C1B-8CC1-178CA0AD7AF6}"/>
              </a:ext>
            </a:extLst>
          </p:cNvPr>
          <p:cNvSpPr>
            <a:spLocks noGrp="1"/>
          </p:cNvSpPr>
          <p:nvPr>
            <p:ph type="body" sz="quarter" idx="15"/>
          </p:nvPr>
        </p:nvSpPr>
        <p:spPr>
          <a:xfrm>
            <a:off x="377757" y="5582840"/>
            <a:ext cx="11334817" cy="304800"/>
          </a:xfrm>
        </p:spPr>
        <p:txBody>
          <a:bodyPr/>
          <a:lstStyle/>
          <a:p>
            <a:r>
              <a:rPr lang="en-GB" dirty="0"/>
              <a:t>Source: Signalling Success, 2020, house51/Thinkbox. Base: all adults (3,654). Please see notes for detail on implicit trust calculation.</a:t>
            </a:r>
          </a:p>
        </p:txBody>
      </p:sp>
      <p:sp>
        <p:nvSpPr>
          <p:cNvPr id="50" name="TextBox 9">
            <a:extLst>
              <a:ext uri="{FF2B5EF4-FFF2-40B4-BE49-F238E27FC236}">
                <a16:creationId xmlns:a16="http://schemas.microsoft.com/office/drawing/2014/main" id="{BFC51726-CD5C-474A-86E0-B91BE95D4A32}"/>
              </a:ext>
            </a:extLst>
          </p:cNvPr>
          <p:cNvSpPr txBox="1"/>
          <p:nvPr/>
        </p:nvSpPr>
        <p:spPr>
          <a:xfrm>
            <a:off x="3381578" y="1291229"/>
            <a:ext cx="5408848" cy="400110"/>
          </a:xfrm>
          <a:prstGeom prst="rect">
            <a:avLst/>
          </a:prstGeom>
          <a:noFill/>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2000" dirty="0"/>
              <a:t>TRUST</a:t>
            </a:r>
          </a:p>
        </p:txBody>
      </p:sp>
      <p:sp>
        <p:nvSpPr>
          <p:cNvPr id="51" name="Rectangle 50">
            <a:extLst>
              <a:ext uri="{FF2B5EF4-FFF2-40B4-BE49-F238E27FC236}">
                <a16:creationId xmlns:a16="http://schemas.microsoft.com/office/drawing/2014/main" id="{0C56DBE9-E2F6-46BB-A87A-4C29E1AF9DB3}"/>
              </a:ext>
            </a:extLst>
          </p:cNvPr>
          <p:cNvSpPr/>
          <p:nvPr/>
        </p:nvSpPr>
        <p:spPr>
          <a:xfrm>
            <a:off x="2361667" y="3433602"/>
            <a:ext cx="3703594" cy="1715335"/>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prstClr val="black">
                  <a:lumMod val="65000"/>
                  <a:lumOff val="35000"/>
                </a:prstClr>
              </a:solidFill>
              <a:latin typeface="Calibri" panose="020F0502020204030204"/>
            </a:endParaRPr>
          </a:p>
        </p:txBody>
      </p:sp>
      <p:sp>
        <p:nvSpPr>
          <p:cNvPr id="52" name="Rectangle 51">
            <a:extLst>
              <a:ext uri="{FF2B5EF4-FFF2-40B4-BE49-F238E27FC236}">
                <a16:creationId xmlns:a16="http://schemas.microsoft.com/office/drawing/2014/main" id="{1B10B7CB-C29A-4D04-A30B-92E51FD21EC2}"/>
              </a:ext>
            </a:extLst>
          </p:cNvPr>
          <p:cNvSpPr/>
          <p:nvPr/>
        </p:nvSpPr>
        <p:spPr>
          <a:xfrm>
            <a:off x="6061166" y="3433601"/>
            <a:ext cx="3798251" cy="1715336"/>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3" name="Rectangle 52">
            <a:extLst>
              <a:ext uri="{FF2B5EF4-FFF2-40B4-BE49-F238E27FC236}">
                <a16:creationId xmlns:a16="http://schemas.microsoft.com/office/drawing/2014/main" id="{16AA9DC0-3260-48FE-B666-8B280C83D678}"/>
              </a:ext>
            </a:extLst>
          </p:cNvPr>
          <p:cNvSpPr/>
          <p:nvPr/>
        </p:nvSpPr>
        <p:spPr>
          <a:xfrm>
            <a:off x="6060376" y="1716345"/>
            <a:ext cx="3827907" cy="1716999"/>
          </a:xfrm>
          <a:prstGeom prst="rect">
            <a:avLst/>
          </a:prstGeom>
          <a:solidFill>
            <a:srgbClr val="C4E9E7"/>
          </a:solidFill>
          <a:ln w="19050" cap="flat" cmpd="sng" algn="ctr">
            <a:solidFill>
              <a:srgbClr val="6BC9C3"/>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4" name="Rectangle 53">
            <a:extLst>
              <a:ext uri="{FF2B5EF4-FFF2-40B4-BE49-F238E27FC236}">
                <a16:creationId xmlns:a16="http://schemas.microsoft.com/office/drawing/2014/main" id="{E9A97A24-EA79-4D11-9455-21E9E4109B3F}"/>
              </a:ext>
            </a:extLst>
          </p:cNvPr>
          <p:cNvSpPr/>
          <p:nvPr/>
        </p:nvSpPr>
        <p:spPr>
          <a:xfrm>
            <a:off x="2370376" y="1716345"/>
            <a:ext cx="3703594" cy="1716999"/>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5" name="Rectangle 54">
            <a:extLst>
              <a:ext uri="{FF2B5EF4-FFF2-40B4-BE49-F238E27FC236}">
                <a16:creationId xmlns:a16="http://schemas.microsoft.com/office/drawing/2014/main" id="{466EDD27-DCDA-42B6-9837-7E71BD3DB325}"/>
              </a:ext>
            </a:extLst>
          </p:cNvPr>
          <p:cNvSpPr/>
          <p:nvPr/>
        </p:nvSpPr>
        <p:spPr>
          <a:xfrm>
            <a:off x="1117729" y="1743633"/>
            <a:ext cx="1021179" cy="276999"/>
          </a:xfrm>
          <a:prstGeom prst="rect">
            <a:avLst/>
          </a:prstGeom>
        </p:spPr>
        <p:txBody>
          <a:bodyPr wrap="square">
            <a:spAutoFit/>
          </a:bodyPr>
          <a:lstStyle/>
          <a:p>
            <a:pPr algn="r">
              <a:defRPr/>
            </a:pPr>
            <a:r>
              <a:rPr lang="en-GB" sz="1200" kern="0" dirty="0">
                <a:solidFill>
                  <a:schemeClr val="tx1">
                    <a:lumMod val="65000"/>
                    <a:lumOff val="35000"/>
                  </a:schemeClr>
                </a:solidFill>
              </a:rPr>
              <a:t>% Agree</a:t>
            </a:r>
          </a:p>
        </p:txBody>
      </p:sp>
      <p:sp>
        <p:nvSpPr>
          <p:cNvPr id="56" name="Rectangle 55">
            <a:extLst>
              <a:ext uri="{FF2B5EF4-FFF2-40B4-BE49-F238E27FC236}">
                <a16:creationId xmlns:a16="http://schemas.microsoft.com/office/drawing/2014/main" id="{A14B4690-561C-488C-8A0E-50EE0175EC73}"/>
              </a:ext>
            </a:extLst>
          </p:cNvPr>
          <p:cNvSpPr/>
          <p:nvPr/>
        </p:nvSpPr>
        <p:spPr>
          <a:xfrm>
            <a:off x="9888283" y="5271090"/>
            <a:ext cx="1596939" cy="246221"/>
          </a:xfrm>
          <a:prstGeom prst="rect">
            <a:avLst/>
          </a:prstGeom>
        </p:spPr>
        <p:txBody>
          <a:bodyPr wrap="square">
            <a:spAutoFit/>
          </a:bodyPr>
          <a:lstStyle/>
          <a:p>
            <a:pPr>
              <a:defRPr/>
            </a:pPr>
            <a:r>
              <a:rPr lang="en-GB" sz="1000" dirty="0">
                <a:solidFill>
                  <a:schemeClr val="tx1">
                    <a:lumMod val="65000"/>
                    <a:lumOff val="35000"/>
                  </a:schemeClr>
                </a:solidFill>
              </a:rPr>
              <a:t>Reaction time</a:t>
            </a:r>
          </a:p>
        </p:txBody>
      </p:sp>
      <p:cxnSp>
        <p:nvCxnSpPr>
          <p:cNvPr id="57" name="Straight Arrow Connector 56">
            <a:extLst>
              <a:ext uri="{FF2B5EF4-FFF2-40B4-BE49-F238E27FC236}">
                <a16:creationId xmlns:a16="http://schemas.microsoft.com/office/drawing/2014/main" id="{070ABA38-AAFE-4C11-AD0F-8FB24440EF92}"/>
              </a:ext>
            </a:extLst>
          </p:cNvPr>
          <p:cNvCxnSpPr/>
          <p:nvPr/>
        </p:nvCxnSpPr>
        <p:spPr>
          <a:xfrm>
            <a:off x="2166959" y="5379643"/>
            <a:ext cx="7743701" cy="8848"/>
          </a:xfrm>
          <a:prstGeom prst="straightConnector1">
            <a:avLst/>
          </a:prstGeom>
          <a:noFill/>
          <a:ln w="28575" cap="flat" cmpd="sng" algn="ctr">
            <a:solidFill>
              <a:schemeClr val="tx1">
                <a:lumMod val="65000"/>
                <a:lumOff val="35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BE99D170-08AF-497B-AB71-DB00A693FACA}"/>
              </a:ext>
            </a:extLst>
          </p:cNvPr>
          <p:cNvCxnSpPr/>
          <p:nvPr/>
        </p:nvCxnSpPr>
        <p:spPr>
          <a:xfrm flipV="1">
            <a:off x="2174343" y="1658342"/>
            <a:ext cx="16282" cy="3708000"/>
          </a:xfrm>
          <a:prstGeom prst="straightConnector1">
            <a:avLst/>
          </a:prstGeom>
          <a:noFill/>
          <a:ln w="28575" cap="flat" cmpd="sng" algn="ctr">
            <a:solidFill>
              <a:schemeClr val="tx1">
                <a:lumMod val="65000"/>
                <a:lumOff val="35000"/>
              </a:schemeClr>
            </a:solidFill>
            <a:prstDash val="solid"/>
            <a:miter lim="800000"/>
            <a:tailEnd type="triangle"/>
          </a:ln>
          <a:effectLst/>
        </p:spPr>
      </p:cxnSp>
      <p:sp>
        <p:nvSpPr>
          <p:cNvPr id="59" name="Rectangle 58">
            <a:extLst>
              <a:ext uri="{FF2B5EF4-FFF2-40B4-BE49-F238E27FC236}">
                <a16:creationId xmlns:a16="http://schemas.microsoft.com/office/drawing/2014/main" id="{964E397D-841C-42C4-9EBB-DDDB822C554D}"/>
              </a:ext>
            </a:extLst>
          </p:cNvPr>
          <p:cNvSpPr/>
          <p:nvPr/>
        </p:nvSpPr>
        <p:spPr>
          <a:xfrm>
            <a:off x="4986668" y="5107580"/>
            <a:ext cx="2180082" cy="246221"/>
          </a:xfrm>
          <a:prstGeom prst="rect">
            <a:avLst/>
          </a:prstGeom>
        </p:spPr>
        <p:txBody>
          <a:bodyPr wrap="square">
            <a:spAutoFit/>
          </a:bodyPr>
          <a:lstStyle/>
          <a:p>
            <a:pPr algn="ctr">
              <a:defRPr/>
            </a:pPr>
            <a:r>
              <a:rPr lang="en-GB" sz="1000" dirty="0">
                <a:solidFill>
                  <a:schemeClr val="tx1">
                    <a:lumMod val="65000"/>
                    <a:lumOff val="35000"/>
                  </a:schemeClr>
                </a:solidFill>
              </a:rPr>
              <a:t>Avg RT </a:t>
            </a:r>
          </a:p>
        </p:txBody>
      </p:sp>
      <p:sp>
        <p:nvSpPr>
          <p:cNvPr id="60" name="Rectangle 59">
            <a:extLst>
              <a:ext uri="{FF2B5EF4-FFF2-40B4-BE49-F238E27FC236}">
                <a16:creationId xmlns:a16="http://schemas.microsoft.com/office/drawing/2014/main" id="{3C15E46C-9D97-4B6C-A13F-91FF88A54FD5}"/>
              </a:ext>
            </a:extLst>
          </p:cNvPr>
          <p:cNvSpPr/>
          <p:nvPr/>
        </p:nvSpPr>
        <p:spPr>
          <a:xfrm>
            <a:off x="2395804" y="1706213"/>
            <a:ext cx="624675" cy="246221"/>
          </a:xfrm>
          <a:prstGeom prst="rect">
            <a:avLst/>
          </a:prstGeom>
        </p:spPr>
        <p:txBody>
          <a:bodyPr wrap="square">
            <a:spAutoFit/>
          </a:bodyPr>
          <a:lstStyle/>
          <a:p>
            <a:pPr>
              <a:defRPr/>
            </a:pPr>
            <a:r>
              <a:rPr lang="en-GB" sz="1000" kern="0" dirty="0">
                <a:solidFill>
                  <a:srgbClr val="A19A9C"/>
                </a:solidFill>
                <a:latin typeface="Arial" panose="020B0604020202020204" pitchFamily="34" charset="0"/>
                <a:cs typeface="Arial" panose="020B0604020202020204" pitchFamily="34" charset="0"/>
              </a:rPr>
              <a:t>100%</a:t>
            </a:r>
          </a:p>
        </p:txBody>
      </p:sp>
      <p:sp>
        <p:nvSpPr>
          <p:cNvPr id="61" name="Rectangle 60">
            <a:extLst>
              <a:ext uri="{FF2B5EF4-FFF2-40B4-BE49-F238E27FC236}">
                <a16:creationId xmlns:a16="http://schemas.microsoft.com/office/drawing/2014/main" id="{716C5A5A-5485-40A6-AF43-18F3857C5F3B}"/>
              </a:ext>
            </a:extLst>
          </p:cNvPr>
          <p:cNvSpPr/>
          <p:nvPr/>
        </p:nvSpPr>
        <p:spPr>
          <a:xfrm>
            <a:off x="2395805" y="4868470"/>
            <a:ext cx="482469" cy="246221"/>
          </a:xfrm>
          <a:prstGeom prst="rect">
            <a:avLst/>
          </a:prstGeom>
        </p:spPr>
        <p:txBody>
          <a:bodyPr wrap="square">
            <a:spAutoFit/>
          </a:bodyPr>
          <a:lstStyle/>
          <a:p>
            <a:pPr>
              <a:defRPr/>
            </a:pPr>
            <a:r>
              <a:rPr lang="en-GB" sz="1000" kern="0" dirty="0">
                <a:solidFill>
                  <a:srgbClr val="A19A9C"/>
                </a:solidFill>
              </a:rPr>
              <a:t>0%</a:t>
            </a:r>
          </a:p>
        </p:txBody>
      </p:sp>
      <p:sp>
        <p:nvSpPr>
          <p:cNvPr id="62" name="Rectangle 61">
            <a:extLst>
              <a:ext uri="{FF2B5EF4-FFF2-40B4-BE49-F238E27FC236}">
                <a16:creationId xmlns:a16="http://schemas.microsoft.com/office/drawing/2014/main" id="{1BFD9B4A-AC2D-4C5E-9D40-838E7EFBD1C9}"/>
              </a:ext>
            </a:extLst>
          </p:cNvPr>
          <p:cNvSpPr/>
          <p:nvPr/>
        </p:nvSpPr>
        <p:spPr>
          <a:xfrm>
            <a:off x="6635566" y="1423595"/>
            <a:ext cx="3252717" cy="276999"/>
          </a:xfrm>
          <a:prstGeom prst="rect">
            <a:avLst/>
          </a:prstGeom>
        </p:spPr>
        <p:txBody>
          <a:bodyPr wrap="square">
            <a:spAutoFit/>
          </a:bodyPr>
          <a:lstStyle/>
          <a:p>
            <a:pPr algn="r">
              <a:defRPr/>
            </a:pPr>
            <a:r>
              <a:rPr lang="en-GB" sz="1200" dirty="0">
                <a:solidFill>
                  <a:schemeClr val="tx1">
                    <a:lumMod val="65000"/>
                    <a:lumOff val="35000"/>
                  </a:schemeClr>
                </a:solidFill>
              </a:rPr>
              <a:t>High &amp; Automatic </a:t>
            </a:r>
          </a:p>
        </p:txBody>
      </p:sp>
      <p:sp>
        <p:nvSpPr>
          <p:cNvPr id="63" name="Rectangle 62">
            <a:extLst>
              <a:ext uri="{FF2B5EF4-FFF2-40B4-BE49-F238E27FC236}">
                <a16:creationId xmlns:a16="http://schemas.microsoft.com/office/drawing/2014/main" id="{1B57F855-37C2-46F2-B71B-1C580069C651}"/>
              </a:ext>
            </a:extLst>
          </p:cNvPr>
          <p:cNvSpPr/>
          <p:nvPr/>
        </p:nvSpPr>
        <p:spPr>
          <a:xfrm>
            <a:off x="2361667" y="5114691"/>
            <a:ext cx="2987762" cy="276999"/>
          </a:xfrm>
          <a:prstGeom prst="rect">
            <a:avLst/>
          </a:prstGeom>
        </p:spPr>
        <p:txBody>
          <a:bodyPr wrap="square">
            <a:spAutoFit/>
          </a:bodyPr>
          <a:lstStyle/>
          <a:p>
            <a:pPr>
              <a:defRPr/>
            </a:pPr>
            <a:r>
              <a:rPr lang="en-GB" sz="1200" dirty="0">
                <a:solidFill>
                  <a:schemeClr val="tx1">
                    <a:lumMod val="65000"/>
                    <a:lumOff val="35000"/>
                  </a:schemeClr>
                </a:solidFill>
              </a:rPr>
              <a:t>Low, more effort</a:t>
            </a:r>
          </a:p>
        </p:txBody>
      </p:sp>
      <p:sp>
        <p:nvSpPr>
          <p:cNvPr id="64" name="Rectangle 63">
            <a:extLst>
              <a:ext uri="{FF2B5EF4-FFF2-40B4-BE49-F238E27FC236}">
                <a16:creationId xmlns:a16="http://schemas.microsoft.com/office/drawing/2014/main" id="{0C355790-6DAA-48F2-A9C7-61038103BD87}"/>
              </a:ext>
            </a:extLst>
          </p:cNvPr>
          <p:cNvSpPr/>
          <p:nvPr/>
        </p:nvSpPr>
        <p:spPr>
          <a:xfrm>
            <a:off x="2361667" y="1437018"/>
            <a:ext cx="3695714" cy="276999"/>
          </a:xfrm>
          <a:prstGeom prst="rect">
            <a:avLst/>
          </a:prstGeom>
        </p:spPr>
        <p:txBody>
          <a:bodyPr wrap="square">
            <a:spAutoFit/>
          </a:bodyPr>
          <a:lstStyle/>
          <a:p>
            <a:pPr>
              <a:defRPr/>
            </a:pPr>
            <a:r>
              <a:rPr lang="en-GB" sz="1200" dirty="0">
                <a:solidFill>
                  <a:schemeClr val="tx1">
                    <a:lumMod val="65000"/>
                    <a:lumOff val="35000"/>
                  </a:schemeClr>
                </a:solidFill>
              </a:rPr>
              <a:t>High, more effort</a:t>
            </a:r>
          </a:p>
        </p:txBody>
      </p:sp>
      <p:sp>
        <p:nvSpPr>
          <p:cNvPr id="65" name="Rectangle 64">
            <a:extLst>
              <a:ext uri="{FF2B5EF4-FFF2-40B4-BE49-F238E27FC236}">
                <a16:creationId xmlns:a16="http://schemas.microsoft.com/office/drawing/2014/main" id="{952782F7-98C6-4C09-B787-D2D1279CD3FC}"/>
              </a:ext>
            </a:extLst>
          </p:cNvPr>
          <p:cNvSpPr/>
          <p:nvPr/>
        </p:nvSpPr>
        <p:spPr>
          <a:xfrm>
            <a:off x="6456561" y="5104212"/>
            <a:ext cx="3402856" cy="276999"/>
          </a:xfrm>
          <a:prstGeom prst="rect">
            <a:avLst/>
          </a:prstGeom>
        </p:spPr>
        <p:txBody>
          <a:bodyPr wrap="square">
            <a:spAutoFit/>
          </a:bodyPr>
          <a:lstStyle/>
          <a:p>
            <a:pPr algn="r">
              <a:defRPr/>
            </a:pPr>
            <a:r>
              <a:rPr lang="en-GB" sz="1200" dirty="0">
                <a:solidFill>
                  <a:schemeClr val="tx1">
                    <a:lumMod val="65000"/>
                    <a:lumOff val="35000"/>
                  </a:schemeClr>
                </a:solidFill>
              </a:rPr>
              <a:t>Low &amp; Automatic</a:t>
            </a:r>
          </a:p>
        </p:txBody>
      </p:sp>
      <p:graphicFrame>
        <p:nvGraphicFramePr>
          <p:cNvPr id="66" name="Chart 65">
            <a:extLst>
              <a:ext uri="{FF2B5EF4-FFF2-40B4-BE49-F238E27FC236}">
                <a16:creationId xmlns:a16="http://schemas.microsoft.com/office/drawing/2014/main" id="{F4140461-FA31-4133-9C2D-04E9FC3F9EB3}"/>
              </a:ext>
            </a:extLst>
          </p:cNvPr>
          <p:cNvGraphicFramePr/>
          <p:nvPr/>
        </p:nvGraphicFramePr>
        <p:xfrm>
          <a:off x="2324403" y="1723570"/>
          <a:ext cx="7538337" cy="3405809"/>
        </p:xfrm>
        <a:graphic>
          <a:graphicData uri="http://schemas.openxmlformats.org/drawingml/2006/chart">
            <c:chart xmlns:c="http://schemas.openxmlformats.org/drawingml/2006/chart" xmlns:r="http://schemas.openxmlformats.org/officeDocument/2006/relationships" r:id="rId3"/>
          </a:graphicData>
        </a:graphic>
      </p:graphicFrame>
      <p:sp>
        <p:nvSpPr>
          <p:cNvPr id="67" name="Rectangle 66">
            <a:extLst>
              <a:ext uri="{FF2B5EF4-FFF2-40B4-BE49-F238E27FC236}">
                <a16:creationId xmlns:a16="http://schemas.microsoft.com/office/drawing/2014/main" id="{4BEA0192-307D-41B1-B0F9-FCF2F49090CA}"/>
              </a:ext>
            </a:extLst>
          </p:cNvPr>
          <p:cNvSpPr/>
          <p:nvPr/>
        </p:nvSpPr>
        <p:spPr>
          <a:xfrm>
            <a:off x="538065" y="3940413"/>
            <a:ext cx="1569389" cy="276999"/>
          </a:xfrm>
          <a:prstGeom prst="rect">
            <a:avLst/>
          </a:prstGeom>
        </p:spPr>
        <p:txBody>
          <a:bodyPr wrap="square">
            <a:spAutoFit/>
          </a:bodyPr>
          <a:lstStyle/>
          <a:p>
            <a:pPr>
              <a:defRPr/>
            </a:pPr>
            <a:r>
              <a:rPr lang="en-GB" sz="1200" dirty="0">
                <a:solidFill>
                  <a:schemeClr val="tx1">
                    <a:lumMod val="65000"/>
                    <a:lumOff val="35000"/>
                  </a:schemeClr>
                </a:solidFill>
              </a:rPr>
              <a:t>Rational Trust </a:t>
            </a:r>
          </a:p>
        </p:txBody>
      </p:sp>
      <p:sp>
        <p:nvSpPr>
          <p:cNvPr id="68" name="Rectangle 67">
            <a:extLst>
              <a:ext uri="{FF2B5EF4-FFF2-40B4-BE49-F238E27FC236}">
                <a16:creationId xmlns:a16="http://schemas.microsoft.com/office/drawing/2014/main" id="{05EEB6A5-0FC8-4C06-888B-836B670F630F}"/>
              </a:ext>
            </a:extLst>
          </p:cNvPr>
          <p:cNvSpPr/>
          <p:nvPr/>
        </p:nvSpPr>
        <p:spPr>
          <a:xfrm>
            <a:off x="10455839" y="3865253"/>
            <a:ext cx="1569389" cy="276999"/>
          </a:xfrm>
          <a:prstGeom prst="rect">
            <a:avLst/>
          </a:prstGeom>
        </p:spPr>
        <p:txBody>
          <a:bodyPr wrap="square">
            <a:spAutoFit/>
          </a:bodyPr>
          <a:lstStyle/>
          <a:p>
            <a:pPr>
              <a:defRPr/>
            </a:pPr>
            <a:r>
              <a:rPr lang="en-GB" sz="1200" dirty="0">
                <a:solidFill>
                  <a:schemeClr val="tx1">
                    <a:lumMod val="65000"/>
                    <a:lumOff val="35000"/>
                  </a:schemeClr>
                </a:solidFill>
              </a:rPr>
              <a:t>Emotional Trust </a:t>
            </a:r>
          </a:p>
        </p:txBody>
      </p:sp>
      <p:pic>
        <p:nvPicPr>
          <p:cNvPr id="69" name="Picture 68" descr="https://d30y9cdsu7xlg0.cloudfront.net/png/30409-200.png">
            <a:extLst>
              <a:ext uri="{FF2B5EF4-FFF2-40B4-BE49-F238E27FC236}">
                <a16:creationId xmlns:a16="http://schemas.microsoft.com/office/drawing/2014/main" id="{91B59B8A-DEEF-4072-9700-54FEEE88B032}"/>
              </a:ext>
            </a:extLst>
          </p:cNvPr>
          <p:cNvPicPr>
            <a:picLocks noChangeAspect="1" noChangeArrowheads="1"/>
          </p:cNvPicPr>
          <p:nvPr/>
        </p:nvPicPr>
        <p:blipFill>
          <a:blip r:embed="rId4" cstate="print">
            <a:duotone>
              <a:srgbClr val="A19A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4388" y="3173532"/>
            <a:ext cx="766881" cy="76688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https://d30y9cdsu7xlg0.cloudfront.net/png/67881-200.png">
            <a:extLst>
              <a:ext uri="{FF2B5EF4-FFF2-40B4-BE49-F238E27FC236}">
                <a16:creationId xmlns:a16="http://schemas.microsoft.com/office/drawing/2014/main" id="{6589BD5B-5F0A-4FFC-9DF8-41B606D5B095}"/>
              </a:ext>
            </a:extLst>
          </p:cNvPr>
          <p:cNvPicPr>
            <a:picLocks noChangeAspect="1" noChangeArrowheads="1"/>
          </p:cNvPicPr>
          <p:nvPr/>
        </p:nvPicPr>
        <p:blipFill rotWithShape="1">
          <a:blip r:embed="rId5" cstate="print">
            <a:duotone>
              <a:srgbClr val="A19A9C">
                <a:shade val="45000"/>
                <a:satMod val="135000"/>
              </a:srgbClr>
              <a:prstClr val="white"/>
            </a:duotone>
            <a:extLst>
              <a:ext uri="{28A0092B-C50C-407E-A947-70E740481C1C}">
                <a14:useLocalDpi xmlns:a14="http://schemas.microsoft.com/office/drawing/2010/main" val="0"/>
              </a:ext>
            </a:extLst>
          </a:blip>
          <a:srcRect t="14012" b="16419"/>
          <a:stretch/>
        </p:blipFill>
        <p:spPr bwMode="auto">
          <a:xfrm>
            <a:off x="10561264" y="3178785"/>
            <a:ext cx="1100982" cy="765940"/>
          </a:xfrm>
          <a:prstGeom prst="rect">
            <a:avLst/>
          </a:prstGeom>
          <a:noFill/>
          <a:extLst>
            <a:ext uri="{909E8E84-426E-40DD-AFC4-6F175D3DCCD1}">
              <a14:hiddenFill xmlns:a14="http://schemas.microsoft.com/office/drawing/2010/main">
                <a:solidFill>
                  <a:srgbClr val="FFFFFF"/>
                </a:solidFill>
              </a14:hiddenFill>
            </a:ext>
          </a:extLst>
        </p:spPr>
      </p:pic>
      <p:sp>
        <p:nvSpPr>
          <p:cNvPr id="71" name="Cloud Callout 14">
            <a:extLst>
              <a:ext uri="{FF2B5EF4-FFF2-40B4-BE49-F238E27FC236}">
                <a16:creationId xmlns:a16="http://schemas.microsoft.com/office/drawing/2014/main" id="{E979DE2C-BA24-42D4-89F1-7B20DC7101D6}"/>
              </a:ext>
            </a:extLst>
          </p:cNvPr>
          <p:cNvSpPr/>
          <p:nvPr/>
        </p:nvSpPr>
        <p:spPr>
          <a:xfrm>
            <a:off x="1642927" y="3205565"/>
            <a:ext cx="1120280" cy="659688"/>
          </a:xfrm>
          <a:prstGeom prst="cloud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SLOW</a:t>
            </a:r>
          </a:p>
        </p:txBody>
      </p:sp>
      <p:sp>
        <p:nvSpPr>
          <p:cNvPr id="72" name="Oval Callout 11">
            <a:extLst>
              <a:ext uri="{FF2B5EF4-FFF2-40B4-BE49-F238E27FC236}">
                <a16:creationId xmlns:a16="http://schemas.microsoft.com/office/drawing/2014/main" id="{16DB924C-3390-41AC-BCEE-516B72E98E51}"/>
              </a:ext>
            </a:extLst>
          </p:cNvPr>
          <p:cNvSpPr/>
          <p:nvPr/>
        </p:nvSpPr>
        <p:spPr>
          <a:xfrm>
            <a:off x="9446956" y="3184476"/>
            <a:ext cx="1100981" cy="649584"/>
          </a:xfrm>
          <a:prstGeom prst="wedgeEllipse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FAST!</a:t>
            </a:r>
          </a:p>
        </p:txBody>
      </p:sp>
    </p:spTree>
    <p:extLst>
      <p:ext uri="{BB962C8B-B14F-4D97-AF65-F5344CB8AC3E}">
        <p14:creationId xmlns:p14="http://schemas.microsoft.com/office/powerpoint/2010/main" val="15632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58F-56B7-4D45-245B-C8B1BA483F38}"/>
              </a:ext>
            </a:extLst>
          </p:cNvPr>
          <p:cNvSpPr>
            <a:spLocks noGrp="1"/>
          </p:cNvSpPr>
          <p:nvPr>
            <p:ph type="title"/>
          </p:nvPr>
        </p:nvSpPr>
        <p:spPr/>
        <p:txBody>
          <a:bodyPr/>
          <a:lstStyle/>
          <a:p>
            <a:r>
              <a:rPr lang="en-GB" dirty="0"/>
              <a:t>Emotional advertising drives effectiveness</a:t>
            </a:r>
          </a:p>
        </p:txBody>
      </p:sp>
      <p:sp>
        <p:nvSpPr>
          <p:cNvPr id="3" name="Text Placeholder 2">
            <a:extLst>
              <a:ext uri="{FF2B5EF4-FFF2-40B4-BE49-F238E27FC236}">
                <a16:creationId xmlns:a16="http://schemas.microsoft.com/office/drawing/2014/main" id="{5E6FDB93-64A2-3D7D-BA05-7131D0E9D1C7}"/>
              </a:ext>
            </a:extLst>
          </p:cNvPr>
          <p:cNvSpPr>
            <a:spLocks noGrp="1"/>
          </p:cNvSpPr>
          <p:nvPr>
            <p:ph type="body" sz="quarter" idx="15"/>
          </p:nvPr>
        </p:nvSpPr>
        <p:spPr/>
        <p:txBody>
          <a:bodyPr/>
          <a:lstStyle/>
          <a:p>
            <a:r>
              <a:rPr lang="en-GB" sz="1000" dirty="0"/>
              <a:t>Source: IPA Databank, 1998-2022 cases</a:t>
            </a:r>
          </a:p>
          <a:p>
            <a:endParaRPr lang="en-GB" dirty="0"/>
          </a:p>
        </p:txBody>
      </p:sp>
      <p:grpSp>
        <p:nvGrpSpPr>
          <p:cNvPr id="6" name="Group 5">
            <a:extLst>
              <a:ext uri="{FF2B5EF4-FFF2-40B4-BE49-F238E27FC236}">
                <a16:creationId xmlns:a16="http://schemas.microsoft.com/office/drawing/2014/main" id="{2BB42880-9A4B-046F-B686-5F3B69E3DBA5}"/>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8C0FBF80-6DF9-686C-89E4-E38C094D1F15}"/>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E5BFD7EF-856F-554D-BEF4-A635D7D91F58}"/>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FED1994D-3135-33E5-32B1-CE1C86C33246}"/>
              </a:ext>
            </a:extLst>
          </p:cNvPr>
          <p:cNvPicPr>
            <a:picLocks noChangeAspect="1"/>
          </p:cNvPicPr>
          <p:nvPr/>
        </p:nvPicPr>
        <p:blipFill>
          <a:blip r:embed="rId5"/>
          <a:stretch>
            <a:fillRect/>
          </a:stretch>
        </p:blipFill>
        <p:spPr>
          <a:xfrm>
            <a:off x="2501159" y="1188085"/>
            <a:ext cx="7189682" cy="3774583"/>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208537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C188-B7D7-04FE-2A49-91F1207716A0}"/>
              </a:ext>
            </a:extLst>
          </p:cNvPr>
          <p:cNvSpPr>
            <a:spLocks noGrp="1"/>
          </p:cNvSpPr>
          <p:nvPr>
            <p:ph type="title"/>
          </p:nvPr>
        </p:nvSpPr>
        <p:spPr/>
        <p:txBody>
          <a:bodyPr>
            <a:normAutofit/>
          </a:bodyPr>
          <a:lstStyle/>
          <a:p>
            <a:r>
              <a:rPr lang="en-GB" dirty="0"/>
              <a:t>TV is important for emotional campaigns</a:t>
            </a:r>
          </a:p>
        </p:txBody>
      </p:sp>
      <p:sp>
        <p:nvSpPr>
          <p:cNvPr id="3" name="Text Placeholder 2">
            <a:extLst>
              <a:ext uri="{FF2B5EF4-FFF2-40B4-BE49-F238E27FC236}">
                <a16:creationId xmlns:a16="http://schemas.microsoft.com/office/drawing/2014/main" id="{15E09472-0C2C-36C6-6CA8-D53D7A813E2D}"/>
              </a:ext>
            </a:extLst>
          </p:cNvPr>
          <p:cNvSpPr>
            <a:spLocks noGrp="1"/>
          </p:cNvSpPr>
          <p:nvPr>
            <p:ph type="body" sz="quarter" idx="15"/>
          </p:nvPr>
        </p:nvSpPr>
        <p:spPr/>
        <p:txBody>
          <a:bodyPr/>
          <a:lstStyle/>
          <a:p>
            <a:r>
              <a:rPr lang="en-US" dirty="0"/>
              <a:t>Source: IPA Databank, 2014-2022 cases</a:t>
            </a:r>
          </a:p>
          <a:p>
            <a:endParaRPr lang="en-GB" dirty="0"/>
          </a:p>
        </p:txBody>
      </p:sp>
      <p:grpSp>
        <p:nvGrpSpPr>
          <p:cNvPr id="6" name="Group 5">
            <a:extLst>
              <a:ext uri="{FF2B5EF4-FFF2-40B4-BE49-F238E27FC236}">
                <a16:creationId xmlns:a16="http://schemas.microsoft.com/office/drawing/2014/main" id="{862383A0-E097-9BA6-5857-4BFAAB3EA806}"/>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3B4052D2-BF01-0D73-5F31-A02C01458DC8}"/>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1CE48044-5EF7-867C-B5DE-7C8A94BC84B6}"/>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C9A1F7D0-8C4A-4D0C-BD49-34BB712FFFF7}"/>
              </a:ext>
            </a:extLst>
          </p:cNvPr>
          <p:cNvPicPr>
            <a:picLocks noChangeAspect="1"/>
          </p:cNvPicPr>
          <p:nvPr/>
        </p:nvPicPr>
        <p:blipFill>
          <a:blip r:embed="rId5"/>
          <a:stretch>
            <a:fillRect/>
          </a:stretch>
        </p:blipFill>
        <p:spPr>
          <a:xfrm>
            <a:off x="2600687" y="1188085"/>
            <a:ext cx="6882673" cy="3793818"/>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3454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E78C-359B-CE0C-B255-498E79DF8819}"/>
              </a:ext>
            </a:extLst>
          </p:cNvPr>
          <p:cNvSpPr>
            <a:spLocks noGrp="1"/>
          </p:cNvSpPr>
          <p:nvPr>
            <p:ph type="title"/>
          </p:nvPr>
        </p:nvSpPr>
        <p:spPr/>
        <p:txBody>
          <a:bodyPr/>
          <a:lstStyle/>
          <a:p>
            <a:r>
              <a:rPr lang="en-US" dirty="0"/>
              <a:t>TV boosts effectiveness of emotional campaigns</a:t>
            </a:r>
            <a:endParaRPr lang="en-GB" dirty="0"/>
          </a:p>
        </p:txBody>
      </p:sp>
      <p:sp>
        <p:nvSpPr>
          <p:cNvPr id="3" name="Text Placeholder 2">
            <a:extLst>
              <a:ext uri="{FF2B5EF4-FFF2-40B4-BE49-F238E27FC236}">
                <a16:creationId xmlns:a16="http://schemas.microsoft.com/office/drawing/2014/main" id="{39272B31-91D3-AEDB-9A2A-93D16A4BB858}"/>
              </a:ext>
            </a:extLst>
          </p:cNvPr>
          <p:cNvSpPr>
            <a:spLocks noGrp="1"/>
          </p:cNvSpPr>
          <p:nvPr>
            <p:ph type="body" sz="quarter" idx="15"/>
          </p:nvPr>
        </p:nvSpPr>
        <p:spPr/>
        <p:txBody>
          <a:bodyPr/>
          <a:lstStyle/>
          <a:p>
            <a:r>
              <a:rPr lang="en-GB" sz="1000" dirty="0"/>
              <a:t>Source: IPA Databank, 2014-2022 cases</a:t>
            </a:r>
          </a:p>
          <a:p>
            <a:endParaRPr lang="en-GB" dirty="0"/>
          </a:p>
        </p:txBody>
      </p:sp>
      <p:grpSp>
        <p:nvGrpSpPr>
          <p:cNvPr id="6" name="Group 5">
            <a:extLst>
              <a:ext uri="{FF2B5EF4-FFF2-40B4-BE49-F238E27FC236}">
                <a16:creationId xmlns:a16="http://schemas.microsoft.com/office/drawing/2014/main" id="{63CDAA15-9BD6-F31C-D019-A32E1FAC2384}"/>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358CFD86-D9D4-210A-15DC-7412324335BE}"/>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A489AB23-3BAF-5F86-A892-C2EDD971FA39}"/>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073F3059-CBA7-94CF-C5D8-05ACDC972FD0}"/>
              </a:ext>
            </a:extLst>
          </p:cNvPr>
          <p:cNvPicPr>
            <a:picLocks noChangeAspect="1"/>
          </p:cNvPicPr>
          <p:nvPr/>
        </p:nvPicPr>
        <p:blipFill>
          <a:blip r:embed="rId5"/>
          <a:stretch>
            <a:fillRect/>
          </a:stretch>
        </p:blipFill>
        <p:spPr>
          <a:xfrm>
            <a:off x="2633237" y="1188085"/>
            <a:ext cx="6817574" cy="3746020"/>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64248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F267ABB3-9ABD-4D74-A7D5-CAB7A6A6AD1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5"/>
  <p:tag name="ISPRINGCLOUDFOLDERPATH" val="Repository/Nickable Charts/Effectiveness &amp; Planning/"/>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drives emotion and fame"/>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ouse51">
    <a:dk1>
      <a:sysClr val="windowText" lastClr="000000"/>
    </a:dk1>
    <a:lt1>
      <a:sysClr val="window" lastClr="FFFFFF"/>
    </a:lt1>
    <a:dk2>
      <a:srgbClr val="77AF2B"/>
    </a:dk2>
    <a:lt2>
      <a:srgbClr val="104894"/>
    </a:lt2>
    <a:accent1>
      <a:srgbClr val="6BC9C3"/>
    </a:accent1>
    <a:accent2>
      <a:srgbClr val="A19A9C"/>
    </a:accent2>
    <a:accent3>
      <a:srgbClr val="EF8024"/>
    </a:accent3>
    <a:accent4>
      <a:srgbClr val="E3499B"/>
    </a:accent4>
    <a:accent5>
      <a:srgbClr val="EC331E"/>
    </a:accent5>
    <a:accent6>
      <a:srgbClr val="F5DB42"/>
    </a:accent6>
    <a:hlink>
      <a:srgbClr val="000000"/>
    </a:hlink>
    <a:folHlink>
      <a:srgbClr val="EC33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Widescreen</PresentationFormat>
  <Paragraphs>159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Symbol</vt:lpstr>
      <vt:lpstr>Thinkbox</vt:lpstr>
      <vt:lpstr>TV drives emotion and fame</vt:lpstr>
      <vt:lpstr>Fame and emotion generate the most sales and profit</vt:lpstr>
      <vt:lpstr>TV ads evoke emotion more than ads on other media</vt:lpstr>
      <vt:lpstr>TV ads drive the strongest popularity and success signals</vt:lpstr>
      <vt:lpstr>TV &amp; radio signal the strongest emotional trust</vt:lpstr>
      <vt:lpstr>Emotional advertising drives effectiveness</vt:lpstr>
      <vt:lpstr>TV is important for emotional campaigns</vt:lpstr>
      <vt:lpstr>TV boosts effectiveness of emotional campaigns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drives emotion and fame</dc:title>
  <dc:creator>Kate Allinson</dc:creator>
  <cp:lastModifiedBy>Nailah Uddin</cp:lastModifiedBy>
  <cp:revision>17</cp:revision>
  <dcterms:created xsi:type="dcterms:W3CDTF">2018-03-14T15:08:55Z</dcterms:created>
  <dcterms:modified xsi:type="dcterms:W3CDTF">2025-04-30T11:21:43Z</dcterms:modified>
</cp:coreProperties>
</file>