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3198" autoAdjust="0"/>
  </p:normalViewPr>
  <p:slideViewPr>
    <p:cSldViewPr snapToGrid="0">
      <p:cViewPr varScale="1">
        <p:scale>
          <a:sx n="77" d="100"/>
          <a:sy n="77" d="100"/>
        </p:scale>
        <p:origin x="1626" y="96"/>
      </p:cViewPr>
      <p:guideLst/>
    </p:cSldViewPr>
  </p:slideViewPr>
  <p:notesTextViewPr>
    <p:cViewPr>
      <p:scale>
        <a:sx n="1" d="1"/>
        <a:sy n="1" d="1"/>
      </p:scale>
      <p:origin x="0" y="-3642"/>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125E38-5A92-445A-A673-36E2E58410D8}" type="datetimeFigureOut">
              <a:rPr lang="en-GB" smtClean="0"/>
              <a:t>17/01/2023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D28C3-B0D9-407A-8748-85AC9463C654}" type="slidenum">
              <a:rPr lang="en-GB" smtClean="0"/>
              <a:t>‹#›</a:t>
            </a:fld>
            <a:endParaRPr lang="en-GB"/>
          </a:p>
        </p:txBody>
      </p:sp>
    </p:spTree>
    <p:extLst>
      <p:ext uri="{BB962C8B-B14F-4D97-AF65-F5344CB8AC3E}">
        <p14:creationId xmlns:p14="http://schemas.microsoft.com/office/powerpoint/2010/main" val="414442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spcAft>
                <a:spcPts val="1000"/>
              </a:spcAft>
            </a:pPr>
            <a:r>
              <a:rPr lang="en-GB" sz="1800" b="1" dirty="0">
                <a:effectLst/>
                <a:latin typeface="LEMON MILK"/>
                <a:ea typeface="Calibri" panose="020F0502020204030204" pitchFamily="34" charset="0"/>
                <a:cs typeface="Times New Roman" panose="02020603050405020304" pitchFamily="18" charset="0"/>
              </a:rPr>
              <a:t>Challenge</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are innovators, known for their quality and design, with a big foothold in the Pressure Washer sector and a lot of love for their Window Vacs. However, there was also a feeling that </a:t>
            </a:r>
            <a:r>
              <a:rPr lang="en-GB" sz="1800" dirty="0" err="1">
                <a:effectLst/>
                <a:latin typeface="Proxima Nova Rg"/>
                <a:ea typeface="Calibri" panose="020F0502020204030204" pitchFamily="34" charset="0"/>
                <a:cs typeface="Times New Roman" panose="02020603050405020304" pitchFamily="18" charset="0"/>
              </a:rPr>
              <a:t>Kärcher’s</a:t>
            </a:r>
            <a:r>
              <a:rPr lang="en-GB" sz="1800" dirty="0">
                <a:effectLst/>
                <a:latin typeface="Proxima Nova Rg"/>
                <a:ea typeface="Calibri" panose="020F0502020204030204" pitchFamily="34" charset="0"/>
                <a:cs typeface="Times New Roman" panose="02020603050405020304" pitchFamily="18" charset="0"/>
              </a:rPr>
              <a:t> depth of range was little known and this was an area they wanted to address.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UK had high aspirations for their direct-to-consumer business, recognising this as an area they needed to grow. As a regular TV advertiser with 20 and 30 second brand adverts, TV was not a new concept to their marketing team, but they had yet to test the waters with direct response TV advertising.</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The challenge was to drive awareness of the </a:t>
            </a: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D2C website and grow D2C sales. There were also specific objectives which were to deliver a sales to advertising ratio of 3:1 (£3 in sales revenue for every £1 spent on media) and to grow brand awareness and desirability.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b="1" dirty="0">
                <a:effectLst/>
                <a:latin typeface="LEMON MILK"/>
                <a:ea typeface="Calibri" panose="020F0502020204030204" pitchFamily="34" charset="0"/>
                <a:cs typeface="Times New Roman" panose="02020603050405020304" pitchFamily="18" charset="0"/>
              </a:rPr>
              <a:t>The TV Solution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err="1">
                <a:effectLst/>
                <a:latin typeface="Proxima Nova Rg"/>
                <a:ea typeface="Calibri" panose="020F0502020204030204" pitchFamily="34" charset="0"/>
                <a:cs typeface="Times New Roman" panose="02020603050405020304" pitchFamily="18" charset="0"/>
              </a:rPr>
              <a:t>SmartResponse</a:t>
            </a:r>
            <a:r>
              <a:rPr lang="en-GB" sz="1800" dirty="0">
                <a:effectLst/>
                <a:latin typeface="Proxima Nova Rg"/>
                <a:ea typeface="Calibri" panose="020F0502020204030204" pitchFamily="34" charset="0"/>
                <a:cs typeface="Times New Roman" panose="02020603050405020304" pitchFamily="18" charset="0"/>
              </a:rPr>
              <a:t> Media were tasked with developing </a:t>
            </a:r>
            <a:r>
              <a:rPr lang="en-GB" sz="1800" dirty="0" err="1">
                <a:effectLst/>
                <a:latin typeface="Proxima Nova Rg"/>
                <a:ea typeface="Calibri" panose="020F0502020204030204" pitchFamily="34" charset="0"/>
                <a:cs typeface="Times New Roman" panose="02020603050405020304" pitchFamily="18" charset="0"/>
              </a:rPr>
              <a:t>Kärcher’s</a:t>
            </a:r>
            <a:r>
              <a:rPr lang="en-GB" sz="1800" dirty="0">
                <a:effectLst/>
                <a:latin typeface="Proxima Nova Rg"/>
                <a:ea typeface="Calibri" panose="020F0502020204030204" pitchFamily="34" charset="0"/>
                <a:cs typeface="Times New Roman" panose="02020603050405020304" pitchFamily="18" charset="0"/>
              </a:rPr>
              <a:t> inaugural DRTV programme. With such a depth of range, </a:t>
            </a:r>
            <a:r>
              <a:rPr lang="en-GB" sz="1800" dirty="0" err="1">
                <a:effectLst/>
                <a:latin typeface="Proxima Nova Rg"/>
                <a:ea typeface="Calibri" panose="020F0502020204030204" pitchFamily="34" charset="0"/>
                <a:cs typeface="Times New Roman" panose="02020603050405020304" pitchFamily="18" charset="0"/>
              </a:rPr>
              <a:t>SmartResponse’s</a:t>
            </a:r>
            <a:r>
              <a:rPr lang="en-GB" sz="1800" dirty="0">
                <a:effectLst/>
                <a:latin typeface="Proxima Nova Rg"/>
                <a:ea typeface="Calibri" panose="020F0502020204030204" pitchFamily="34" charset="0"/>
                <a:cs typeface="Times New Roman" panose="02020603050405020304" pitchFamily="18" charset="0"/>
              </a:rPr>
              <a:t> advice was to find out as much as possible as quickly as possible about which product lines were the most responsive. The client and agency taskforce created a strategy to find the winning product lines and then to push forward with an ‘always on’ strategy with the proven winners.</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Working with </a:t>
            </a:r>
            <a:r>
              <a:rPr lang="en-GB" sz="1800" dirty="0" err="1">
                <a:effectLst/>
                <a:latin typeface="Proxima Nova Rg"/>
                <a:ea typeface="Calibri" panose="020F0502020204030204" pitchFamily="34" charset="0"/>
                <a:cs typeface="Times New Roman" panose="02020603050405020304" pitchFamily="18" charset="0"/>
              </a:rPr>
              <a:t>SmartResponse</a:t>
            </a:r>
            <a:r>
              <a:rPr lang="en-GB" sz="1800" dirty="0">
                <a:effectLst/>
                <a:latin typeface="Proxima Nova Rg"/>
                <a:ea typeface="Calibri" panose="020F0502020204030204" pitchFamily="34" charset="0"/>
                <a:cs typeface="Times New Roman" panose="02020603050405020304" pitchFamily="18" charset="0"/>
              </a:rPr>
              <a:t>, </a:t>
            </a: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selected ten different products to test with DRTV. The creative was filmed across three days in a studio setting to create an ‘as live’ format, which was then combined with </a:t>
            </a:r>
            <a:r>
              <a:rPr lang="en-GB" sz="1800" dirty="0" err="1">
                <a:effectLst/>
                <a:latin typeface="Proxima Nova Rg"/>
                <a:ea typeface="Calibri" panose="020F0502020204030204" pitchFamily="34" charset="0"/>
                <a:cs typeface="Times New Roman" panose="02020603050405020304" pitchFamily="18" charset="0"/>
              </a:rPr>
              <a:t>Kärcher’s</a:t>
            </a:r>
            <a:r>
              <a:rPr lang="en-GB" sz="1800" dirty="0">
                <a:effectLst/>
                <a:latin typeface="Proxima Nova Rg"/>
                <a:ea typeface="Calibri" panose="020F0502020204030204" pitchFamily="34" charset="0"/>
                <a:cs typeface="Times New Roman" panose="02020603050405020304" pitchFamily="18" charset="0"/>
              </a:rPr>
              <a:t> existing footage to create eight 4.5-minute advert segments, two 9-minute advert segments and two 30 second promo elements to run between the product segments. These segments were then formatted into two 30-minute infomercial shows to showcase the products and to test whether </a:t>
            </a: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was going to be as successful in DRTV as the team believed.</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b="1" dirty="0">
                <a:effectLst/>
                <a:latin typeface="Proxima Nova Rg"/>
                <a:ea typeface="Calibri" panose="020F0502020204030204" pitchFamily="34" charset="0"/>
                <a:cs typeface="Times New Roman" panose="02020603050405020304" pitchFamily="18" charset="0"/>
              </a:rPr>
              <a:t>The Plan</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The advertising first launched in 2020 with the aim of educating people about the range of products and high quality that </a:t>
            </a: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offers and engaging as many people as possible on a limited test budget.</a:t>
            </a:r>
          </a:p>
          <a:p>
            <a:pPr>
              <a:lnSpc>
                <a:spcPct val="200000"/>
              </a:lnSpc>
              <a:spcAft>
                <a:spcPts val="1000"/>
              </a:spcAft>
            </a:pPr>
            <a:r>
              <a:rPr lang="en-GB" sz="1800" dirty="0">
                <a:solidFill>
                  <a:srgbClr val="FF0000"/>
                </a:solidFill>
                <a:effectLst/>
                <a:latin typeface="Proxima Nova Rg"/>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The 30-minute longform media test was planned across a broad range of both Editorial and Shopping Channels. The majority of longform ads aired early in the morning, where the fixed costs per spot are inexpensive and was therefore the optimal time to test multiple products within the same parameters.</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The advertising drove an immediate discernible sales uplift from day one of the campaign launching. As with all DRTV campaigns, as the campaign built, so did response. Three very clear winning lines were identified (SC 3 </a:t>
            </a:r>
            <a:r>
              <a:rPr lang="en-GB" sz="1800" dirty="0" err="1">
                <a:effectLst/>
                <a:latin typeface="Proxima Nova Rg"/>
                <a:ea typeface="Calibri" panose="020F0502020204030204" pitchFamily="34" charset="0"/>
                <a:cs typeface="Times New Roman" panose="02020603050405020304" pitchFamily="18" charset="0"/>
              </a:rPr>
              <a:t>EasyFix</a:t>
            </a:r>
            <a:r>
              <a:rPr lang="en-GB" sz="1800" dirty="0">
                <a:effectLst/>
                <a:latin typeface="Proxima Nova Rg"/>
                <a:ea typeface="Calibri" panose="020F0502020204030204" pitchFamily="34" charset="0"/>
                <a:cs typeface="Times New Roman" panose="02020603050405020304" pitchFamily="18" charset="0"/>
              </a:rPr>
              <a:t>, FC 3 Cordless Premium and K 4 Premium Full Control Car &amp; Home) within ten days and these then went into the next phase, which involved a DRTV campaign of 180-second spots. These three-minute ads continued for the remainder of 2020, through 2021, 2022 and into 2023.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The continued programme of the three-minute DRTV campaigns were planned to reach the desired audience depending on the product being advertised.  </a:t>
            </a:r>
            <a:r>
              <a:rPr lang="en-GB" sz="1800" dirty="0" err="1">
                <a:effectLst/>
                <a:latin typeface="Proxima Nova Rg"/>
                <a:ea typeface="Calibri" panose="020F0502020204030204" pitchFamily="34" charset="0"/>
                <a:cs typeface="Times New Roman" panose="02020603050405020304" pitchFamily="18" charset="0"/>
              </a:rPr>
              <a:t>Kärcher’s</a:t>
            </a:r>
            <a:r>
              <a:rPr lang="en-GB" sz="1800" dirty="0">
                <a:effectLst/>
                <a:latin typeface="Proxima Nova Rg"/>
                <a:ea typeface="Calibri" panose="020F0502020204030204" pitchFamily="34" charset="0"/>
                <a:cs typeface="Times New Roman" panose="02020603050405020304" pitchFamily="18" charset="0"/>
              </a:rPr>
              <a:t> product range targets a wide variety of audiences, so stations were selected based on this. The spots were placed in daytime only, as this was the </a:t>
            </a:r>
            <a:r>
              <a:rPr lang="en-GB" sz="1800" dirty="0" err="1">
                <a:effectLst/>
                <a:latin typeface="Proxima Nova Rg"/>
                <a:ea typeface="Calibri" panose="020F0502020204030204" pitchFamily="34" charset="0"/>
                <a:cs typeface="Times New Roman" panose="02020603050405020304" pitchFamily="18" charset="0"/>
              </a:rPr>
              <a:t>timeband</a:t>
            </a:r>
            <a:r>
              <a:rPr lang="en-GB" sz="1800" dirty="0">
                <a:effectLst/>
                <a:latin typeface="Proxima Nova Rg"/>
                <a:ea typeface="Calibri" panose="020F0502020204030204" pitchFamily="34" charset="0"/>
                <a:cs typeface="Times New Roman" panose="02020603050405020304" pitchFamily="18" charset="0"/>
              </a:rPr>
              <a:t> that had been proven to deliver the optimum return on investment.  An average monthly weighting was in the region of 80 TVRs across two product campaigns.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 </a:t>
            </a:r>
          </a:p>
          <a:p>
            <a:pPr>
              <a:lnSpc>
                <a:spcPct val="200000"/>
              </a:lnSpc>
              <a:spcAft>
                <a:spcPts val="1000"/>
              </a:spcAft>
            </a:pPr>
            <a:r>
              <a:rPr lang="en-GB" sz="1800" dirty="0">
                <a:effectLst/>
                <a:latin typeface="Proxima Nova Rg"/>
                <a:ea typeface="Calibri" panose="020F0502020204030204" pitchFamily="34" charset="0"/>
                <a:cs typeface="Times New Roman" panose="02020603050405020304" pitchFamily="18" charset="0"/>
              </a:rPr>
              <a:t>Campaigns were continually optimised by day of week, upweighting key times within the month (e.g. around payday) and by TV channel. All optimisations were analysed and proven to have a pronounced effect on the client’s ROI, whilst also delivering longer terms benefits of brand awareness and affinity.</a:t>
            </a:r>
          </a:p>
          <a:p>
            <a:pPr>
              <a:lnSpc>
                <a:spcPct val="200000"/>
              </a:lnSpc>
              <a:spcAft>
                <a:spcPts val="1000"/>
              </a:spcAft>
            </a:pPr>
            <a:r>
              <a:rPr lang="en-GB" sz="1800" b="1" dirty="0">
                <a:effectLst/>
                <a:latin typeface="LEMON MILK"/>
                <a:ea typeface="Calibri" panose="020F0502020204030204" pitchFamily="34" charset="0"/>
                <a:cs typeface="Times New Roman" panose="02020603050405020304" pitchFamily="18" charset="0"/>
              </a:rPr>
              <a:t> </a:t>
            </a:r>
            <a:endParaRPr lang="en-GB" sz="1800" dirty="0">
              <a:effectLst/>
              <a:latin typeface="Proxima Nova Rg"/>
              <a:ea typeface="Calibri" panose="020F0502020204030204" pitchFamily="34" charset="0"/>
              <a:cs typeface="Times New Roman" panose="02020603050405020304" pitchFamily="18" charset="0"/>
            </a:endParaRPr>
          </a:p>
          <a:p>
            <a:pPr>
              <a:lnSpc>
                <a:spcPct val="200000"/>
              </a:lnSpc>
              <a:spcAft>
                <a:spcPts val="1000"/>
              </a:spcAft>
            </a:pPr>
            <a:r>
              <a:rPr lang="en-GB" sz="1800" b="1" dirty="0">
                <a:effectLst/>
                <a:latin typeface="LEMON MILK"/>
                <a:ea typeface="Calibri" panose="020F0502020204030204" pitchFamily="34" charset="0"/>
                <a:cs typeface="Times New Roman" panose="02020603050405020304" pitchFamily="18" charset="0"/>
              </a:rPr>
              <a:t>Results</a:t>
            </a:r>
            <a:endParaRPr lang="en-GB" sz="1800" dirty="0">
              <a:effectLst/>
              <a:latin typeface="Proxima Nova Rg"/>
              <a:ea typeface="Calibri" panose="020F0502020204030204" pitchFamily="34" charset="0"/>
              <a:cs typeface="Times New Roman" panose="02020603050405020304" pitchFamily="18" charset="0"/>
            </a:endParaRP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increased their whole online D2C business by 400% in sales in the first year of running Direct Response TV advertising, very much aided by the unusual Covid19 lockdown and shift in working from home lifestyles</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have continued to see D2C growth on 2020, in both 2021 and 2022</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a:effectLst/>
                <a:latin typeface="Proxima Nova Rg"/>
                <a:ea typeface="Calibri" panose="020F0502020204030204" pitchFamily="34" charset="0"/>
                <a:cs typeface="Times New Roman" panose="02020603050405020304" pitchFamily="18" charset="0"/>
              </a:rPr>
              <a:t>DRTV campaigns continue to perform very well for </a:t>
            </a: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despite a challenging economic environment, with Dec ‘22/Jan ’23 campaigns delivering a 313% increase in Daily Sales Revenue for the advertised products during this key sales period, a 71% improvement in Conversion Rate and a Peak Sales Revenue vs. Advertising Investment Ratio of 10:1</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a:effectLst/>
                <a:latin typeface="Proxima Nova Rg"/>
                <a:ea typeface="Calibri" panose="020F0502020204030204" pitchFamily="34" charset="0"/>
                <a:cs typeface="Times New Roman" panose="02020603050405020304" pitchFamily="18" charset="0"/>
              </a:rPr>
              <a:t>The campaign created significant search volumes and improved traffic to their D2C website dramatically</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a:effectLst/>
                <a:latin typeface="Proxima Nova Rg"/>
                <a:ea typeface="Calibri" panose="020F0502020204030204" pitchFamily="34" charset="0"/>
                <a:cs typeface="Times New Roman" panose="02020603050405020304" pitchFamily="18" charset="0"/>
              </a:rPr>
              <a:t>DRTV products account for a significant proportion of the overall web sales</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a:effectLst/>
                <a:latin typeface="Proxima Nova Rg"/>
                <a:ea typeface="Calibri" panose="020F0502020204030204" pitchFamily="34" charset="0"/>
                <a:cs typeface="Times New Roman" panose="02020603050405020304" pitchFamily="18" charset="0"/>
              </a:rPr>
              <a:t>There was a halo effect of TV seen across other products and in an uplift of retail sales</a:t>
            </a:r>
          </a:p>
          <a:p>
            <a:pPr marL="342900" lvl="0" indent="-342900">
              <a:lnSpc>
                <a:spcPct val="200000"/>
              </a:lnSpc>
              <a:spcAft>
                <a:spcPts val="1000"/>
              </a:spcAft>
              <a:buSzPts val="1000"/>
              <a:buFont typeface="Symbol" panose="05050102010706020507" pitchFamily="18" charset="2"/>
              <a:buChar char=""/>
              <a:tabLst>
                <a:tab pos="457200" algn="l"/>
              </a:tabLst>
            </a:pPr>
            <a:r>
              <a:rPr lang="en-GB" sz="1800" dirty="0" err="1">
                <a:effectLst/>
                <a:latin typeface="Proxima Nova Rg"/>
                <a:ea typeface="Calibri" panose="020F0502020204030204" pitchFamily="34" charset="0"/>
                <a:cs typeface="Times New Roman" panose="02020603050405020304" pitchFamily="18" charset="0"/>
              </a:rPr>
              <a:t>Kärcher</a:t>
            </a:r>
            <a:r>
              <a:rPr lang="en-GB" sz="1800" dirty="0">
                <a:effectLst/>
                <a:latin typeface="Proxima Nova Rg"/>
                <a:ea typeface="Calibri" panose="020F0502020204030204" pitchFamily="34" charset="0"/>
                <a:cs typeface="Times New Roman" panose="02020603050405020304" pitchFamily="18" charset="0"/>
              </a:rPr>
              <a:t> have seen some incredible results from DRTV, the top response drivers delivering Sales to Advertising ratios of 25:1 at the peak</a:t>
            </a:r>
          </a:p>
          <a:p>
            <a:pPr marL="457200">
              <a:lnSpc>
                <a:spcPct val="200000"/>
              </a:lnSpc>
              <a:spcAft>
                <a:spcPts val="1000"/>
              </a:spcAft>
            </a:pPr>
            <a:r>
              <a:rPr lang="en-GB" sz="1800">
                <a:effectLst/>
                <a:latin typeface="Proxima Nova Rg"/>
                <a:ea typeface="Calibri" panose="020F0502020204030204" pitchFamily="34" charset="0"/>
                <a:cs typeface="Times New Roman" panose="02020603050405020304" pitchFamily="18" charset="0"/>
              </a:rPr>
              <a:t> </a:t>
            </a:r>
          </a:p>
          <a:p>
            <a:endParaRPr lang="en-GB"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2709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324873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657324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060713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0959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651395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42841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969241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94248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77131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81516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13921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7802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51739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37836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488080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41159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297022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771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17/01/2023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53554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34738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17/01/2023</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051266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17/01/2023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774925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00654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17/01/2023</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63935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02940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17/01/2023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75140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3032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658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4182459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101489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17/01/2023</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2690165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CC4CB-9AFD-4B62-86CF-948A36CBFF28}"/>
              </a:ext>
            </a:extLst>
          </p:cNvPr>
          <p:cNvSpPr>
            <a:spLocks noGrp="1"/>
          </p:cNvSpPr>
          <p:nvPr>
            <p:ph type="title"/>
          </p:nvPr>
        </p:nvSpPr>
        <p:spPr>
          <a:xfrm>
            <a:off x="371475" y="359944"/>
            <a:ext cx="4711077" cy="1021181"/>
          </a:xfrm>
        </p:spPr>
        <p:txBody>
          <a:bodyPr>
            <a:normAutofit fontScale="90000"/>
          </a:bodyPr>
          <a:lstStyle/>
          <a:p>
            <a:r>
              <a:rPr lang="en-GB" dirty="0" err="1">
                <a:solidFill>
                  <a:schemeClr val="accent6"/>
                </a:solidFill>
              </a:rPr>
              <a:t>Kärcher’s</a:t>
            </a:r>
            <a:r>
              <a:rPr lang="en-GB" dirty="0">
                <a:solidFill>
                  <a:schemeClr val="accent6"/>
                </a:solidFill>
              </a:rPr>
              <a:t> DRTV business – success upon success</a:t>
            </a:r>
            <a:br>
              <a:rPr lang="en-GB" dirty="0"/>
            </a:br>
            <a:endParaRPr lang="en-GB" dirty="0"/>
          </a:p>
        </p:txBody>
      </p:sp>
      <p:sp>
        <p:nvSpPr>
          <p:cNvPr id="3" name="Text Placeholder 2">
            <a:extLst>
              <a:ext uri="{FF2B5EF4-FFF2-40B4-BE49-F238E27FC236}">
                <a16:creationId xmlns:a16="http://schemas.microsoft.com/office/drawing/2014/main" id="{C7F03FE9-788F-48F6-A76A-FE7BFB7A54D5}"/>
              </a:ext>
            </a:extLst>
          </p:cNvPr>
          <p:cNvSpPr>
            <a:spLocks noGrp="1"/>
          </p:cNvSpPr>
          <p:nvPr>
            <p:ph type="body" sz="quarter" idx="13"/>
          </p:nvPr>
        </p:nvSpPr>
        <p:spPr>
          <a:xfrm>
            <a:off x="386850" y="1752600"/>
            <a:ext cx="4982818" cy="4257675"/>
          </a:xfrm>
        </p:spPr>
        <p:txBody>
          <a:bodyPr>
            <a:normAutofit/>
          </a:bodyPr>
          <a:lstStyle/>
          <a:p>
            <a:r>
              <a:rPr lang="en-GB" sz="1500" u="sng" dirty="0"/>
              <a:t>Challenge</a:t>
            </a:r>
          </a:p>
          <a:p>
            <a:pPr marL="285750" lvl="0" indent="-285750">
              <a:buFont typeface="Arial" panose="020B0604020202020204" pitchFamily="34" charset="0"/>
              <a:buChar char="•"/>
            </a:pPr>
            <a:r>
              <a:rPr lang="en-GB" sz="1500" dirty="0" err="1"/>
              <a:t>Kärcher</a:t>
            </a:r>
            <a:r>
              <a:rPr lang="en-GB" sz="1500" dirty="0"/>
              <a:t> wanted to drive their direct to consumer business in the UK and showcase the range of products they offer</a:t>
            </a:r>
          </a:p>
          <a:p>
            <a:r>
              <a:rPr lang="en-GB" sz="1500" u="sng" dirty="0"/>
              <a:t>Solution</a:t>
            </a:r>
          </a:p>
          <a:p>
            <a:pPr marL="285750" indent="-285750">
              <a:buFont typeface="Arial" panose="020B0604020202020204" pitchFamily="34" charset="0"/>
              <a:buChar char="•"/>
            </a:pPr>
            <a:r>
              <a:rPr lang="en-GB" sz="1500" dirty="0" err="1"/>
              <a:t>SmartResponse</a:t>
            </a:r>
            <a:r>
              <a:rPr lang="en-GB" sz="1500" dirty="0"/>
              <a:t> Media recommended DRTV</a:t>
            </a:r>
          </a:p>
          <a:p>
            <a:pPr marL="285750" indent="-285750">
              <a:buFont typeface="Arial" panose="020B0604020202020204" pitchFamily="34" charset="0"/>
              <a:buChar char="•"/>
            </a:pPr>
            <a:r>
              <a:rPr lang="en-GB" sz="1500" dirty="0"/>
              <a:t>They began with a 30-minute infomercial and once they saw which products were most responsive, they created 3-minute TV ads for the top three products </a:t>
            </a:r>
          </a:p>
          <a:p>
            <a:r>
              <a:rPr lang="en-GB" sz="1500" u="sng" dirty="0"/>
              <a:t>Results</a:t>
            </a:r>
          </a:p>
          <a:p>
            <a:pPr marL="285750" indent="-285750">
              <a:buFont typeface="Arial" panose="020B0604020202020204" pitchFamily="34" charset="0"/>
              <a:buChar char="•"/>
            </a:pPr>
            <a:r>
              <a:rPr lang="en-GB" sz="1500" dirty="0" err="1"/>
              <a:t>Kärcher</a:t>
            </a:r>
            <a:r>
              <a:rPr lang="en-GB" sz="1500" dirty="0"/>
              <a:t> increased their D2C business by 400%</a:t>
            </a:r>
          </a:p>
          <a:p>
            <a:pPr marL="285750" indent="-285750">
              <a:buFont typeface="Arial" panose="020B0604020202020204" pitchFamily="34" charset="0"/>
              <a:buChar char="•"/>
            </a:pPr>
            <a:r>
              <a:rPr lang="en-GB" sz="1500" dirty="0"/>
              <a:t>313% increase in daily sales revenue</a:t>
            </a:r>
          </a:p>
          <a:p>
            <a:pPr marL="285750" indent="-285750">
              <a:buFont typeface="Arial" panose="020B0604020202020204" pitchFamily="34" charset="0"/>
              <a:buChar char="•"/>
            </a:pPr>
            <a:r>
              <a:rPr lang="en-GB" sz="1500" dirty="0"/>
              <a:t>71% improvement in conversion rate</a:t>
            </a:r>
          </a:p>
          <a:p>
            <a:pPr marL="285750" indent="-285750">
              <a:buFont typeface="Arial" panose="020B0604020202020204" pitchFamily="34" charset="0"/>
              <a:buChar char="•"/>
            </a:pPr>
            <a:endParaRPr lang="en-GB" sz="1400" dirty="0"/>
          </a:p>
        </p:txBody>
      </p:sp>
      <p:pic>
        <p:nvPicPr>
          <p:cNvPr id="7" name="Picture Placeholder 6" descr="A person standing in a room&#10;&#10;Description automatically generated with low confidence">
            <a:extLst>
              <a:ext uri="{FF2B5EF4-FFF2-40B4-BE49-F238E27FC236}">
                <a16:creationId xmlns:a16="http://schemas.microsoft.com/office/drawing/2014/main" id="{26E69230-F194-5A7F-0F46-4C38108DDE0D}"/>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13566" b="13566"/>
          <a:stretch>
            <a:fillRect/>
          </a:stretch>
        </p:blipFill>
        <p:spPr/>
      </p:pic>
      <p:pic>
        <p:nvPicPr>
          <p:cNvPr id="11" name="Picture 4">
            <a:extLst>
              <a:ext uri="{FF2B5EF4-FFF2-40B4-BE49-F238E27FC236}">
                <a16:creationId xmlns:a16="http://schemas.microsoft.com/office/drawing/2014/main" id="{F60334D7-4602-32BC-D790-6D72C6968E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85817" y="305278"/>
            <a:ext cx="2980496" cy="107584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Smart Response |">
            <a:extLst>
              <a:ext uri="{FF2B5EF4-FFF2-40B4-BE49-F238E27FC236}">
                <a16:creationId xmlns:a16="http://schemas.microsoft.com/office/drawing/2014/main" id="{3BEF60A3-A421-3508-B84F-60CA8DD076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69578" y="359944"/>
            <a:ext cx="1633730" cy="786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2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939</Words>
  <Application>Microsoft Office PowerPoint</Application>
  <PresentationFormat>Widescreen</PresentationFormat>
  <Paragraphs>43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LEMON MILK</vt:lpstr>
      <vt:lpstr>Proxima Nova Rg</vt:lpstr>
      <vt:lpstr>Symbol</vt:lpstr>
      <vt:lpstr>Thinkbox_Red</vt:lpstr>
      <vt:lpstr>Kärcher’s DRTV business – success upon success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Fred. Olsen – Cruising up the awareness rankings</dc:title>
  <dc:creator>Sam Olive</dc:creator>
  <cp:lastModifiedBy>Zoe</cp:lastModifiedBy>
  <cp:revision>13</cp:revision>
  <dcterms:created xsi:type="dcterms:W3CDTF">2020-01-24T16:35:16Z</dcterms:created>
  <dcterms:modified xsi:type="dcterms:W3CDTF">2023-01-17T17:22:32Z</dcterms:modified>
</cp:coreProperties>
</file>