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3.xml" ContentType="application/vnd.openxmlformats-officedocument.them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heme/theme4.xml" ContentType="application/vnd.openxmlformats-officedocument.theme+xml"/>
  <Override PartName="/ppt/tags/tag9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ags/tag93.xml" ContentType="application/vnd.openxmlformats-officedocument.presentationml.tags+xml"/>
  <Override PartName="/ppt/notesSlides/notesSlide4.xml" ContentType="application/vnd.openxmlformats-officedocument.presentationml.notesSlide+xml"/>
  <Override PartName="/ppt/tags/tag9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notesSlides/notesSlide8.xml" ContentType="application/vnd.openxmlformats-officedocument.presentationml.notesSlide+xml"/>
  <Override PartName="/ppt/charts/chart5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  <p:sldMasterId id="2147483721" r:id="rId3"/>
  </p:sldMasterIdLst>
  <p:notesMasterIdLst>
    <p:notesMasterId r:id="rId12"/>
  </p:notesMasterIdLst>
  <p:sldIdLst>
    <p:sldId id="379" r:id="rId4"/>
    <p:sldId id="2147482545" r:id="rId5"/>
    <p:sldId id="2147482546" r:id="rId6"/>
    <p:sldId id="2147482540" r:id="rId7"/>
    <p:sldId id="2147482544" r:id="rId8"/>
    <p:sldId id="2147482345" r:id="rId9"/>
    <p:sldId id="2147482539" r:id="rId10"/>
    <p:sldId id="2147482343" r:id="rId11"/>
  </p:sldIdLst>
  <p:sldSz cx="12192000" cy="6858000"/>
  <p:notesSz cx="6858000" cy="9144000"/>
  <p:custDataLst>
    <p:tags r:id="rId1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9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79198" autoAdjust="0"/>
  </p:normalViewPr>
  <p:slideViewPr>
    <p:cSldViewPr snapToGrid="0">
      <p:cViewPr varScale="1">
        <p:scale>
          <a:sx n="59" d="100"/>
          <a:sy n="59" d="100"/>
        </p:scale>
        <p:origin x="90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gs" Target="tags/tag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581E-2"/>
          <c:y val="5.5679800000000002E-2"/>
          <c:w val="0.98094199999999998"/>
          <c:h val="0.85092800000000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051-4831-8AFF-E52700A3BAC6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1-4831-8AFF-E52700A3BAC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51-4831-8AFF-E52700A3BAC6}"/>
                </c:ext>
              </c:extLst>
            </c:dLbl>
            <c:dLbl>
              <c:idx val="2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51-4831-8AFF-E52700A3BA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Broadcaster</c:v>
                </c:pt>
                <c:pt idx="1">
                  <c:v>SVOD/AVOD</c:v>
                </c:pt>
                <c:pt idx="2">
                  <c:v>Video-sharing</c:v>
                </c:pt>
                <c:pt idx="3">
                  <c:v>Total Identified Viewing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156.44999999999999</c:v>
                </c:pt>
                <c:pt idx="2">
                  <c:v>199.39999999999998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D-45CF-8F94-015AA72578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 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B976-4C07-BE89-ACCD75EE9F2A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4A07-441B-815D-ED51C3376388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A07-441B-815D-ED51C337638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A07-441B-815D-ED51C337638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C91E5A7-45DD-49C4-90D3-7C65B4ED0EE7}" type="CELLRANGE">
                      <a:rPr lang="en-US"/>
                      <a:pPr/>
                      <a:t>[CELLRANGE]</a:t>
                    </a:fld>
                    <a:endParaRPr lang="en-GB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B976-4C07-BE89-ACCD75EE9F2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Broadcaster</c:v>
                </c:pt>
                <c:pt idx="1">
                  <c:v>SVOD/AVOD</c:v>
                </c:pt>
                <c:pt idx="2">
                  <c:v>Video-sharing</c:v>
                </c:pt>
                <c:pt idx="3">
                  <c:v>Total Identified Viewing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153.25</c:v>
                </c:pt>
                <c:pt idx="1">
                  <c:v>37.816666666666663</c:v>
                </c:pt>
                <c:pt idx="2">
                  <c:v>16.733333333333334</c:v>
                </c:pt>
                <c:pt idx="3">
                  <c:v>207.8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Sheet1!$C$7:$C$10</c15:f>
                <c15:dlblRangeCache>
                  <c:ptCount val="4"/>
                  <c:pt idx="0">
                    <c:v>98%</c:v>
                  </c:pt>
                  <c:pt idx="1">
                    <c:v>88%</c:v>
                  </c:pt>
                  <c:pt idx="2">
                    <c:v>35%</c:v>
                  </c:pt>
                  <c:pt idx="3">
                    <c:v>84%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1-260D-45CF-8F94-015AA72578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PCs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8E424329-E6B6-445C-A0C3-EF4438FEAAD4}" type="CELLREF">
                      <a:rPr lang="en-US" smtClean="0"/>
                      <a:pPr/>
                      <a:t>[CELLREF]</a:t>
                    </a:fld>
                    <a:endParaRPr lang="en-GB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{8E424329-E6B6-445C-A0C3-EF4438FEAAD4}</c15:txfldGUID>
                      <c15:f>Sheet1!$D$10</c15:f>
                      <c15:dlblFieldTableCache>
                        <c:ptCount val="1"/>
                        <c:pt idx="0">
                          <c:v>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4A07-441B-815D-ED51C3376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Broadcaster</c:v>
                </c:pt>
                <c:pt idx="1">
                  <c:v>SVOD/AVOD</c:v>
                </c:pt>
                <c:pt idx="2">
                  <c:v>Video-sharing</c:v>
                </c:pt>
                <c:pt idx="3">
                  <c:v>Total Identified Viewing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0.9</c:v>
                </c:pt>
                <c:pt idx="1">
                  <c:v>1.9000000000000001</c:v>
                </c:pt>
                <c:pt idx="2">
                  <c:v>6.6333333333333329</c:v>
                </c:pt>
                <c:pt idx="3">
                  <c:v>9.4333333333333336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0D-45CF-8F94-015AA72578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Tablets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layout>
                <c:manualLayout>
                  <c:x val="0"/>
                  <c:y val="9.3424826376543365E-3"/>
                </c:manualLayout>
              </c:layout>
              <c:tx>
                <c:rich>
                  <a:bodyPr/>
                  <a:lstStyle/>
                  <a:p>
                    <a:fld id="{5F0F8232-CA65-4D0F-B050-6C10D2FCE033}" type="CELLREF">
                      <a:rPr lang="en-US" smtClean="0"/>
                      <a:pPr/>
                      <a:t>[CELLREF]</a:t>
                    </a:fld>
                    <a:endParaRPr lang="en-GB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{5F0F8232-CA65-4D0F-B050-6C10D2FCE033}</c15:txfldGUID>
                      <c15:f>Sheet1!$E$10</c15:f>
                      <c15:dlblFieldTableCache>
                        <c:ptCount val="1"/>
                        <c:pt idx="0">
                          <c:v>3%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4A07-441B-815D-ED51C3376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Broadcaster</c:v>
                </c:pt>
                <c:pt idx="1">
                  <c:v>SVOD/AVOD</c:v>
                </c:pt>
                <c:pt idx="2">
                  <c:v>Video-sharing</c:v>
                </c:pt>
                <c:pt idx="3">
                  <c:v>Total Identified Viewing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0">
                  <c:v>1.2333333333333334</c:v>
                </c:pt>
                <c:pt idx="1">
                  <c:v>1.5</c:v>
                </c:pt>
                <c:pt idx="2">
                  <c:v>3.5</c:v>
                </c:pt>
                <c:pt idx="3">
                  <c:v>6.2333333333333334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0D-45CF-8F94-015AA72578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Smartphones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ABBD8001-E37E-4E11-B28D-7B02AA73DA8B}" type="CELLREF">
                      <a:rPr lang="en-US" smtClean="0"/>
                      <a:pPr/>
                      <a:t>[CELLREF]</a:t>
                    </a:fld>
                    <a:endParaRPr lang="en-GB"/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{ABBD8001-E37E-4E11-B28D-7B02AA73DA8B}</c15:txfldGUID>
                      <c15:f>Sheet1!$F$10</c15:f>
                      <c15:dlblFieldTableCache>
                        <c:ptCount val="1"/>
                        <c:pt idx="0">
                          <c:v>9%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B-4A07-441B-815D-ED51C337638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Broadcaster</c:v>
                </c:pt>
                <c:pt idx="1">
                  <c:v>SVOD/AVOD</c:v>
                </c:pt>
                <c:pt idx="2">
                  <c:v>Video-sharing</c:v>
                </c:pt>
                <c:pt idx="3">
                  <c:v>Total Identified Viewing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0">
                  <c:v>1.0666666666666667</c:v>
                </c:pt>
                <c:pt idx="1">
                  <c:v>1.7333333333333334</c:v>
                </c:pt>
                <c:pt idx="2">
                  <c:v>20.283333333333331</c:v>
                </c:pt>
                <c:pt idx="3">
                  <c:v>23.083333333333332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0D-45CF-8F94-015AA72578F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270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ax val="280"/>
          <c:min val="0"/>
        </c:scaling>
        <c:delete val="0"/>
        <c:axPos val="l"/>
        <c:numFmt formatCode="&quot; &quot;;&quot; &quot;;&quot; &quot;" sourceLinked="0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34552"/>
        <c:crosses val="autoZero"/>
        <c:crossBetween val="between"/>
        <c:majorUnit val="46.666699999999999"/>
        <c:minorUnit val="23.33330000000000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40581E-2"/>
          <c:y val="5.5679800000000002E-2"/>
          <c:w val="0.98094199999999998"/>
          <c:h val="0.8509280000000000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051-4831-8AFF-E52700A3BAC6}"/>
              </c:ext>
            </c:extLst>
          </c:dPt>
          <c:dPt>
            <c:idx val="2"/>
            <c:invertIfNegative val="0"/>
            <c:bubble3D val="0"/>
            <c:spPr>
              <a:noFill/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051-4831-8AFF-E52700A3BAC6}"/>
              </c:ext>
            </c:extLst>
          </c:dPt>
          <c:cat>
            <c:strRef>
              <c:f>Sheet1!$A$2:$A$5</c:f>
              <c:strCache>
                <c:ptCount val="4"/>
                <c:pt idx="0">
                  <c:v>Total Broadcaster</c:v>
                </c:pt>
                <c:pt idx="1">
                  <c:v>Total SVOD/AVOD</c:v>
                </c:pt>
                <c:pt idx="2">
                  <c:v>Total Video-sharing</c:v>
                </c:pt>
                <c:pt idx="3">
                  <c:v>Total Identified</c:v>
                </c:pt>
              </c:strCache>
            </c:strRef>
          </c:cat>
          <c:val>
            <c:numRef>
              <c:f>Sheet1!$B$2:$B$5</c:f>
              <c:numCache>
                <c:formatCode>0.00</c:formatCode>
                <c:ptCount val="4"/>
                <c:pt idx="0" formatCode="General">
                  <c:v>0</c:v>
                </c:pt>
                <c:pt idx="1">
                  <c:v>43.283333333333331</c:v>
                </c:pt>
                <c:pt idx="2">
                  <c:v>98.316666666666649</c:v>
                </c:pt>
                <c:pt idx="3" formatCode="General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60D-45CF-8F94-015AA72578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TV set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88B61004-E9DF-4AA5-ADE3-CBF6044368EE}" type="CELLREF">
                      <a:rPr lang="en-US" smtClean="0"/>
                      <a:pPr/>
                      <a:t>[CELLREF]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{88B61004-E9DF-4AA5-ADE3-CBF6044368EE}</c15:txfldGUID>
                      <c15:f>Sheet1!$C$7</c15:f>
                      <c15:dlblFieldTableCache>
                        <c:ptCount val="1"/>
                        <c:pt idx="0">
                          <c:v>62%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4-20AD-4D43-A2E2-56BC7FC63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Broadcaster</c:v>
                </c:pt>
                <c:pt idx="1">
                  <c:v>Total SVOD/AVOD</c:v>
                </c:pt>
                <c:pt idx="2">
                  <c:v>Total Video-sharing</c:v>
                </c:pt>
                <c:pt idx="3">
                  <c:v>Total Identified</c:v>
                </c:pt>
              </c:strCache>
            </c:strRef>
          </c:cat>
          <c:val>
            <c:numRef>
              <c:f>Sheet1!$C$2:$C$5</c:f>
              <c:numCache>
                <c:formatCode>0.00</c:formatCode>
                <c:ptCount val="4"/>
                <c:pt idx="0">
                  <c:v>40.383333333333333</c:v>
                </c:pt>
                <c:pt idx="1">
                  <c:v>45.883333333333333</c:v>
                </c:pt>
                <c:pt idx="2">
                  <c:v>20.866666666666667</c:v>
                </c:pt>
                <c:pt idx="3">
                  <c:v>107.13333333333333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60D-45CF-8F94-015AA72578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PCs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06EB2B0D-A093-4E29-B920-1315EED4399F}" type="CELLREF">
                      <a:rPr lang="en-US" smtClean="0"/>
                      <a:pPr/>
                      <a:t>[CELLREF]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{06EB2B0D-A093-4E29-B920-1315EED4399F}</c15:txfldGUID>
                      <c15:f>Sheet1!$D$7</c15:f>
                      <c15:dlblFieldTableCache>
                        <c:ptCount val="1"/>
                        <c:pt idx="0">
                          <c:v>10%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5-20AD-4D43-A2E2-56BC7FC63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Broadcaster</c:v>
                </c:pt>
                <c:pt idx="1">
                  <c:v>Total SVOD/AVOD</c:v>
                </c:pt>
                <c:pt idx="2">
                  <c:v>Total Video-sharing</c:v>
                </c:pt>
                <c:pt idx="3">
                  <c:v>Total Identified</c:v>
                </c:pt>
              </c:strCache>
            </c:strRef>
          </c:cat>
          <c:val>
            <c:numRef>
              <c:f>Sheet1!$D$2:$D$5</c:f>
              <c:numCache>
                <c:formatCode>0.00</c:formatCode>
                <c:ptCount val="4"/>
                <c:pt idx="0">
                  <c:v>1</c:v>
                </c:pt>
                <c:pt idx="1">
                  <c:v>3.8000000000000003</c:v>
                </c:pt>
                <c:pt idx="2">
                  <c:v>12.233333333333333</c:v>
                </c:pt>
                <c:pt idx="3">
                  <c:v>17.033333333333331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60D-45CF-8F94-015AA72578F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Tablets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0AD-4D43-A2E2-56BC7FC63FD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AD-4D43-A2E2-56BC7FC63FD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0AD-4D43-A2E2-56BC7FC63FD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AB79913-15F2-4639-9488-1294DE9D6937}" type="CELLREF">
                      <a:rPr lang="en-US" smtClean="0"/>
                      <a:pPr/>
                      <a:t>[CELLREF]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{3AB79913-15F2-4639-9488-1294DE9D6937}</c15:txfldGUID>
                      <c15:f>Sheet1!$E$7</c15:f>
                      <c15:dlblFieldTableCache>
                        <c:ptCount val="1"/>
                        <c:pt idx="0">
                          <c:v>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9-20AD-4D43-A2E2-56BC7FC63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Broadcaster</c:v>
                </c:pt>
                <c:pt idx="1">
                  <c:v>Total SVOD/AVOD</c:v>
                </c:pt>
                <c:pt idx="2">
                  <c:v>Total Video-sharing</c:v>
                </c:pt>
                <c:pt idx="3">
                  <c:v>Total Identified</c:v>
                </c:pt>
              </c:strCache>
            </c:strRef>
          </c:cat>
          <c:val>
            <c:numRef>
              <c:f>Sheet1!$E$2:$E$5</c:f>
              <c:numCache>
                <c:formatCode>0.00</c:formatCode>
                <c:ptCount val="4"/>
                <c:pt idx="0">
                  <c:v>0.71666666666666667</c:v>
                </c:pt>
                <c:pt idx="1">
                  <c:v>2.35</c:v>
                </c:pt>
                <c:pt idx="2">
                  <c:v>3.5</c:v>
                </c:pt>
                <c:pt idx="3">
                  <c:v>6.5666666666666664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60D-45CF-8F94-015AA72578F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Smartphones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>
              <a:outerShdw blurRad="38100" dist="23000" dir="5400000" algn="tl">
                <a:srgbClr val="000000">
                  <a:alpha val="35000"/>
                </a:srgbClr>
              </a:outerShdw>
            </a:effectLst>
          </c:spPr>
          <c:invertIfNegative val="0"/>
          <c:dLbls>
            <c:dLbl>
              <c:idx val="3"/>
              <c:tx>
                <c:rich>
                  <a:bodyPr/>
                  <a:lstStyle/>
                  <a:p>
                    <a:fld id="{028DDF66-1E01-4A57-9F0F-97D496EA6B52}" type="CELLREF">
                      <a:rPr lang="en-US" smtClean="0"/>
                      <a:pPr/>
                      <a:t>[CELLREF]</a:t>
                    </a:fld>
                    <a:endParaRPr lang="en-GB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>
                    <c15:dlblFTEntry>
                      <c15:txfldGUID>{028DDF66-1E01-4A57-9F0F-97D496EA6B52}</c15:txfldGUID>
                      <c15:f>Sheet1!$F$7</c15:f>
                      <c15:dlblFieldTableCache>
                        <c:ptCount val="1"/>
                        <c:pt idx="0">
                          <c:v>24%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A-20AD-4D43-A2E2-56BC7FC63F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6350" cap="flat" cmpd="sng" algn="ctr">
                      <a:solidFill>
                        <a:schemeClr val="tx1"/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Total Broadcaster</c:v>
                </c:pt>
                <c:pt idx="1">
                  <c:v>Total SVOD/AVOD</c:v>
                </c:pt>
                <c:pt idx="2">
                  <c:v>Total Video-sharing</c:v>
                </c:pt>
                <c:pt idx="3">
                  <c:v>Total Identified</c:v>
                </c:pt>
              </c:strCache>
            </c:strRef>
          </c:cat>
          <c:val>
            <c:numRef>
              <c:f>Sheet1!$F$2:$F$5</c:f>
              <c:numCache>
                <c:formatCode>0.00</c:formatCode>
                <c:ptCount val="4"/>
                <c:pt idx="0">
                  <c:v>1.1833333333333333</c:v>
                </c:pt>
                <c:pt idx="1">
                  <c:v>3</c:v>
                </c:pt>
                <c:pt idx="2">
                  <c:v>37.316666666666663</c:v>
                </c:pt>
                <c:pt idx="3">
                  <c:v>41.5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60D-45CF-8F94-015AA72578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"/>
        <c:overlap val="10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low"/>
        <c:spPr>
          <a:noFill/>
          <a:ln w="1270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200" b="1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34553"/>
        <c:crosses val="autoZero"/>
        <c:auto val="1"/>
        <c:lblAlgn val="ctr"/>
        <c:lblOffset val="100"/>
        <c:noMultiLvlLbl val="1"/>
      </c:catAx>
      <c:valAx>
        <c:axId val="2094734553"/>
        <c:scaling>
          <c:orientation val="minMax"/>
          <c:min val="0"/>
        </c:scaling>
        <c:delete val="0"/>
        <c:axPos val="l"/>
        <c:numFmt formatCode="&quot; &quot;;&quot; &quot;;&quot; &quot;" sourceLinked="0"/>
        <c:majorTickMark val="none"/>
        <c:minorTickMark val="none"/>
        <c:tickLblPos val="nextTo"/>
        <c:spPr>
          <a:noFill/>
          <a:ln w="12700" cap="flat" cmpd="sng" algn="ctr">
            <a:noFill/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4734552"/>
        <c:crosses val="autoZero"/>
        <c:crossBetween val="between"/>
        <c:majorUnit val="46.666699999999999"/>
        <c:minorUnit val="23.33330000000000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38524351122775E-2"/>
          <c:y val="3.7463215521877626E-2"/>
          <c:w val="0.85751904345290186"/>
          <c:h val="0.962536784478122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682B-4DC0-A98C-5AA9D0694AE8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3-682B-4DC0-A98C-5AA9D0694AE8}"/>
              </c:ext>
            </c:extLst>
          </c:dPt>
          <c:dLbls>
            <c:delete val="1"/>
          </c:dLbls>
          <c:cat>
            <c:strRef>
              <c:f>Sheet1!$A$2:$A$3</c:f>
              <c:strCache>
                <c:ptCount val="2"/>
                <c:pt idx="0">
                  <c:v>Device viewing</c:v>
                </c:pt>
                <c:pt idx="1">
                  <c:v>TV Set viewing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255057</c:v>
                </c:pt>
                <c:pt idx="1">
                  <c:v>6114186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2B-4DC0-A98C-5AA9D0694AE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82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38524351122775E-2"/>
          <c:y val="3.7463215521877626E-2"/>
          <c:w val="0.85751904345290186"/>
          <c:h val="0.962536784478122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69B4"/>
              </a:solidFill>
            </c:spPr>
            <c:extLst>
              <c:ext xmlns:c16="http://schemas.microsoft.com/office/drawing/2014/chart" uri="{C3380CC4-5D6E-409C-BE32-E72D297353CC}">
                <c16:uniqueId val="{00000001-682B-4DC0-A98C-5AA9D0694AE8}"/>
              </c:ext>
            </c:extLst>
          </c:dPt>
          <c:dPt>
            <c:idx val="1"/>
            <c:bubble3D val="0"/>
            <c:spPr>
              <a:solidFill>
                <a:srgbClr val="392F88"/>
              </a:solidFill>
            </c:spPr>
            <c:extLst>
              <c:ext xmlns:c16="http://schemas.microsoft.com/office/drawing/2014/chart" uri="{C3380CC4-5D6E-409C-BE32-E72D297353CC}">
                <c16:uniqueId val="{00000003-682B-4DC0-A98C-5AA9D0694AE8}"/>
              </c:ext>
            </c:extLst>
          </c:dPt>
          <c:cat>
            <c:strRef>
              <c:f>Sheet1!$A$2:$A$3</c:f>
              <c:strCache>
                <c:ptCount val="2"/>
                <c:pt idx="0">
                  <c:v>Device viewing</c:v>
                </c:pt>
                <c:pt idx="1">
                  <c:v>TV Set viewing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592596</c:v>
                </c:pt>
                <c:pt idx="1">
                  <c:v>1816954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2B-4DC0-A98C-5AA9D0694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2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938524351122775E-2"/>
          <c:y val="3.7463215521877626E-2"/>
          <c:w val="0.85751904345290186"/>
          <c:h val="0.96253678447812241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rgbClr val="0069B4"/>
              </a:solidFill>
            </c:spPr>
            <c:extLst>
              <c:ext xmlns:c16="http://schemas.microsoft.com/office/drawing/2014/chart" uri="{C3380CC4-5D6E-409C-BE32-E72D297353CC}">
                <c16:uniqueId val="{00000001-682B-4DC0-A98C-5AA9D0694AE8}"/>
              </c:ext>
            </c:extLst>
          </c:dPt>
          <c:dPt>
            <c:idx val="1"/>
            <c:bubble3D val="0"/>
            <c:spPr>
              <a:solidFill>
                <a:srgbClr val="392F88"/>
              </a:solidFill>
            </c:spPr>
            <c:extLst>
              <c:ext xmlns:c16="http://schemas.microsoft.com/office/drawing/2014/chart" uri="{C3380CC4-5D6E-409C-BE32-E72D297353CC}">
                <c16:uniqueId val="{00000003-682B-4DC0-A98C-5AA9D0694AE8}"/>
              </c:ext>
            </c:extLst>
          </c:dPt>
          <c:cat>
            <c:strRef>
              <c:f>Sheet1!$A$2:$A$3</c:f>
              <c:strCache>
                <c:ptCount val="2"/>
                <c:pt idx="0">
                  <c:v>Device</c:v>
                </c:pt>
                <c:pt idx="1">
                  <c:v>TV Set</c:v>
                </c:pt>
              </c:strCache>
            </c:strRef>
          </c:cat>
          <c:val>
            <c:numRef>
              <c:f>Sheet1!$B$2:$B$3</c:f>
              <c:numCache>
                <c:formatCode>_-* #,##0_-;\-* #,##0_-;_-* "-"??_-;_-@_-</c:formatCode>
                <c:ptCount val="2"/>
                <c:pt idx="0">
                  <c:v>283252</c:v>
                </c:pt>
                <c:pt idx="1">
                  <c:v>1630803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82B-4DC0-A98C-5AA9D0694A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82"/>
        <c:holeSize val="7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0.07076</cdr:x>
      <cdr:y>0.29508</cdr:y>
    </cdr:from>
    <cdr:to>
      <cdr:x>0.21313</cdr:x>
      <cdr:y>0.35246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61B535-9F05-65F4-C993-C8C2EDCEE024}"/>
            </a:ext>
          </a:extLst>
        </cdr:cNvPr>
        <cdr:cNvSpPr txBox="1"/>
      </cdr:nvSpPr>
      <cdr:spPr>
        <a:xfrm xmlns:a="http://schemas.openxmlformats.org/drawingml/2006/main">
          <a:off x="743289" y="1371600"/>
          <a:ext cx="14954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b="1" dirty="0">
              <a:solidFill>
                <a:schemeClr val="bg1"/>
              </a:solidFill>
            </a:rPr>
            <a:t>177 minutes daily</a:t>
          </a:r>
          <a:endParaRPr lang="en-US" sz="1100" b="1" dirty="0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0.07076</cdr:x>
      <cdr:y>0.29508</cdr:y>
    </cdr:from>
    <cdr:to>
      <cdr:x>0.21313</cdr:x>
      <cdr:y>0.35246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61B535-9F05-65F4-C993-C8C2EDCEE024}"/>
            </a:ext>
          </a:extLst>
        </cdr:cNvPr>
        <cdr:cNvSpPr txBox="1"/>
      </cdr:nvSpPr>
      <cdr:spPr>
        <a:xfrm xmlns:a="http://schemas.openxmlformats.org/drawingml/2006/main">
          <a:off x="743289" y="1371600"/>
          <a:ext cx="1495425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b="1" dirty="0">
              <a:solidFill>
                <a:schemeClr val="bg1"/>
              </a:solidFill>
            </a:rPr>
            <a:t>177 minutes daily</a:t>
          </a:r>
          <a:endParaRPr lang="en-US" sz="1100" b="1" dirty="0">
            <a:solidFill>
              <a:schemeClr val="bg1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22287-BF0E-414F-B8B4-7EC240524420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24EC30-80D5-44EB-895A-50BCD3AB81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216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924C00-85C6-4295-BE2C-B41F9E304FE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1AE6C7-CBB9-34BE-C4BA-6799D4839C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FD87A3-AF5D-E49D-2E83-9407627436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2B2B2F-EE95-5F1C-AB1E-ACE1122B24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Analysis from Barb shows that the majority of total identified was spent watching broadcaster channels and VOD services. </a:t>
            </a:r>
          </a:p>
          <a:p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terms of devices, the TV set is the most popular screen for broadcaster viewing and SVOD/AVOD viewing. For video-sharing services like YouTube, TV set viewing accounts for a smaller proportion.</a:t>
            </a:r>
          </a:p>
          <a:p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Total identified viewing includes: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broadcaster viewing</a:t>
            </a: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– this represents the time spent watching linear broadcast TV channels and broadcaster-owned VOD services (BVOD). This includes live viewing, as well as pre- and post-broadcast viewing, and viewing to archive box-sets on a BVOD service. This is reported across four screens — TV sets, tablets, PCs, and smartphones — by gathering information about what is streamed through the home Wi-Fi network. For tagged services that share their own census level data with Barb, this includes any streaming regardless of whether it was through the home Wi-Fi network or not.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SVOD/AVOD viewing</a:t>
            </a: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– this covers 19 VOD services, notably Amazon Prime Video, Disney+, and Netflix. Viewing is reported on all four screens, although this only includes viewing through a home’s Wi-Fi network as these services are not tagged.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video-sharing </a:t>
            </a: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this covers the use of platforms such as TikTok, Twitch, and YouTube. As with SVOD/AVOD viewing, reporting for video-sharing platforms only includes viewing through a home Wi-Fi network on all four screens.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07705B-82AD-E8D7-2CE4-F0D71EF71F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01CE4-3762-45B6-9736-1C63892740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689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Analysis from Barb shows that the majority of total identified was spent watching broadcaster channels and VOD services. </a:t>
            </a:r>
          </a:p>
          <a:p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 terms of devices, the TV set is the most popular screen for broadcaster viewing and SVOD/AVOD viewing. For video-sharing services like YouTube, TV set viewing accounts for a smaller proportion.</a:t>
            </a:r>
          </a:p>
          <a:p>
            <a:endParaRPr lang="en-US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* Total identified viewing includes: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broadcaster viewing</a:t>
            </a: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– this represents the time spent watching linear broadcast TV channels and broadcaster-owned VOD services (BVOD). This includes live viewing, as well as pre- and post-broadcast viewing, and viewing to archive box-sets on a BVOD service. This is reported across four screens — TV sets, tablets, PCs, and smartphones — by gathering information about what is streamed through the home Wi-Fi network. For tagged services that share their own census level data with Barb, this includes any streaming regardless of whether it was through the home Wi-Fi network or not.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SVOD/AVOD viewing</a:t>
            </a: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– this covers 19 VOD services, notably Amazon Prime Video, Disney+, and Netflix. Viewing is reported on all four screens, although this only includes viewing through a home’s Wi-Fi network as these services are not tagged.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sz="120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US" sz="1200" b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Total video-sharing </a:t>
            </a:r>
            <a:r>
              <a:rPr lang="en-US" sz="120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– this covers the use of platforms such as TikTok, Twitch, and YouTube. As with SVOD/AVOD viewing, reporting for video-sharing platforms only includes viewing through a home Wi-Fi network on all four screens.</a:t>
            </a:r>
            <a:endParaRPr lang="en-GB" sz="120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C01CE4-3762-45B6-9736-1C63892740C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1989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DFD36-33EA-4DB4-B32D-6EBE0B1D44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3277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8473A-49AB-A0C6-AB5F-1FB9CB0F12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C05C1CC-60CB-D4C1-D928-BFFED7C049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2FBC0D-BA03-F6D0-156D-E8F015F689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508BB4-DB46-73B0-D88D-DD6476744E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DFD36-33EA-4DB4-B32D-6EBE0B1D4496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870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F61538-1EF5-2058-28CB-B16A5E8EB3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31442D3-3106-0C2F-A229-2E3CBA32FA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F8E106-15EB-F8C4-5E6F-D6F452F631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Entertainment shows with broad appeal, have high TV Set viewing.</a:t>
            </a:r>
          </a:p>
          <a:p>
            <a:r>
              <a:rPr lang="en-GB"/>
              <a:t>In this example, the launch episode of The Great British Bake Off on Channel 4 saw </a:t>
            </a:r>
            <a:r>
              <a:rPr lang="en-GB" b="1"/>
              <a:t>96% of all viewing on the TV Set.</a:t>
            </a:r>
            <a:endParaRPr lang="en-GB" b="0"/>
          </a:p>
          <a:p>
            <a:endParaRPr lang="en-GB" b="1"/>
          </a:p>
          <a:p>
            <a:r>
              <a:rPr lang="en-GB" b="1"/>
              <a:t>96% TV Set</a:t>
            </a:r>
          </a:p>
          <a:p>
            <a:r>
              <a:rPr lang="en-GB" b="0"/>
              <a:t>4%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F192E6-BB2A-DFC4-4AF6-452BA5A96C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A2D18-A993-40FC-A593-BD53E1CCC2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12900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C4EB3D-18AE-6DD3-67CF-289124C27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5AB9E10-E825-E6F4-BC7F-54B0C92FB2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31683D-1E1D-BFD3-3142-39F01002F9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programmes that appeal to young people, who want flexible viewing options, there is much higher levels of device viewing.  </a:t>
            </a:r>
          </a:p>
          <a:p>
            <a:r>
              <a:rPr lang="en-GB"/>
              <a:t>In this example, an episode of Love Island on ITV2 saw </a:t>
            </a:r>
            <a:r>
              <a:rPr lang="en-GB" b="1"/>
              <a:t>25% of all viewing done on a device</a:t>
            </a:r>
            <a:r>
              <a:rPr lang="en-GB" b="0"/>
              <a:t>.</a:t>
            </a:r>
          </a:p>
          <a:p>
            <a:endParaRPr lang="en-GB" b="1"/>
          </a:p>
          <a:p>
            <a:r>
              <a:rPr lang="en-GB" b="0"/>
              <a:t>75% TV set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25% Device</a:t>
            </a:r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03B21-C254-B83E-DDB9-E2FBBA830CD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A2D18-A993-40FC-A593-BD53E1CCC2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518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CBB1E0-0C95-CC84-1470-B6F296B78A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F377CE-DCF9-160B-4A1E-55E2B97569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BEB104-F7BB-111E-2294-C39E768B43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For programmes that appeal to young people, who want flexible viewing options, there is much higher levels of device viewing.  </a:t>
            </a:r>
          </a:p>
          <a:p>
            <a:r>
              <a:rPr lang="en-GB"/>
              <a:t>In this example, an episode of Virgin Island on Channel 4 saw </a:t>
            </a:r>
            <a:r>
              <a:rPr lang="en-GB" b="1"/>
              <a:t>15% of all viewing done on a device</a:t>
            </a:r>
            <a:r>
              <a:rPr lang="en-GB" b="0"/>
              <a:t>.</a:t>
            </a:r>
          </a:p>
          <a:p>
            <a:endParaRPr lang="en-GB" b="1"/>
          </a:p>
          <a:p>
            <a:r>
              <a:rPr lang="en-GB" b="0"/>
              <a:t>85% TV set</a:t>
            </a:r>
            <a:endParaRPr lang="en-GB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15% Device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C17CCA-EC01-450B-EF30-C5C52AD0DD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3A2D18-A993-40FC-A593-BD53E1CCC287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4976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0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7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8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9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0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6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7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8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9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0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7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9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0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7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8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9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0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7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69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4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6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8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7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0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1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5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7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8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89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0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ags" Target="../tags/tag9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Speaker name</a:t>
            </a:r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6072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7233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739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1557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0610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525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34776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7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9520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 dirty="0"/>
              <a:t>XXX%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332284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6403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3747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44913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16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1523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511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811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0336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921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37625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9434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0556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720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073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07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9274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9477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697863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29543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9453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88928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7764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4773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20046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7192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29479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0562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70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61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61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5818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/>
              <a:t>XXX%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32226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7789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153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06097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764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731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33762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555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7114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0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9652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79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2926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 Placeholder 6">
            <a:extLst>
              <a:ext uri="{FF2B5EF4-FFF2-40B4-BE49-F238E27FC236}">
                <a16:creationId xmlns:a16="http://schemas.microsoft.com/office/drawing/2014/main" id="{9C8B26C0-A80C-691B-592F-DF64977168B2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92633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AD97536-789A-7744-C13B-53E10C02D1D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4885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id="{9B94EB92-59A2-CAE0-A920-38D56FEEE9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77087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0" name="Picture Placeholder 5">
            <a:extLst>
              <a:ext uri="{FF2B5EF4-FFF2-40B4-BE49-F238E27FC236}">
                <a16:creationId xmlns:a16="http://schemas.microsoft.com/office/drawing/2014/main" id="{A2037EF0-46C5-5ECD-6D7D-8B423B13541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539289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1" name="Picture Placeholder 5">
            <a:extLst>
              <a:ext uri="{FF2B5EF4-FFF2-40B4-BE49-F238E27FC236}">
                <a16:creationId xmlns:a16="http://schemas.microsoft.com/office/drawing/2014/main" id="{691DB60B-EBF1-0394-56AB-9271D358443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001491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2" name="Picture Placeholder 5">
            <a:extLst>
              <a:ext uri="{FF2B5EF4-FFF2-40B4-BE49-F238E27FC236}">
                <a16:creationId xmlns:a16="http://schemas.microsoft.com/office/drawing/2014/main" id="{0743C6B7-447D-329E-04CC-831A65AA2BD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463691" y="1149559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3" name="Picture Placeholder 5">
            <a:extLst>
              <a:ext uri="{FF2B5EF4-FFF2-40B4-BE49-F238E27FC236}">
                <a16:creationId xmlns:a16="http://schemas.microsoft.com/office/drawing/2014/main" id="{97885C51-DAF8-CFE4-E07E-4A77D20A2D0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4259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4" name="Picture Placeholder 5">
            <a:extLst>
              <a:ext uri="{FF2B5EF4-FFF2-40B4-BE49-F238E27FC236}">
                <a16:creationId xmlns:a16="http://schemas.microsoft.com/office/drawing/2014/main" id="{85B93E8A-559B-3B56-D8B2-697FFE00697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076461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5" name="Picture Placeholder 5">
            <a:extLst>
              <a:ext uri="{FF2B5EF4-FFF2-40B4-BE49-F238E27FC236}">
                <a16:creationId xmlns:a16="http://schemas.microsoft.com/office/drawing/2014/main" id="{CABD96A4-7320-AAC4-F94F-6763511A79E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538663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6" name="Picture Placeholder 5">
            <a:extLst>
              <a:ext uri="{FF2B5EF4-FFF2-40B4-BE49-F238E27FC236}">
                <a16:creationId xmlns:a16="http://schemas.microsoft.com/office/drawing/2014/main" id="{4877BC27-3D51-9663-2237-14A93A7CC097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00865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47" name="Picture Placeholder 5">
            <a:extLst>
              <a:ext uri="{FF2B5EF4-FFF2-40B4-BE49-F238E27FC236}">
                <a16:creationId xmlns:a16="http://schemas.microsoft.com/office/drawing/2014/main" id="{14626682-DD25-49BD-144A-69E8DC53596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463065" y="3346575"/>
            <a:ext cx="1184400" cy="11844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E1C2C8-4790-21AB-D95A-92CA8FA8C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475" y="359944"/>
            <a:ext cx="11518423" cy="70150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761C70-B041-4A23-4BCB-F5CB4E944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52B300-B434-691D-3D76-E4AF774A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C6692B-927B-4B22-9C5F-35CB3A5A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C8CFFC5-56C6-267B-E772-EFDE38E880EE}"/>
              </a:ext>
            </a:extLst>
          </p:cNvPr>
          <p:cNvCxnSpPr>
            <a:cxnSpLocks/>
          </p:cNvCxnSpPr>
          <p:nvPr userDrawn="1"/>
        </p:nvCxnSpPr>
        <p:spPr>
          <a:xfrm>
            <a:off x="382866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2C87480-7EC0-E06B-80CE-A5E61F866A2B}"/>
              </a:ext>
            </a:extLst>
          </p:cNvPr>
          <p:cNvCxnSpPr>
            <a:cxnSpLocks/>
          </p:cNvCxnSpPr>
          <p:nvPr userDrawn="1"/>
        </p:nvCxnSpPr>
        <p:spPr>
          <a:xfrm>
            <a:off x="2893461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5449B5-F0DD-5201-E55C-9CC82C0210E2}"/>
              </a:ext>
            </a:extLst>
          </p:cNvPr>
          <p:cNvCxnSpPr>
            <a:cxnSpLocks/>
          </p:cNvCxnSpPr>
          <p:nvPr userDrawn="1"/>
        </p:nvCxnSpPr>
        <p:spPr>
          <a:xfrm>
            <a:off x="5302129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6C37246-3AD9-B2AC-76D9-17FDAD4B05C9}"/>
              </a:ext>
            </a:extLst>
          </p:cNvPr>
          <p:cNvCxnSpPr>
            <a:cxnSpLocks/>
          </p:cNvCxnSpPr>
          <p:nvPr userDrawn="1"/>
        </p:nvCxnSpPr>
        <p:spPr>
          <a:xfrm>
            <a:off x="7766244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71A764D-3E43-45CC-0191-A353558094A7}"/>
              </a:ext>
            </a:extLst>
          </p:cNvPr>
          <p:cNvCxnSpPr>
            <a:cxnSpLocks/>
          </p:cNvCxnSpPr>
          <p:nvPr userDrawn="1"/>
        </p:nvCxnSpPr>
        <p:spPr>
          <a:xfrm>
            <a:off x="10220687" y="2415546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39FA8FC-3DAD-0365-DCC6-0F32E87173AA}"/>
              </a:ext>
            </a:extLst>
          </p:cNvPr>
          <p:cNvCxnSpPr>
            <a:cxnSpLocks/>
          </p:cNvCxnSpPr>
          <p:nvPr userDrawn="1"/>
        </p:nvCxnSpPr>
        <p:spPr>
          <a:xfrm>
            <a:off x="2898438" y="462994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4215D00-4EC5-ED6C-6901-9C80C4842851}"/>
              </a:ext>
            </a:extLst>
          </p:cNvPr>
          <p:cNvCxnSpPr>
            <a:cxnSpLocks/>
          </p:cNvCxnSpPr>
          <p:nvPr userDrawn="1"/>
        </p:nvCxnSpPr>
        <p:spPr>
          <a:xfrm>
            <a:off x="5327145" y="462994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04CDA88-7F72-6884-E098-8EF2A6E29414}"/>
              </a:ext>
            </a:extLst>
          </p:cNvPr>
          <p:cNvCxnSpPr>
            <a:cxnSpLocks/>
          </p:cNvCxnSpPr>
          <p:nvPr userDrawn="1"/>
        </p:nvCxnSpPr>
        <p:spPr>
          <a:xfrm>
            <a:off x="10263495" y="462994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0279A4DB-0427-0A66-AF0B-093378DC095E}"/>
              </a:ext>
            </a:extLst>
          </p:cNvPr>
          <p:cNvCxnSpPr>
            <a:cxnSpLocks/>
          </p:cNvCxnSpPr>
          <p:nvPr userDrawn="1"/>
        </p:nvCxnSpPr>
        <p:spPr>
          <a:xfrm>
            <a:off x="7803150" y="4624675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9D02220-F018-1969-3164-6BFF4EA1B235}"/>
              </a:ext>
            </a:extLst>
          </p:cNvPr>
          <p:cNvCxnSpPr>
            <a:cxnSpLocks/>
          </p:cNvCxnSpPr>
          <p:nvPr userDrawn="1"/>
        </p:nvCxnSpPr>
        <p:spPr>
          <a:xfrm>
            <a:off x="484036" y="4647739"/>
            <a:ext cx="1626404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 Placeholder 6">
            <a:extLst>
              <a:ext uri="{FF2B5EF4-FFF2-40B4-BE49-F238E27FC236}">
                <a16:creationId xmlns:a16="http://schemas.microsoft.com/office/drawing/2014/main" id="{19EADE65-C122-EB2C-19EB-19D10330B91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42843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3" name="Text Placeholder 6">
            <a:extLst>
              <a:ext uri="{FF2B5EF4-FFF2-40B4-BE49-F238E27FC236}">
                <a16:creationId xmlns:a16="http://schemas.microsoft.com/office/drawing/2014/main" id="{CB9D182C-F076-5175-7385-DE48C8E9FF5A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226317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4" name="Text Placeholder 6">
            <a:extLst>
              <a:ext uri="{FF2B5EF4-FFF2-40B4-BE49-F238E27FC236}">
                <a16:creationId xmlns:a16="http://schemas.microsoft.com/office/drawing/2014/main" id="{88730061-9A2D-BBD8-79B7-3F41D535AE9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729449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5" name="Text Placeholder 6">
            <a:extLst>
              <a:ext uri="{FF2B5EF4-FFF2-40B4-BE49-F238E27FC236}">
                <a16:creationId xmlns:a16="http://schemas.microsoft.com/office/drawing/2014/main" id="{97C1F9A3-D059-7259-C0FB-DF8D338811A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170273" y="2428621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6" name="Text Placeholder 6">
            <a:extLst>
              <a:ext uri="{FF2B5EF4-FFF2-40B4-BE49-F238E27FC236}">
                <a16:creationId xmlns:a16="http://schemas.microsoft.com/office/drawing/2014/main" id="{B6A037C9-0C42-CE2B-896B-AF6B848B534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2792633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7" name="Text Placeholder 6">
            <a:extLst>
              <a:ext uri="{FF2B5EF4-FFF2-40B4-BE49-F238E27FC236}">
                <a16:creationId xmlns:a16="http://schemas.microsoft.com/office/drawing/2014/main" id="{D83EABD8-8716-2269-4367-B8B667FDE79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42843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8" name="Text Placeholder 6">
            <a:extLst>
              <a:ext uri="{FF2B5EF4-FFF2-40B4-BE49-F238E27FC236}">
                <a16:creationId xmlns:a16="http://schemas.microsoft.com/office/drawing/2014/main" id="{EA92B77D-AE99-9AE0-42D8-2D2A16ED3C1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226317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9" name="Text Placeholder 6">
            <a:extLst>
              <a:ext uri="{FF2B5EF4-FFF2-40B4-BE49-F238E27FC236}">
                <a16:creationId xmlns:a16="http://schemas.microsoft.com/office/drawing/2014/main" id="{ADC7C694-3541-85F1-A4EC-DA4E64C5A090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29449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0" name="Text Placeholder 6">
            <a:extLst>
              <a:ext uri="{FF2B5EF4-FFF2-40B4-BE49-F238E27FC236}">
                <a16:creationId xmlns:a16="http://schemas.microsoft.com/office/drawing/2014/main" id="{B724C0B8-9B99-F1BB-62EB-0C571FF3E75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170273" y="4654203"/>
            <a:ext cx="1727232" cy="812103"/>
          </a:xfrm>
        </p:spPr>
        <p:txBody>
          <a:bodyPr>
            <a:normAutofit/>
          </a:bodyPr>
          <a:lstStyle>
            <a:lvl1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1pPr>
            <a:lvl2pPr marL="0" indent="0">
              <a:spcBef>
                <a:spcPts val="200"/>
              </a:spcBef>
              <a:buFont typeface="Arial" panose="020B0604020202020204" pitchFamily="34" charset="0"/>
              <a:buNone/>
              <a:defRPr sz="1100" b="0">
                <a:solidFill>
                  <a:schemeClr val="tx1"/>
                </a:solidFill>
              </a:defRPr>
            </a:lvl2pPr>
            <a:lvl3pPr>
              <a:defRPr sz="1200"/>
            </a:lvl3pPr>
            <a:lvl4pPr>
              <a:defRPr sz="1200"/>
            </a:lvl4pPr>
          </a:lstStyle>
          <a:p>
            <a:pPr lvl="0"/>
            <a:r>
              <a:rPr lang="en-US"/>
              <a:t>Edit Master text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9167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4115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588" y="1292694"/>
            <a:ext cx="5298141" cy="2411176"/>
          </a:xfrm>
        </p:spPr>
        <p:txBody>
          <a:bodyPr anchor="t">
            <a:normAutofit/>
          </a:bodyPr>
          <a:lstStyle>
            <a:lvl1pPr algn="l"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565622" y="571616"/>
            <a:ext cx="5530378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700" b="1" kern="1200" cap="none" spc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FD7B46-C0E5-4A41-9337-30B99A971FC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8588" y="3806104"/>
            <a:ext cx="5299200" cy="596244"/>
          </a:xfrm>
        </p:spPr>
        <p:txBody>
          <a:bodyPr lIns="108000" anchor="b" anchorCtr="0">
            <a:normAutofit/>
          </a:bodyPr>
          <a:lstStyle>
            <a:lvl1pPr>
              <a:defRPr sz="17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Speaker name</a:t>
            </a:r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8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1288" y="1140293"/>
            <a:ext cx="5298141" cy="2412000"/>
          </a:xfrm>
        </p:spPr>
        <p:txBody>
          <a:bodyPr anchor="t">
            <a:noAutofit/>
          </a:bodyPr>
          <a:lstStyle>
            <a:lvl1pPr algn="l">
              <a:defRPr sz="4000" b="1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6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371288" y="651155"/>
            <a:ext cx="6450012" cy="352613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800" b="1" kern="1200" spc="3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4231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7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268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5" y="359944"/>
            <a:ext cx="11341099" cy="1021181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1129603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1123315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05187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4"/>
          </p:nvPr>
        </p:nvSpPr>
        <p:spPr>
          <a:xfrm>
            <a:off x="379142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79425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7"/>
          <p:cNvSpPr>
            <a:spLocks noGrp="1"/>
          </p:cNvSpPr>
          <p:nvPr>
            <p:ph sz="quarter" idx="16"/>
          </p:nvPr>
        </p:nvSpPr>
        <p:spPr>
          <a:xfrm>
            <a:off x="6096000" y="1614207"/>
            <a:ext cx="5562600" cy="365153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6196283" y="1428750"/>
            <a:ext cx="5531635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6796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5"/>
          </p:nvPr>
        </p:nvSpPr>
        <p:spPr>
          <a:xfrm>
            <a:off x="6272054" y="359945"/>
            <a:ext cx="5594826" cy="51975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475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3406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97280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756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Portrai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0" name="Picture Placeholder 16"/>
          <p:cNvSpPr>
            <a:spLocks noGrp="1"/>
          </p:cNvSpPr>
          <p:nvPr>
            <p:ph type="pic" sz="quarter" idx="20"/>
          </p:nvPr>
        </p:nvSpPr>
        <p:spPr>
          <a:xfrm>
            <a:off x="3330340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16"/>
          <p:cNvSpPr>
            <a:spLocks noGrp="1"/>
          </p:cNvSpPr>
          <p:nvPr>
            <p:ph type="pic" sz="quarter" idx="21"/>
          </p:nvPr>
        </p:nvSpPr>
        <p:spPr>
          <a:xfrm>
            <a:off x="6181255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Picture Placeholder 16"/>
          <p:cNvSpPr>
            <a:spLocks noGrp="1"/>
          </p:cNvSpPr>
          <p:nvPr>
            <p:ph type="pic" sz="quarter" idx="22"/>
          </p:nvPr>
        </p:nvSpPr>
        <p:spPr>
          <a:xfrm>
            <a:off x="9032169" y="1428750"/>
            <a:ext cx="2680405" cy="383698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765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half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651531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>
              <a:defRPr>
                <a:solidFill>
                  <a:schemeClr val="bg2"/>
                </a:solidFill>
              </a:defRPr>
            </a:lvl2pPr>
            <a:lvl3pPr>
              <a:defRPr>
                <a:solidFill>
                  <a:schemeClr val="bg2"/>
                </a:solidFill>
              </a:defRPr>
            </a:lvl3pPr>
            <a:lvl4pPr>
              <a:defRPr>
                <a:solidFill>
                  <a:schemeClr val="bg2"/>
                </a:solidFill>
              </a:defRPr>
            </a:lvl4pPr>
            <a:lvl5pPr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007894" y="-9729"/>
            <a:ext cx="6184106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dirty="0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8534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369668" y="1428750"/>
            <a:ext cx="6342907" cy="38369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329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5442018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373566" y="447473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5340351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373566" y="2943366"/>
            <a:ext cx="4339009" cy="23223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564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four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8" y="1614207"/>
            <a:ext cx="4368867" cy="371174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9425" y="1428750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C83E0A7E-A4E1-41C3-86F6-B6D82D55655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930580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2E7303BD-8C87-4547-94CC-49DD3934C1D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94505" y="1428750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3F505454-5599-4E41-93B7-601ECB12081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8394505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3189B23B-90CA-44D3-94DB-D124B4FC4F6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0580" y="3411769"/>
            <a:ext cx="331806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09667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27335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806728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9"/>
          </p:nvPr>
        </p:nvSpPr>
        <p:spPr>
          <a:xfrm>
            <a:off x="479425" y="1428750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06728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4" name="Picture Placeholder 8"/>
          <p:cNvSpPr>
            <a:spLocks noGrp="1"/>
          </p:cNvSpPr>
          <p:nvPr>
            <p:ph type="pic" sz="quarter" idx="17"/>
          </p:nvPr>
        </p:nvSpPr>
        <p:spPr>
          <a:xfrm>
            <a:off x="427335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0"/>
          </p:nvPr>
        </p:nvSpPr>
        <p:spPr>
          <a:xfrm>
            <a:off x="479425" y="3411769"/>
            <a:ext cx="3645289" cy="185397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549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614207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5396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ng title text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46822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1476" y="1930399"/>
            <a:ext cx="5181600" cy="4119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601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 in bubble &amp; 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221" y="651774"/>
            <a:ext cx="3714140" cy="1021181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1221" y="1614207"/>
            <a:ext cx="3714140" cy="405147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69094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stati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7"/>
          </p:nvPr>
        </p:nvSpPr>
        <p:spPr>
          <a:xfrm>
            <a:off x="377758" y="2033529"/>
            <a:ext cx="4368867" cy="30591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1476" y="182083"/>
            <a:ext cx="4459604" cy="1745777"/>
          </a:xfrm>
        </p:spPr>
        <p:txBody>
          <a:bodyPr bIns="0">
            <a:noAutofit/>
          </a:bodyPr>
          <a:lstStyle>
            <a:lvl1pPr>
              <a:defRPr sz="12600" kern="5000" spc="-700" baseline="0"/>
            </a:lvl1pPr>
          </a:lstStyle>
          <a:p>
            <a:r>
              <a:rPr lang="en-US"/>
              <a:t>XXX%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9" y="5365115"/>
            <a:ext cx="11334816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79425" y="1874892"/>
            <a:ext cx="42672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775102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>
          <p15:clr>
            <a:srgbClr val="FBAE40"/>
          </p15:clr>
        </p15:guide>
        <p15:guide id="3" orient="horz" pos="216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593979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08476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Video -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79425" y="447473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7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6176962" y="447472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8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6177278" y="3063315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19" name="Picture Placeholder 5"/>
          <p:cNvSpPr>
            <a:spLocks noGrp="1"/>
          </p:cNvSpPr>
          <p:nvPr>
            <p:ph type="pic" sz="quarter" idx="16"/>
          </p:nvPr>
        </p:nvSpPr>
        <p:spPr>
          <a:xfrm>
            <a:off x="479425" y="3058519"/>
            <a:ext cx="5535613" cy="2435428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831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6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4184266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27335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7990774" y="3822699"/>
            <a:ext cx="3713546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8067285" y="3685540"/>
            <a:ext cx="36468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8">
            <a:extLst>
              <a:ext uri="{FF2B5EF4-FFF2-40B4-BE49-F238E27FC236}">
                <a16:creationId xmlns:a16="http://schemas.microsoft.com/office/drawing/2014/main" id="{8DFCE19A-1050-41D6-952B-88D1EA6241C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27335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8">
            <a:extLst>
              <a:ext uri="{FF2B5EF4-FFF2-40B4-BE49-F238E27FC236}">
                <a16:creationId xmlns:a16="http://schemas.microsoft.com/office/drawing/2014/main" id="{474332AB-8E82-4D2C-A077-AD78447B3B6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6728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8">
            <a:extLst>
              <a:ext uri="{FF2B5EF4-FFF2-40B4-BE49-F238E27FC236}">
                <a16:creationId xmlns:a16="http://schemas.microsoft.com/office/drawing/2014/main" id="{44395837-4037-4FBC-A80F-2DFA7942FF5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79425" y="1428749"/>
            <a:ext cx="3645289" cy="2106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73376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screen video -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DE1B2C-E2EB-4D98-843F-9CDD27271E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B3BE8F-C639-42D5-B26C-D4093C4468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8228E9-593B-43BF-9FE7-6F9613A7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Media Placeholder 6">
            <a:extLst>
              <a:ext uri="{FF2B5EF4-FFF2-40B4-BE49-F238E27FC236}">
                <a16:creationId xmlns:a16="http://schemas.microsoft.com/office/drawing/2014/main" id="{89F17558-6D60-4901-A0B6-C4274AAB5238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696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8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536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2858127" cy="357149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14"/>
          </p:nvPr>
        </p:nvSpPr>
        <p:spPr>
          <a:xfrm>
            <a:off x="477203" y="4393565"/>
            <a:ext cx="1092517" cy="1092518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8313420" y="-9729"/>
            <a:ext cx="3878580" cy="59483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463293" y="3652420"/>
            <a:ext cx="3019046" cy="576786"/>
          </a:xfrm>
          <a:custGeom>
            <a:avLst/>
            <a:gdLst>
              <a:gd name="T0" fmla="*/ 26 w 716"/>
              <a:gd name="T1" fmla="*/ 2 h 132"/>
              <a:gd name="T2" fmla="*/ 26 w 716"/>
              <a:gd name="T3" fmla="*/ 0 h 132"/>
              <a:gd name="T4" fmla="*/ 13 w 716"/>
              <a:gd name="T5" fmla="*/ 3 h 132"/>
              <a:gd name="T6" fmla="*/ 4 w 716"/>
              <a:gd name="T7" fmla="*/ 11 h 132"/>
              <a:gd name="T8" fmla="*/ 0 w 716"/>
              <a:gd name="T9" fmla="*/ 26 h 132"/>
              <a:gd name="T10" fmla="*/ 0 w 716"/>
              <a:gd name="T11" fmla="*/ 132 h 132"/>
              <a:gd name="T12" fmla="*/ 690 w 716"/>
              <a:gd name="T13" fmla="*/ 132 h 132"/>
              <a:gd name="T14" fmla="*/ 702 w 716"/>
              <a:gd name="T15" fmla="*/ 128 h 132"/>
              <a:gd name="T16" fmla="*/ 711 w 716"/>
              <a:gd name="T17" fmla="*/ 121 h 132"/>
              <a:gd name="T18" fmla="*/ 716 w 716"/>
              <a:gd name="T19" fmla="*/ 106 h 132"/>
              <a:gd name="T20" fmla="*/ 716 w 716"/>
              <a:gd name="T21" fmla="*/ 26 h 132"/>
              <a:gd name="T22" fmla="*/ 712 w 716"/>
              <a:gd name="T23" fmla="*/ 13 h 132"/>
              <a:gd name="T24" fmla="*/ 705 w 716"/>
              <a:gd name="T25" fmla="*/ 4 h 132"/>
              <a:gd name="T26" fmla="*/ 690 w 716"/>
              <a:gd name="T27" fmla="*/ 0 h 132"/>
              <a:gd name="T28" fmla="*/ 26 w 716"/>
              <a:gd name="T29" fmla="*/ 0 h 132"/>
              <a:gd name="T30" fmla="*/ 26 w 716"/>
              <a:gd name="T31" fmla="*/ 2 h 132"/>
              <a:gd name="T32" fmla="*/ 26 w 716"/>
              <a:gd name="T33" fmla="*/ 4 h 132"/>
              <a:gd name="T34" fmla="*/ 690 w 716"/>
              <a:gd name="T35" fmla="*/ 4 h 132"/>
              <a:gd name="T36" fmla="*/ 702 w 716"/>
              <a:gd name="T37" fmla="*/ 7 h 132"/>
              <a:gd name="T38" fmla="*/ 710 w 716"/>
              <a:gd name="T39" fmla="*/ 19 h 132"/>
              <a:gd name="T40" fmla="*/ 711 w 716"/>
              <a:gd name="T41" fmla="*/ 24 h 132"/>
              <a:gd name="T42" fmla="*/ 712 w 716"/>
              <a:gd name="T43" fmla="*/ 25 h 132"/>
              <a:gd name="T44" fmla="*/ 712 w 716"/>
              <a:gd name="T45" fmla="*/ 25 h 132"/>
              <a:gd name="T46" fmla="*/ 712 w 716"/>
              <a:gd name="T47" fmla="*/ 26 h 132"/>
              <a:gd name="T48" fmla="*/ 712 w 716"/>
              <a:gd name="T49" fmla="*/ 106 h 132"/>
              <a:gd name="T50" fmla="*/ 708 w 716"/>
              <a:gd name="T51" fmla="*/ 118 h 132"/>
              <a:gd name="T52" fmla="*/ 697 w 716"/>
              <a:gd name="T53" fmla="*/ 126 h 132"/>
              <a:gd name="T54" fmla="*/ 692 w 716"/>
              <a:gd name="T55" fmla="*/ 127 h 132"/>
              <a:gd name="T56" fmla="*/ 690 w 716"/>
              <a:gd name="T57" fmla="*/ 128 h 132"/>
              <a:gd name="T58" fmla="*/ 690 w 716"/>
              <a:gd name="T59" fmla="*/ 128 h 132"/>
              <a:gd name="T60" fmla="*/ 690 w 716"/>
              <a:gd name="T61" fmla="*/ 128 h 132"/>
              <a:gd name="T62" fmla="*/ 4 w 716"/>
              <a:gd name="T63" fmla="*/ 128 h 132"/>
              <a:gd name="T64" fmla="*/ 4 w 716"/>
              <a:gd name="T65" fmla="*/ 26 h 132"/>
              <a:gd name="T66" fmla="*/ 7 w 716"/>
              <a:gd name="T67" fmla="*/ 13 h 132"/>
              <a:gd name="T68" fmla="*/ 19 w 716"/>
              <a:gd name="T69" fmla="*/ 5 h 132"/>
              <a:gd name="T70" fmla="*/ 24 w 716"/>
              <a:gd name="T71" fmla="*/ 4 h 132"/>
              <a:gd name="T72" fmla="*/ 25 w 716"/>
              <a:gd name="T73" fmla="*/ 4 h 132"/>
              <a:gd name="T74" fmla="*/ 25 w 716"/>
              <a:gd name="T75" fmla="*/ 4 h 132"/>
              <a:gd name="T76" fmla="*/ 26 w 716"/>
              <a:gd name="T77" fmla="*/ 4 h 132"/>
              <a:gd name="T78" fmla="*/ 26 w 716"/>
              <a:gd name="T79" fmla="*/ 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716" h="132">
                <a:moveTo>
                  <a:pt x="26" y="2"/>
                </a:moveTo>
                <a:cubicBezTo>
                  <a:pt x="26" y="0"/>
                  <a:pt x="26" y="0"/>
                  <a:pt x="26" y="0"/>
                </a:cubicBezTo>
                <a:cubicBezTo>
                  <a:pt x="25" y="0"/>
                  <a:pt x="19" y="0"/>
                  <a:pt x="13" y="3"/>
                </a:cubicBezTo>
                <a:cubicBezTo>
                  <a:pt x="9" y="4"/>
                  <a:pt x="6" y="7"/>
                  <a:pt x="4" y="11"/>
                </a:cubicBezTo>
                <a:cubicBezTo>
                  <a:pt x="1" y="14"/>
                  <a:pt x="0" y="19"/>
                  <a:pt x="0" y="26"/>
                </a:cubicBezTo>
                <a:cubicBezTo>
                  <a:pt x="0" y="132"/>
                  <a:pt x="0" y="132"/>
                  <a:pt x="0" y="132"/>
                </a:cubicBezTo>
                <a:cubicBezTo>
                  <a:pt x="690" y="132"/>
                  <a:pt x="690" y="132"/>
                  <a:pt x="690" y="132"/>
                </a:cubicBezTo>
                <a:cubicBezTo>
                  <a:pt x="690" y="132"/>
                  <a:pt x="696" y="132"/>
                  <a:pt x="702" y="128"/>
                </a:cubicBezTo>
                <a:cubicBezTo>
                  <a:pt x="706" y="127"/>
                  <a:pt x="709" y="124"/>
                  <a:pt x="711" y="121"/>
                </a:cubicBezTo>
                <a:cubicBezTo>
                  <a:pt x="714" y="117"/>
                  <a:pt x="716" y="112"/>
                  <a:pt x="716" y="106"/>
                </a:cubicBezTo>
                <a:cubicBezTo>
                  <a:pt x="716" y="26"/>
                  <a:pt x="716" y="26"/>
                  <a:pt x="716" y="26"/>
                </a:cubicBezTo>
                <a:cubicBezTo>
                  <a:pt x="716" y="25"/>
                  <a:pt x="716" y="19"/>
                  <a:pt x="712" y="13"/>
                </a:cubicBezTo>
                <a:cubicBezTo>
                  <a:pt x="711" y="9"/>
                  <a:pt x="708" y="6"/>
                  <a:pt x="705" y="4"/>
                </a:cubicBezTo>
                <a:cubicBezTo>
                  <a:pt x="701" y="1"/>
                  <a:pt x="696" y="0"/>
                  <a:pt x="690" y="0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4"/>
                  <a:pt x="26" y="4"/>
                  <a:pt x="26" y="4"/>
                </a:cubicBezTo>
                <a:cubicBezTo>
                  <a:pt x="690" y="4"/>
                  <a:pt x="690" y="4"/>
                  <a:pt x="690" y="4"/>
                </a:cubicBezTo>
                <a:cubicBezTo>
                  <a:pt x="695" y="4"/>
                  <a:pt x="699" y="5"/>
                  <a:pt x="702" y="7"/>
                </a:cubicBezTo>
                <a:cubicBezTo>
                  <a:pt x="707" y="10"/>
                  <a:pt x="709" y="15"/>
                  <a:pt x="710" y="19"/>
                </a:cubicBezTo>
                <a:cubicBezTo>
                  <a:pt x="711" y="21"/>
                  <a:pt x="711" y="22"/>
                  <a:pt x="711" y="24"/>
                </a:cubicBezTo>
                <a:cubicBezTo>
                  <a:pt x="711" y="24"/>
                  <a:pt x="712" y="25"/>
                  <a:pt x="712" y="25"/>
                </a:cubicBezTo>
                <a:cubicBezTo>
                  <a:pt x="712" y="25"/>
                  <a:pt x="712" y="25"/>
                  <a:pt x="712" y="25"/>
                </a:cubicBezTo>
                <a:cubicBezTo>
                  <a:pt x="712" y="26"/>
                  <a:pt x="712" y="26"/>
                  <a:pt x="712" y="26"/>
                </a:cubicBezTo>
                <a:cubicBezTo>
                  <a:pt x="712" y="106"/>
                  <a:pt x="712" y="106"/>
                  <a:pt x="712" y="106"/>
                </a:cubicBezTo>
                <a:cubicBezTo>
                  <a:pt x="712" y="111"/>
                  <a:pt x="710" y="115"/>
                  <a:pt x="708" y="118"/>
                </a:cubicBezTo>
                <a:cubicBezTo>
                  <a:pt x="705" y="123"/>
                  <a:pt x="701" y="125"/>
                  <a:pt x="697" y="126"/>
                </a:cubicBezTo>
                <a:cubicBezTo>
                  <a:pt x="695" y="127"/>
                  <a:pt x="693" y="127"/>
                  <a:pt x="692" y="127"/>
                </a:cubicBezTo>
                <a:cubicBezTo>
                  <a:pt x="691" y="127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4" y="128"/>
                  <a:pt x="4" y="128"/>
                  <a:pt x="4" y="128"/>
                </a:cubicBezTo>
                <a:cubicBezTo>
                  <a:pt x="4" y="26"/>
                  <a:pt x="4" y="26"/>
                  <a:pt x="4" y="26"/>
                </a:cubicBezTo>
                <a:cubicBezTo>
                  <a:pt x="4" y="20"/>
                  <a:pt x="5" y="16"/>
                  <a:pt x="7" y="13"/>
                </a:cubicBezTo>
                <a:cubicBezTo>
                  <a:pt x="10" y="8"/>
                  <a:pt x="15" y="6"/>
                  <a:pt x="19" y="5"/>
                </a:cubicBezTo>
                <a:cubicBezTo>
                  <a:pt x="21" y="4"/>
                  <a:pt x="22" y="4"/>
                  <a:pt x="24" y="4"/>
                </a:cubicBezTo>
                <a:cubicBezTo>
                  <a:pt x="24" y="4"/>
                  <a:pt x="25" y="4"/>
                  <a:pt x="25" y="4"/>
                </a:cubicBezTo>
                <a:cubicBezTo>
                  <a:pt x="25" y="4"/>
                  <a:pt x="25" y="4"/>
                  <a:pt x="25" y="4"/>
                </a:cubicBezTo>
                <a:cubicBezTo>
                  <a:pt x="26" y="4"/>
                  <a:pt x="26" y="4"/>
                  <a:pt x="26" y="4"/>
                </a:cubicBezTo>
                <a:lnTo>
                  <a:pt x="26" y="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82885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Small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1746970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4130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Medium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3" y="3773511"/>
            <a:ext cx="2858126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9449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with full screen image - Large bub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0" y="-9730"/>
            <a:ext cx="12192000" cy="68677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8216264" cy="3190976"/>
          </a:xfrm>
        </p:spPr>
        <p:txBody>
          <a:bodyPr>
            <a:noAutofit/>
          </a:bodyPr>
          <a:lstStyle>
            <a:lvl1pPr>
              <a:defRPr sz="44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535312" y="3773511"/>
            <a:ext cx="5659748" cy="35714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4637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s cutt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5935980"/>
          </a:xfrm>
          <a:prstGeom prst="rect">
            <a:avLst/>
          </a:prstGeom>
          <a:solidFill>
            <a:srgbClr val="E5E5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718242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067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4368867" cy="304800"/>
          </a:xfrm>
        </p:spPr>
        <p:txBody>
          <a:bodyPr>
            <a:noAutofit/>
          </a:bodyPr>
          <a:lstStyle>
            <a:lvl1pPr>
              <a:defRPr lang="en-US" sz="1000" b="0" kern="1200" baseline="0" dirty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483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766" y="759293"/>
            <a:ext cx="5633780" cy="1663867"/>
          </a:xfrm>
          <a:solidFill>
            <a:schemeClr val="bg1">
              <a:alpha val="0"/>
            </a:schemeClr>
          </a:solidFill>
          <a:effectLst/>
        </p:spPr>
        <p:txBody>
          <a:bodyPr anchor="t">
            <a:normAutofit/>
          </a:bodyPr>
          <a:lstStyle>
            <a:lvl1pPr algn="l">
              <a:defRPr sz="54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52577" y="2627694"/>
            <a:ext cx="3757295" cy="36544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/>
              <a:t>Edit Master text styles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16845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3840">
          <p15:clr>
            <a:srgbClr val="FBAE40"/>
          </p15:clr>
        </p15:guide>
        <p15:guide id="2" pos="302">
          <p15:clr>
            <a:srgbClr val="FBAE40"/>
          </p15:clr>
        </p15:guide>
      </p15:sldGuideLst>
    </p:ext>
  </p:extLs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C5BB-39CE-1A4C-8812-F3A17EA4417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7034-C073-224B-8A1D-BD7C891A4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08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 &amp; text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359944"/>
            <a:ext cx="11341099" cy="1021181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6EF22D-7DBE-4099-99F0-B83DD9779912}" type="datetimeFigureOut">
              <a:rPr lang="en-GB" smtClean="0"/>
              <a:t>21/05/2026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23F64F-6692-49A2-80FF-3D660AAAEE7A}" type="slidenum">
              <a:rPr lang="en-GB" smtClean="0"/>
              <a:t>‹#›</a:t>
            </a:fld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377758" y="5365115"/>
            <a:ext cx="11334817" cy="304800"/>
          </a:xfrm>
        </p:spPr>
        <p:txBody>
          <a:bodyPr>
            <a:noAutofit/>
          </a:bodyPr>
          <a:lstStyle>
            <a:lvl1pPr>
              <a:defRPr sz="1000" b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377759" y="3831702"/>
            <a:ext cx="2792238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87997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6"/>
          <p:cNvSpPr>
            <a:spLocks noGrp="1"/>
          </p:cNvSpPr>
          <p:nvPr>
            <p:ph type="body" sz="quarter" idx="17"/>
          </p:nvPr>
        </p:nvSpPr>
        <p:spPr>
          <a:xfrm>
            <a:off x="3337118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3330340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6184644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6181255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Picture Placeholder 16">
            <a:extLst>
              <a:ext uri="{FF2B5EF4-FFF2-40B4-BE49-F238E27FC236}">
                <a16:creationId xmlns:a16="http://schemas.microsoft.com/office/drawing/2014/main" id="{CCB00622-CF55-4D6B-A1E3-FEDA9C507933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7942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6">
            <a:extLst>
              <a:ext uri="{FF2B5EF4-FFF2-40B4-BE49-F238E27FC236}">
                <a16:creationId xmlns:a16="http://schemas.microsoft.com/office/drawing/2014/main" id="{2B88D738-52E2-4893-86C8-E779DC5CA1A3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330340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/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796217F8-03C9-4D68-93B3-20FA2E83EE1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181255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0" name="Picture Placeholder 16">
            <a:extLst>
              <a:ext uri="{FF2B5EF4-FFF2-40B4-BE49-F238E27FC236}">
                <a16:creationId xmlns:a16="http://schemas.microsoft.com/office/drawing/2014/main" id="{2723B1CA-8DFB-497B-9F08-8CA0C90D7E3E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9032169" y="1428750"/>
            <a:ext cx="2680405" cy="2106774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endParaRPr lang="en-GB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54C563D-6383-41D0-9D47-C959095D88EA}"/>
              </a:ext>
            </a:extLst>
          </p:cNvPr>
          <p:cNvCxnSpPr/>
          <p:nvPr userDrawn="1"/>
        </p:nvCxnSpPr>
        <p:spPr>
          <a:xfrm>
            <a:off x="9030574" y="3685540"/>
            <a:ext cx="2682000" cy="0"/>
          </a:xfrm>
          <a:prstGeom prst="line">
            <a:avLst/>
          </a:prstGeom>
          <a:ln w="1587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 Placeholder 6">
            <a:extLst>
              <a:ext uri="{FF2B5EF4-FFF2-40B4-BE49-F238E27FC236}">
                <a16:creationId xmlns:a16="http://schemas.microsoft.com/office/drawing/2014/main" id="{334F0F9F-7167-4551-BFAC-B216392DF765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9032170" y="3822699"/>
            <a:ext cx="2680405" cy="144303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006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orient="horz" pos="278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AC5BB-39CE-1A4C-8812-F3A17EA4417C}" type="datetimeFigureOut">
              <a:rPr lang="en-US" smtClean="0"/>
              <a:t>5/21/2026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537034-C073-224B-8A1D-BD7C891A4C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0097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image" Target="../media/image1.jpeg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tags" Target="../tags/tag32.xml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slideLayout" Target="../slideLayouts/slideLayout59.xml"/><Relationship Id="rId8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26" Type="http://schemas.openxmlformats.org/officeDocument/2006/relationships/slideLayout" Target="../slideLayouts/slideLayout85.xml"/><Relationship Id="rId3" Type="http://schemas.openxmlformats.org/officeDocument/2006/relationships/slideLayout" Target="../slideLayouts/slideLayout62.xml"/><Relationship Id="rId21" Type="http://schemas.openxmlformats.org/officeDocument/2006/relationships/slideLayout" Target="../slideLayouts/slideLayout80.xml"/><Relationship Id="rId34" Type="http://schemas.openxmlformats.org/officeDocument/2006/relationships/image" Target="../media/image2.jpe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5" Type="http://schemas.openxmlformats.org/officeDocument/2006/relationships/slideLayout" Target="../slideLayouts/slideLayout84.xml"/><Relationship Id="rId33" Type="http://schemas.openxmlformats.org/officeDocument/2006/relationships/tags" Target="../tags/tag62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slideLayout" Target="../slideLayouts/slideLayout79.xml"/><Relationship Id="rId29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24" Type="http://schemas.openxmlformats.org/officeDocument/2006/relationships/slideLayout" Target="../slideLayouts/slideLayout83.xml"/><Relationship Id="rId32" Type="http://schemas.openxmlformats.org/officeDocument/2006/relationships/theme" Target="../theme/theme3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23" Type="http://schemas.openxmlformats.org/officeDocument/2006/relationships/slideLayout" Target="../slideLayouts/slideLayout82.xml"/><Relationship Id="rId28" Type="http://schemas.openxmlformats.org/officeDocument/2006/relationships/slideLayout" Target="../slideLayouts/slideLayout87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31" Type="http://schemas.openxmlformats.org/officeDocument/2006/relationships/slideLayout" Target="../slideLayouts/slideLayout90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Relationship Id="rId22" Type="http://schemas.openxmlformats.org/officeDocument/2006/relationships/slideLayout" Target="../slideLayouts/slideLayout81.xml"/><Relationship Id="rId27" Type="http://schemas.openxmlformats.org/officeDocument/2006/relationships/slideLayout" Target="../slideLayouts/slideLayout86.xml"/><Relationship Id="rId30" Type="http://schemas.openxmlformats.org/officeDocument/2006/relationships/slideLayout" Target="../slideLayouts/slideLayout89.xml"/><Relationship Id="rId8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21/05/2026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0780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32"/>
    </p:custDataLst>
    <p:extLst>
      <p:ext uri="{BB962C8B-B14F-4D97-AF65-F5344CB8AC3E}">
        <p14:creationId xmlns:p14="http://schemas.microsoft.com/office/powerpoint/2010/main" val="235611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  <p:sldLayoutId id="2147483708" r:id="rId18"/>
    <p:sldLayoutId id="2147483709" r:id="rId19"/>
    <p:sldLayoutId id="2147483710" r:id="rId20"/>
    <p:sldLayoutId id="2147483711" r:id="rId21"/>
    <p:sldLayoutId id="2147483712" r:id="rId22"/>
    <p:sldLayoutId id="2147483713" r:id="rId23"/>
    <p:sldLayoutId id="2147483714" r:id="rId24"/>
    <p:sldLayoutId id="2147483715" r:id="rId25"/>
    <p:sldLayoutId id="2147483716" r:id="rId26"/>
    <p:sldLayoutId id="2147483717" r:id="rId27"/>
    <p:sldLayoutId id="2147483718" r:id="rId28"/>
    <p:sldLayoutId id="2147483719" r:id="rId29"/>
    <p:sldLayoutId id="2147483720" r:id="rId30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34826"/>
            <a:ext cx="12192000" cy="92317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1476" y="359944"/>
            <a:ext cx="5448300" cy="102118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4972" y="6390640"/>
            <a:ext cx="892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fld id="{2E6EF22D-7DBE-4099-99F0-B83DD9779912}" type="datetimeFigureOut">
              <a:rPr lang="en-GB" smtClean="0"/>
              <a:pPr/>
              <a:t>21/05/2026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92480" y="6390640"/>
            <a:ext cx="47905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485" y="6390640"/>
            <a:ext cx="3584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>
                <a:solidFill>
                  <a:schemeClr val="bg1"/>
                </a:solidFill>
              </a:defRPr>
            </a:lvl1pPr>
          </a:lstStyle>
          <a:p>
            <a:fld id="{6623F64F-6692-49A2-80FF-3D660AAAEE7A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idx="1"/>
          </p:nvPr>
        </p:nvSpPr>
        <p:spPr>
          <a:xfrm>
            <a:off x="377757" y="1614207"/>
            <a:ext cx="11334817" cy="36515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33"/>
    </p:custDataLst>
    <p:extLst>
      <p:ext uri="{BB962C8B-B14F-4D97-AF65-F5344CB8AC3E}">
        <p14:creationId xmlns:p14="http://schemas.microsoft.com/office/powerpoint/2010/main" val="778250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  <p:sldLayoutId id="2147483752" r:id="rId3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spcAft>
          <a:spcPts val="0"/>
        </a:spcAft>
        <a:buFont typeface="Arial" panose="020B0604020202020204" pitchFamily="34" charset="0"/>
        <a:buNone/>
        <a:defRPr sz="1600" b="0" kern="1200" baseline="0">
          <a:solidFill>
            <a:schemeClr val="bg2"/>
          </a:solidFill>
          <a:latin typeface="+mn-lt"/>
          <a:ea typeface="+mn-ea"/>
          <a:cs typeface="+mn-cs"/>
        </a:defRPr>
      </a:lvl1pPr>
      <a:lvl2pPr marL="225425" indent="-225425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600" kern="1200">
          <a:solidFill>
            <a:schemeClr val="bg2"/>
          </a:solidFill>
          <a:latin typeface="+mn-lt"/>
          <a:ea typeface="+mn-ea"/>
          <a:cs typeface="+mn-cs"/>
        </a:defRPr>
      </a:lvl2pPr>
      <a:lvl3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tabLst>
          <a:tab pos="447675" algn="l"/>
        </a:tabLst>
        <a:defRPr sz="1400" kern="1200">
          <a:solidFill>
            <a:schemeClr val="bg2"/>
          </a:solidFill>
          <a:latin typeface="+mn-lt"/>
          <a:ea typeface="+mn-ea"/>
          <a:cs typeface="+mn-cs"/>
        </a:defRPr>
      </a:lvl3pPr>
      <a:lvl4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4pPr>
      <a:lvl5pPr marL="223838" indent="-223838" algn="l" defTabSz="914400" rtl="0" eaLnBrk="1" latinLnBrk="0" hangingPunct="1">
        <a:lnSpc>
          <a:spcPct val="100000"/>
        </a:lnSpc>
        <a:spcBef>
          <a:spcPts val="5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—"/>
        <a:defRPr sz="14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pos="302">
          <p15:clr>
            <a:srgbClr val="F26B43"/>
          </p15:clr>
        </p15:guide>
        <p15:guide id="3" pos="7378">
          <p15:clr>
            <a:srgbClr val="F26B43"/>
          </p15:clr>
        </p15:guide>
        <p15:guide id="4" orient="horz" pos="2160">
          <p15:clr>
            <a:srgbClr val="F26B43"/>
          </p15:clr>
        </p15:guide>
        <p15:guide id="5" orient="horz" pos="4165">
          <p15:clr>
            <a:srgbClr val="F26B43"/>
          </p15:clr>
        </p15:guide>
        <p15:guide id="6" orient="horz" pos="33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9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32.xml"/><Relationship Id="rId1" Type="http://schemas.openxmlformats.org/officeDocument/2006/relationships/tags" Target="../tags/tag9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6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5E8AA1C3-6028-5266-C670-5509C87BD4D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prstGeom prst="rect">
            <a:avLst/>
          </a:prstGeom>
          <a:solidFill>
            <a:prstClr val="white">
              <a:lumMod val="85000"/>
            </a:prstClr>
          </a:solidFill>
          <a:ln>
            <a:noFill/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C2CCDAD-7B20-4255-AE07-230E60239003}"/>
              </a:ext>
            </a:extLst>
          </p:cNvPr>
          <p:cNvSpPr/>
          <p:nvPr/>
        </p:nvSpPr>
        <p:spPr>
          <a:xfrm>
            <a:off x="0" y="1"/>
            <a:ext cx="8089900" cy="4622799"/>
          </a:xfrm>
          <a:prstGeom prst="rect">
            <a:avLst/>
          </a:prstGeom>
          <a:gradFill flip="none" rotWithShape="1">
            <a:gsLst>
              <a:gs pos="14000">
                <a:srgbClr val="000000">
                  <a:alpha val="73000"/>
                </a:srgbClr>
              </a:gs>
              <a:gs pos="45000">
                <a:schemeClr val="tx1">
                  <a:alpha val="0"/>
                </a:schemeClr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5931" y="6069537"/>
            <a:ext cx="1618438" cy="68120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Beyond the TV set: device viewing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C8E902-758E-4820-AE3E-4387052EAE3D}"/>
              </a:ext>
            </a:extLst>
          </p:cNvPr>
          <p:cNvSpPr txBox="1"/>
          <p:nvPr/>
        </p:nvSpPr>
        <p:spPr>
          <a:xfrm rot="16200000">
            <a:off x="10189958" y="4027307"/>
            <a:ext cx="35764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000" dirty="0">
                <a:solidFill>
                  <a:schemeClr val="bg1"/>
                </a:solidFill>
              </a:rPr>
              <a:t>Lenovo – A World Gone Football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0612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1F74EC-371B-064C-BF67-9A5A683C59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D Stacked Column Chart">
            <a:extLst>
              <a:ext uri="{FF2B5EF4-FFF2-40B4-BE49-F238E27FC236}">
                <a16:creationId xmlns:a16="http://schemas.microsoft.com/office/drawing/2014/main" id="{DF8B55EC-0ABF-C9D9-AF7C-CE0E65454467}"/>
              </a:ext>
            </a:extLst>
          </p:cNvPr>
          <p:cNvGraphicFramePr/>
          <p:nvPr/>
        </p:nvGraphicFramePr>
        <p:xfrm>
          <a:off x="843975" y="1181100"/>
          <a:ext cx="10119300" cy="421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>
            <a:extLst>
              <a:ext uri="{FF2B5EF4-FFF2-40B4-BE49-F238E27FC236}">
                <a16:creationId xmlns:a16="http://schemas.microsoft.com/office/drawing/2014/main" id="{FA269D22-4E7A-8E06-E978-9001B8D1CADC}"/>
              </a:ext>
            </a:extLst>
          </p:cNvPr>
          <p:cNvSpPr txBox="1"/>
          <p:nvPr/>
        </p:nvSpPr>
        <p:spPr>
          <a:xfrm>
            <a:off x="10754359" y="1887117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Smartphones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23D46642-CD9C-24F1-A8BD-D7D3DEA5B89E}"/>
              </a:ext>
            </a:extLst>
          </p:cNvPr>
          <p:cNvSpPr txBox="1"/>
          <p:nvPr/>
        </p:nvSpPr>
        <p:spPr>
          <a:xfrm>
            <a:off x="10788015" y="2116952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EB73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Tablets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B730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002D3460-882B-F33C-65CB-036CC1723629}"/>
              </a:ext>
            </a:extLst>
          </p:cNvPr>
          <p:cNvSpPr txBox="1"/>
          <p:nvPr/>
        </p:nvSpPr>
        <p:spPr>
          <a:xfrm>
            <a:off x="10788015" y="2289741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E105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E105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10ACBDA9-AA78-E15C-8612-CC036FF061A7}"/>
              </a:ext>
            </a:extLst>
          </p:cNvPr>
          <p:cNvSpPr txBox="1"/>
          <p:nvPr/>
        </p:nvSpPr>
        <p:spPr>
          <a:xfrm>
            <a:off x="10757535" y="2655501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 Sets</a:t>
            </a: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899DD8-D1BB-25FD-8A99-7ED00D888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TV sets have the largest share of total viewing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0C84481-8787-40FC-468B-EB87DDE067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Source: Barb, 2025. Adults 16+. Online Multiple Screens Network</a:t>
            </a:r>
            <a:endParaRPr lang="en-GB"/>
          </a:p>
          <a:p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282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2D Stacked Column Chart">
            <a:extLst>
              <a:ext uri="{FF2B5EF4-FFF2-40B4-BE49-F238E27FC236}">
                <a16:creationId xmlns:a16="http://schemas.microsoft.com/office/drawing/2014/main" id="{65543131-C1B7-03A9-12AE-E0871D772990}"/>
              </a:ext>
            </a:extLst>
          </p:cNvPr>
          <p:cNvGraphicFramePr/>
          <p:nvPr/>
        </p:nvGraphicFramePr>
        <p:xfrm>
          <a:off x="843975" y="1181100"/>
          <a:ext cx="10119300" cy="4218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">
            <a:extLst>
              <a:ext uri="{FF2B5EF4-FFF2-40B4-BE49-F238E27FC236}">
                <a16:creationId xmlns:a16="http://schemas.microsoft.com/office/drawing/2014/main" id="{56C7B4EC-5453-5067-21A3-DE8F7723DAD9}"/>
              </a:ext>
            </a:extLst>
          </p:cNvPr>
          <p:cNvSpPr txBox="1"/>
          <p:nvPr/>
        </p:nvSpPr>
        <p:spPr>
          <a:xfrm>
            <a:off x="10782413" y="1956483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Smartphones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TextBox 1">
            <a:extLst>
              <a:ext uri="{FF2B5EF4-FFF2-40B4-BE49-F238E27FC236}">
                <a16:creationId xmlns:a16="http://schemas.microsoft.com/office/drawing/2014/main" id="{601138BC-391E-0D97-C341-A0250475E178}"/>
              </a:ext>
            </a:extLst>
          </p:cNvPr>
          <p:cNvSpPr txBox="1"/>
          <p:nvPr/>
        </p:nvSpPr>
        <p:spPr>
          <a:xfrm>
            <a:off x="10761899" y="2438143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B730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Tablets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B7305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TextBox 1">
            <a:extLst>
              <a:ext uri="{FF2B5EF4-FFF2-40B4-BE49-F238E27FC236}">
                <a16:creationId xmlns:a16="http://schemas.microsoft.com/office/drawing/2014/main" id="{8360CFB0-DEA2-D6F9-B67A-9F887FBFAB16}"/>
              </a:ext>
            </a:extLst>
          </p:cNvPr>
          <p:cNvSpPr txBox="1"/>
          <p:nvPr/>
        </p:nvSpPr>
        <p:spPr>
          <a:xfrm>
            <a:off x="10790703" y="2677082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E1051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PCs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E1051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456EBF4E-E7BE-91B7-4578-0B75644CC96C}"/>
              </a:ext>
            </a:extLst>
          </p:cNvPr>
          <p:cNvSpPr txBox="1"/>
          <p:nvPr/>
        </p:nvSpPr>
        <p:spPr>
          <a:xfrm>
            <a:off x="10782413" y="3799602"/>
            <a:ext cx="1495425" cy="266700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TV Sets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9C454F3-51B2-8B9C-FE39-79908D058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 16-34s, TV sets have the largest share of total viewing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2CD15A3-242E-A27A-B9A2-8364E133905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/>
              <a:t>Source: Barb, 2025. 16-34s. Online Multiple Screens Network</a:t>
            </a:r>
            <a:endParaRPr lang="en-GB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64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2EE3D-FCE1-4124-9DFC-E69D05654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 adults, TV sets account for 84% of total viewing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38A130-91BC-4AE8-888B-841DC03A99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304800"/>
          </a:xfrm>
        </p:spPr>
        <p:txBody>
          <a:bodyPr/>
          <a:lstStyle/>
          <a:p>
            <a:r>
              <a:rPr lang="en-GB"/>
              <a:t>Source: </a:t>
            </a:r>
            <a:r>
              <a:rPr lang="fr-FR" err="1"/>
              <a:t>Barb</a:t>
            </a:r>
            <a:r>
              <a:rPr lang="fr-FR"/>
              <a:t> 2025, Total TV = Broadcaster TV, Total SVOD/AVOD. </a:t>
            </a:r>
            <a:r>
              <a:rPr lang="fr-FR" err="1"/>
              <a:t>Adults</a:t>
            </a:r>
            <a:r>
              <a:rPr lang="fr-FR"/>
              <a:t>.</a:t>
            </a:r>
            <a:endParaRPr lang="en-GB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9DC0E843-AA69-4A0C-850F-F582E6128DE0}"/>
              </a:ext>
            </a:extLst>
          </p:cNvPr>
          <p:cNvGraphicFramePr>
            <a:graphicFrameLocks noGrp="1"/>
          </p:cNvGraphicFramePr>
          <p:nvPr/>
        </p:nvGraphicFramePr>
        <p:xfrm>
          <a:off x="479424" y="1083212"/>
          <a:ext cx="11023497" cy="4280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4397">
                  <a:extLst>
                    <a:ext uri="{9D8B030D-6E8A-4147-A177-3AD203B41FA5}">
                      <a16:colId xmlns:a16="http://schemas.microsoft.com/office/drawing/2014/main" val="3820613456"/>
                    </a:ext>
                  </a:extLst>
                </a:gridCol>
                <a:gridCol w="1831820">
                  <a:extLst>
                    <a:ext uri="{9D8B030D-6E8A-4147-A177-3AD203B41FA5}">
                      <a16:colId xmlns:a16="http://schemas.microsoft.com/office/drawing/2014/main" val="2444188"/>
                    </a:ext>
                  </a:extLst>
                </a:gridCol>
                <a:gridCol w="1831820">
                  <a:extLst>
                    <a:ext uri="{9D8B030D-6E8A-4147-A177-3AD203B41FA5}">
                      <a16:colId xmlns:a16="http://schemas.microsoft.com/office/drawing/2014/main" val="3427061447"/>
                    </a:ext>
                  </a:extLst>
                </a:gridCol>
                <a:gridCol w="1831820">
                  <a:extLst>
                    <a:ext uri="{9D8B030D-6E8A-4147-A177-3AD203B41FA5}">
                      <a16:colId xmlns:a16="http://schemas.microsoft.com/office/drawing/2014/main" val="1759464420"/>
                    </a:ext>
                  </a:extLst>
                </a:gridCol>
                <a:gridCol w="1831820">
                  <a:extLst>
                    <a:ext uri="{9D8B030D-6E8A-4147-A177-3AD203B41FA5}">
                      <a16:colId xmlns:a16="http://schemas.microsoft.com/office/drawing/2014/main" val="3338114437"/>
                    </a:ext>
                  </a:extLst>
                </a:gridCol>
                <a:gridCol w="1831820">
                  <a:extLst>
                    <a:ext uri="{9D8B030D-6E8A-4147-A177-3AD203B41FA5}">
                      <a16:colId xmlns:a16="http://schemas.microsoft.com/office/drawing/2014/main" val="1029218791"/>
                    </a:ext>
                  </a:extLst>
                </a:gridCol>
              </a:tblGrid>
              <a:tr h="642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Total TV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YouTube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TikTok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All other online video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 of all video time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193701"/>
                  </a:ext>
                </a:extLst>
              </a:tr>
              <a:tr h="909501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95.8%</a:t>
                      </a: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44.7%</a:t>
                      </a: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6.6%</a:t>
                      </a: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372D87"/>
                          </a:solidFill>
                          <a:effectLst/>
                          <a:latin typeface="Arial" panose="020B0604020202020204" pitchFamily="34" charset="0"/>
                        </a:rPr>
                        <a:t>84.3%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187"/>
                  </a:ext>
                </a:extLst>
              </a:tr>
              <a:tr h="909501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1.4%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16.4%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58.0%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372D87"/>
                          </a:solidFill>
                          <a:effectLst/>
                          <a:latin typeface="Arial" panose="020B0604020202020204" pitchFamily="34" charset="0"/>
                        </a:rPr>
                        <a:t>3.8%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20210"/>
                  </a:ext>
                </a:extLst>
              </a:tr>
              <a:tr h="909501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1.4%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8.1%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4.6%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5.5%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372D87"/>
                          </a:solidFill>
                          <a:effectLst/>
                          <a:latin typeface="Arial" panose="020B0604020202020204" pitchFamily="34" charset="0"/>
                        </a:rPr>
                        <a:t>2.5%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87049"/>
                  </a:ext>
                </a:extLst>
              </a:tr>
              <a:tr h="909501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1.4%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30.8%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93.4%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29.9%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372D87"/>
                          </a:solidFill>
                          <a:effectLst/>
                          <a:latin typeface="Arial" panose="020B0604020202020204" pitchFamily="34" charset="0"/>
                        </a:rPr>
                        <a:t>9.4%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30711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9C420A0A-4EFD-4AB4-9658-D83D554A3E6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41698" r="16087" b="-1"/>
          <a:stretch/>
        </p:blipFill>
        <p:spPr>
          <a:xfrm>
            <a:off x="1037345" y="3649365"/>
            <a:ext cx="1001062" cy="576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D07B9F12-2F9F-4D17-931C-8A2409EC4E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71111" r="29953"/>
          <a:stretch/>
        </p:blipFill>
        <p:spPr>
          <a:xfrm>
            <a:off x="1189609" y="4642560"/>
            <a:ext cx="696533" cy="3562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4265809-EF92-4D99-8730-F75CFD6553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2" y="2689858"/>
            <a:ext cx="910128" cy="6439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37D055A-8C8D-4D77-BD08-3EE23DE46B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2" y="1816208"/>
            <a:ext cx="814589" cy="576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5409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97D1B-20F1-969C-30C5-490976B50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8EC40A-641E-67D3-1DC8-F4910054C6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For 16-34s, TV sets account for 62% of total viewing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EFD87B-AB99-0DDA-3CF4-8D74C41C90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8000" y="5364000"/>
            <a:ext cx="11334817" cy="304800"/>
          </a:xfrm>
        </p:spPr>
        <p:txBody>
          <a:bodyPr/>
          <a:lstStyle/>
          <a:p>
            <a:r>
              <a:rPr lang="en-GB"/>
              <a:t>Source: </a:t>
            </a:r>
            <a:r>
              <a:rPr lang="fr-FR" err="1"/>
              <a:t>Barb</a:t>
            </a:r>
            <a:r>
              <a:rPr lang="fr-FR"/>
              <a:t> 2025, Total TV = Broadcaster TV, Total SVOD/AVOD</a:t>
            </a:r>
            <a:endParaRPr lang="en-GB"/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EF56965D-55A4-C8E9-DD11-E3709348D559}"/>
              </a:ext>
            </a:extLst>
          </p:cNvPr>
          <p:cNvGraphicFramePr>
            <a:graphicFrameLocks noGrp="1"/>
          </p:cNvGraphicFramePr>
          <p:nvPr/>
        </p:nvGraphicFramePr>
        <p:xfrm>
          <a:off x="479424" y="1083212"/>
          <a:ext cx="11023497" cy="42807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64397">
                  <a:extLst>
                    <a:ext uri="{9D8B030D-6E8A-4147-A177-3AD203B41FA5}">
                      <a16:colId xmlns:a16="http://schemas.microsoft.com/office/drawing/2014/main" val="3820613456"/>
                    </a:ext>
                  </a:extLst>
                </a:gridCol>
                <a:gridCol w="1831820">
                  <a:extLst>
                    <a:ext uri="{9D8B030D-6E8A-4147-A177-3AD203B41FA5}">
                      <a16:colId xmlns:a16="http://schemas.microsoft.com/office/drawing/2014/main" val="2444188"/>
                    </a:ext>
                  </a:extLst>
                </a:gridCol>
                <a:gridCol w="1831820">
                  <a:extLst>
                    <a:ext uri="{9D8B030D-6E8A-4147-A177-3AD203B41FA5}">
                      <a16:colId xmlns:a16="http://schemas.microsoft.com/office/drawing/2014/main" val="3427061447"/>
                    </a:ext>
                  </a:extLst>
                </a:gridCol>
                <a:gridCol w="1831820">
                  <a:extLst>
                    <a:ext uri="{9D8B030D-6E8A-4147-A177-3AD203B41FA5}">
                      <a16:colId xmlns:a16="http://schemas.microsoft.com/office/drawing/2014/main" val="1759464420"/>
                    </a:ext>
                  </a:extLst>
                </a:gridCol>
                <a:gridCol w="1831820">
                  <a:extLst>
                    <a:ext uri="{9D8B030D-6E8A-4147-A177-3AD203B41FA5}">
                      <a16:colId xmlns:a16="http://schemas.microsoft.com/office/drawing/2014/main" val="3338114437"/>
                    </a:ext>
                  </a:extLst>
                </a:gridCol>
                <a:gridCol w="1831820">
                  <a:extLst>
                    <a:ext uri="{9D8B030D-6E8A-4147-A177-3AD203B41FA5}">
                      <a16:colId xmlns:a16="http://schemas.microsoft.com/office/drawing/2014/main" val="1029218791"/>
                    </a:ext>
                  </a:extLst>
                </a:gridCol>
              </a:tblGrid>
              <a:tr h="6427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600" b="1">
                        <a:solidFill>
                          <a:schemeClr val="tx2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Total TV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YouTube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TikTok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>
                          <a:solidFill>
                            <a:schemeClr val="tx2"/>
                          </a:solidFill>
                        </a:rPr>
                        <a:t>All other online video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b="1" kern="120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% of all video time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8193701"/>
                  </a:ext>
                </a:extLst>
              </a:tr>
              <a:tr h="909501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87.7%</a:t>
                      </a: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40.4%</a:t>
                      </a: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0.6%</a:t>
                      </a: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6.3%</a:t>
                      </a:r>
                    </a:p>
                  </a:txBody>
                  <a:tcPr marL="6350" marR="6350" marT="6350" marB="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372D87"/>
                          </a:solidFill>
                          <a:effectLst/>
                          <a:latin typeface="Arial" panose="020B0604020202020204" pitchFamily="34" charset="0"/>
                        </a:rPr>
                        <a:t>62.2%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2187"/>
                  </a:ext>
                </a:extLst>
              </a:tr>
              <a:tr h="909501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4.9%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21.1%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1.3%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63.3%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372D87"/>
                          </a:solidFill>
                          <a:effectLst/>
                          <a:latin typeface="Arial" panose="020B0604020202020204" pitchFamily="34" charset="0"/>
                        </a:rPr>
                        <a:t>9.9%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4420210"/>
                  </a:ext>
                </a:extLst>
              </a:tr>
              <a:tr h="909501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3.1%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5.7%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2.7%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2.0%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372D87"/>
                          </a:solidFill>
                          <a:effectLst/>
                          <a:latin typeface="Arial" panose="020B0604020202020204" pitchFamily="34" charset="0"/>
                        </a:rPr>
                        <a:t>3.8%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9387049"/>
                  </a:ext>
                </a:extLst>
              </a:tr>
              <a:tr h="909501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4.3%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32.8%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95.4%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chemeClr val="bg2"/>
                          </a:solidFill>
                          <a:effectLst/>
                          <a:latin typeface="Arial" panose="020B0604020202020204" pitchFamily="34" charset="0"/>
                        </a:rPr>
                        <a:t>28.4%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1" i="0" u="none" strike="noStrike">
                          <a:solidFill>
                            <a:srgbClr val="372D87"/>
                          </a:solidFill>
                          <a:effectLst/>
                          <a:latin typeface="Arial" panose="020B0604020202020204" pitchFamily="34" charset="0"/>
                        </a:rPr>
                        <a:t>24.1%</a:t>
                      </a:r>
                    </a:p>
                  </a:txBody>
                  <a:tcPr marL="6350" marR="6350" marT="6350" marB="0" anchor="ctr">
                    <a:lnT w="12700" cap="flat" cmpd="sng" algn="ctr">
                      <a:solidFill>
                        <a:schemeClr val="bg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1730711"/>
                  </a:ext>
                </a:extLst>
              </a:tr>
            </a:tbl>
          </a:graphicData>
        </a:graphic>
      </p:graphicFrame>
      <p:pic>
        <p:nvPicPr>
          <p:cNvPr id="44" name="Picture 43">
            <a:extLst>
              <a:ext uri="{FF2B5EF4-FFF2-40B4-BE49-F238E27FC236}">
                <a16:creationId xmlns:a16="http://schemas.microsoft.com/office/drawing/2014/main" id="{2AF27DFF-D466-174E-56AD-AFE7A0BA310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64" t="41698" r="16087" b="-1"/>
          <a:stretch/>
        </p:blipFill>
        <p:spPr>
          <a:xfrm>
            <a:off x="1037345" y="3649365"/>
            <a:ext cx="1001062" cy="57636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4E18C95-2E32-7C11-A5ED-A5109319DBD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4" t="71111" r="29953"/>
          <a:stretch/>
        </p:blipFill>
        <p:spPr>
          <a:xfrm>
            <a:off x="1189609" y="4642560"/>
            <a:ext cx="696533" cy="35626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B34DCC9-2307-57D6-296E-E5AE5D4B47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12" y="2689858"/>
            <a:ext cx="910128" cy="6439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1C9D7806-06A0-93A0-8853-DEA7EDD0B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82" y="1816208"/>
            <a:ext cx="814589" cy="57636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1916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BF39A-2633-F9E4-B045-4C5CEA2C2A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958219CA-DDC3-63EC-4D68-EA3032EEF389}"/>
              </a:ext>
            </a:extLst>
          </p:cNvPr>
          <p:cNvGraphicFramePr>
            <a:graphicFrameLocks/>
          </p:cNvGraphicFramePr>
          <p:nvPr/>
        </p:nvGraphicFramePr>
        <p:xfrm>
          <a:off x="1161725" y="1930336"/>
          <a:ext cx="3867802" cy="299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B28DEC1C-DDE4-1C0A-0416-C9CA8B75E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>
                <a:solidFill>
                  <a:schemeClr val="accent1"/>
                </a:solidFill>
              </a:rPr>
              <a:t>Broad appeal entertainment has high TV set viewing</a:t>
            </a:r>
            <a:endParaRPr lang="en-GB" sz="32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509DAD-68D7-97A2-574C-BADB1A64CD3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239271" cy="327546"/>
          </a:xfrm>
        </p:spPr>
        <p:txBody>
          <a:bodyPr/>
          <a:lstStyle/>
          <a:p>
            <a:r>
              <a:rPr lang="en-GB"/>
              <a:t>Source: Barb, 2025, Adults, Live +3min. The Great British Bake Off, S16, Ep1, 2</a:t>
            </a:r>
            <a:r>
              <a:rPr lang="en-GB" baseline="30000"/>
              <a:t>nd</a:t>
            </a:r>
            <a:r>
              <a:rPr lang="en-GB"/>
              <a:t> Sep, Channel 4</a:t>
            </a:r>
            <a:r>
              <a:rPr lang="en-US"/>
              <a:t>, All Devices.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FB74AD7-A095-DBDE-DFB4-9094A9BFF05A}"/>
              </a:ext>
            </a:extLst>
          </p:cNvPr>
          <p:cNvSpPr/>
          <p:nvPr/>
        </p:nvSpPr>
        <p:spPr>
          <a:xfrm>
            <a:off x="2392789" y="3059792"/>
            <a:ext cx="1431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6.37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 adult viewers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7202F98-1035-B515-727E-FD0658254BF6}"/>
              </a:ext>
            </a:extLst>
          </p:cNvPr>
          <p:cNvCxnSpPr>
            <a:cxnSpLocks/>
          </p:cNvCxnSpPr>
          <p:nvPr/>
        </p:nvCxnSpPr>
        <p:spPr>
          <a:xfrm>
            <a:off x="864719" y="3031797"/>
            <a:ext cx="978367" cy="6103"/>
          </a:xfrm>
          <a:prstGeom prst="line">
            <a:avLst/>
          </a:prstGeom>
          <a:ln w="158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D04DEBB3-6387-2DDA-BB71-A64B4E82E96C}"/>
              </a:ext>
            </a:extLst>
          </p:cNvPr>
          <p:cNvSpPr/>
          <p:nvPr/>
        </p:nvSpPr>
        <p:spPr>
          <a:xfrm>
            <a:off x="239463" y="3104752"/>
            <a:ext cx="151334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4% Device </a:t>
            </a:r>
          </a:p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27F472B-2C85-ACC0-8E08-ED6F4F13E9D1}"/>
              </a:ext>
            </a:extLst>
          </p:cNvPr>
          <p:cNvSpPr/>
          <p:nvPr/>
        </p:nvSpPr>
        <p:spPr>
          <a:xfrm>
            <a:off x="224800" y="2851966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255k</a:t>
            </a:r>
          </a:p>
        </p:txBody>
      </p:sp>
      <p:cxnSp>
        <p:nvCxnSpPr>
          <p:cNvPr id="18" name="Connector: Elbow 17">
            <a:extLst>
              <a:ext uri="{FF2B5EF4-FFF2-40B4-BE49-F238E27FC236}">
                <a16:creationId xmlns:a16="http://schemas.microsoft.com/office/drawing/2014/main" id="{FAF4AEBB-14AB-234C-0EB8-6EC247D2DBD2}"/>
              </a:ext>
            </a:extLst>
          </p:cNvPr>
          <p:cNvCxnSpPr>
            <a:cxnSpLocks/>
          </p:cNvCxnSpPr>
          <p:nvPr/>
        </p:nvCxnSpPr>
        <p:spPr>
          <a:xfrm flipV="1">
            <a:off x="3095626" y="2088764"/>
            <a:ext cx="1241554" cy="264034"/>
          </a:xfrm>
          <a:prstGeom prst="bentConnector3">
            <a:avLst>
              <a:gd name="adj1" fmla="val 8820"/>
            </a:avLst>
          </a:prstGeom>
          <a:ln w="15875">
            <a:solidFill>
              <a:srgbClr val="372D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8ADB7C11-874F-BD99-11DA-4904BF3C9E1D}"/>
              </a:ext>
            </a:extLst>
          </p:cNvPr>
          <p:cNvSpPr/>
          <p:nvPr/>
        </p:nvSpPr>
        <p:spPr>
          <a:xfrm>
            <a:off x="4337180" y="2201015"/>
            <a:ext cx="1685732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96% TV Set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6EF8EB-35B9-6A62-3163-681A9A25F4F6}"/>
              </a:ext>
            </a:extLst>
          </p:cNvPr>
          <p:cNvSpPr/>
          <p:nvPr/>
        </p:nvSpPr>
        <p:spPr>
          <a:xfrm>
            <a:off x="4313658" y="1930336"/>
            <a:ext cx="1431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72D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6.11 million</a:t>
            </a:r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95D7E769-8517-D995-3975-1C0B359DFF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7687" t="-164" r="33841" b="164"/>
          <a:stretch>
            <a:fillRect/>
          </a:stretch>
        </p:blipFill>
        <p:spPr>
          <a:xfrm>
            <a:off x="6007894" y="-9729"/>
            <a:ext cx="6184106" cy="5948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34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F664C6-8DE2-B017-0A22-641EA40A1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ve Island 2025 release date revealed">
            <a:extLst>
              <a:ext uri="{FF2B5EF4-FFF2-40B4-BE49-F238E27FC236}">
                <a16:creationId xmlns:a16="http://schemas.microsoft.com/office/drawing/2014/main" id="{4ABB0F2A-9D31-2BC5-3045-654791412552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4" t="-164" r="17640" b="16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EF1EEFE3-1DF6-B6AA-24DD-A8886F40789D}"/>
              </a:ext>
            </a:extLst>
          </p:cNvPr>
          <p:cNvGraphicFramePr>
            <a:graphicFrameLocks/>
          </p:cNvGraphicFramePr>
          <p:nvPr/>
        </p:nvGraphicFramePr>
        <p:xfrm>
          <a:off x="1161725" y="1930336"/>
          <a:ext cx="3867802" cy="299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F9670F3F-970E-5123-7918-D0AC26B8E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>
                <a:solidFill>
                  <a:schemeClr val="accent1"/>
                </a:solidFill>
              </a:rPr>
              <a:t>Device viewing allows flexibility in watching reality TV </a:t>
            </a:r>
            <a:br>
              <a:rPr lang="en-GB" sz="2400">
                <a:solidFill>
                  <a:schemeClr val="accent1"/>
                </a:solidFill>
              </a:rPr>
            </a:br>
            <a:endParaRPr lang="en-GB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EDFEFB-6568-91C7-85B8-E4514257B5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442018" cy="327546"/>
          </a:xfrm>
        </p:spPr>
        <p:txBody>
          <a:bodyPr/>
          <a:lstStyle/>
          <a:p>
            <a:r>
              <a:rPr lang="en-GB"/>
              <a:t>Source: Barb, 2025, Adults. Love Island, S12 Ep47, 25</a:t>
            </a:r>
            <a:r>
              <a:rPr lang="en-GB" baseline="30000"/>
              <a:t>th</a:t>
            </a:r>
            <a:r>
              <a:rPr lang="en-GB"/>
              <a:t> Jul, ITV2</a:t>
            </a:r>
            <a:r>
              <a:rPr lang="en-US"/>
              <a:t>, All Devices.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90040C-91F0-5D37-FCF9-286019E0424E}"/>
              </a:ext>
            </a:extLst>
          </p:cNvPr>
          <p:cNvSpPr/>
          <p:nvPr/>
        </p:nvSpPr>
        <p:spPr>
          <a:xfrm>
            <a:off x="2392789" y="3059792"/>
            <a:ext cx="1431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2.41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 adult viewers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EF2DE78-237F-6EB1-00DD-F57F76AB41D8}"/>
              </a:ext>
            </a:extLst>
          </p:cNvPr>
          <p:cNvCxnSpPr>
            <a:cxnSpLocks/>
          </p:cNvCxnSpPr>
          <p:nvPr/>
        </p:nvCxnSpPr>
        <p:spPr>
          <a:xfrm>
            <a:off x="1275981" y="2425355"/>
            <a:ext cx="949510" cy="0"/>
          </a:xfrm>
          <a:prstGeom prst="line">
            <a:avLst/>
          </a:prstGeom>
          <a:ln w="15875">
            <a:solidFill>
              <a:srgbClr val="006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B854CFA7-EBAF-5817-0810-10D37B21346D}"/>
              </a:ext>
            </a:extLst>
          </p:cNvPr>
          <p:cNvSpPr/>
          <p:nvPr/>
        </p:nvSpPr>
        <p:spPr>
          <a:xfrm>
            <a:off x="461799" y="2499635"/>
            <a:ext cx="143173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25% Device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A49D964-37CF-CC01-2DA1-DF4300B69AFC}"/>
              </a:ext>
            </a:extLst>
          </p:cNvPr>
          <p:cNvSpPr/>
          <p:nvPr/>
        </p:nvSpPr>
        <p:spPr>
          <a:xfrm>
            <a:off x="511465" y="4131153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72D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1.82m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29FC80-D085-D161-FA05-516AEF597D56}"/>
              </a:ext>
            </a:extLst>
          </p:cNvPr>
          <p:cNvSpPr/>
          <p:nvPr/>
        </p:nvSpPr>
        <p:spPr>
          <a:xfrm>
            <a:off x="539405" y="4352693"/>
            <a:ext cx="156131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75% TV Set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A5BB0CD-9F28-824A-4020-09380BE9C595}"/>
              </a:ext>
            </a:extLst>
          </p:cNvPr>
          <p:cNvSpPr/>
          <p:nvPr/>
        </p:nvSpPr>
        <p:spPr>
          <a:xfrm>
            <a:off x="461799" y="2258612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592k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C2B7A40-24B7-EA26-5DC0-7840BDA731C8}"/>
              </a:ext>
            </a:extLst>
          </p:cNvPr>
          <p:cNvCxnSpPr>
            <a:cxnSpLocks/>
          </p:cNvCxnSpPr>
          <p:nvPr/>
        </p:nvCxnSpPr>
        <p:spPr>
          <a:xfrm>
            <a:off x="1225293" y="4309655"/>
            <a:ext cx="848382" cy="0"/>
          </a:xfrm>
          <a:prstGeom prst="line">
            <a:avLst/>
          </a:prstGeom>
          <a:ln w="15875">
            <a:solidFill>
              <a:srgbClr val="392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84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349BFE-3A38-9C3B-EC0E-FEEEA9ADB6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4">
            <a:extLst>
              <a:ext uri="{FF2B5EF4-FFF2-40B4-BE49-F238E27FC236}">
                <a16:creationId xmlns:a16="http://schemas.microsoft.com/office/drawing/2014/main" id="{2531C30B-4188-81FA-521D-D48CAA35ED45}"/>
              </a:ext>
            </a:extLst>
          </p:cNvPr>
          <p:cNvGraphicFramePr>
            <a:graphicFrameLocks/>
          </p:cNvGraphicFramePr>
          <p:nvPr/>
        </p:nvGraphicFramePr>
        <p:xfrm>
          <a:off x="1161725" y="1930336"/>
          <a:ext cx="3867802" cy="2997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8A520AD6-FB6B-06C9-4D0B-643AA4899C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>
                <a:solidFill>
                  <a:schemeClr val="accent1"/>
                </a:solidFill>
              </a:rPr>
              <a:t>Device viewing allows flexibility in watching reality TV </a:t>
            </a:r>
            <a:br>
              <a:rPr lang="en-GB" sz="2400">
                <a:solidFill>
                  <a:schemeClr val="accent1"/>
                </a:solidFill>
              </a:rPr>
            </a:br>
            <a:endParaRPr lang="en-GB" sz="240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BC53932-6837-BE18-E291-0251AA1A4AB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77758" y="5365115"/>
            <a:ext cx="5442018" cy="327546"/>
          </a:xfrm>
        </p:spPr>
        <p:txBody>
          <a:bodyPr/>
          <a:lstStyle/>
          <a:p>
            <a:r>
              <a:rPr lang="en-GB"/>
              <a:t>Source: Barb, 2025, Adults. Virgin Island, S1 Ep1, 12</a:t>
            </a:r>
            <a:r>
              <a:rPr lang="en-GB" baseline="30000"/>
              <a:t>th</a:t>
            </a:r>
            <a:r>
              <a:rPr lang="en-GB"/>
              <a:t> May, Channel 4, </a:t>
            </a:r>
            <a:r>
              <a:rPr lang="en-US"/>
              <a:t>All Devices.</a:t>
            </a:r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A57B9C1-915F-9D74-D88A-0565097FAB60}"/>
              </a:ext>
            </a:extLst>
          </p:cNvPr>
          <p:cNvSpPr/>
          <p:nvPr/>
        </p:nvSpPr>
        <p:spPr>
          <a:xfrm>
            <a:off x="2392789" y="3059792"/>
            <a:ext cx="14317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1.91 </a:t>
            </a:r>
            <a:r>
              <a: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million adult viewers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73A6D9B-459F-3843-FE60-C715868B1452}"/>
              </a:ext>
            </a:extLst>
          </p:cNvPr>
          <p:cNvCxnSpPr>
            <a:cxnSpLocks/>
          </p:cNvCxnSpPr>
          <p:nvPr/>
        </p:nvCxnSpPr>
        <p:spPr>
          <a:xfrm>
            <a:off x="1275981" y="2425355"/>
            <a:ext cx="949510" cy="0"/>
          </a:xfrm>
          <a:prstGeom prst="line">
            <a:avLst/>
          </a:prstGeom>
          <a:ln w="15875">
            <a:solidFill>
              <a:srgbClr val="0069B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92AE25A-D831-8A3D-4DFF-EC5A572AD5D7}"/>
              </a:ext>
            </a:extLst>
          </p:cNvPr>
          <p:cNvSpPr/>
          <p:nvPr/>
        </p:nvSpPr>
        <p:spPr>
          <a:xfrm>
            <a:off x="509424" y="2510146"/>
            <a:ext cx="1431738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15% Device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15F5DA-BCA8-357E-C067-C1C2CE4D283E}"/>
              </a:ext>
            </a:extLst>
          </p:cNvPr>
          <p:cNvSpPr/>
          <p:nvPr/>
        </p:nvSpPr>
        <p:spPr>
          <a:xfrm>
            <a:off x="511465" y="4131153"/>
            <a:ext cx="7665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372D87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1.63m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EC4F281-F2ED-E436-B525-5D9792FC8BDD}"/>
              </a:ext>
            </a:extLst>
          </p:cNvPr>
          <p:cNvSpPr/>
          <p:nvPr/>
        </p:nvSpPr>
        <p:spPr>
          <a:xfrm>
            <a:off x="518384" y="4384223"/>
            <a:ext cx="1561316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85% TV Set </a:t>
            </a: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viewing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F8823ED-4EFA-F0DC-3724-E851023F0330}"/>
              </a:ext>
            </a:extLst>
          </p:cNvPr>
          <p:cNvSpPr/>
          <p:nvPr/>
        </p:nvSpPr>
        <p:spPr>
          <a:xfrm>
            <a:off x="509424" y="2258612"/>
            <a:ext cx="63991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283k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7C7D3AA-26BF-D2F1-0469-1AC6AE4E9C03}"/>
              </a:ext>
            </a:extLst>
          </p:cNvPr>
          <p:cNvCxnSpPr>
            <a:cxnSpLocks/>
          </p:cNvCxnSpPr>
          <p:nvPr/>
        </p:nvCxnSpPr>
        <p:spPr>
          <a:xfrm>
            <a:off x="1225293" y="4309655"/>
            <a:ext cx="848382" cy="0"/>
          </a:xfrm>
          <a:prstGeom prst="line">
            <a:avLst/>
          </a:prstGeom>
          <a:ln w="15875">
            <a:solidFill>
              <a:srgbClr val="392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 descr="First Look at Channel 4's Virgin Island | Channel 4">
            <a:extLst>
              <a:ext uri="{FF2B5EF4-FFF2-40B4-BE49-F238E27FC236}">
                <a16:creationId xmlns:a16="http://schemas.microsoft.com/office/drawing/2014/main" id="{912639B3-6830-EE3C-B88E-F9A1A07DB071}"/>
              </a:ext>
            </a:extLst>
          </p:cNvPr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94" r="20894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42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2AD21BF8-83C2-4308-AE30-3E619599114F"/>
  <p:tag name="ISPRINGONLINEFOLDERID" val="0"/>
  <p:tag name="ISPRINGONLINEFOLDERPATH" val="Content List"/>
  <p:tag name="ISPRINGCLOUDFOLDERID" val="24"/>
  <p:tag name="ISPRING_PLAYERS_CUSTOMIZATION" val="UEsDBBQAAgAIAHV8+UipAcR2+wIAALAIAAAUAAAAdW5pdmVyc2FsL3BsYXllci54bWytVU1v2zAMPadA/4Ohe6WkH2sb2C26AsUO61Ag67ZboNqKrcW2PEmum/76UZK/53QrsEMCm+J7pMhH2r9+yVLvmUnFRR6gBZ4jj+WhiHgeB+jx693RBbq+Ojzwi5TumPR4FKAy5wZAU+RFTIWSFxrAD1QnAeoZMDAjr5BcSK53wH0G3G2k41N0eDADl1wFKNG6WBJSVRXmChB5rERaGhKFQ5GRQjLFcs0kcWkgr8Eu9d/R8MtETvSuYKqHLPT7A9ckLceL4gOS6gQLGZPj+XxBftx/XoUJy+gRz5WmeciQB5Wc2VI+0XB7L6IyZcrYZr5LcsW0NklY28zXS764yD0lwwA5h3XGlKIxUzjNY0QclkyA/U1KVVLzqAGt4VVbXvNav7V5XzdutnOkcy7Kp5SrBI76kM46CfTJMKqf2etaBT02CrozTMiT7FfJJYvs67dWjPMFcgFbxdk8sapCOICnOxpqIXe3AAMV1R3EbdOwaxq2oJYDt9FXHQVqbrthVJeSNaWa+c88YuILlZIaWVxpWTKfjIw1lgzBPnFXrpvUNcRPdJae/UNvjN+oNT/VW52xgP/RmE9A1NaE5xF7uePgo1kGNdUMim1sWBcpNjG7nFT5lPV0PTC5HOumwEU8TWXMYAwjqinp7GQflEmqwCUs5QjbO9gLTnicpPDTkwzj0700GZXbSYbewV5wKsLtBLQ1t2Uk4zqOxNQqyCcT68QPS6VFxl+tPAd7Ri+tDt8auebopuDtwfn8j1EcxGgGc4MmVpd56u2r5vDBzKlWnc+6cJaBWmEemC4L59XMQlmMfCK2oWWqb/s5NfuwBx3lPDUd01zfQe+iWvFX5lU8Ml+6xYmpScKMZgL04eKkxwD9hO0yCG9N+yJuRN7UAWNi39y/rWiz5evWua7v67APNXzmrHIYN1MfQR2xFGUejXqIi+4jolLYaTeSUS9lG7jR4hhEKooAncJDfefLs8vuyueLywZr83pwgV0u71jpdcKdgkit6/Yifr0b4PE3UEsDBBQAAgAIACZ8AUmzuqfRhAQAAFARAAAdAAAAdW5pdmVyc2FsL2NvbW1vbl9tZXNzYWdlcy5sbmetWG1v2zYQ/l6g/4EQUGADtrQd0KIYEgW0xNhCZMmV6DjZMAiMxNhEKDHVi9vs037Nfth+yY6U7dhNC0lJAdswad1zx3t57ujj0y+5RGteVkIVJ9bbozcW4kWqMlEsT6w5Pfv1g4WqmhUZk6rgJ1ahLHRqv3xxLFmxbNiSw/eXLxA6znlVwbKy9ephjUR2Ys1GiRNOZzi4SvxwHCYjb2zZjsrvWHGPfLVUP/32/sOXt+/e/3z8eiPXByaeYt8/BEIG6d2bHkABjUI/ATTiJwG5pJatP4fJhXPqewGx7M2XYdKziFxYtv7slJtHEQloEvueSxIvToKQGl/4hBLXsq9Ug1ZszVGt0Frwz6hecYhjLUqOKiky80OqYKNoeJcyN5xiL0giEtPIc6gXBpYdq7K8/8XAsqZeqRLUVSgTFbuWPDM6IWPM73clr0A1qyGjELzqlYAnVc5EcdSpOsILLxgnNAz9OCGBu92xbFJkyC2ZVjMQJcIxiQCgZBUvnyCbmCwz4ghLOQxh4o0nPrypNmEilisJ73qoHTMCMZjxoksKcoREkF1xvAgjVzsNVCGG7lhVfVZldpAf+4HqAvYCJ4QUdOgeONUYW2CIsQDeKEue1l1gUxLHeEySUXgJiQx1Fw6RCM+h3M6HSFyRGEqExF0yAb7wxlgnvC6xbf5v6ytlOp3lPWJpCnLafWuhmgp2tEuhCkylVcO0xOTjHKLmYf8bVdwCgmNNvJZizcGEMuvOHuAUh7g6fz7OvT+SM+z5xE0godxwkVBDdloZA3ooVI2YlEofAPSybM2KlKNrnrIGEv4eHstEZh7TwTaWfGrE34jVG2p5tWGlwCWXr44GmnZAZI8tzJsKzKtrnt/VXar3zH+KFTqxv2tCn6M/TX/skABHXvjdIOXsvg1Sn8hUIm9kS73Pjs/OsqEx6jTimZ7qH60fbUncEuzIA9YaCdVfgkBL1U0EuqDsL+UFZ6Bo1vI0ELlX3AzQGYQbgEChp2JcgKsOTLgAFw6QX5BR7FEYkBb8uhJ15+xhqrEN0LdDm8KwJ3nNH4rxmt8o4DHJ2bodQaAVmUh3BnRvwjnoF9SjPpgcAOCyTR6AlCIH+7MemPMp2XqgpfmDkyxUIzNTvFLcGqoH3zY5fzw73ZQqN7uSVdvkbTvN6XOsaA8XtUpnA2aAXf31js9e+T09SjHBkTNJHBw4RE/7ulZlTyEoAe0Kn8aJj0daHGohZ3W6grZ6o5oi6wnUDuwuOcMAtjlzzFmZrv7759+eGF9Z0u6ize7vg0CgsDULkh3Yn4GqefVXFwjFo0M5s+gjtbngbOV63neoB1n4Qy4SrG0tucph66hbLyT5JmiYUuxMplAHsUl71ZRp95S2jzDF0TlwmRnFLXvKylsgQqqUHIRiXG3ZF3qwM9EaIvxw0YS7unbSEOHnNRR9bOrNEuy65toNJShFett2zgwuF+nm/i3h/t0XzJngANj2KzyeiXooYETI7lrth9g1l0VfMf0PRo/aNA1uy2VAF+36gSzWj/vdblWZ/z6OX+/9FfI/UEsDBBQAAgAIACZ8AUlHS1cD/AMAABcRAAAnAAAAdW5pdmVyc2FsL2ZsYXNoX3B1Ymxpc2hpbmdfc2V0dGluZ3MueG1s1VjvctpGEP/OU9yok49BdmrXDgN4PLYYM8FAkdwm0+l4Dt2Crj7dqboThHzq0/TB+iTd02EMASciKZ1kGA/otPvbv79dyc2L96kgM8g1V7LlHdePPAIyVozLacu7izovzz2iDZWMCiWh5UnlkYt2rZkVY8F1EoIxKKoJwkjdyEzLS4zJGr4/n8/rXGe5vatEYRBf12OV+lkOGqSB3M8EXeCXWWSgvSVCBQD8S5VcqrVrNUKaDulWsUIA4Qw9l9wGRUVHUJ14vhMb0/hhmqtCsislVE7y6bjl/XB+aT+PMg7qmqcgbU50Gw/tsWlQxrj1goqQfwCSAJ8m6O7ZiUfmnJmk5b06sSgo7W+jlNgudGpRrhTmQJolfAqGMmqou3T2DLw3+vHAHbGFpCmPI7xDbPwt7zq6D3vd6+C+P4iC8P4muu05H/ZQioK30R5KUTfqBfvIV4W/eTcMRr1u/819NBj0ou7wSQszupGQpr+ZsSZmVhV5DKuENU1SpGNJucAe/SiNGgx2uaD5FCLV4VjECRUaPPJHBtOfCyq4WSAZjpAMDwDZpc4gNiNbtpZn8gK8JzgHiI5hLVctcfp61RJn5xuh+876U1g7vWxSY2icYPPgWela018/ehSbKLkRmr0mYyXYKiBIx8D6NIU1SoQPXHZQ8tgjEyyCwFAHGUgSUok05AbDj1cAuhhrw01Jv85S+jLnVBDEwzkB5DbcSkec0FxvZH2Vedv8cfu3vjKgf3fpcEfPif6qCsHIQhVE8AcgRhEsdZHirwTIOqHIJFdpeYqUN0QLjs7NOMyBXVQx9A5NpAVq4nzJBBhn4c+CfyBjmKgccYHOcBrhOdcOv74XcEa1fgKljz6+cDTp9q+Dty9sgJTNqIz3BMf+gDQzh8CnGLtUaEIIhdlcg8DMxLTQUNaHcVaKVQmz/uUV0TwthKv4f12XNegDVucwVujC1ahKYT7rQWWzCZ2VnLQ8K6GRjRxL4jDxRoyDhssCqgLGVBIlxYLQGIe5tgyfcVVoPHFcdtD6ixx0qoTL0tUpzkM0ljPIq6AdHb/68eT0p7Pz1426/89ff7/8pNJywQ0Ftdbchrt6doNW0/poj35G6RPbdEu3o/LUtijbMrr7CWG5ybbnfNO3O2j3Sio357e6kcLgcnR1Q0ZBeNeLwkaVhugrZJ2JE+yoiX2mrKIzuIuwJEEV0eEo+KWSG1ibSmwIwkpwg0pxvKkiNXKberi2pSu5gON86sYTDnTBU46d+V1Q9Dm2fD27/xeGfvVDo6P4gRgKNI8TrOrBOuG7mIKHTPG3lDV3tXrd23i/a/o736TtnZRLnmIu7aZfvX63T0+O8I1x561aDdE2/5nRrv0LUEsDBBQAAgAIACZ8AUllFrXe5AIAAI8KAAAhAAAAdW5pdmVyc2FsL2ZsYXNoX3NraW5fc2V0dGluZ3MueG1slVbBbuIwEL3vV0TpvenSbstKAQkolSp1u9UW9e4kQ2Lh2JHtQPn7tWOnsYFAGgspnnnPMx4/T4jFBtPpjyCI05pzoHIFZUWQhICiEibhK+yCVYHpJmGfAX6vOKZ58EbQHngYGR4jjL+DlMojtKW1BTibhEktJaPXKaNSLX5NGS8RCadXN80TRw3yEottVbTp1VPzXOCsUQpdmOEUG+PXgx59hJSVFaL7F5az6wSlm5yzmmYX4xT7CjhRRdQb//2wWPYGIFjIZwmll9NyrMcwSsVBCNAp3S/1uMgiKAHSRjp/KgecLtT53R/Qtlhg2dBmP/Xoo1UoB7/I45ke/XiqVvcIN8vR6Pb+PEHCp1TQ25EevdBG8N9anFV19R2NVJzluqA+Z36/mPWr5YtDGMrU9VOE0fzuaXx3kaA3pAMpxuNYjz6GLc/dox4OyL669z7W15Uz8qbretAQ9KEnBKaS1xBH7cz4RMF2f2up7kfrdy0dRnedN1QLmK4RERbWGTvgP9hhmrkoa+kgH4zUJSxMwi7Sd3SExWLeNAsnwy+TkyKH7RHOMXbIV1XXI6Rj7JDvBGfwl5K99TjJHroMqT3kObLHeb7+ygsUqWlmve2s9epIL/rqCidVa2gxJctgKnQ6K1yCPrg4amwmpegop5iiLc6RxIz+0bhk32xGxNGBw2rttLJiiSWBU4JrclRt2i1XM/f1aL2+IM1noducmQdSdfFJyIwuw8ByJmGzhvkYHsMpkyCGgpGUKC1K9ckbTNFNWOGBP9M1G0oqEd8AXzFGeuPEkVOFODpd59gW49QB0LpMgC/VuWFohePbDK7AeUHUT35g2EHmE3qchikLtRxF+EuXjsGKABBPi1a1ZmI8ZU0kJrAFYr2Oodlw385ioVTaJ7iZfIG1dCVnLYM0aXtFd5xen/McJwgfKi/mdx3XMUD2EiWi2Zl389s+7OTitea2n2mduyBjsFryllb+4xoqo/4j+h9QSwMEFAACAAgAJnwBSalgkB/oAwAAqBAAACYAAAB1bml2ZXJzYWwvaHRtbF9wdWJsaXNoaW5nX3NldHRpbmdzLnhtbNVY727aSBD/zlOsfOrH4rSXXlJkiKLEKKgEOOzctaqqaPEOeC/rXde7htJP9zR9sD7Jjb2EQCCpacvlTigCj2d+8/e3Y8c7+ZQIMoVMcyWbzov6gUNARopxOWk6V2H7+bFDtKGSUaEkNB2pHHLSqnlpPhJcxwEYg6qaIIzUjdQ0ndiYtOG6s9msznWaFXeVyA3i63qkEjfNQIM0kLmpoHP8MvMUtLNAqACAf4mSC7NWrUaIZ5EuFcsFEM4wcsmLpKi4MIlwXKs1otHNJFO5ZGdKqIxkk1HT+eX4tPjc6likc56ALEqiWygsxKZBGeNFEFQE/DOQGPgkxmiPDh0y48zETeflYYGC2u4mSoltM6cFypnCEkizgE/AUEYNtZfWn4FPRt8KrIjNJU14FOIdUqTfdM7D66DbOfeve/3QD64vwsuujWEHo9B/G+5gFHbCrr+LflX4i3cDf9jt9N5ch/1+N+wM7qywomsF8dz1inlYWZVnESwL5pk4T0aScoEjeq+MGgwOuaDZBELV5tjEMRUaHPJXCpPfcyq4mSMXDpALNwDpqU4hMsOibU3HZDk4d3AWEAPDXi5H4tXr5UgcHa+l7lrvd2ltjdKjxtAoxuFBWRma566KbtXGSq6lVlyTkRJsmRAkI2A9mmCBB23pkDFWXWBu/RQkCahE2nGD+UZLC52PtOGmpFt7oX2acSoIUgrPBSCXwUb+UUwzvVbmZamLaY9a73vKgP5g87eih1T/VLlgZK5yIvgNEKMI9jZP8FcMZJVBZJyppJQKqg3RgmNwUw4zYCdVHL1DF0mOlniepAKM9fAx55/JCMYqQ1ygUzx9UM61xa/vBJxSre9A6W2MzywvOr1z/+2zIkHKplRGO4LjQECSmn3gU8xdKnQhhMJqrkBgZSKaayj7wzgr1aqkWf/+jmie5MJ2/Gf3ZQV6j93Zjxc6tz2q0phvRlDZbUynJScLnpXQyEaOLbGYeCPCM4jLHKoCRlQSJcWc0AhPb10wfMpVrlFiuWyh9XcFaE0Jl2WoE3wkQGcZg6wK2sGLl78evvrt6Ph1o+5+/fvL80eNFhttIGjhza60swdXZjWre4vzG0aPrM8N27bKkmJE2YbT7Y8Ei9W1ec57brF0tu+gclXeW0Gjp9tBgX86PLsgQz+46oZBo8oI9BTyzEQxztC4eGysYtO/CrEJfhXVwdD/o1IY2I1K8+8HleD6lfJ4U0VraHfzYGUvVwoBD/CJPZDwCBc84TiL/wtSPsSPH+fzv8LJrc+F/FFSWhrviZNAsyjGPu6t90930j1dVf9LhbJXy9e2tfc0z936RlxD+fp/F1q1fwBQSwMEFAACAAgAJnwBSTJio4uQAQAAAwYAAB8AAAB1bml2ZXJzYWwvaHRtbF9za2luX3NldHRpbmdzLmpzjZTLbsIwEEX3fEWUbivUBgppdzyCVIlFpXZXdeGEIUQ4tmU7KSni34sTHrbjtHg28dXJHc9Ynn3POy4/8b0Xb19/1/s3c19roDTJC7g3ddyh50r3Bc5W8JHlgDMCvoWU518v8uFKuIx9UpvG1buyFZqfTx00U9oaYaGL3AEKF1g6wG8XuHOAPxewp9XV1KQ1Oi6kpKSfUCKByD6hPEc149891Esv0YJpCbxBF/VyoGuUgGH6N3l1fBqr0LmE5gyRaklT2o9Rsk05Lciqy3VTMeDHK9+eankezyLDDmdCvkrI7cRRqKKbZByEgFPeUaTCCWMUA9Z82920UMO4XZBFl5nI5JmePKrQaYZSaHUpnKgwMXL0srmHKAgGozYnYScbYhCoMAiMKuC3WFFWsBsukHGaqo600OloNjGv8oJiilYZSRsumA4X4dDJqcMq2wachyp08FrocK7CN54QtZ7QxvH68q7R4Xr3liaNoXTOKqysS9cgwC6RuETqElnnFGoPEmkPErX/9L7+O41t1zv8AlBLAwQUAAIACACiam5KCn/buLAPAAA6JwAAFwAAAHVuaXZlcnNhbC91bml2ZXJzYWwucG5n7Zr9X9Ln+sDx6LKt0nVas2ZEO+2s7bulllMTA2c1rW1KZWaKSs0J+YDPqKBgD3OesxT3/VY6HxAXS3wIzZGgKOh60C0QKwQyFJakKAikPCUIHKjte77nX/i++AEurut1vz9c931d9+e+rtfr/ufRmKgNb7zzBgAA2HDk8KHjAIBHIQDgXrN2jcPSYaudcQi3guNRBwBd/G0LDsUDFREdAQD01KxbPfOaQ38993BCAQDgdcf5cRvNafsaAHh//MihiBMlKepp2aXFYvzoUgGl9mR19O5rwdXRNHTD3diCE29uhK+rGKk9WL5j2zdzj9wPoL94sO7Dd3883BN99UD59aPrIrPaf/+sZeKAb4/PhY3v+bgd9H/rEG6rHvTDsnTR8mIyBxo2EGiRL2Yal771RBXPhQVarPymUB1eUzyXlLBBN6Xzv5ENXX6s/NE3xDRobC52d7ia61tIbj8ZO4ZsgkcoNtWE72EHOKwAJqK3sZndopuoa272W+swDN87tgHlP19mKpWR/QAvDbG7FZ+zvTOL3neqPrDepo9MQ1qz/kun6tecERqPRDl/5ua9DnbKMx5Ax/e5gAteDvHplghPh9hR1eJ04s3IB24OsXbnvHPgNxsLneL2WhfmwlyYC3NhLsyFuTAX5sJcmAtzYS7MhbkwF+bCXJgLc2Eu7P8blrW5UMMynxdSoZZnykyEfU45ILPY7mcF945lSITBN9ChkhHHuABNOTXaypvNsS1c8lVbRD9j6jllyolxQq3F6utJssiK8YYZb0KfXV5/OQbNfdJKR28AAIZnDVJvQgnK61obXpZInsQRM+qTM70woO2o6ZDevAdY5Rcwrf3w3K1WxkIW3F2RukobTV+9uPDBfgAgpoOwNPTRHqpiobsMw+qiJCJ9qBquAPpDqrxFPt8kIL/8jyY2Haq82SU5VgIAZF0jfPhiSue/OHRtilZP056to2oEgtUK7UjEaNMYj2E4MrUiKqZJjcO9QlX502SBDiXF2XvZ3Goqe8lH1l8MMXGsfy+etvDdFQUs6XNGnYb5RGRQlJQPrtRJsSpCn4KT2Sm2rq5ykplTed2p6cbHbVzObF15IV6eSqmlcfXY3hR5Ws1A0nSktclQUEMlt+r2KR+8co6olwqdXompGskkLufgg/4dgRKRpIM0Y+mC9uF+j9++vzAK134blozE4tQ/xU+0A1WsLk9QWS7l8F2kEtqpTpawGPh7RDD7dpSMfP2r8Y/zb8A1feKewsepFD+4+KE4njuBnsAaCuIX2wWZeGVRXV14Rj+ri2VjSRORg1Pp4BqKF7DCEzCcJ0TRFpd5IuwtVaxlDdWABV/gv1Y/yZCeVG8Rk1XEqlMdlB3EAv3Y++LfkEpC57k9zUUGoLcU/HnaYPnIr8efUi6OsmZFJCb/TE01a3GLKaM+kUGQmvtH0zLZ5ryEd9u2H4zaHV8u2tubjdpayM9EMh3pQMGF8bvw2fx8pArCWh+bw26gWVo9SOv20tH4441367w86bpIjMe9vk3jC/UVlzjeKFMacHdcucj68N2z0/kqPlxxc3Rk+Wf5eEI5UVGtOvmQ+tXYMS4tTP0JSczL9gUAIgfM54flPFFpYUKrDW6cNOcceLXMu4Ik58ntO9830yCqiY1buDsP74PQc/es+Z9ZfOilParaMA2mSgQJZmwAq/u4YzFh0YogumQN4FyR7r9HjYhQjZEnwhfWz41Eba/Pvij/a6Hfr858Giv6HTXC7N/WSuw4pSkrYCGffrX+Pa5lef8FPmv02xb65Eun7ifYxzt90pGqcNaXBY/sG00MD1IOXgXvRDVj52pn9Sv+nBcztg/9x/pWl8GRmP7jCHE+PUE6UszRkeB1CP4yDtf/cBk1XYiUmH9Chj3/whrRT9clAq8fI9flNzG/7mG/sYu7s4Wo2wqmYLhAE/jJsZpqdPhBKrC4X7K1EGrsqaFJ7TaTbPn5HW+tFa9tV1SD0UmtfrFUf1SRBAA4GrOMuFJjGaFbH2EsLAje1mZq5+abwaju0pqGSXMNo166hmu1p1TaQkcx7wirEDUCao0kLx070Mg7AoUppi7yp4tlbFb+7H234qm8USUXYVu2/bWTTboGZgfz9rHLov0DBb69nK5ZJH2wOgqE14tmw03942qSiD7YnJJ9azUhhDTJgLbLPUjS18mkePDchOFW3q5mQdx5CjOnohp64XpMZ9+jYzR7cZuZdfuLaVjUbqZmsJ6y3Rdj29JiznOs2QKwRqnwDa+kEkRgddvsE/UbYFVzqhJ04fh4Ml2nwmaHvoyo+eOrl3mLmEzrox7UlBgd350CeTO1VlH3ZJQ2q1Sl3ewjWM3SBTlhNQ/F2BAp4fVtGDEo/Y5KTq8S2lsZCXiI8ZyZFdOpzn2cxn28jlGPDocpki7GhH+fkTohvh6SqN5i0JN6qt5j92SwhvFzgeR+DMmAX1CepIIYZ+qYe6C/ZqJudFFQWAg7SZYimzuCZNBgHUUjNd/598bKwsSBm9+qFamfFezFIE48a1MnlRPzKF/9tghtE4zuTPaCa9p0tURc1pXv9uDxwKufW6cwVrz0xb4b2rCZG/AuoYEoxj9BCmBT1rKj5XZLKKU5M8Pc3wnr1KnGzRziowT+IsMN0De1nZVXYBfOGAXdsZmyPmOmZcd3XpvY3fBuhEqVwrn2JQyPqLX0sYcgHA5NoLqVByJcrkdXPgwWqE6MGDoMbYIM9qh2lHA0I4OdQfocPy0TLwtBSksKB2ESG9u1sPxvYmCQt5GSVFLBOjCeahrZQg0hiNk2TkgWDEFoSmyN6eRWFTxegHAl855YsrS4ZGwZp7TkNzj26vBkY3R4RN3SSkczRRmaWgaF2w6etOeKVrj108EAQJ0kfbX7ZKVaYoSqly24aLgMhAIxESZiVIvJPxw1dHc/n8e4c7axHdMufg48jYMX+sxjtNpRDIgqps3E2//C9A/j5zeSRyZSzzAgolBmi8C3K3g5v9b75p3gGNLJkdBFr1AlMVEaaV+fvEN1/kFlxu5uKkcreHIExaCdp4c02sI4VUEQ6+pxJOw5/U+fePkyxsFDaolIz8kmpXD1ptTv27XcLBBTliK0jOKtku1X90q8KOhWZoR2vLh4Xqy2NrCHusUr7GZugFAclDKej6uXzlGD6Ooefr8nKXFpVu/eEbJ8xpca85F8WxFbld2NxPpaAydMmEqR2PApLSEFhh8qfFSPzvx9cazVngIyrj4c979OPkhsmES7A3L7SSN6jvq45w9SMTCubZ8ysBBnbrvqdWjzQSR5K3bqVTwlLa0iGqeLPIBg+l/kn11pGKIcXcCkxMikeabXiGFOZyr2HaC63//sdTDm1GRJm+g/4jSk7avKIXeU65UWM30cJKPAA2139v2RZBwLW6sdSpwi4GQMY69KBQ44s3pzRiqm6cxnG78DyvWZkkm9pEu5bC2ioWXZcYF/rE80MPQEQgzF2we5LbHc8Vb48Nkp0PyCRNWc+05sTcWk8ZQiKfyt/uCRrOulinYYGfIrzrOjK7XpjuZ7iqZtFhiwhtSwhK/gqhwBSOdnwbt1SjKbZe4R26eUccVSzKekk4oxP/fBqSzzSstEeJUB367ogOZ3k30/h6CEK0Bqnf1TkfPVfY6r3lQT3mPPyLMkaCR+VIRERN68SxmEVsePEx+EZuFAbPv+3yoB4858W0A/EHRzLfpEUwMFHIHoIvIWdmIySHUFE8EypLInQLJd1ZT5YMHzOKREqXrk/Y+l72nQnzKTukIe/+yxvahSv4ABYlJUQBqHw3E3o3y136cgsVZ5uvo97/mGSUZz+6nYp3O2TG2CdQWxKlTqEC9m3Mhl+iXhdE7p6ZytZzyJwY3myi5vYVKH4gp4yMYXi+lpI4pLzc5cGBZzbGPW+CpJNNt4Q9xSea/CEYXwTBH+g3ytrDYPxPSPRWpZk18jJadvjemD5xd2os0oDSb8xqYqxzkrtnhwmSkGNZAxFkLCrecx7h3jB81P6C+mn/BN33qIVVVtDpHL9ZHasB+pMIQyLB/rqR8Pkr4rl/zXiEoriNzF3omS4BaCcvoZuFlgztSlYJnNyPQ2VKPI0/BWR93E61pX8hsrAeot1A2X/JqGnx7/O3orqfRl0VCcbB1W3gOt5trj5HP0KWZyjFZl5ORGg049/PEagkusFYvPP7s5fjVUw2P84oxCQAzog+O46UyS+dax6NHGnugJMSaRZik5JDgmKbvcbuFsd6ej864UeIODeo9l3JOcifW9Ube1+FpRHtLhZFw4xqQ05az+8skMb8JR5U5i3PxDu19u8iuV2VNT5cI+SyDc/jCt0ReE/ZoFJMoZHkDdcj1a9RC2ynMvzbneUNGI0eBNOV1Ss6r8FktrJm+cexpuFQuHyuX2U3J/+0o4tRwRnJcSOIAGAM6SzYuXLd3bikuRKijry5cXYf5dYbRBF/uggaitWVDbQnkCfr7GfgaGZ++3/3OIkG9oLV7VfLIld2nsb2s8x2ycrJlBpPM0D8BpVnyMCIhG80cdFN+JlmUIX9VZENy9TNlNc7edMPfpjZUBqk2e5tYS41uHneu001m6ZtNgVuhe3l/+84EsO14M02PBrwfCtQ/T6k2E53cEBtk3LQURjrMrqrtkDAZaG5T2NuB+fj950JIsmO17gXS7eBHpnOV2+2kR+mUZVKsMjCvCIlX7WesLHFVVq4rzYYTiAi8LXuNB4qa/HbDvrNGUtsnAEdKbL3NC3nZsvtn9KRRp18uaWfGJaUOwF3iA8EKs/kG+aiQYazvNvKY0wCkCkchMSmt8bb1XgxU/eTcBJEoUJzP3ONd2H+9V2l8ZCDT076FjgMK9A2AMmS/Cwh09S7JfBTOTGDuvHAKR8R8sR4HsqzSS3YzDEhyar8wm8fybW+if84jTIiCXygNUYJic3QMAJEEHXmDBo5OmaeFc7ttD89P75pO+9U4Hj4dqSOZNOZwcjL3XNPjx422z00PG0s5SgoEiODV8r0h9kNy8Zj3hmax5RbYg8wEAHr9m4P6SPGmHajhav+DKRDL9xWeOfoXaJMyh+0uyzBJLPEcz1gmDml98MvVnQgIAuUvq2zZTq4UzMLEtONkU7eji+iApeFOYEfqFwtv+TC44J+AsLdJLuf+LAPo9SAGbzyp1hQQ5k4AyrPiXLaXtUeTYbSCTtCGO+49Qx5ibjR6ko+G21tL4bpaui23nl52gCrF0rrNVHIh41T8WzN6ySz52WvgxvU0fhYCwWbh/X80ah9hv/5+rWUr7Z/a7ctiXPk7L7zNt38bSfQozoIbJXdR1f3Fe2rLEDSz0by7MaLbdj4/3nu4LZb/pHKroTowOagSNZRjsvMi1pARQ0VOn+chnMYe6Dpy+8C9QSwMEFAACAAgAompuSg9k3CZKAAAAawAAABsAAAB1bml2ZXJzYWwvdW5pdmVyc2FsLnBuZy54bWyzsa/IzVEoSy0qzszPs1Uy1DNQsrfj5bIpKEoty0wtV6gAigEFIUBJoRLINUJwyzNTSjJAKgzNEIIZqZnpGSW2ShbG5nBBfaCZAFBLAQIAABQAAgAIAHV8+UipAcR2+wIAALAIAAAUAAAAAAAAAAEAAAAAAAAAAAB1bml2ZXJzYWwvcGxheWVyLnhtbFBLAQIAABQAAgAIACZ8AUmzuqfRhAQAAFARAAAdAAAAAAAAAAEAAAAAAC0DAAB1bml2ZXJzYWwvY29tbW9uX21lc3NhZ2VzLmxuZ1BLAQIAABQAAgAIACZ8AUlHS1cD/AMAABcRAAAnAAAAAAAAAAEAAAAAAOwHAAB1bml2ZXJzYWwvZmxhc2hfcHVibGlzaGluZ19zZXR0aW5ncy54bWxQSwECAAAUAAIACAAmfAFJZRa13uQCAACPCgAAIQAAAAAAAAABAAAAAAAtDAAAdW5pdmVyc2FsL2ZsYXNoX3NraW5fc2V0dGluZ3MueG1sUEsBAgAAFAACAAgAJnwBSalgkB/oAwAAqBAAACYAAAAAAAAAAQAAAAAAUA8AAHVuaXZlcnNhbC9odG1sX3B1Ymxpc2hpbmdfc2V0dGluZ3MueG1sUEsBAgAAFAACAAgAJnwBSTJio4uQAQAAAwYAAB8AAAAAAAAAAQAAAAAAfBMAAHVuaXZlcnNhbC9odG1sX3NraW5fc2V0dGluZ3MuanNQSwECAAAUAAIACACiam5KCn/buLAPAAA6JwAAFwAAAAAAAAAAAAAAAABJFQAAdW5pdmVyc2FsL3VuaXZlcnNhbC5wbmdQSwECAAAUAAIACACiam5KD2TcJkoAAABrAAAAGwAAAAAAAAABAAAAAAAuJQAAdW5pdmVyc2FsL3VuaXZlcnNhbC5wbmcueG1sUEsFBgAAAAAIAAgAYAIAALElAAAAAA=="/>
  <p:tag name="ISPRING_FIRST_PUBLISH" val="1"/>
  <p:tag name="ISPRINGCLOUDFOLDERDOMAIN" val="https://thinkbox.ispringcloud.eu"/>
  <p:tag name="ISPRING_PRESENTATION_TITLE" val="Beyond the TV set device viewing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/Nickable Charts/CTV"/>
  <p:tag name="ISPRING_OUTPUT_FOLDER" val="S:\Thinkbox.tv\Website content\4.Research\Nickable Charts\Addressable TV (previously CTV)\Beyond the TV set device viewing\20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2.xml><?xml version="1.0" encoding="utf-8"?>
<a:theme xmlns:a="http://schemas.openxmlformats.org/drawingml/2006/main" name="4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ThinkboxPowerPoint_Template_Nov17_FINAL.pptx" id="{3F326CAD-93B2-44EF-A03C-22051131FAD6}" vid="{43955D0F-805C-462F-9BA3-8D8784816F2A}"/>
    </a:ext>
  </a:extLst>
</a:theme>
</file>

<file path=ppt/theme/theme3.xml><?xml version="1.0" encoding="utf-8"?>
<a:theme xmlns:a="http://schemas.openxmlformats.org/drawingml/2006/main" name="3_Thinkbox">
  <a:themeElements>
    <a:clrScheme name="THINKBOX">
      <a:dk1>
        <a:sysClr val="windowText" lastClr="000000"/>
      </a:dk1>
      <a:lt1>
        <a:sysClr val="window" lastClr="FFFFFF"/>
      </a:lt1>
      <a:dk2>
        <a:srgbClr val="372D87"/>
      </a:dk2>
      <a:lt2>
        <a:srgbClr val="4D4D4D"/>
      </a:lt2>
      <a:accent1>
        <a:srgbClr val="372D87"/>
      </a:accent1>
      <a:accent2>
        <a:srgbClr val="0069B4"/>
      </a:accent2>
      <a:accent3>
        <a:srgbClr val="E10514"/>
      </a:accent3>
      <a:accent4>
        <a:srgbClr val="EB7305"/>
      </a:accent4>
      <a:accent5>
        <a:srgbClr val="009B3C"/>
      </a:accent5>
      <a:accent6>
        <a:srgbClr val="87B923"/>
      </a:accent6>
      <a:hlink>
        <a:srgbClr val="000000"/>
      </a:hlink>
      <a:folHlink>
        <a:srgbClr val="000000"/>
      </a:folHlink>
    </a:clrScheme>
    <a:fontScheme name="Custom 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15875">
          <a:solidFill>
            <a:schemeClr val="accent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2225">
          <a:solidFill>
            <a:srgbClr val="D9D9D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1600" dirty="0" err="1" smtClean="0">
            <a:solidFill>
              <a:schemeClr val="bg2"/>
            </a:solidFill>
          </a:defRPr>
        </a:defPPr>
      </a:lstStyle>
    </a:txDef>
  </a:objectDefaults>
  <a:extraClrSchemeLst/>
  <a:custClrLst>
    <a:custClr name="Yellow">
      <a:srgbClr val="FFCD00"/>
    </a:custClr>
    <a:custClr name="Light green">
      <a:srgbClr val="B9CD00"/>
    </a:custClr>
    <a:custClr name="Light blue ">
      <a:srgbClr val="00A5D7"/>
    </a:custClr>
  </a:custClrLst>
  <a:extLst>
    <a:ext uri="{05A4C25C-085E-4340-85A3-A5531E510DB2}">
      <thm15:themeFamily xmlns:thm15="http://schemas.microsoft.com/office/thememl/2012/main" name="Office Theme" id="{87B111D4-E9AF-426D-8C9F-EE971196E37C}" vid="{A929D647-F1B9-49CF-A84B-43D843FFC86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1069</Words>
  <Application>Microsoft Office PowerPoint</Application>
  <PresentationFormat>Widescreen</PresentationFormat>
  <Paragraphs>145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Symbol</vt:lpstr>
      <vt:lpstr>Thinkbox</vt:lpstr>
      <vt:lpstr>4_Thinkbox</vt:lpstr>
      <vt:lpstr>3_Thinkbox</vt:lpstr>
      <vt:lpstr>Beyond the TV set: device viewing </vt:lpstr>
      <vt:lpstr>TV sets have the largest share of total viewing</vt:lpstr>
      <vt:lpstr>For 16-34s, TV sets have the largest share of total viewing</vt:lpstr>
      <vt:lpstr>For adults, TV sets account for 84% of total viewing </vt:lpstr>
      <vt:lpstr>For 16-34s, TV sets account for 62% of total viewing</vt:lpstr>
      <vt:lpstr>Broad appeal entertainment has high TV set viewing</vt:lpstr>
      <vt:lpstr>Device viewing allows flexibility in watching reality TV  </vt:lpstr>
      <vt:lpstr>Device viewing allows flexibility in watching reality TV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Beyond the TV set device viewing</dc:title>
  <dc:creator>Kate Allinson</dc:creator>
  <cp:lastModifiedBy>Akeel Mungul</cp:lastModifiedBy>
  <cp:revision>70</cp:revision>
  <dcterms:created xsi:type="dcterms:W3CDTF">2018-03-14T15:23:56Z</dcterms:created>
  <dcterms:modified xsi:type="dcterms:W3CDTF">2026-05-21T10:29:03Z</dcterms:modified>
</cp:coreProperties>
</file>