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9" r:id="rId2"/>
    <p:sldId id="2147376270" r:id="rId3"/>
    <p:sldId id="4978" r:id="rId4"/>
    <p:sldId id="2147376271" r:id="rId5"/>
    <p:sldId id="2147376272" r:id="rId6"/>
    <p:sldId id="2147376276" r:id="rId7"/>
    <p:sldId id="2147376230" r:id="rId8"/>
    <p:sldId id="2147376265" r:id="rId9"/>
    <p:sldId id="214737622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198" autoAdjust="0"/>
  </p:normalViewPr>
  <p:slideViewPr>
    <p:cSldViewPr snapToGrid="0">
      <p:cViewPr varScale="1">
        <p:scale>
          <a:sx n="87" d="100"/>
          <a:sy n="87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372D8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2AFF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AAFF-45A3-A865-F04D69EBD962}"/>
              </c:ext>
            </c:extLst>
          </c:dPt>
          <c:dPt>
            <c:idx val="6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7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0F-AAFF-45A3-A865-F04D69EBD962}"/>
              </c:ext>
            </c:extLst>
          </c:dPt>
          <c:dPt>
            <c:idx val="8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D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C-7AE8-4D49-86FD-088A2ADBAD8F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-3.3072967233954622E-4"/>
                  <c:y val="-2.707251379786063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en-US" sz="10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2"/>
              <c:layout>
                <c:manualLayout>
                  <c:x val="3.7184310612561693E-4"/>
                  <c:y val="1.285430557142728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F-45A3-A865-F04D69EBD962}"/>
                </c:ext>
              </c:extLst>
            </c:dLbl>
            <c:dLbl>
              <c:idx val="3"/>
              <c:layout>
                <c:manualLayout>
                  <c:x val="0"/>
                  <c:y val="6.85730946893639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4"/>
              <c:layout>
                <c:manualLayout>
                  <c:x val="2.8927457566893322E-3"/>
                  <c:y val="5.714424557447048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FF-45A3-A865-F04D69EBD962}"/>
                </c:ext>
              </c:extLst>
            </c:dLbl>
            <c:dLbl>
              <c:idx val="5"/>
              <c:layout>
                <c:manualLayout>
                  <c:x val="-1.446372878344719E-3"/>
                  <c:y val="-6.857309468936485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FF-45A3-A865-F04D69EBD962}"/>
                </c:ext>
              </c:extLst>
            </c:dLbl>
            <c:dLbl>
              <c:idx val="6"/>
              <c:layout>
                <c:manualLayout>
                  <c:x val="4.3391186350339979E-3"/>
                  <c:y val="2.285769822978826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7"/>
              <c:layout>
                <c:manualLayout>
                  <c:x val="2.8927457566893322E-3"/>
                  <c:y val="-8.3810591988779792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FF-45A3-A865-F04D69EBD962}"/>
                </c:ext>
              </c:extLst>
            </c:dLbl>
            <c:dLbl>
              <c:idx val="8"/>
              <c:layout>
                <c:manualLayout>
                  <c:x val="1.0745297722190756E-3"/>
                  <c:y val="-2.814916537905052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Online 'adult' XXX video</c:v>
                </c:pt>
                <c:pt idx="4">
                  <c:v>Cinema</c:v>
                </c:pt>
                <c:pt idx="5">
                  <c:v>Blu-Ray / DVD</c:v>
                </c:pt>
                <c:pt idx="6">
                  <c:v>SVOD / Other AVOD</c:v>
                </c:pt>
                <c:pt idx="7">
                  <c:v>Broadcaster TV</c:v>
                </c:pt>
              </c:strCache>
            </c:strRef>
          </c:cat>
          <c:val>
            <c:numRef>
              <c:f>Sheet1!$B$2:$B$9</c:f>
              <c:numCache>
                <c:formatCode>#,##0.0</c:formatCode>
                <c:ptCount val="8"/>
                <c:pt idx="0">
                  <c:v>30.216512015227213</c:v>
                </c:pt>
                <c:pt idx="1">
                  <c:v>68.144096126423079</c:v>
                </c:pt>
                <c:pt idx="2" formatCode="0.0">
                  <c:v>13.262866064427406</c:v>
                </c:pt>
                <c:pt idx="3" formatCode="0.0">
                  <c:v>9.752291093650582</c:v>
                </c:pt>
                <c:pt idx="4" formatCode="0.0">
                  <c:v>1.6204535409906058</c:v>
                </c:pt>
                <c:pt idx="5" formatCode="0.0">
                  <c:v>0.46666666666666667</c:v>
                </c:pt>
                <c:pt idx="6" formatCode="0.0">
                  <c:v>57.567783053501536</c:v>
                </c:pt>
                <c:pt idx="7" formatCode="0.0">
                  <c:v>64.659233333333333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Online 'adult' XXX video</c:v>
                </c:pt>
                <c:pt idx="4">
                  <c:v>Cinema</c:v>
                </c:pt>
                <c:pt idx="5">
                  <c:v>Blu-Ray / DVD</c:v>
                </c:pt>
                <c:pt idx="6">
                  <c:v>SVOD / Other AVOD</c:v>
                </c:pt>
                <c:pt idx="7">
                  <c:v>Broadcaster TV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</c:v>
                </c:pt>
              </c:strCache>
            </c:strRef>
          </c:tx>
          <c:dPt>
            <c:idx val="0"/>
            <c:bubble3D val="0"/>
            <c:spPr>
              <a:solidFill>
                <a:srgbClr val="BDE3FF"/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7BC8FF"/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292265"/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4"/>
            <c:bubble3D val="0"/>
            <c:spPr>
              <a:solidFill>
                <a:srgbClr val="2AFF7C"/>
              </a:solidFill>
            </c:spPr>
            <c:extLst>
              <c:ext xmlns:c16="http://schemas.microsoft.com/office/drawing/2014/chart" uri="{C3380CC4-5D6E-409C-BE32-E72D297353CC}">
                <c16:uniqueId val="{00000021-AAFF-45A3-A865-F04D69EBD96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3-AAFF-45A3-A865-F04D69EBD962}"/>
              </c:ext>
            </c:extLst>
          </c:dPt>
          <c:dPt>
            <c:idx val="6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7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7-AAFF-45A3-A865-F04D69EBD962}"/>
              </c:ext>
            </c:extLst>
          </c:dPt>
          <c:dPt>
            <c:idx val="8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0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E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B-7AE8-4D49-86FD-088A2ADBAD8F}"/>
              </c:ext>
            </c:extLst>
          </c:dPt>
          <c:dLbls>
            <c:dLbl>
              <c:idx val="0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3"/>
              <c:layout>
                <c:manualLayout>
                  <c:x val="1.4463728783446661E-3"/>
                  <c:y val="-2.28576982297886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4"/>
              <c:layout>
                <c:manualLayout>
                  <c:x val="5.0623050742063205E-2"/>
                  <c:y val="9.143079291915304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FF-45A3-A865-F04D69EBD962}"/>
                </c:ext>
              </c:extLst>
            </c:dLbl>
            <c:dLbl>
              <c:idx val="5"/>
              <c:layout>
                <c:manualLayout>
                  <c:x val="4.7730304985373978E-2"/>
                  <c:y val="2.05719284068094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FF-45A3-A865-F04D69EBD962}"/>
                </c:ext>
              </c:extLst>
            </c:dLbl>
            <c:dLbl>
              <c:idx val="6"/>
              <c:layout>
                <c:manualLayout>
                  <c:x val="4.3391186350339979E-3"/>
                  <c:y val="2.285769822978826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FF-45A3-A865-F04D69EBD962}"/>
                </c:ext>
              </c:extLst>
            </c:dLbl>
            <c:dLbl>
              <c:idx val="7"/>
              <c:layout>
                <c:manualLayout>
                  <c:x val="-2.169559317516999E-3"/>
                  <c:y val="-2.17148133182989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58431072644932E-2"/>
                      <c:h val="5.3715590840002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AAFF-45A3-A865-F04D69EBD962}"/>
                </c:ext>
              </c:extLst>
            </c:dLbl>
            <c:dLbl>
              <c:idx val="8"/>
              <c:layout>
                <c:manualLayout>
                  <c:x val="-2.8927457566893452E-3"/>
                  <c:y val="-3.42865473446823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Online 'adult' XXX video</c:v>
                </c:pt>
                <c:pt idx="4">
                  <c:v>Cinema</c:v>
                </c:pt>
                <c:pt idx="5">
                  <c:v>Blu-Ray / DVD</c:v>
                </c:pt>
                <c:pt idx="6">
                  <c:v>SVOD / Other AVOD</c:v>
                </c:pt>
                <c:pt idx="7">
                  <c:v>Broadcaster TV</c:v>
                </c:pt>
              </c:strCache>
            </c:strRef>
          </c:cat>
          <c:val>
            <c:numRef>
              <c:f>Sheet1!$D$2:$D$9</c:f>
              <c:numCache>
                <c:formatCode>#,##0.0</c:formatCode>
                <c:ptCount val="8"/>
                <c:pt idx="0">
                  <c:v>13.977610524318512</c:v>
                </c:pt>
                <c:pt idx="1">
                  <c:v>49.117072949294119</c:v>
                </c:pt>
                <c:pt idx="2" formatCode="0.0">
                  <c:v>6.4462103107954389</c:v>
                </c:pt>
                <c:pt idx="3" formatCode="0.0">
                  <c:v>5.2583333333333337</c:v>
                </c:pt>
                <c:pt idx="4" formatCode="0.0">
                  <c:v>0.85106741487318172</c:v>
                </c:pt>
                <c:pt idx="5" formatCode="0.0">
                  <c:v>1.1166666666666667</c:v>
                </c:pt>
                <c:pt idx="6" formatCode="0.0">
                  <c:v>39.536969733287179</c:v>
                </c:pt>
                <c:pt idx="7" formatCode="0.0">
                  <c:v>159.95748333333333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1148455350546195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292265"/>
              </a:solidFill>
            </c:spPr>
            <c:extLst>
              <c:ext xmlns:c16="http://schemas.microsoft.com/office/drawing/2014/chart" uri="{C3380CC4-5D6E-409C-BE32-E72D297353CC}">
                <c16:uniqueId val="{00000002-89AA-400E-876F-0BAC6F09A5C4}"/>
              </c:ext>
            </c:extLst>
          </c:dPt>
          <c:dPt>
            <c:idx val="5"/>
            <c:bubble3D val="0"/>
            <c:spPr>
              <a:solidFill>
                <a:srgbClr val="FD9199"/>
              </a:solidFill>
            </c:spPr>
            <c:extLst>
              <c:ext xmlns:c16="http://schemas.microsoft.com/office/drawing/2014/chart" uri="{C3380CC4-5D6E-409C-BE32-E72D297353CC}">
                <c16:uniqueId val="{0000000B-AAFF-45A3-A865-F04D69EBD962}"/>
              </c:ext>
            </c:extLst>
          </c:dPt>
          <c:dPt>
            <c:idx val="6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D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C-7AE8-4D49-86FD-088A2ADBAD8F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1.1156432060050669E-3"/>
                  <c:y val="-1.9290457450935529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3"/>
              <c:layout>
                <c:manualLayout>
                  <c:x val="-2.8927457566893587E-3"/>
                  <c:y val="4.57153964595756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5"/>
              <c:layout>
                <c:manualLayout>
                  <c:x val="2.8927457566893322E-3"/>
                  <c:y val="-4.571539645957652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FF-45A3-A865-F04D69EBD962}"/>
                </c:ext>
              </c:extLst>
            </c:dLbl>
            <c:dLbl>
              <c:idx val="6"/>
              <c:layout>
                <c:manualLayout>
                  <c:x val="1.4463728783446661E-3"/>
                  <c:y val="4.571539645957652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8"/>
              <c:layout>
                <c:manualLayout>
                  <c:x val="7.2318643917233302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FF-45A3-A865-F04D69EBD962}"/>
                </c:ext>
              </c:extLst>
            </c:dLbl>
            <c:dLbl>
              <c:idx val="9"/>
              <c:layout>
                <c:manualLayout>
                  <c:x val="1.0745297722190756E-3"/>
                  <c:y val="-2.814916537905052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Twitch</c:v>
                </c:pt>
                <c:pt idx="4">
                  <c:v>Online 'adult' XXX video</c:v>
                </c:pt>
                <c:pt idx="5">
                  <c:v>SVOD / Other AVOD</c:v>
                </c:pt>
                <c:pt idx="6">
                  <c:v>Broadcaster TV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30.166512015227212</c:v>
                </c:pt>
                <c:pt idx="1">
                  <c:v>54.010762793089746</c:v>
                </c:pt>
                <c:pt idx="2" formatCode="0.0">
                  <c:v>8.6092520558560057</c:v>
                </c:pt>
                <c:pt idx="3" formatCode="0.0">
                  <c:v>4.4536140085713996</c:v>
                </c:pt>
                <c:pt idx="4" formatCode="0.0">
                  <c:v>9.752291093650582</c:v>
                </c:pt>
                <c:pt idx="5" formatCode="0.0">
                  <c:v>11.967783053501536</c:v>
                </c:pt>
                <c:pt idx="6" formatCode="0.0">
                  <c:v>2.8000000000000007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Twitch</c:v>
                </c:pt>
                <c:pt idx="4">
                  <c:v>Online 'adult' XXX video</c:v>
                </c:pt>
                <c:pt idx="5">
                  <c:v>SVOD / Other AVOD</c:v>
                </c:pt>
                <c:pt idx="6">
                  <c:v>Broadcaster TV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BDE3FF"/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7BC8FF"/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4"/>
            <c:bubble3D val="0"/>
            <c:spPr>
              <a:solidFill>
                <a:srgbClr val="292265"/>
              </a:solidFill>
            </c:spPr>
            <c:extLst>
              <c:ext xmlns:c16="http://schemas.microsoft.com/office/drawing/2014/chart" uri="{C3380CC4-5D6E-409C-BE32-E72D297353CC}">
                <c16:uniqueId val="{00000001-89AA-400E-876F-0BAC6F09A5C4}"/>
              </c:ext>
            </c:extLst>
          </c:dPt>
          <c:dPt>
            <c:idx val="5"/>
            <c:bubble3D val="0"/>
            <c:spPr>
              <a:solidFill>
                <a:srgbClr val="FD9199"/>
              </a:solidFill>
            </c:spPr>
            <c:extLst>
              <c:ext xmlns:c16="http://schemas.microsoft.com/office/drawing/2014/chart" uri="{C3380CC4-5D6E-409C-BE32-E72D297353CC}">
                <c16:uniqueId val="{00000023-AAFF-45A3-A865-F04D69EBD962}"/>
              </c:ext>
            </c:extLst>
          </c:dPt>
          <c:dPt>
            <c:idx val="6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9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B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0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E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B-7AE8-4D49-86FD-088A2ADBAD8F}"/>
              </c:ext>
            </c:extLst>
          </c:dPt>
          <c:dLbls>
            <c:dLbl>
              <c:idx val="0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layout>
                <c:manualLayout>
                  <c:x val="4.3391186350339979E-3"/>
                  <c:y val="-6.857309468936478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3"/>
              <c:layout>
                <c:manualLayout>
                  <c:x val="1.4463728783446661E-3"/>
                  <c:y val="-2.28576982297886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5"/>
              <c:layout>
                <c:manualLayout>
                  <c:x val="2.8927457566893322E-3"/>
                  <c:y val="-2.285769822978826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FF-45A3-A865-F04D69EBD962}"/>
                </c:ext>
              </c:extLst>
            </c:dLbl>
            <c:dLbl>
              <c:idx val="6"/>
              <c:layout>
                <c:manualLayout>
                  <c:x val="4.3391186350339979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FF-45A3-A865-F04D69EBD962}"/>
                </c:ext>
              </c:extLst>
            </c:dLbl>
            <c:dLbl>
              <c:idx val="8"/>
              <c:layout>
                <c:manualLayout>
                  <c:x val="5.0623050742063316E-3"/>
                  <c:y val="-5.71442455744706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58431072644932E-2"/>
                      <c:h val="5.3715590840002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AAFF-45A3-A865-F04D69EBD962}"/>
                </c:ext>
              </c:extLst>
            </c:dLbl>
            <c:dLbl>
              <c:idx val="9"/>
              <c:layout>
                <c:manualLayout>
                  <c:x val="-2.8927457566893322E-3"/>
                  <c:y val="-2.74292378757459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TikTok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Twitch</c:v>
                </c:pt>
                <c:pt idx="4">
                  <c:v>Online 'adult' XXX video</c:v>
                </c:pt>
                <c:pt idx="5">
                  <c:v>SVOD / Other AVOD</c:v>
                </c:pt>
                <c:pt idx="6">
                  <c:v>Broadcaster TV</c:v>
                </c:pt>
              </c:strCache>
            </c:strRef>
          </c:cat>
          <c:val>
            <c:numRef>
              <c:f>Sheet1!$D$2:$D$8</c:f>
              <c:numCache>
                <c:formatCode>#,##0.0</c:formatCode>
                <c:ptCount val="7"/>
                <c:pt idx="0">
                  <c:v>13.9</c:v>
                </c:pt>
                <c:pt idx="1">
                  <c:v>36.799999999999997</c:v>
                </c:pt>
                <c:pt idx="2" formatCode="0.0">
                  <c:v>4.8</c:v>
                </c:pt>
                <c:pt idx="3" formatCode="0.0">
                  <c:v>1.6</c:v>
                </c:pt>
                <c:pt idx="4" formatCode="0.0">
                  <c:v>5.3</c:v>
                </c:pt>
                <c:pt idx="5" formatCode="0.0">
                  <c:v>6.7</c:v>
                </c:pt>
                <c:pt idx="6" formatCode="0.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524351122775E-2"/>
          <c:y val="3.7463215521877626E-2"/>
          <c:w val="0.85751904345290186"/>
          <c:h val="0.96253678447812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82B-4DC0-A98C-5AA9D0694AE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682B-4DC0-A98C-5AA9D0694AE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82B-4DC0-A98C-5AA9D0694AE8}"/>
              </c:ext>
            </c:extLst>
          </c:dPt>
          <c:dPt>
            <c:idx val="3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00-499B-454E-A18B-B122A67EC6D1}"/>
              </c:ext>
            </c:extLst>
          </c:dPt>
          <c:cat>
            <c:strRef>
              <c:f>Sheet1!$A$2:$A$5</c:f>
              <c:strCache>
                <c:ptCount val="4"/>
                <c:pt idx="0">
                  <c:v>TV set - Live viewing</c:v>
                </c:pt>
                <c:pt idx="1">
                  <c:v>TV set - Timeshifted</c:v>
                </c:pt>
                <c:pt idx="2">
                  <c:v>Device - all viewing </c:v>
                </c:pt>
                <c:pt idx="3">
                  <c:v>VOSDAL</c:v>
                </c:pt>
              </c:strCache>
            </c:strRef>
          </c:cat>
          <c:val>
            <c:numRef>
              <c:f>Sheet1!$B$2:$B$5</c:f>
              <c:numCache>
                <c:formatCode>_-* #,##0_-;\-* #,##0_-;_-* "-"??_-;_-@_-</c:formatCode>
                <c:ptCount val="4"/>
                <c:pt idx="0">
                  <c:v>5263200</c:v>
                </c:pt>
                <c:pt idx="1">
                  <c:v>134100</c:v>
                </c:pt>
                <c:pt idx="2">
                  <c:v>266416</c:v>
                </c:pt>
                <c:pt idx="3">
                  <c:v>217900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DC0-A98C-5AA9D069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524351122775E-2"/>
          <c:y val="3.7463215521877626E-2"/>
          <c:w val="0.85751904345290186"/>
          <c:h val="0.96253678447812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82B-4DC0-A98C-5AA9D0694AE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682B-4DC0-A98C-5AA9D0694AE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82B-4DC0-A98C-5AA9D0694AE8}"/>
              </c:ext>
            </c:extLst>
          </c:dPt>
          <c:cat>
            <c:strRef>
              <c:f>Sheet1!$A$2:$A$4</c:f>
              <c:strCache>
                <c:ptCount val="3"/>
                <c:pt idx="0">
                  <c:v>TV set - Live viewing</c:v>
                </c:pt>
                <c:pt idx="1">
                  <c:v>TV set - Timeshifted</c:v>
                </c:pt>
                <c:pt idx="2">
                  <c:v>Device - all viewing </c:v>
                </c:pt>
              </c:strCache>
            </c:strRef>
          </c:cat>
          <c:val>
            <c:numRef>
              <c:f>Sheet1!$B$2:$B$4</c:f>
              <c:numCache>
                <c:formatCode>_-* #,##0_-;\-* #,##0_-;_-* "-"??_-;_-@_-</c:formatCode>
                <c:ptCount val="3"/>
                <c:pt idx="0">
                  <c:v>1152300</c:v>
                </c:pt>
                <c:pt idx="1">
                  <c:v>1629400</c:v>
                </c:pt>
                <c:pt idx="2">
                  <c:v>616290.61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DC0-A98C-5AA9D069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ITV2
(7 JUL)</c:v>
                </c:pt>
                <c:pt idx="1">
                  <c:v>THE GREAT BRITISH BAKE OFF, 4SEVEN
(24 OCT)</c:v>
                </c:pt>
                <c:pt idx="2">
                  <c:v>MARRIED AT FIRST SIGHT UK, E4
(10 OCT)</c:v>
                </c:pt>
                <c:pt idx="3">
                  <c:v>BIG BROTHER, ITV1
(3 NOV)</c:v>
                </c:pt>
                <c:pt idx="4">
                  <c:v>MARRIED AT FIRST SIGHT AUSTRALIA, E4
(21 MAR)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0.23100000000000001</c:v>
                </c:pt>
                <c:pt idx="1">
                  <c:v>0.192</c:v>
                </c:pt>
                <c:pt idx="2">
                  <c:v>0.14099999999999999</c:v>
                </c:pt>
                <c:pt idx="3">
                  <c:v>0.13100000000000001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ISLAND, ITV2
(7 JUL)</c:v>
                </c:pt>
                <c:pt idx="1">
                  <c:v>THE GREAT BRITISH BAKE OFF, 4SEVEN
(24 OCT)</c:v>
                </c:pt>
                <c:pt idx="2">
                  <c:v>MARRIED AT FIRST SIGHT UK, E4
(10 OCT)</c:v>
                </c:pt>
                <c:pt idx="3">
                  <c:v>BIG BROTHER, ITV1
(3 NOV)</c:v>
                </c:pt>
                <c:pt idx="4">
                  <c:v>MARRIED AT FIRST SIGHT AUSTRALIA, E4
(21 MAR)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0.76900000000000002</c:v>
                </c:pt>
                <c:pt idx="1">
                  <c:v>0.80800000000000005</c:v>
                </c:pt>
                <c:pt idx="2">
                  <c:v>0.85899999999999999</c:v>
                </c:pt>
                <c:pt idx="3">
                  <c:v>0.86899999999999999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6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581E-2"/>
          <c:y val="5.5679800000000002E-2"/>
          <c:w val="0.98094199999999998"/>
          <c:h val="0.850928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051-4831-8AFF-E52700A3BAC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1-4831-8AFF-E52700A3BAC6}"/>
              </c:ext>
            </c:extLst>
          </c:dPt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154.66666666666666</c:v>
                </c:pt>
                <c:pt idx="2">
                  <c:v>193.21666666666664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D-45CF-8F94-015AA7257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151.93333333333334</c:v>
                </c:pt>
                <c:pt idx="1">
                  <c:v>32.9</c:v>
                </c:pt>
                <c:pt idx="2">
                  <c:v>12.433333333333334</c:v>
                </c:pt>
                <c:pt idx="3">
                  <c:v>197.26666666666668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D-45CF-8F94-015AA7257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0.68333333333333335</c:v>
                </c:pt>
                <c:pt idx="1">
                  <c:v>2.4833333333333334</c:v>
                </c:pt>
                <c:pt idx="2">
                  <c:v>6.25</c:v>
                </c:pt>
                <c:pt idx="3">
                  <c:v>9.4166666666666679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D-45CF-8F94-015AA72578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1.1666666666666667</c:v>
                </c:pt>
                <c:pt idx="1">
                  <c:v>1.5</c:v>
                </c:pt>
                <c:pt idx="2">
                  <c:v>6.1</c:v>
                </c:pt>
                <c:pt idx="3">
                  <c:v>8.7666666666666657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D-45CF-8F94-015AA72578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Smartphones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0.8833333333333333</c:v>
                </c:pt>
                <c:pt idx="1">
                  <c:v>1.6666666666666665</c:v>
                </c:pt>
                <c:pt idx="2">
                  <c:v>23.733333333333334</c:v>
                </c:pt>
                <c:pt idx="3">
                  <c:v>26.283333333333335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D-45CF-8F94-015AA7257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80"/>
          <c:min val="0"/>
        </c:scaling>
        <c:delete val="0"/>
        <c:axPos val="l"/>
        <c:numFmt formatCode="&quot; &quot;;&quot; &quot;;&quot; &quot;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46.666699999999999"/>
        <c:minorUnit val="23.3333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0.30947</cdr:x>
      <cdr:y>0.07089</cdr:y>
    </cdr:from>
    <cdr:to>
      <cdr:x>0.38595</cdr:x>
      <cdr:y>0.134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9AE950E-29EB-48EF-9845-6C3AD9289E7A}"/>
            </a:ext>
          </a:extLst>
        </cdr:cNvPr>
        <cdr:cNvSpPr txBox="1"/>
      </cdr:nvSpPr>
      <cdr:spPr>
        <a:xfrm xmlns:a="http://schemas.openxmlformats.org/drawingml/2006/main">
          <a:off x="3507786" y="311140"/>
          <a:ext cx="866887" cy="276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solidFill>
                <a:prstClr val="black"/>
              </a:solidFill>
              <a:latin typeface="Arial"/>
            </a:rPr>
            <a:t>1.37m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0.07076</cdr:x>
      <cdr:y>0.29508</cdr:y>
    </cdr:from>
    <cdr:to>
      <cdr:x>0.21313</cdr:x>
      <cdr:y>0.35246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61B535-9F05-65F4-C993-C8C2EDCEE024}"/>
            </a:ext>
          </a:extLst>
        </cdr:cNvPr>
        <cdr:cNvSpPr txBox="1"/>
      </cdr:nvSpPr>
      <cdr:spPr>
        <a:xfrm xmlns:a="http://schemas.openxmlformats.org/drawingml/2006/main">
          <a:off x="743289" y="1371600"/>
          <a:ext cx="1495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177 minutes daily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2287-BF0E-414F-B8B4-7EC24052442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4EC30-80D5-44EB-895A-50BCD3AB8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2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24C00-85C6-4295-BE2C-B41F9E30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Broadcaster TV accounts for 57.9% of video viewing for all individuals and 26.3% for 16-34s.</a:t>
            </a:r>
          </a:p>
          <a:p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quantitative analysis of total video consumption in the UK was undertaken by Thinkbox. It combined 2023 data from Barb, ViewersLogic, Pornhub, the IPA’s TouchPoints and UK Cinema Association.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 data shows how much time is spent viewing broadcaster content, live or time-shifted (including BVOD) on all devices as well as Blu-Ray/DVD viewing. This chart also utilises Barb’s expanding audience reporting capabilities to provide a view of time spent viewing content on YouTube, TikTok, other video sharing services (such as Twitch) as well as SVOD/AVOD platforms. Whilst Barb reports on in-home consumption, a combination of ViewersLogic and IPA TouchPoints data was used to determine the remaining out-of-home consumption.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combination of these sources creates a solid estimate as it utilises the robustness of Barb data (11,500 panel members, representative of the UK TV population, metered actual consumption data, analysis across a whole year) alongside ViewersLogic and IPA TouchPoints data to capture any out-of-home consumption.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spent viewing video at cinemas was based on total admissions data from the UK Cinema Association profiled for each audience using data from DCM.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6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quantitative analysis of total video consumption in the UK was undertaken by Thinkbox. It combined 2023 data from Barb, ViewersLogic, Pornhub, the IPA’s TouchPoints and UK Cinema Association.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 data shows how much time is spent viewing broadcaster content, live or time-shifted (including BVOD) on all devices as well as Blu-Ray/DVD viewing. This chart also utilises Barb’s expanding audience reporting capabilities to provide a view of time spent viewing content on YouTube, TikTok, other video sharing services (such as Twitch) as well as SVOD/AVOD platforms. Whilst Barb reports on in-home consumption, a combination of ViewersLogic and IPA TouchPoints data was used to determine the remaining out-of-home consumption.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combination of these sources creates a solid estimate as it utilises the robustness of Barb data (11,500 panel members, representative of the UK TV population, metered actual consumption data, analysis across a whole year) alongside ViewersLogic and IPA TouchPoints data to capture any out-of-home consumption.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spent viewing video at cinemas was based on total admissions data from the UK Cinema Association profiled for each audience using data from DCM.</a:t>
            </a:r>
            <a:endParaRPr lang="en-GB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8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C203-6305-D628-C059-EE8E1843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33538-DA09-7B54-E798-3E9D5F4FA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C0688-4BAF-7365-78F2-E048282BB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Sport tends to be watched live as it is time sensitive. </a:t>
            </a:r>
          </a:p>
          <a:p>
            <a:r>
              <a:rPr lang="en-GB" dirty="0"/>
              <a:t>For example, if you look at this Rugby World Cup game between England and South Africa - </a:t>
            </a:r>
            <a:r>
              <a:rPr lang="en-GB" b="1" dirty="0"/>
              <a:t>89% of the viewing was live </a:t>
            </a:r>
          </a:p>
          <a:p>
            <a:endParaRPr lang="en-GB" b="1" dirty="0"/>
          </a:p>
          <a:p>
            <a:r>
              <a:rPr lang="en-GB" b="1" dirty="0"/>
              <a:t>89% live</a:t>
            </a:r>
          </a:p>
          <a:p>
            <a:r>
              <a:rPr lang="en-GB" b="0" dirty="0"/>
              <a:t>4% VOSDAL</a:t>
            </a:r>
          </a:p>
          <a:p>
            <a:r>
              <a:rPr lang="en-GB" dirty="0"/>
              <a:t>2% time shifted</a:t>
            </a:r>
          </a:p>
          <a:p>
            <a:r>
              <a:rPr lang="en-GB" dirty="0"/>
              <a:t>5% device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0400C-F070-056F-3E25-D438907E3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2D18-A993-40FC-A593-BD53E1CCC2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F57DA-EDA2-C428-A0D5-21B6E994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7CB6D-D60E-C674-DE80-A23E0322D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846F5-3CB9-E975-3E2B-4D374EA7A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programmes that appeal to young people, who want flexible viewing options, there is much higher levels of device viewing.  </a:t>
            </a:r>
          </a:p>
          <a:p>
            <a:r>
              <a:rPr lang="en-GB"/>
              <a:t>In this example, for the first episode of Love Island, </a:t>
            </a:r>
            <a:r>
              <a:rPr lang="en-GB" b="1"/>
              <a:t>18% of all viewing was done via a device</a:t>
            </a:r>
            <a:r>
              <a:rPr lang="en-GB" b="0"/>
              <a:t>.</a:t>
            </a:r>
          </a:p>
          <a:p>
            <a:endParaRPr lang="en-GB" b="1"/>
          </a:p>
          <a:p>
            <a:r>
              <a:rPr lang="en-GB"/>
              <a:t>34% live</a:t>
            </a:r>
          </a:p>
          <a:p>
            <a:r>
              <a:rPr lang="en-GB"/>
              <a:t>48% time shifted</a:t>
            </a:r>
          </a:p>
          <a:p>
            <a:r>
              <a:rPr lang="en-GB" b="1"/>
              <a:t>18% device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35B3-4A14-4E9C-0208-09304228E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2D18-A993-40FC-A593-BD53E1CCC2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7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bg1">
                    <a:lumMod val="50000"/>
                  </a:schemeClr>
                </a:solidFill>
              </a:rPr>
              <a:t>Top 5 commercial programmes with largest proportion of device viewing.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bg1">
                    <a:lumMod val="50000"/>
                  </a:schemeClr>
                </a:solidFill>
              </a:rPr>
              <a:t>In 2023, an episode of ITV2’s Love Island received the highest proportion of device viewing, with 23.1% of viewers tuning in via laptop, tablet, or mobile.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Analysis from Barb shows that people in the UK spent an average of 4 hours, 2 minutes a day viewing content during 2023. Using Barb’s definition of ‘total identified viewing’*, this chart shows that the majority of this viewing (2 hours, 35 minutes) was spent watching broadcaster channels and VOD services. 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terms of devices, the TV set is the most popular screen for broadcaster viewing (2 hours, 32 minutes) and SVOD/AVOD viewing (33 minutes). For video-sharing services like YouTube, TV set viewing accounts for the smallest proportion (12 minutes).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Total identified viewing includes: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broadcaster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represents the time spent watching linear broadcast TV channels and broadcaster-owned VOD services (BVOD). This includes live viewing, as well as pre- and post-broadcast viewing, and viewing to archive box-sets on a BVOD service. This is reported across four screens — TV sets, tablets, PCs, and smartphones — by gathering information about what is streamed through the home Wi-Fi network. For tagged services that share their own census level data with Barb, this includes any streaming regardless of whether it was through the home Wi-Fi network or not.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SVOD/AVOD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covers 19 VOD services, notably Amazon Prime Video, Disney+, and Netflix. Viewing is reported on all four screens, although this only includes viewing through a home’s Wi-Fi network as these services are not tagged.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video-sharing 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this covers the use of platforms such as TikTok, Twitch, and YouTube. As with SVOD/AVOD viewing, reporting for video-sharing platforms only includes viewing through a home Wi-Fi network on all four screens.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0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3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5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1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2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7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2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22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7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9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1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5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1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2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6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5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2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0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09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5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0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0780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alking through a hallway&#10;&#10;Description automatically generated">
            <a:extLst>
              <a:ext uri="{FF2B5EF4-FFF2-40B4-BE49-F238E27FC236}">
                <a16:creationId xmlns:a16="http://schemas.microsoft.com/office/drawing/2014/main" id="{C63C05DE-B0DB-8FB9-B07A-A097C02461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9029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2CCDAD-7B20-4255-AE07-230E60239003}"/>
              </a:ext>
            </a:extLst>
          </p:cNvPr>
          <p:cNvSpPr/>
          <p:nvPr/>
        </p:nvSpPr>
        <p:spPr>
          <a:xfrm>
            <a:off x="0" y="1"/>
            <a:ext cx="8089900" cy="4622799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73000"/>
                </a:srgbClr>
              </a:gs>
              <a:gs pos="45000">
                <a:schemeClr val="tx1"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Beyond the TV set: device viewing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8E902-758E-4820-AE3E-4387052EAE3D}"/>
              </a:ext>
            </a:extLst>
          </p:cNvPr>
          <p:cNvSpPr txBox="1"/>
          <p:nvPr/>
        </p:nvSpPr>
        <p:spPr>
          <a:xfrm rot="16200000">
            <a:off x="10189958" y="4027307"/>
            <a:ext cx="3576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HP – Wise Moves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/>
        </p:nvGraphicFramePr>
        <p:xfrm>
          <a:off x="2914232" y="145542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69AEF4-899B-4ADF-8D9F-89B47319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360000"/>
            <a:ext cx="3492977" cy="2522956"/>
          </a:xfrm>
        </p:spPr>
        <p:txBody>
          <a:bodyPr>
            <a:normAutofit/>
          </a:bodyPr>
          <a:lstStyle/>
          <a:p>
            <a:r>
              <a:rPr lang="en-GB"/>
              <a:t>2023 video viewing – 16-34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8871670" y="90086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4 hrs, 36 mins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871670" y="1156343"/>
            <a:ext cx="207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</a:t>
            </a:r>
            <a:r>
              <a:rPr lang="en-GB" sz="1400" kern="0">
                <a:solidFill>
                  <a:prstClr val="black"/>
                </a:solidFill>
                <a:latin typeface="Arial"/>
              </a:rPr>
              <a:t>4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hrs, 6 mins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871670" y="531530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time per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1589" y="364584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7CDA6CB-E998-4743-B11E-E8AF91547E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>
                <a:solidFill>
                  <a:srgbClr val="4D4D4D"/>
                </a:solidFill>
              </a:rPr>
              <a:t>Source: 2023, Barb / ViewersLogic / IPA TouchPoints 2023 / Pornhub / </a:t>
            </a:r>
            <a:r>
              <a:rPr lang="en-GB"/>
              <a:t>UK Cinema Association</a:t>
            </a:r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/>
        </p:nvGraphicFramePr>
        <p:xfrm>
          <a:off x="2930768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69AEF4-899B-4ADF-8D9F-89B47319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3492977" cy="2522956"/>
          </a:xfrm>
        </p:spPr>
        <p:txBody>
          <a:bodyPr>
            <a:normAutofit/>
          </a:bodyPr>
          <a:lstStyle/>
          <a:p>
            <a:r>
              <a:rPr lang="en-GB"/>
              <a:t>Device Video Viewing Time – 16-34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7720149" y="778715"/>
            <a:ext cx="447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1 hr, 12 mins (26% total video 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057699" y="1101645"/>
            <a:ext cx="383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2 hrs, 2 mins (50% total video day)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078965" y="455785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time per day (Device)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1589" y="364584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1BAFFA-29E8-46F1-B7A0-B3FB25B9E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>
                <a:solidFill>
                  <a:srgbClr val="4D4D4D"/>
                </a:solidFill>
              </a:rPr>
              <a:t>Source: 2023, Barb / ViewersLogic / IPA TouchPoints 2023 / Pornhub / </a:t>
            </a:r>
            <a:r>
              <a:rPr lang="en-GB"/>
              <a:t>UK Cinema Association</a:t>
            </a:r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EE3D-FCE1-4124-9DFC-E69D0565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to TV content is predominantly done on the larger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8A130-91BC-4AE8-888B-841DC03A9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fr-FR" dirty="0" err="1"/>
              <a:t>Barb</a:t>
            </a:r>
            <a:r>
              <a:rPr lang="fr-FR" dirty="0"/>
              <a:t> 2023, live +3 mins, </a:t>
            </a:r>
            <a:r>
              <a:rPr lang="fr-FR" dirty="0" err="1"/>
              <a:t>adults</a:t>
            </a:r>
            <a:endParaRPr lang="en-GB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DC0E843-AA69-4A0C-850F-F582E6128DE0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1083212"/>
          <a:ext cx="11233148" cy="435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945">
                  <a:extLst>
                    <a:ext uri="{9D8B030D-6E8A-4147-A177-3AD203B41FA5}">
                      <a16:colId xmlns:a16="http://schemas.microsoft.com/office/drawing/2014/main" val="3820613456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2444188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1702632238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2739698495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3427061447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1759464420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3338114437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1029218791"/>
                    </a:ext>
                  </a:extLst>
                </a:gridCol>
              </a:tblGrid>
              <a:tr h="57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Live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Playback / BVOD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SVOD / Other AVOD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YouTube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TikTok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All other online video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of all video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93701"/>
                  </a:ext>
                </a:extLst>
              </a:tr>
              <a:tr h="387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of all video time*</a:t>
                      </a:r>
                      <a:endParaRPr lang="en-GB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of all video time*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99653"/>
                  </a:ext>
                </a:extLst>
              </a:tr>
              <a:tr h="81610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99.4%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94.8%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84.7%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31.0%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83.6%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187"/>
                  </a:ext>
                </a:extLst>
              </a:tr>
              <a:tr h="81610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16.7%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59.1%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20210"/>
                  </a:ext>
                </a:extLst>
              </a:tr>
              <a:tr h="81610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12.5%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87049"/>
                  </a:ext>
                </a:extLst>
              </a:tr>
              <a:tr h="81610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39.8%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95.1%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34.3%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30711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9C420A0A-4EFD-4AB4-9658-D83D554A3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1698" r="16087" b="-1"/>
          <a:stretch/>
        </p:blipFill>
        <p:spPr>
          <a:xfrm>
            <a:off x="689080" y="3899737"/>
            <a:ext cx="1001062" cy="576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7B9F12-2F9F-4D17-931C-8A2409EC4E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71111" r="29953"/>
          <a:stretch/>
        </p:blipFill>
        <p:spPr>
          <a:xfrm>
            <a:off x="841344" y="4757329"/>
            <a:ext cx="696533" cy="3562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265809-EF92-4D99-8730-F75CFD655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7" y="2974545"/>
            <a:ext cx="910128" cy="643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7D055A-8C8D-4D77-BD08-3EE23DE4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7" y="2318877"/>
            <a:ext cx="814589" cy="57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EE3D-FCE1-4124-9DFC-E69D0565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16-34 viewing to TV content is predominantly done on the larger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8A130-91BC-4AE8-888B-841DC03A9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fr-FR" dirty="0" err="1"/>
              <a:t>Barb</a:t>
            </a:r>
            <a:r>
              <a:rPr lang="fr-FR" dirty="0"/>
              <a:t> 2023, live +3 mins, 16-34s</a:t>
            </a:r>
            <a:endParaRPr lang="en-GB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DC0E843-AA69-4A0C-850F-F582E6128DE0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1083212"/>
          <a:ext cx="11233149" cy="430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945">
                  <a:extLst>
                    <a:ext uri="{9D8B030D-6E8A-4147-A177-3AD203B41FA5}">
                      <a16:colId xmlns:a16="http://schemas.microsoft.com/office/drawing/2014/main" val="3820613456"/>
                    </a:ext>
                  </a:extLst>
                </a:gridCol>
                <a:gridCol w="1477105">
                  <a:extLst>
                    <a:ext uri="{9D8B030D-6E8A-4147-A177-3AD203B41FA5}">
                      <a16:colId xmlns:a16="http://schemas.microsoft.com/office/drawing/2014/main" val="2444188"/>
                    </a:ext>
                  </a:extLst>
                </a:gridCol>
                <a:gridCol w="1324954">
                  <a:extLst>
                    <a:ext uri="{9D8B030D-6E8A-4147-A177-3AD203B41FA5}">
                      <a16:colId xmlns:a16="http://schemas.microsoft.com/office/drawing/2014/main" val="1702632238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2739698495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3427061447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1759464420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2763439279"/>
                    </a:ext>
                  </a:extLst>
                </a:gridCol>
                <a:gridCol w="1401029">
                  <a:extLst>
                    <a:ext uri="{9D8B030D-6E8A-4147-A177-3AD203B41FA5}">
                      <a16:colId xmlns:a16="http://schemas.microsoft.com/office/drawing/2014/main" val="1305008996"/>
                    </a:ext>
                  </a:extLst>
                </a:gridCol>
              </a:tblGrid>
              <a:tr h="570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Live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Playback / BVOD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SVOD / Other AVOD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YouTube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TikTok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All other online video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</a:rPr>
                        <a:t>% of all video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93701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</a:rPr>
                        <a:t>% of all video time*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999653"/>
                  </a:ext>
                </a:extLst>
              </a:tr>
              <a:tr h="80373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98.3%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90.3%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81.4%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29.1%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60.5%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187"/>
                  </a:ext>
                </a:extLst>
              </a:tr>
              <a:tr h="80373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20.0%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59.9%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20210"/>
                  </a:ext>
                </a:extLst>
              </a:tr>
              <a:tr h="80373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87049"/>
                  </a:ext>
                </a:extLst>
              </a:tr>
              <a:tr h="80373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4.8%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5.5%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42.3%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97.1%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33.7%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25.9%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30711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9C420A0A-4EFD-4AB4-9658-D83D554A3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1698" r="16087" b="-1"/>
          <a:stretch/>
        </p:blipFill>
        <p:spPr>
          <a:xfrm>
            <a:off x="708976" y="3844698"/>
            <a:ext cx="1001062" cy="576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7B9F12-2F9F-4D17-931C-8A2409EC4E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71111" r="29953"/>
          <a:stretch/>
        </p:blipFill>
        <p:spPr>
          <a:xfrm>
            <a:off x="873668" y="4722180"/>
            <a:ext cx="696533" cy="3562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265809-EF92-4D99-8730-F75CFD655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" y="2972310"/>
            <a:ext cx="910128" cy="643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7D055A-8C8D-4D77-BD08-3EE23DE4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1" y="2272278"/>
            <a:ext cx="814589" cy="57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6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4866-E77C-D3DC-2DA0-E244FCD0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V Sport unveils formidable line-out for Rugby World Cup 2023 | The home  of Rugby on ITV">
            <a:extLst>
              <a:ext uri="{FF2B5EF4-FFF2-40B4-BE49-F238E27FC236}">
                <a16:creationId xmlns:a16="http://schemas.microsoft.com/office/drawing/2014/main" id="{6D1170B5-D76E-E5E6-E9D0-8C3DD6E719B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-164" r="40219" b="1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7228-7B3F-DBDE-E9F7-B0137A97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/>
              <a:t>Sports is time-sensitive so has high levels of live viewing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4CCD3-E046-9DB3-9C1E-008E7328A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239271" cy="327546"/>
          </a:xfrm>
        </p:spPr>
        <p:txBody>
          <a:bodyPr/>
          <a:lstStyle/>
          <a:p>
            <a:r>
              <a:rPr lang="en-GB"/>
              <a:t>Source: Barb 2023. Individuals, Live +3min. Rugby World Cup: England v South Africa, ITV1. 21</a:t>
            </a:r>
            <a:r>
              <a:rPr lang="en-GB" baseline="30000"/>
              <a:t>st</a:t>
            </a:r>
            <a:r>
              <a:rPr lang="en-GB"/>
              <a:t> October. Device and time-shifted viewing within 28 days of broadcast.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566C56A-2E5F-2C1F-E08D-4834FEB6319C}"/>
              </a:ext>
            </a:extLst>
          </p:cNvPr>
          <p:cNvGraphicFramePr>
            <a:graphicFrameLocks/>
          </p:cNvGraphicFramePr>
          <p:nvPr/>
        </p:nvGraphicFramePr>
        <p:xfrm>
          <a:off x="1161725" y="1930336"/>
          <a:ext cx="3867802" cy="299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A83F740-6B0D-8D03-1342-492F2207B8C9}"/>
              </a:ext>
            </a:extLst>
          </p:cNvPr>
          <p:cNvSpPr/>
          <p:nvPr/>
        </p:nvSpPr>
        <p:spPr>
          <a:xfrm>
            <a:off x="2392789" y="3059792"/>
            <a:ext cx="1431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5.88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total viewers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E52B4B-5804-048C-6D1F-F085AF86F1B1}"/>
              </a:ext>
            </a:extLst>
          </p:cNvPr>
          <p:cNvCxnSpPr>
            <a:cxnSpLocks/>
          </p:cNvCxnSpPr>
          <p:nvPr/>
        </p:nvCxnSpPr>
        <p:spPr>
          <a:xfrm>
            <a:off x="3897431" y="2292103"/>
            <a:ext cx="621559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E67E7-D1C0-6063-8BCE-D8E886787101}"/>
              </a:ext>
            </a:extLst>
          </p:cNvPr>
          <p:cNvSpPr/>
          <p:nvPr/>
        </p:nvSpPr>
        <p:spPr>
          <a:xfrm>
            <a:off x="4494548" y="2159382"/>
            <a:ext cx="15133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89CB8-F71E-F2D8-00E0-4C8B9DB556AD}"/>
              </a:ext>
            </a:extLst>
          </p:cNvPr>
          <p:cNvSpPr/>
          <p:nvPr/>
        </p:nvSpPr>
        <p:spPr>
          <a:xfrm>
            <a:off x="4542338" y="1945396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5.26 million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6AA0694-4B34-E653-F962-1D370E8D6B52}"/>
              </a:ext>
            </a:extLst>
          </p:cNvPr>
          <p:cNvCxnSpPr>
            <a:cxnSpLocks/>
          </p:cNvCxnSpPr>
          <p:nvPr/>
        </p:nvCxnSpPr>
        <p:spPr>
          <a:xfrm>
            <a:off x="1156666" y="3698546"/>
            <a:ext cx="851699" cy="98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207DC54-8B7D-03A2-98F9-BF69628BD25F}"/>
              </a:ext>
            </a:extLst>
          </p:cNvPr>
          <p:cNvSpPr/>
          <p:nvPr/>
        </p:nvSpPr>
        <p:spPr>
          <a:xfrm>
            <a:off x="251327" y="3812348"/>
            <a:ext cx="160137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40EE97-9F68-8BFB-4773-CCC6DE179C63}"/>
              </a:ext>
            </a:extLst>
          </p:cNvPr>
          <p:cNvSpPr/>
          <p:nvPr/>
        </p:nvSpPr>
        <p:spPr>
          <a:xfrm>
            <a:off x="262456" y="3529269"/>
            <a:ext cx="639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B73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266k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D86A37-B9E3-02A9-6518-1CD381E51B75}"/>
              </a:ext>
            </a:extLst>
          </p:cNvPr>
          <p:cNvSpPr/>
          <p:nvPr/>
        </p:nvSpPr>
        <p:spPr>
          <a:xfrm>
            <a:off x="710351" y="4516763"/>
            <a:ext cx="140814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Time-shifted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001215-B98C-04C9-51E4-506D3F18C55D}"/>
              </a:ext>
            </a:extLst>
          </p:cNvPr>
          <p:cNvSpPr/>
          <p:nvPr/>
        </p:nvSpPr>
        <p:spPr>
          <a:xfrm>
            <a:off x="727432" y="4229592"/>
            <a:ext cx="639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134k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D9AB44-9FD6-1A67-25F6-D7D4BEEDEB70}"/>
              </a:ext>
            </a:extLst>
          </p:cNvPr>
          <p:cNvSpPr/>
          <p:nvPr/>
        </p:nvSpPr>
        <p:spPr>
          <a:xfrm>
            <a:off x="234658" y="2246969"/>
            <a:ext cx="17372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Viewed on same day as live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7DDC86-B324-AF10-9B4A-94D08114BBEC}"/>
              </a:ext>
            </a:extLst>
          </p:cNvPr>
          <p:cNvSpPr/>
          <p:nvPr/>
        </p:nvSpPr>
        <p:spPr>
          <a:xfrm>
            <a:off x="223463" y="198918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218k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2CB303D-05BB-FEC7-7E0D-81B5EBA470C2}"/>
              </a:ext>
            </a:extLst>
          </p:cNvPr>
          <p:cNvCxnSpPr>
            <a:cxnSpLocks/>
          </p:cNvCxnSpPr>
          <p:nvPr/>
        </p:nvCxnSpPr>
        <p:spPr>
          <a:xfrm>
            <a:off x="371476" y="2770189"/>
            <a:ext cx="1377988" cy="58745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E34D04D-575E-8D51-8BDB-62BE4A77C3C2}"/>
              </a:ext>
            </a:extLst>
          </p:cNvPr>
          <p:cNvCxnSpPr>
            <a:cxnSpLocks/>
            <a:endCxn id="23" idx="3"/>
          </p:cNvCxnSpPr>
          <p:nvPr/>
        </p:nvCxnSpPr>
        <p:spPr>
          <a:xfrm rot="10800000" flipV="1">
            <a:off x="1367352" y="3980143"/>
            <a:ext cx="641013" cy="418726"/>
          </a:xfrm>
          <a:prstGeom prst="bentConnector3">
            <a:avLst>
              <a:gd name="adj1" fmla="val 50000"/>
            </a:avLst>
          </a:prstGeom>
          <a:ln w="15875">
            <a:solidFill>
              <a:srgbClr val="372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4E41-5C8F-1772-E6FA-5E50299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437A0ED-62BA-C2FB-6D85-C054FCF12185}"/>
              </a:ext>
            </a:extLst>
          </p:cNvPr>
          <p:cNvGraphicFramePr>
            <a:graphicFrameLocks/>
          </p:cNvGraphicFramePr>
          <p:nvPr/>
        </p:nvGraphicFramePr>
        <p:xfrm>
          <a:off x="1161725" y="1930336"/>
          <a:ext cx="3867802" cy="299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1BCF26-AC54-0E0E-03A7-7B01EC7D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>
                <a:solidFill>
                  <a:schemeClr val="accent1"/>
                </a:solidFill>
              </a:rPr>
              <a:t>Device viewing allows flexibility in watching reality TV </a:t>
            </a:r>
            <a:br>
              <a:rPr lang="en-GB" sz="2700">
                <a:solidFill>
                  <a:schemeClr val="accent1"/>
                </a:solidFill>
              </a:rPr>
            </a:br>
            <a:endParaRPr lang="en-GB" sz="27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39425-BCBB-96CF-9FBB-7F852527B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239271" cy="327546"/>
          </a:xfrm>
        </p:spPr>
        <p:txBody>
          <a:bodyPr/>
          <a:lstStyle/>
          <a:p>
            <a:r>
              <a:rPr lang="en-GB"/>
              <a:t>Source: Barb 2023. Individuals, Live +3min. Love Island, ITV2, 5 June 2023.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14E41B-E2D0-CD1C-9A96-3F35821F7FE2}"/>
              </a:ext>
            </a:extLst>
          </p:cNvPr>
          <p:cNvSpPr/>
          <p:nvPr/>
        </p:nvSpPr>
        <p:spPr>
          <a:xfrm>
            <a:off x="2392789" y="3059792"/>
            <a:ext cx="1431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3.40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total viewers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63AE4-306C-1453-59D1-AFF5E65E795F}"/>
              </a:ext>
            </a:extLst>
          </p:cNvPr>
          <p:cNvCxnSpPr>
            <a:cxnSpLocks/>
          </p:cNvCxnSpPr>
          <p:nvPr/>
        </p:nvCxnSpPr>
        <p:spPr>
          <a:xfrm>
            <a:off x="2091840" y="2123038"/>
            <a:ext cx="1102121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F278-E6E3-37F4-B5C4-CFC74E38A5E3}"/>
              </a:ext>
            </a:extLst>
          </p:cNvPr>
          <p:cNvSpPr/>
          <p:nvPr/>
        </p:nvSpPr>
        <p:spPr>
          <a:xfrm>
            <a:off x="863516" y="2208845"/>
            <a:ext cx="15133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FC194B-0CA4-F327-A666-65D5D79EF5B4}"/>
              </a:ext>
            </a:extLst>
          </p:cNvPr>
          <p:cNvSpPr/>
          <p:nvPr/>
        </p:nvSpPr>
        <p:spPr>
          <a:xfrm>
            <a:off x="816156" y="1953589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1.15 million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08C3C-70B1-B810-5E9E-2AEB8EA06976}"/>
              </a:ext>
            </a:extLst>
          </p:cNvPr>
          <p:cNvSpPr/>
          <p:nvPr/>
        </p:nvSpPr>
        <p:spPr>
          <a:xfrm>
            <a:off x="255724" y="4057545"/>
            <a:ext cx="151334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viewing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live, and time-shifted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6B65D6-32BD-3A8B-AF26-20F4D728C47B}"/>
              </a:ext>
            </a:extLst>
          </p:cNvPr>
          <p:cNvSpPr/>
          <p:nvPr/>
        </p:nvSpPr>
        <p:spPr>
          <a:xfrm>
            <a:off x="239615" y="379746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B73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616k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DFD98-B526-9A27-5E4F-CB7CC03688A7}"/>
              </a:ext>
            </a:extLst>
          </p:cNvPr>
          <p:cNvSpPr/>
          <p:nvPr/>
        </p:nvSpPr>
        <p:spPr>
          <a:xfrm>
            <a:off x="4545010" y="4021485"/>
            <a:ext cx="140814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Time-shifted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 within 28 days of broadcast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F568A1-ECEC-F895-8CB6-5917ABF86754}"/>
              </a:ext>
            </a:extLst>
          </p:cNvPr>
          <p:cNvSpPr/>
          <p:nvPr/>
        </p:nvSpPr>
        <p:spPr>
          <a:xfrm>
            <a:off x="4566240" y="3745894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1.63 million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2D9CA8-09B0-74D0-8EEE-94BED1DDB70B}"/>
              </a:ext>
            </a:extLst>
          </p:cNvPr>
          <p:cNvCxnSpPr>
            <a:cxnSpLocks/>
          </p:cNvCxnSpPr>
          <p:nvPr/>
        </p:nvCxnSpPr>
        <p:spPr>
          <a:xfrm>
            <a:off x="4306046" y="3644193"/>
            <a:ext cx="1020320" cy="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27DC18-B5C4-3046-B724-CB8A7FAAFC24}"/>
              </a:ext>
            </a:extLst>
          </p:cNvPr>
          <p:cNvCxnSpPr>
            <a:cxnSpLocks/>
          </p:cNvCxnSpPr>
          <p:nvPr/>
        </p:nvCxnSpPr>
        <p:spPr>
          <a:xfrm>
            <a:off x="816156" y="3951847"/>
            <a:ext cx="1020320" cy="2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Placeholder 2050" descr="A person in a pink dress&#10;&#10;Description automatically generated">
            <a:extLst>
              <a:ext uri="{FF2B5EF4-FFF2-40B4-BE49-F238E27FC236}">
                <a16:creationId xmlns:a16="http://schemas.microsoft.com/office/drawing/2014/main" id="{FEE8CDBC-6B20-A1D1-F288-5C9829AB7A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1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2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/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 5 commercial programmes with largest proportion of device viewing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505749"/>
          </a:xfrm>
        </p:spPr>
        <p:txBody>
          <a:bodyPr/>
          <a:lstStyle/>
          <a:p>
            <a:r>
              <a:rPr lang="en-GB"/>
              <a:t>Source: Barb, 2023, individuals. Average audience figures, TV and Online Pre-broadcast and 1-28 days, TV set and devices viewing.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0942" y="1551866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2.55m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27771" y="155121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2.42m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7305" y="1537393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1.08m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62759" y="155121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1.68m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</p:spTree>
    <p:extLst>
      <p:ext uri="{BB962C8B-B14F-4D97-AF65-F5344CB8AC3E}">
        <p14:creationId xmlns:p14="http://schemas.microsoft.com/office/powerpoint/2010/main" val="34961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94EE-633A-407D-33B8-8FC21F0A9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US"/>
              <a:t>Source: Barb, 2023. Individuals. Online Multiple Screens Network</a:t>
            </a:r>
            <a:endParaRPr lang="en-GB"/>
          </a:p>
        </p:txBody>
      </p:sp>
      <p:graphicFrame>
        <p:nvGraphicFramePr>
          <p:cNvPr id="4" name="2D Stacked Column Chart">
            <a:extLst>
              <a:ext uri="{FF2B5EF4-FFF2-40B4-BE49-F238E27FC236}">
                <a16:creationId xmlns:a16="http://schemas.microsoft.com/office/drawing/2014/main" id="{65543131-C1B7-03A9-12AE-E0871D772990}"/>
              </a:ext>
            </a:extLst>
          </p:cNvPr>
          <p:cNvGraphicFramePr/>
          <p:nvPr/>
        </p:nvGraphicFramePr>
        <p:xfrm>
          <a:off x="843975" y="1181100"/>
          <a:ext cx="10119300" cy="421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03988937-1D34-91E3-C256-64222ABF1E9A}"/>
              </a:ext>
            </a:extLst>
          </p:cNvPr>
          <p:cNvSpPr txBox="1"/>
          <p:nvPr/>
        </p:nvSpPr>
        <p:spPr>
          <a:xfrm>
            <a:off x="6475732" y="1613397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/>
              <a:t> 49 minutes</a:t>
            </a:r>
            <a:endParaRPr lang="en-US" sz="1100" b="1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BE789B2-1421-5982-D75F-C4657F8C7A31}"/>
              </a:ext>
            </a:extLst>
          </p:cNvPr>
          <p:cNvSpPr txBox="1"/>
          <p:nvPr/>
        </p:nvSpPr>
        <p:spPr>
          <a:xfrm>
            <a:off x="8903970" y="1613397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/>
              <a:t>4 hours 2 minutes</a:t>
            </a:r>
            <a:endParaRPr lang="en-US" sz="1100" b="1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6C7B4EC-5453-5067-21A3-DE8F7723DAD9}"/>
              </a:ext>
            </a:extLst>
          </p:cNvPr>
          <p:cNvSpPr txBox="1"/>
          <p:nvPr/>
        </p:nvSpPr>
        <p:spPr>
          <a:xfrm>
            <a:off x="10754359" y="1887117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rgbClr val="00B050"/>
                </a:solidFill>
              </a:rPr>
              <a:t>Smartphones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01138BC-391E-0D97-C341-A0250475E178}"/>
              </a:ext>
            </a:extLst>
          </p:cNvPr>
          <p:cNvSpPr txBox="1"/>
          <p:nvPr/>
        </p:nvSpPr>
        <p:spPr>
          <a:xfrm>
            <a:off x="10788015" y="2116952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accent4"/>
                </a:solidFill>
              </a:rPr>
              <a:t>Tablets</a:t>
            </a:r>
            <a:endParaRPr lang="en-US" sz="1200" b="1">
              <a:solidFill>
                <a:schemeClr val="accent4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360CFB0-DEA2-D6F9-B67A-9F887FBFAB16}"/>
              </a:ext>
            </a:extLst>
          </p:cNvPr>
          <p:cNvSpPr txBox="1"/>
          <p:nvPr/>
        </p:nvSpPr>
        <p:spPr>
          <a:xfrm>
            <a:off x="10788015" y="2289741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accent3"/>
                </a:solidFill>
              </a:rPr>
              <a:t>PCs</a:t>
            </a:r>
            <a:endParaRPr lang="en-US" sz="1200" b="1">
              <a:solidFill>
                <a:schemeClr val="accent3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456EBF4E-E7BE-91B7-4578-0B75644CC96C}"/>
              </a:ext>
            </a:extLst>
          </p:cNvPr>
          <p:cNvSpPr txBox="1"/>
          <p:nvPr/>
        </p:nvSpPr>
        <p:spPr>
          <a:xfrm>
            <a:off x="10757535" y="2655501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accent2"/>
                </a:solidFill>
              </a:rPr>
              <a:t>TV Sets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90302C3-230C-D573-A5B0-22E001BD406B}"/>
              </a:ext>
            </a:extLst>
          </p:cNvPr>
          <p:cNvSpPr txBox="1"/>
          <p:nvPr/>
        </p:nvSpPr>
        <p:spPr>
          <a:xfrm>
            <a:off x="1228725" y="1624089"/>
            <a:ext cx="1877367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/>
              <a:t> 2 hours 35 minutes</a:t>
            </a:r>
            <a:endParaRPr lang="en-US" sz="1100" b="1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CF47831-3250-7804-76D8-54E24AC64B45}"/>
              </a:ext>
            </a:extLst>
          </p:cNvPr>
          <p:cNvSpPr txBox="1"/>
          <p:nvPr/>
        </p:nvSpPr>
        <p:spPr>
          <a:xfrm>
            <a:off x="3990607" y="1613397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/>
              <a:t>39 minutes</a:t>
            </a:r>
            <a:endParaRPr lang="en-US" sz="11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C454F3-51B2-8B9C-FE39-79908D0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0363"/>
            <a:ext cx="11341100" cy="1020762"/>
          </a:xfrm>
        </p:spPr>
        <p:txBody>
          <a:bodyPr/>
          <a:lstStyle/>
          <a:p>
            <a:r>
              <a:rPr lang="en-GB"/>
              <a:t>According to Barb, TV sets account for the largest proportion of viewing for broadcaster and SVOD/AVOD content</a:t>
            </a:r>
          </a:p>
        </p:txBody>
      </p:sp>
    </p:spTree>
    <p:extLst>
      <p:ext uri="{BB962C8B-B14F-4D97-AF65-F5344CB8AC3E}">
        <p14:creationId xmlns:p14="http://schemas.microsoft.com/office/powerpoint/2010/main" val="21047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2AD21BF8-83C2-4308-AE30-3E619599114F"/>
  <p:tag name="ISPRINGONLINEFOLDERID" val="0"/>
  <p:tag name="ISPRINGONLINEFOLDERPATH" val="Content List"/>
  <p:tag name="ISPRINGCLOUDFOLDERID" val="24"/>
  <p:tag name="ISPRING_PLAYERS_CUSTOMIZATION" val="UEsDBBQAAgAIAHV8+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Z8AUmzuqfRhAQAAFARAAAdAAAAdW5pdmVyc2FsL2NvbW1vbl9tZXNzYWdlcy5sbmetWG1v2zYQ/l6g/4EQUGADtrQd0KIYEgW0xNhCZMmV6DjZMAiMxNhEKDHVi9vs037Nfth+yY6U7dhNC0lJAdswad1zx3t57ujj0y+5RGteVkIVJ9bbozcW4kWqMlEsT6w5Pfv1g4WqmhUZk6rgJ1ahLHRqv3xxLFmxbNiSw/eXLxA6znlVwbKy9ephjUR2Ys1GiRNOZzi4SvxwHCYjb2zZjsrvWHGPfLVUP/32/sOXt+/e/3z8eiPXByaeYt8/BEIG6d2bHkABjUI/ATTiJwG5pJatP4fJhXPqewGx7M2XYdKziFxYtv7slJtHEQloEvueSxIvToKQGl/4hBLXsq9Ug1ZszVGt0Frwz6hecYhjLUqOKiky80OqYKNoeJcyN5xiL0giEtPIc6gXBpYdq7K8/8XAsqZeqRLUVSgTFbuWPDM6IWPM73clr0A1qyGjELzqlYAnVc5EcdSpOsILLxgnNAz9OCGBu92xbFJkyC2ZVjMQJcIxiQCgZBUvnyCbmCwz4ghLOQxh4o0nPrypNmEilisJ73qoHTMCMZjxoksKcoREkF1xvAgjVzsNVCGG7lhVfVZldpAf+4HqAvYCJ4QUdOgeONUYW2CIsQDeKEue1l1gUxLHeEySUXgJiQx1Fw6RCM+h3M6HSFyRGEqExF0yAb7wxlgnvC6xbf5v6ytlOp3lPWJpCnLafWuhmgp2tEuhCkylVcO0xOTjHKLmYf8bVdwCgmNNvJZizcGEMuvOHuAUh7g6fz7OvT+SM+z5xE0godxwkVBDdloZA3ooVI2YlEofAPSybM2KlKNrnrIGEv4eHstEZh7TwTaWfGrE34jVG2p5tWGlwCWXr44GmnZAZI8tzJsKzKtrnt/VXar3zH+KFTqxv2tCn6M/TX/skABHXvjdIOXsvg1Sn8hUIm9kS73Pjs/OsqEx6jTimZ7qH60fbUncEuzIA9YaCdVfgkBL1U0EuqDsL+UFZ6Bo1vI0ELlX3AzQGYQbgEChp2JcgKsOTLgAFw6QX5BR7FEYkBb8uhJ15+xhqrEN0LdDm8KwJ3nNH4rxmt8o4DHJ2bodQaAVmUh3BnRvwjnoF9SjPpgcAOCyTR6AlCIH+7MemPMp2XqgpfmDkyxUIzNTvFLcGqoH3zY5fzw73ZQqN7uSVdvkbTvN6XOsaA8XtUpnA2aAXf31js9e+T09SjHBkTNJHBw4RE/7ulZlTyEoAe0Kn8aJj0daHGohZ3W6grZ6o5oi6wnUDuwuOcMAtjlzzFmZrv7759+eGF9Z0u6ize7vg0CgsDULkh3Yn4GqefVXFwjFo0M5s+gjtbngbOV63neoB1n4Qy4SrG0tucph66hbLyT5JmiYUuxMplAHsUl71ZRp95S2jzDF0TlwmRnFLXvKylsgQqqUHIRiXG3ZF3qwM9EaIvxw0YS7unbSEOHnNRR9bOrNEuy65toNJShFett2zgwuF+nm/i3h/t0XzJngANj2KzyeiXooYETI7lrth9g1l0VfMf0PRo/aNA1uy2VAF+36gSzWj/vdblWZ/z6OX+/9FfI/UEsDBBQAAgAIACZ8AUlHS1cD/AMAABcRAAAnAAAAdW5pdmVyc2FsL2ZsYXNoX3B1Ymxpc2hpbmdfc2V0dGluZ3MueG1s1VjvctpGEP/OU9yok49BdmrXDgN4PLYYM8FAkdwm0+l4Dt2Crj7dqboThHzq0/TB+iTd02EMASciKZ1kGA/otPvbv79dyc2L96kgM8g1V7LlHdePPAIyVozLacu7izovzz2iDZWMCiWh5UnlkYt2rZkVY8F1EoIxKKoJwkjdyEzLS4zJGr4/n8/rXGe5vatEYRBf12OV+lkOGqSB3M8EXeCXWWSgvSVCBQD8S5VcqrVrNUKaDulWsUIA4Qw9l9wGRUVHUJ14vhMb0/hhmqtCsislVE7y6bjl/XB+aT+PMg7qmqcgbU50Gw/tsWlQxrj1goqQfwCSAJ8m6O7ZiUfmnJmk5b06sSgo7W+jlNgudGpRrhTmQJolfAqGMmqou3T2DLw3+vHAHbGFpCmPI7xDbPwt7zq6D3vd6+C+P4iC8P4muu05H/ZQioK30R5KUTfqBfvIV4W/eTcMRr1u/819NBj0ou7wSQszupGQpr+ZsSZmVhV5DKuENU1SpGNJucAe/SiNGgx2uaD5FCLV4VjECRUaPPJHBtOfCyq4WSAZjpAMDwDZpc4gNiNbtpZn8gK8JzgHiI5hLVctcfp61RJn5xuh+876U1g7vWxSY2icYPPgWela018/ehSbKLkRmr0mYyXYKiBIx8D6NIU1SoQPXHZQ8tgjEyyCwFAHGUgSUok05AbDj1cAuhhrw01Jv85S+jLnVBDEwzkB5DbcSkec0FxvZH2Vedv8cfu3vjKgf3fpcEfPif6qCsHIQhVE8AcgRhEsdZHirwTIOqHIJFdpeYqUN0QLjs7NOMyBXVQx9A5NpAVq4nzJBBhn4c+CfyBjmKgccYHOcBrhOdcOv74XcEa1fgKljz6+cDTp9q+Dty9sgJTNqIz3BMf+gDQzh8CnGLtUaEIIhdlcg8DMxLTQUNaHcVaKVQmz/uUV0TwthKv4f12XNegDVucwVujC1ahKYT7rQWWzCZ2VnLQ8K6GRjRxL4jDxRoyDhssCqgLGVBIlxYLQGIe5tgyfcVVoPHFcdtD6ixx0qoTL0tUpzkM0ljPIq6AdHb/68eT0p7Pz1426/89ff7/8pNJywQ0Ftdbchrt6doNW0/poj35G6RPbdEu3o/LUtijbMrr7CWG5ybbnfNO3O2j3Sio357e6kcLgcnR1Q0ZBeNeLwkaVhugrZJ2JE+yoiX2mrKIzuIuwJEEV0eEo+KWSG1ibSmwIwkpwg0pxvKkiNXKberi2pSu5gON86sYTDnTBU46d+V1Q9Dm2fD27/xeGfvVDo6P4gRgKNI8TrOrBOuG7mIKHTPG3lDV3tXrd23i/a/o736TtnZRLnmIu7aZfvX63T0+O8I1x561aDdE2/5nRrv0LUEsDBBQAAgAIACZ8AUllFrXe5AIAAI8KAAAhAAAAdW5pdmVyc2FsL2ZsYXNoX3NraW5fc2V0dGluZ3MueG1slVbBbuIwEL3vV0TpvenSbstKAQkolSp1u9UW9e4kQ2Lh2JHtQPn7tWOnsYFAGgspnnnPMx4/T4jFBtPpjyCI05pzoHIFZUWQhICiEibhK+yCVYHpJmGfAX6vOKZ58EbQHngYGR4jjL+DlMojtKW1BTibhEktJaPXKaNSLX5NGS8RCadXN80TRw3yEottVbTp1VPzXOCsUQpdmOEUG+PXgx59hJSVFaL7F5az6wSlm5yzmmYX4xT7CjhRRdQb//2wWPYGIFjIZwmll9NyrMcwSsVBCNAp3S/1uMgiKAHSRjp/KgecLtT53R/Qtlhg2dBmP/Xoo1UoB7/I45ke/XiqVvcIN8vR6Pb+PEHCp1TQ25EevdBG8N9anFV19R2NVJzluqA+Z36/mPWr5YtDGMrU9VOE0fzuaXx3kaA3pAMpxuNYjz6GLc/dox4OyL669z7W15Uz8qbretAQ9KEnBKaS1xBH7cz4RMF2f2up7kfrdy0dRnedN1QLmK4RERbWGTvgP9hhmrkoa+kgH4zUJSxMwi7Sd3SExWLeNAsnwy+TkyKH7RHOMXbIV1XXI6Rj7JDvBGfwl5K99TjJHroMqT3kObLHeb7+ygsUqWlmve2s9epIL/rqCidVa2gxJctgKnQ6K1yCPrg4amwmpegop5iiLc6RxIz+0bhk32xGxNGBw2rttLJiiSWBU4JrclRt2i1XM/f1aL2+IM1noducmQdSdfFJyIwuw8ByJmGzhvkYHsMpkyCGgpGUKC1K9ckbTNFNWOGBP9M1G0oqEd8AXzFGeuPEkVOFODpd59gW49QB0LpMgC/VuWFohePbDK7AeUHUT35g2EHmE3qchikLtRxF+EuXjsGKABBPi1a1ZmI8ZU0kJrAFYr2Oodlw385ioVTaJ7iZfIG1dCVnLYM0aXtFd5xen/McJwgfKi/mdx3XMUD2EiWi2Zl389s+7OTitea2n2mduyBjsFryllb+4xoqo/4j+h9QSwMEFAACAAgAJnwBSalgkB/oAwAAqBAAACYAAAB1bml2ZXJzYWwvaHRtbF9wdWJsaXNoaW5nX3NldHRpbmdzLnhtbNVY727aSBD/zlOsfOrH4rSXXlJkiKLEKKgEOOzctaqqaPEOeC/rXde7htJP9zR9sD7Jjb2EQCCpacvlTigCj2d+8/e3Y8c7+ZQIMoVMcyWbzov6gUNARopxOWk6V2H7+bFDtKGSUaEkNB2pHHLSqnlpPhJcxwEYg6qaIIzUjdQ0ndiYtOG6s9msznWaFXeVyA3i63qkEjfNQIM0kLmpoHP8MvMUtLNAqACAf4mSC7NWrUaIZ5EuFcsFEM4wcsmLpKi4MIlwXKs1otHNJFO5ZGdKqIxkk1HT+eX4tPjc6likc56ALEqiWygsxKZBGeNFEFQE/DOQGPgkxmiPDh0y48zETeflYYGC2u4mSoltM6cFypnCEkizgE/AUEYNtZfWn4FPRt8KrIjNJU14FOIdUqTfdM7D66DbOfeve/3QD64vwsuujWEHo9B/G+5gFHbCrr+LflX4i3cDf9jt9N5ch/1+N+wM7qywomsF8dz1inlYWZVnESwL5pk4T0aScoEjeq+MGgwOuaDZBELV5tjEMRUaHPJXCpPfcyq4mSMXDpALNwDpqU4hMsOibU3HZDk4d3AWEAPDXi5H4tXr5UgcHa+l7lrvd2ltjdKjxtAoxuFBWRma566KbtXGSq6lVlyTkRJsmRAkI2A9mmCBB23pkDFWXWBu/RQkCahE2nGD+UZLC52PtOGmpFt7oX2acSoIUgrPBSCXwUb+UUwzvVbmZamLaY9a73vKgP5g87eih1T/VLlgZK5yIvgNEKMI9jZP8FcMZJVBZJyppJQKqg3RgmNwUw4zYCdVHL1DF0mOlniepAKM9fAx55/JCMYqQ1ygUzx9UM61xa/vBJxSre9A6W2MzywvOr1z/+2zIkHKplRGO4LjQECSmn3gU8xdKnQhhMJqrkBgZSKaayj7wzgr1aqkWf/+jmie5MJ2/Gf3ZQV6j93Zjxc6tz2q0phvRlDZbUynJScLnpXQyEaOLbGYeCPCM4jLHKoCRlQSJcWc0AhPb10wfMpVrlFiuWyh9XcFaE0Jl2WoE3wkQGcZg6wK2sGLl78evvrt6Ph1o+5+/fvL80eNFhttIGjhza60swdXZjWre4vzG0aPrM8N27bKkmJE2YbT7Y8Ei9W1ec57brF0tu+gclXeW0Gjp9tBgX86PLsgQz+46oZBo8oI9BTyzEQxztC4eGysYtO/CrEJfhXVwdD/o1IY2I1K8+8HleD6lfJ4U0VraHfzYGUvVwoBD/CJPZDwCBc84TiL/wtSPsSPH+fzv8LJrc+F/FFSWhrviZNAsyjGPu6t90930j1dVf9LhbJXy9e2tfc0z936RlxD+fp/F1q1fwBQSwMEFAACAAgAJnwBSTJio4uQAQAAAwYAAB8AAAB1bml2ZXJzYWwvaHRtbF9za2luX3NldHRpbmdzLmpzjZTLbsIwEEX3fEWUbivUBgppdzyCVIlFpXZXdeGEIUQ4tmU7KSni34sTHrbjtHg28dXJHc9Ynn3POy4/8b0Xb19/1/s3c19roDTJC7g3ddyh50r3Bc5W8JHlgDMCvoWU518v8uFKuIx9UpvG1buyFZqfTx00U9oaYaGL3AEKF1g6wG8XuHOAPxewp9XV1KQ1Oi6kpKSfUCKByD6hPEc149891Esv0YJpCbxBF/VyoGuUgGH6N3l1fBqr0LmE5gyRaklT2o9Rsk05Lciqy3VTMeDHK9+eankezyLDDmdCvkrI7cRRqKKbZByEgFPeUaTCCWMUA9Z82920UMO4XZBFl5nI5JmePKrQaYZSaHUpnKgwMXL0srmHKAgGozYnYScbYhCoMAiMKuC3WFFWsBsukHGaqo600OloNjGv8oJiilYZSRsumA4X4dDJqcMq2wachyp08FrocK7CN54QtZ7QxvH68q7R4Xr3liaNoXTOKqysS9cgwC6RuETqElnnFGoPEmkPErX/9L7+O41t1zv8AlBLAwQUAAIACACiam5KCn/buLAPAAA6JwAAFwAAAHVuaXZlcnNhbC91bml2ZXJzYWwucG5n7Zr9X9Ln+sDx6LKt0nVas2ZEO+2s7bulllMTA2c1rW1KZWaKSs0J+YDPqKBgD3OesxT3/VY6HxAXS3wIzZGgKOh60C0QKwQyFJakKAikPCUIHKjte77nX/i++AEurut1vz9c931d9+e+rtfr/ufRmKgNb7zzBgAA2HDk8KHjAIBHIQDgXrN2jcPSYaudcQi3guNRBwBd/G0LDsUDFREdAQD01KxbPfOaQ38993BCAQDgdcf5cRvNafsaAHh//MihiBMlKepp2aXFYvzoUgGl9mR19O5rwdXRNHTD3diCE29uhK+rGKk9WL5j2zdzj9wPoL94sO7Dd3883BN99UD59aPrIrPaf/+sZeKAb4/PhY3v+bgd9H/rEG6rHvTDsnTR8mIyBxo2EGiRL2Yal771RBXPhQVarPymUB1eUzyXlLBBN6Xzv5ENXX6s/NE3xDRobC52d7ia61tIbj8ZO4ZsgkcoNtWE72EHOKwAJqK3sZndopuoa272W+swDN87tgHlP19mKpWR/QAvDbG7FZ+zvTOL3neqPrDepo9MQ1qz/kun6tecERqPRDl/5ua9DnbKMx5Ax/e5gAteDvHplghPh9hR1eJ04s3IB24OsXbnvHPgNxsLneL2WhfmwlyYC3NhLsyFuTAX5sJcmAtzYS7MhbkwF+bCXJgLc2Eu7P8blrW5UMMynxdSoZZnykyEfU45ILPY7mcF945lSITBN9ChkhHHuABNOTXaypvNsS1c8lVbRD9j6jllyolxQq3F6utJssiK8YYZb0KfXV5/OQbNfdJKR28AAIZnDVJvQgnK61obXpZInsQRM+qTM70woO2o6ZDevAdY5Rcwrf3w3K1WxkIW3F2RukobTV+9uPDBfgAgpoOwNPTRHqpiobsMw+qiJCJ9qBquAPpDqrxFPt8kIL/8jyY2Haq82SU5VgIAZF0jfPhiSue/OHRtilZP056to2oEgtUK7UjEaNMYj2E4MrUiKqZJjcO9QlX502SBDiXF2XvZ3Goqe8lH1l8MMXGsfy+etvDdFQUs6XNGnYb5RGRQlJQPrtRJsSpCn4KT2Sm2rq5ykplTed2p6cbHbVzObF15IV6eSqmlcfXY3hR5Ws1A0nSktclQUEMlt+r2KR+8co6olwqdXompGskkLufgg/4dgRKRpIM0Y+mC9uF+j9++vzAK134blozE4tQ/xU+0A1WsLk9QWS7l8F2kEtqpTpawGPh7RDD7dpSMfP2r8Y/zb8A1feKewsepFD+4+KE4njuBnsAaCuIX2wWZeGVRXV14Rj+ri2VjSRORg1Pp4BqKF7DCEzCcJ0TRFpd5IuwtVaxlDdWABV/gv1Y/yZCeVG8Rk1XEqlMdlB3EAv3Y++LfkEpC57k9zUUGoLcU/HnaYPnIr8efUi6OsmZFJCb/TE01a3GLKaM+kUGQmvtH0zLZ5ryEd9u2H4zaHV8u2tubjdpayM9EMh3pQMGF8bvw2fx8pArCWh+bw26gWVo9SOv20tH4441367w86bpIjMe9vk3jC/UVlzjeKFMacHdcucj68N2z0/kqPlxxc3Rk+Wf5eEI5UVGtOvmQ+tXYMS4tTP0JSczL9gUAIgfM54flPFFpYUKrDW6cNOcceLXMu4Ik58ntO9830yCqiY1buDsP74PQc/es+Z9ZfOilParaMA2mSgQJZmwAq/u4YzFh0YogumQN4FyR7r9HjYhQjZEnwhfWz41Eba/Pvij/a6Hfr858Giv6HTXC7N/WSuw4pSkrYCGffrX+Pa5lef8FPmv02xb65Eun7ifYxzt90pGqcNaXBY/sG00MD1IOXgXvRDVj52pn9Sv+nBcztg/9x/pWl8GRmP7jCHE+PUE6UszRkeB1CP4yDtf/cBk1XYiUmH9Chj3/whrRT9clAq8fI9flNzG/7mG/sYu7s4Wo2wqmYLhAE/jJsZpqdPhBKrC4X7K1EGrsqaFJ7TaTbPn5HW+tFa9tV1SD0UmtfrFUf1SRBAA4GrOMuFJjGaFbH2EsLAje1mZq5+abwaju0pqGSXMNo166hmu1p1TaQkcx7wirEDUCao0kLx070Mg7AoUppi7yp4tlbFb+7H234qm8USUXYVu2/bWTTboGZgfz9rHLov0DBb69nK5ZJH2wOgqE14tmw03942qSiD7YnJJ9azUhhDTJgLbLPUjS18mkePDchOFW3q5mQdx5CjOnohp64XpMZ9+jYzR7cZuZdfuLaVjUbqZmsJ6y3Rdj29JiznOs2QKwRqnwDa+kEkRgddvsE/UbYFVzqhJ04fh4Ml2nwmaHvoyo+eOrl3mLmEzrox7UlBgd350CeTO1VlH3ZJQ2q1Sl3ewjWM3SBTlhNQ/F2BAp4fVtGDEo/Y5KTq8S2lsZCXiI8ZyZFdOpzn2cxn28jlGPDocpki7GhH+fkTohvh6SqN5i0JN6qt5j92SwhvFzgeR+DMmAX1CepIIYZ+qYe6C/ZqJudFFQWAg7SZYimzuCZNBgHUUjNd/598bKwsSBm9+qFamfFezFIE48a1MnlRPzKF/9tghtE4zuTPaCa9p0tURc1pXv9uDxwKufW6cwVrz0xb4b2rCZG/AuoYEoxj9BCmBT1rKj5XZLKKU5M8Pc3wnr1KnGzRziowT+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/n8e4c7axHdMufg48jYMX+sxjtNpRDIgqps3E2//C9A/j5zeSRyZSzzAgolBmi8C3K3g5v9b75p3gGNLJkdBFr1AlMVEaaV+fvEN1/kFlxu5uKkcreHIExaCdp4c02sI4VUEQ6+pxJOw5/U+fePkyxsFDaolIz8kmpXD1ptTv27XcLBBTliK0jOKtku1X90q8KOhWZoR2vLh4Xqy2NrCHusUr7GZugFAclDKej6uXzlGD6Ooefr8nKXFpVu/eEbJ8xpca85F8WxFbld2NxPpaAydMmEqR2PApLSEFhh8qfFSPzvx9cazVngIyrj4c979OPkhsmES7A3L7SSN6jvq45w9SMTCubZ8ysBBnbrvqdWjzQSR5K3bqVTwlLa0iGqeLPIBg+l/kn11pGKIcXcCkxMikeabXiGFOZyr2HaC63//sdTDm1GRJm+g/4jSk7avKIXeU65UWM30cJKPAA2139v2RZBwLW6sdSpwi4GQMY69KBQ44s3pzRiqm6cxnG78DyvWZkkm9pEu5bC2ioWXZcYF/rE80MPQEQgzF2we5LbHc8Vb48Nkp0PyCRNWc+05sTcWk8ZQiKfyt/uCRrOulinYYGfIrzrOjK7XpjuZ7iqZtFhiwhtSwhK/gqhwBSOdnwbt1SjKbZe4R26eUccVSzKekk4oxP/fBqSzzSstEeJUB367ogOZ3k30/h6CEK0Bqnf1TkfPVfY6r3lQT3mPPyLMkaCR+VIRERN68SxmEVsePEx+EZuFAbPv+3yoB4858W0A/EHRzLfpEUwMFHIHoIvIWdmIySHUFE8EypLInQLJd1ZT5YMHzOKREqXrk/Y+l72nQnzKTukIe/+yxvahSv4ABYlJUQBqHw3E3o3y136cgsVZ5uvo97/mGSUZz+6nYp3O2TG2CdQWxKlTqEC9m3Mhl+iXhdE7p6ZytZzyJwY3myi5vYVKH4gp4yMYXi+lpI4pLzc5cGBZzbGPW+CpJNNt4Q9xSea/CEYXwTBH+g3ytrDYPxPSPRWpZk18jJadvjemD5xd2os0oDSb8xqYqxzkrtnhwmSkGNZAxFkLCrecx7h3jB81P6C+mn/BN33qIVVVtDpHL9ZHasB+pMIQyLB/rqR8Pkr4rl/zXiEoriNzF3omS4BaCcvoZuFlgztSlYJnNyPQ2VKPI0/BWR93E61pX8hsrAeot1A2X/JqGnx7/O3orqfRl0VCcbB1W3gOt5trj5HP0KWZyjFZl5ORGg049/PEagkusFYvPP7s5fjVUw2P84oxCQAzog+O46UyS+dax6NHGnugJMSaRZik5JDgmKbvcbuFsd6ej864UeIODeo9l3JOcifW9Ube1+FpRHtLhZFw4xqQ05az+8skMb8JR5U5i3PxDu19u8iuV2VNT5cI+SyDc/jCt0ReE/ZoFJMoZHkDdcj1a9RC2ynMvzbneUNGI0eBNOV1Ss6r8FktrJm+cexpuFQuHyuX2U3J/+0o4tRwRnJcSOIAGAM6SzYuXLd3bikuRKijry5cXYf5dYbRBF/uggaitWVDbQnkCfr7GfgaGZ++3/3OIkG9oLV7VfLIld2nsb2s8x2ycrJlBpPM0D8BpVnyMCIhG80cdFN+JlmUIX9VZENy9TNlNc7edMPfpjZUBqk2e5tYS41uHneu001m6ZtNgVuhe3l/+84EsO14M02PBrwfCtQ/T6k2E53cEBtk3LQURjrMrqrtkDAZaG5T2NuB+fj950JIsmO17gXS7eBHpnOV2+2kR+mUZVKsMjCvCIlX7WesLHFVVq4rzYYTiAi8LXuNB4qa/HbDvrNGUtsnAEdKbL3NC3nZsvtn9KRRp18uaWfGJaUOwF3iA8EKs/kG+aiQYazvNvKY0wCkCkchMSmt8bb1XgxU/eTcBJEoUJzP3ONd2H+9V2l8ZCDT076FjgMK9A2AMmS/Cwh09S7JfBTOTGDuvHAKR8R8sR4HsqzSS3YzDEhyar8wm8fybW+if84jTIiCXygNUYJic3QMAJEEHXmDBo5OmaeFc7ttD89P75pO+9U4Hj4dqSOZNOZwcjL3XNPjx422z00PG0s5SgoEiODV8r0h9kNy8Zj3hmax5RbYg8wEAHr9m4P6SPGmHajhav+DKRDL9xWeOfoXaJMyh+0uyzBJLPEcz1gmDml98MvVnQgIAuUvq2zZTq4UzMLEtONkU7eji+iApeFOYEfqFwtv+TC44J+AsLdJLuf+LAPo9SAGbzyp1hQQ5k4AyrPiXLaXtUeTYbSCTtCGO+49Qx5ibjR6ko+G21tL4bpaui23nl52gCrF0rrNVHIh41T8WzN6ySz52WvgxvU0fhYCwWbh/X80ah9hv/5+rWUr7Z/a7ctiXPk7L7zNt38bSfQozoIbJXdR1f3Fe2rLEDSz0by7MaLbdj4/3nu4LZb/pHKroTowOagSNZRjsvMi1pARQ0VOn+chnMYe6Dpy+8C9QSwMEFAACAAgAompuSg9k3CZKAAAAawAAABsAAAB1bml2ZXJzYWwvdW5pdmVyc2FsLnBuZy54bWyzsa/IzVEoSy0qzszPs1Uy1DNQsrfj5bIpKEoty0wtV6gAigEFIUBJoRLINUJwyzNTSjJAKgzNEIIZqZnpGSW2ShbG5nBBfaCZAFBLAQIAABQAAgAIAHV8+UipAcR2+wIAALAIAAAUAAAAAAAAAAEAAAAAAAAAAAB1bml2ZXJzYWwvcGxheWVyLnhtbFBLAQIAABQAAgAIACZ8AUmzuqfRhAQAAFARAAAdAAAAAAAAAAEAAAAAAC0DAAB1bml2ZXJzYWwvY29tbW9uX21lc3NhZ2VzLmxuZ1BLAQIAABQAAgAIACZ8AUlHS1cD/AMAABcRAAAnAAAAAAAAAAEAAAAAAOwHAAB1bml2ZXJzYWwvZmxhc2hfcHVibGlzaGluZ19zZXR0aW5ncy54bWxQSwECAAAUAAIACAAmfAFJZRa13uQCAACPCgAAIQAAAAAAAAABAAAAAAAtDAAAdW5pdmVyc2FsL2ZsYXNoX3NraW5fc2V0dGluZ3MueG1sUEsBAgAAFAACAAgAJnwBSalgkB/oAwAAqBAAACYAAAAAAAAAAQAAAAAAUA8AAHVuaXZlcnNhbC9odG1sX3B1Ymxpc2hpbmdfc2V0dGluZ3MueG1sUEsBAgAAFAACAAgAJnwBSTJio4uQAQAAAwYAAB8AAAAAAAAAAQAAAAAAfBMAAHVuaXZlcnNhbC9odG1sX3NraW5fc2V0dGluZ3MuanNQSwECAAAUAAIACACiam5KCn/buLAPAAA6JwAAFwAAAAAAAAAAAAAAAABJFQAAdW5pdmVyc2FsL3VuaXZlcnNhbC5wbmdQSwECAAAUAAIACACiam5KD2TcJkoAAABrAAAAGwAAAAAAAAABAAAAAAAuJQAAdW5pdmVyc2FsL3VuaXZlcnNhbC5wbmcueG1sUEsFBgAAAAAIAAgAYAIAALElAAAAAA=="/>
  <p:tag name="ISPRING_FIRST_PUBLISH" val="1"/>
  <p:tag name="ISPRINGCLOUDFOLDERDOMAIN" val="https://thinkbox.ispringcloud.eu"/>
  <p:tag name="ISPRING_PRESENTATION_TITLE" val="Beyond the TV set device viewing"/>
  <p:tag name="ISPRINGCLOUDFOLDERPATH" val="Repository/Nickable Charts/Advanced TV/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Widescreen</PresentationFormat>
  <Paragraphs>199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Thinkbox</vt:lpstr>
      <vt:lpstr>Beyond the TV set: device viewing </vt:lpstr>
      <vt:lpstr>2023 video viewing – 16-34</vt:lpstr>
      <vt:lpstr>Device Video Viewing Time – 16-34</vt:lpstr>
      <vt:lpstr>Viewing to TV content is predominantly done on the larger screen</vt:lpstr>
      <vt:lpstr>16-34 viewing to TV content is predominantly done on the larger screen</vt:lpstr>
      <vt:lpstr>Sports is time-sensitive so has high levels of live viewing</vt:lpstr>
      <vt:lpstr>Device viewing allows flexibility in watching reality TV  </vt:lpstr>
      <vt:lpstr>Top 5 commercial programmes with largest proportion of device viewing</vt:lpstr>
      <vt:lpstr>According to Barb, TV sets account for the largest proportion of viewing for broadcaster and SVOD/AVOD 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TV set device viewing</dc:title>
  <dc:creator>Kate Allinson</dc:creator>
  <cp:lastModifiedBy>Nailah Uddin</cp:lastModifiedBy>
  <cp:revision>59</cp:revision>
  <dcterms:created xsi:type="dcterms:W3CDTF">2018-03-14T15:23:56Z</dcterms:created>
  <dcterms:modified xsi:type="dcterms:W3CDTF">2024-04-12T11:51:14Z</dcterms:modified>
</cp:coreProperties>
</file>