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heme/theme2.xml" ContentType="application/vnd.openxmlformats-officedocument.theme+xml"/>
  <Override PartName="/ppt/tags/tag3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tags/tag33.xml" ContentType="application/vnd.openxmlformats-officedocument.presentationml.tags+xml"/>
  <Override PartName="/ppt/notesSlides/notesSlide4.xml" ContentType="application/vnd.openxmlformats-officedocument.presentationml.notesSlide+xml"/>
  <Override PartName="/ppt/tags/tag3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379" r:id="rId2"/>
    <p:sldId id="2147376131" r:id="rId3"/>
    <p:sldId id="2147376132" r:id="rId4"/>
    <p:sldId id="2147376212" r:id="rId5"/>
    <p:sldId id="2147376213" r:id="rId6"/>
    <p:sldId id="2147376197" r:id="rId7"/>
    <p:sldId id="2147376189" r:id="rId8"/>
    <p:sldId id="2147376214" r:id="rId9"/>
  </p:sldIdLst>
  <p:sldSz cx="12192000" cy="6858000"/>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B9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79198" autoAdjust="0"/>
  </p:normalViewPr>
  <p:slideViewPr>
    <p:cSldViewPr snapToGrid="0">
      <p:cViewPr varScale="1">
        <p:scale>
          <a:sx n="77" d="100"/>
          <a:sy n="77" d="100"/>
        </p:scale>
        <p:origin x="706" y="43"/>
      </p:cViewPr>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16-34s</c:v>
                </c:pt>
              </c:strCache>
            </c:strRef>
          </c:tx>
          <c:dPt>
            <c:idx val="0"/>
            <c:bubble3D val="0"/>
            <c:spPr>
              <a:solidFill>
                <a:srgbClr val="0069B4">
                  <a:lumMod val="20000"/>
                  <a:lumOff val="80000"/>
                </a:srgbClr>
              </a:solidFill>
            </c:spPr>
            <c:extLst>
              <c:ext xmlns:c16="http://schemas.microsoft.com/office/drawing/2014/chart" uri="{C3380CC4-5D6E-409C-BE32-E72D297353CC}">
                <c16:uniqueId val="{00000001-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372D87">
                  <a:lumMod val="75000"/>
                </a:srgbClr>
              </a:solidFill>
            </c:spPr>
            <c:extLst>
              <c:ext xmlns:c16="http://schemas.microsoft.com/office/drawing/2014/chart" uri="{C3380CC4-5D6E-409C-BE32-E72D297353CC}">
                <c16:uniqueId val="{00000007-AAFF-45A3-A865-F04D69EBD962}"/>
              </c:ext>
            </c:extLst>
          </c:dPt>
          <c:dPt>
            <c:idx val="4"/>
            <c:bubble3D val="0"/>
            <c:spPr>
              <a:solidFill>
                <a:srgbClr val="2AFF7C"/>
              </a:solidFill>
              <a:ln>
                <a:noFill/>
              </a:ln>
            </c:spPr>
            <c:extLst>
              <c:ext xmlns:c16="http://schemas.microsoft.com/office/drawing/2014/chart" uri="{C3380CC4-5D6E-409C-BE32-E72D297353CC}">
                <c16:uniqueId val="{00000009-AAFF-45A3-A865-F04D69EBD962}"/>
              </c:ext>
            </c:extLst>
          </c:dPt>
          <c:dPt>
            <c:idx val="5"/>
            <c:bubble3D val="0"/>
            <c:spPr>
              <a:solidFill>
                <a:srgbClr val="00B050"/>
              </a:solidFill>
            </c:spPr>
            <c:extLst>
              <c:ext xmlns:c16="http://schemas.microsoft.com/office/drawing/2014/chart" uri="{C3380CC4-5D6E-409C-BE32-E72D297353CC}">
                <c16:uniqueId val="{0000000B-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0D-AAFF-45A3-A865-F04D69EBD962}"/>
              </c:ext>
            </c:extLst>
          </c:dPt>
          <c:dPt>
            <c:idx val="7"/>
            <c:bubble3D val="0"/>
            <c:spPr>
              <a:solidFill>
                <a:srgbClr val="E10514"/>
              </a:solidFill>
            </c:spPr>
            <c:extLst>
              <c:ext xmlns:c16="http://schemas.microsoft.com/office/drawing/2014/chart" uri="{C3380CC4-5D6E-409C-BE32-E72D297353CC}">
                <c16:uniqueId val="{0000000F-AAFF-45A3-A865-F04D69EBD962}"/>
              </c:ext>
            </c:extLst>
          </c:dPt>
          <c:dPt>
            <c:idx val="8"/>
            <c:bubble3D val="0"/>
            <c:spPr>
              <a:solidFill>
                <a:srgbClr val="E10514"/>
              </a:solidFill>
            </c:spPr>
            <c:extLst>
              <c:ext xmlns:c16="http://schemas.microsoft.com/office/drawing/2014/chart" uri="{C3380CC4-5D6E-409C-BE32-E72D297353CC}">
                <c16:uniqueId val="{00000011-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3.3072967233954622E-4"/>
                  <c:y val="-2.7072513797860638E-2"/>
                </c:manualLayout>
              </c:layout>
              <c:numFmt formatCode="0.0%" sourceLinked="0"/>
              <c:spPr/>
              <c:txPr>
                <a:bodyPr/>
                <a:lstStyle/>
                <a:p>
                  <a:pPr>
                    <a:defRPr lang="en-US" sz="1000"/>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2"/>
              <c:layout>
                <c:manualLayout>
                  <c:x val="3.7184310612561693E-4"/>
                  <c:y val="1.285430557142728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0"/>
                  <c:y val="6.8573094689363939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2.8927457566893322E-3"/>
                  <c:y val="5.7144245574470481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AFF-45A3-A865-F04D69EBD962}"/>
                </c:ext>
              </c:extLst>
            </c:dLbl>
            <c:dLbl>
              <c:idx val="5"/>
              <c:layout>
                <c:manualLayout>
                  <c:x val="-1.446372878344719E-3"/>
                  <c:y val="-6.8573094689364858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4.3391186350339979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2.8927457566893322E-3"/>
                  <c:y val="-8.3810591988779792E-17"/>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dLbl>
              <c:idx val="8"/>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Sheet1!$B$2:$B$9</c:f>
              <c:numCache>
                <c:formatCode>0.0</c:formatCode>
                <c:ptCount val="8"/>
                <c:pt idx="0">
                  <c:v>25.9</c:v>
                </c:pt>
                <c:pt idx="1">
                  <c:v>63</c:v>
                </c:pt>
                <c:pt idx="2">
                  <c:v>12.7</c:v>
                </c:pt>
                <c:pt idx="3">
                  <c:v>7.6</c:v>
                </c:pt>
                <c:pt idx="4">
                  <c:v>1.4</c:v>
                </c:pt>
                <c:pt idx="5">
                  <c:v>0.7</c:v>
                </c:pt>
                <c:pt idx="6">
                  <c:v>54.9</c:v>
                </c:pt>
                <c:pt idx="7">
                  <c:v>61.1</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Sheet1!$C$2:$C$9</c:f>
              <c:numCache>
                <c:formatCode>General</c:formatCode>
                <c:ptCount val="8"/>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c:v>
                </c:pt>
              </c:strCache>
            </c:strRef>
          </c:tx>
          <c:dPt>
            <c:idx val="0"/>
            <c:bubble3D val="0"/>
            <c:spPr>
              <a:solidFill>
                <a:srgbClr val="BDE3FF"/>
              </a:solidFill>
            </c:spPr>
            <c:extLst>
              <c:ext xmlns:c16="http://schemas.microsoft.com/office/drawing/2014/chart" uri="{C3380CC4-5D6E-409C-BE32-E72D297353CC}">
                <c16:uniqueId val="{00000019-AAFF-45A3-A865-F04D69EBD962}"/>
              </c:ext>
            </c:extLst>
          </c:dPt>
          <c:dPt>
            <c:idx val="1"/>
            <c:bubble3D val="0"/>
            <c:spPr>
              <a:solidFill>
                <a:srgbClr val="7BC8FF"/>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292265"/>
              </a:solidFill>
            </c:spPr>
            <c:extLst>
              <c:ext xmlns:c16="http://schemas.microsoft.com/office/drawing/2014/chart" uri="{C3380CC4-5D6E-409C-BE32-E72D297353CC}">
                <c16:uniqueId val="{0000001F-AAFF-45A3-A865-F04D69EBD962}"/>
              </c:ext>
            </c:extLst>
          </c:dPt>
          <c:dPt>
            <c:idx val="4"/>
            <c:bubble3D val="0"/>
            <c:spPr>
              <a:solidFill>
                <a:srgbClr val="2AFF7C"/>
              </a:solidFill>
            </c:spPr>
            <c:extLst>
              <c:ext xmlns:c16="http://schemas.microsoft.com/office/drawing/2014/chart" uri="{C3380CC4-5D6E-409C-BE32-E72D297353CC}">
                <c16:uniqueId val="{00000021-AAFF-45A3-A865-F04D69EBD962}"/>
              </c:ext>
            </c:extLst>
          </c:dPt>
          <c:dPt>
            <c:idx val="5"/>
            <c:bubble3D val="0"/>
            <c:spPr>
              <a:solidFill>
                <a:srgbClr val="00B050"/>
              </a:solidFill>
            </c:spPr>
            <c:extLst>
              <c:ext xmlns:c16="http://schemas.microsoft.com/office/drawing/2014/chart" uri="{C3380CC4-5D6E-409C-BE32-E72D297353CC}">
                <c16:uniqueId val="{00000023-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25-AAFF-45A3-A865-F04D69EBD962}"/>
              </c:ext>
            </c:extLst>
          </c:dPt>
          <c:dPt>
            <c:idx val="7"/>
            <c:bubble3D val="0"/>
            <c:spPr>
              <a:solidFill>
                <a:srgbClr val="E10514"/>
              </a:solidFill>
            </c:spPr>
            <c:extLst>
              <c:ext xmlns:c16="http://schemas.microsoft.com/office/drawing/2014/chart" uri="{C3380CC4-5D6E-409C-BE32-E72D297353CC}">
                <c16:uniqueId val="{00000027-AAFF-45A3-A865-F04D69EBD962}"/>
              </c:ext>
            </c:extLst>
          </c:dPt>
          <c:dPt>
            <c:idx val="8"/>
            <c:bubble3D val="0"/>
            <c:spPr>
              <a:solidFill>
                <a:srgbClr val="E10514"/>
              </a:solidFill>
            </c:spPr>
            <c:extLst>
              <c:ext xmlns:c16="http://schemas.microsoft.com/office/drawing/2014/chart" uri="{C3380CC4-5D6E-409C-BE32-E72D297353CC}">
                <c16:uniqueId val="{00000029-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3"/>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5.0623050742063205E-2"/>
                  <c:y val="9.1430792919153046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1-AAFF-45A3-A865-F04D69EBD962}"/>
                </c:ext>
              </c:extLst>
            </c:dLbl>
            <c:dLbl>
              <c:idx val="5"/>
              <c:layout>
                <c:manualLayout>
                  <c:x val="4.7730304985373978E-2"/>
                  <c:y val="2.0571928406809433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7"/>
              <c:layout>
                <c:manualLayout>
                  <c:x val="-2.169559317516999E-3"/>
                  <c:y val="-2.1714813318298932E-2"/>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7-AAFF-45A3-A865-F04D69EBD962}"/>
                </c:ext>
              </c:extLst>
            </c:dLbl>
            <c:dLbl>
              <c:idx val="8"/>
              <c:layout>
                <c:manualLayout>
                  <c:x val="-2.8927457566893452E-3"/>
                  <c:y val="-3.428654734468238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9-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Sheet1!$D$2:$D$9</c:f>
              <c:numCache>
                <c:formatCode>0.0</c:formatCode>
                <c:ptCount val="8"/>
                <c:pt idx="0">
                  <c:v>12</c:v>
                </c:pt>
                <c:pt idx="1">
                  <c:v>44.4</c:v>
                </c:pt>
                <c:pt idx="2" formatCode="#,##0.0">
                  <c:v>5.3</c:v>
                </c:pt>
                <c:pt idx="3">
                  <c:v>8.4</c:v>
                </c:pt>
                <c:pt idx="4">
                  <c:v>0.8</c:v>
                </c:pt>
                <c:pt idx="5">
                  <c:v>1.2</c:v>
                </c:pt>
                <c:pt idx="6">
                  <c:v>37.1</c:v>
                </c:pt>
                <c:pt idx="7">
                  <c:v>160.69999999999999</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1148455350546195"/>
          <c:w val="0.29307272806994067"/>
          <c:h val="0.55947996036799097"/>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16-34s</c:v>
                </c:pt>
              </c:strCache>
            </c:strRef>
          </c:tx>
          <c:dPt>
            <c:idx val="0"/>
            <c:bubble3D val="0"/>
            <c:spPr>
              <a:solidFill>
                <a:srgbClr val="0069B4">
                  <a:lumMod val="20000"/>
                  <a:lumOff val="80000"/>
                </a:srgbClr>
              </a:solidFill>
            </c:spPr>
            <c:extLst>
              <c:ext xmlns:c16="http://schemas.microsoft.com/office/drawing/2014/chart" uri="{C3380CC4-5D6E-409C-BE32-E72D297353CC}">
                <c16:uniqueId val="{00000001-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372D87"/>
              </a:solidFill>
            </c:spPr>
            <c:extLst>
              <c:ext xmlns:c16="http://schemas.microsoft.com/office/drawing/2014/chart" uri="{C3380CC4-5D6E-409C-BE32-E72D297353CC}">
                <c16:uniqueId val="{00000007-AAFF-45A3-A865-F04D69EBD962}"/>
              </c:ext>
            </c:extLst>
          </c:dPt>
          <c:dPt>
            <c:idx val="4"/>
            <c:bubble3D val="0"/>
            <c:spPr>
              <a:solidFill>
                <a:srgbClr val="292265"/>
              </a:solidFill>
            </c:spPr>
            <c:extLst>
              <c:ext xmlns:c16="http://schemas.microsoft.com/office/drawing/2014/chart" uri="{C3380CC4-5D6E-409C-BE32-E72D297353CC}">
                <c16:uniqueId val="{00000002-89AA-400E-876F-0BAC6F09A5C4}"/>
              </c:ext>
            </c:extLst>
          </c:dPt>
          <c:dPt>
            <c:idx val="5"/>
            <c:bubble3D val="0"/>
            <c:spPr>
              <a:solidFill>
                <a:srgbClr val="FD9199"/>
              </a:solidFill>
            </c:spPr>
            <c:extLst>
              <c:ext xmlns:c16="http://schemas.microsoft.com/office/drawing/2014/chart" uri="{C3380CC4-5D6E-409C-BE32-E72D297353CC}">
                <c16:uniqueId val="{0000000B-AAFF-45A3-A865-F04D69EBD962}"/>
              </c:ext>
            </c:extLst>
          </c:dPt>
          <c:dPt>
            <c:idx val="6"/>
            <c:bubble3D val="0"/>
            <c:spPr>
              <a:solidFill>
                <a:srgbClr val="E10514"/>
              </a:solidFill>
            </c:spPr>
            <c:extLst>
              <c:ext xmlns:c16="http://schemas.microsoft.com/office/drawing/2014/chart" uri="{C3380CC4-5D6E-409C-BE32-E72D297353CC}">
                <c16:uniqueId val="{0000000D-AAFF-45A3-A865-F04D69EBD962}"/>
              </c:ext>
            </c:extLst>
          </c:dPt>
          <c:dPt>
            <c:idx val="8"/>
            <c:bubble3D val="0"/>
            <c:spPr>
              <a:solidFill>
                <a:srgbClr val="FFC000"/>
              </a:solidFill>
            </c:spPr>
            <c:extLst>
              <c:ext xmlns:c16="http://schemas.microsoft.com/office/drawing/2014/chart" uri="{C3380CC4-5D6E-409C-BE32-E72D297353CC}">
                <c16:uniqueId val="{00000011-AAFF-45A3-A865-F04D69EBD962}"/>
              </c:ext>
            </c:extLst>
          </c:dPt>
          <c:dPt>
            <c:idx val="9"/>
            <c:bubble3D val="0"/>
            <c:spPr>
              <a:solidFill>
                <a:srgbClr val="E10514"/>
              </a:solidFill>
            </c:spPr>
            <c:extLst>
              <c:ext xmlns:c16="http://schemas.microsoft.com/office/drawing/2014/chart" uri="{C3380CC4-5D6E-409C-BE32-E72D297353CC}">
                <c16:uniqueId val="{00000013-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1.1156432060050669E-3"/>
                  <c:y val="-1.9290457450935529E-3"/>
                </c:manualLayout>
              </c:layout>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3"/>
              <c:layout>
                <c:manualLayout>
                  <c:x val="-2.8927457566893587E-3"/>
                  <c:y val="4.571539645957568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5"/>
              <c:layout>
                <c:manualLayout>
                  <c:x val="2.8927457566893322E-3"/>
                  <c:y val="-4.5715396459576523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1.4463728783446661E-3"/>
                  <c:y val="4.5715396459576523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8"/>
              <c:layout>
                <c:manualLayout>
                  <c:x val="7.2318643917233302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dLbl>
              <c:idx val="9"/>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Sheet1!$B$2:$B$8</c:f>
              <c:numCache>
                <c:formatCode>0.0</c:formatCode>
                <c:ptCount val="7"/>
                <c:pt idx="0">
                  <c:v>25.9</c:v>
                </c:pt>
                <c:pt idx="1">
                  <c:v>52.9</c:v>
                </c:pt>
                <c:pt idx="2">
                  <c:v>7.5</c:v>
                </c:pt>
                <c:pt idx="3">
                  <c:v>4.8</c:v>
                </c:pt>
                <c:pt idx="4">
                  <c:v>7.6</c:v>
                </c:pt>
                <c:pt idx="5">
                  <c:v>13.8</c:v>
                </c:pt>
                <c:pt idx="6">
                  <c:v>5.2</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Sheet1!$C$2:$C$8</c:f>
              <c:numCache>
                <c:formatCode>General</c:formatCode>
                <c:ptCount val="7"/>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Inds2</c:v>
                </c:pt>
              </c:strCache>
            </c:strRef>
          </c:tx>
          <c:dPt>
            <c:idx val="0"/>
            <c:bubble3D val="0"/>
            <c:spPr>
              <a:solidFill>
                <a:srgbClr val="BDE3FF"/>
              </a:solidFill>
            </c:spPr>
            <c:extLst>
              <c:ext xmlns:c16="http://schemas.microsoft.com/office/drawing/2014/chart" uri="{C3380CC4-5D6E-409C-BE32-E72D297353CC}">
                <c16:uniqueId val="{00000019-AAFF-45A3-A865-F04D69EBD962}"/>
              </c:ext>
            </c:extLst>
          </c:dPt>
          <c:dPt>
            <c:idx val="1"/>
            <c:bubble3D val="0"/>
            <c:spPr>
              <a:solidFill>
                <a:srgbClr val="7BC8FF"/>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372D87"/>
              </a:solidFill>
            </c:spPr>
            <c:extLst>
              <c:ext xmlns:c16="http://schemas.microsoft.com/office/drawing/2014/chart" uri="{C3380CC4-5D6E-409C-BE32-E72D297353CC}">
                <c16:uniqueId val="{0000001F-AAFF-45A3-A865-F04D69EBD962}"/>
              </c:ext>
            </c:extLst>
          </c:dPt>
          <c:dPt>
            <c:idx val="4"/>
            <c:bubble3D val="0"/>
            <c:spPr>
              <a:solidFill>
                <a:srgbClr val="292265"/>
              </a:solidFill>
            </c:spPr>
            <c:extLst>
              <c:ext xmlns:c16="http://schemas.microsoft.com/office/drawing/2014/chart" uri="{C3380CC4-5D6E-409C-BE32-E72D297353CC}">
                <c16:uniqueId val="{00000001-89AA-400E-876F-0BAC6F09A5C4}"/>
              </c:ext>
            </c:extLst>
          </c:dPt>
          <c:dPt>
            <c:idx val="5"/>
            <c:bubble3D val="0"/>
            <c:spPr>
              <a:solidFill>
                <a:srgbClr val="FD9199"/>
              </a:solidFill>
            </c:spPr>
            <c:extLst>
              <c:ext xmlns:c16="http://schemas.microsoft.com/office/drawing/2014/chart" uri="{C3380CC4-5D6E-409C-BE32-E72D297353CC}">
                <c16:uniqueId val="{00000023-AAFF-45A3-A865-F04D69EBD962}"/>
              </c:ext>
            </c:extLst>
          </c:dPt>
          <c:dPt>
            <c:idx val="6"/>
            <c:bubble3D val="0"/>
            <c:spPr>
              <a:solidFill>
                <a:srgbClr val="E10514"/>
              </a:solidFill>
            </c:spPr>
            <c:extLst>
              <c:ext xmlns:c16="http://schemas.microsoft.com/office/drawing/2014/chart" uri="{C3380CC4-5D6E-409C-BE32-E72D297353CC}">
                <c16:uniqueId val="{00000025-AAFF-45A3-A865-F04D69EBD962}"/>
              </c:ext>
            </c:extLst>
          </c:dPt>
          <c:dPt>
            <c:idx val="8"/>
            <c:bubble3D val="0"/>
            <c:spPr>
              <a:solidFill>
                <a:srgbClr val="FFC000"/>
              </a:solidFill>
            </c:spPr>
            <c:extLst>
              <c:ext xmlns:c16="http://schemas.microsoft.com/office/drawing/2014/chart" uri="{C3380CC4-5D6E-409C-BE32-E72D297353CC}">
                <c16:uniqueId val="{00000029-AAFF-45A3-A865-F04D69EBD962}"/>
              </c:ext>
            </c:extLst>
          </c:dPt>
          <c:dPt>
            <c:idx val="9"/>
            <c:bubble3D val="0"/>
            <c:spPr>
              <a:solidFill>
                <a:srgbClr val="E10514"/>
              </a:solidFill>
            </c:spPr>
            <c:extLst>
              <c:ext xmlns:c16="http://schemas.microsoft.com/office/drawing/2014/chart" uri="{C3380CC4-5D6E-409C-BE32-E72D297353CC}">
                <c16:uniqueId val="{0000002B-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layout>
                <c:manualLayout>
                  <c:x val="4.3391186350339979E-3"/>
                  <c:y val="-6.857309468936478E-3"/>
                </c:manualLayout>
              </c:layout>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B-AAFF-45A3-A865-F04D69EBD962}"/>
                </c:ext>
              </c:extLst>
            </c:dLbl>
            <c:dLbl>
              <c:idx val="3"/>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5"/>
              <c:layout>
                <c:manualLayout>
                  <c:x val="2.8927457566893322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8"/>
              <c:layout>
                <c:manualLayout>
                  <c:x val="5.0623050742063316E-3"/>
                  <c:y val="-5.7144245574470651E-3"/>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9-AAFF-45A3-A865-F04D69EBD962}"/>
                </c:ext>
              </c:extLst>
            </c:dLbl>
            <c:dLbl>
              <c:idx val="9"/>
              <c:layout>
                <c:manualLayout>
                  <c:x val="-2.8927457566893322E-3"/>
                  <c:y val="-2.74292378757459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B-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Sheet1!$A$2:$A$8</c:f>
              <c:strCache>
                <c:ptCount val="7"/>
                <c:pt idx="0">
                  <c:v>TikTok</c:v>
                </c:pt>
                <c:pt idx="1">
                  <c:v>YouTube</c:v>
                </c:pt>
                <c:pt idx="2">
                  <c:v>Other online video</c:v>
                </c:pt>
                <c:pt idx="3">
                  <c:v>Twitch</c:v>
                </c:pt>
                <c:pt idx="4">
                  <c:v>Online 'adult' XXX video</c:v>
                </c:pt>
                <c:pt idx="5">
                  <c:v>SVOD / Other AVOD</c:v>
                </c:pt>
                <c:pt idx="6">
                  <c:v>Broadcaster TV</c:v>
                </c:pt>
              </c:strCache>
            </c:strRef>
          </c:cat>
          <c:val>
            <c:numRef>
              <c:f>Sheet1!$D$2:$D$8</c:f>
              <c:numCache>
                <c:formatCode>0.0</c:formatCode>
                <c:ptCount val="7"/>
                <c:pt idx="0" formatCode="##,##0.0">
                  <c:v>11.9</c:v>
                </c:pt>
                <c:pt idx="1">
                  <c:v>35.1</c:v>
                </c:pt>
                <c:pt idx="2">
                  <c:v>3.6</c:v>
                </c:pt>
                <c:pt idx="3">
                  <c:v>1.6</c:v>
                </c:pt>
                <c:pt idx="4">
                  <c:v>8.4</c:v>
                </c:pt>
                <c:pt idx="5">
                  <c:v>8</c:v>
                </c:pt>
                <c:pt idx="6">
                  <c:v>5.2</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38524351122775E-2"/>
          <c:y val="3.7463215521877626E-2"/>
          <c:w val="0.85751904345290186"/>
          <c:h val="0.96253678447812241"/>
        </c:manualLayout>
      </c:layout>
      <c:doughnutChart>
        <c:varyColors val="1"/>
        <c:ser>
          <c:idx val="0"/>
          <c:order val="0"/>
          <c:tx>
            <c:strRef>
              <c:f>Sheet1!$B$1</c:f>
              <c:strCache>
                <c:ptCount val="1"/>
                <c:pt idx="0">
                  <c:v>Column1</c:v>
                </c:pt>
              </c:strCache>
            </c:strRef>
          </c:tx>
          <c:dPt>
            <c:idx val="0"/>
            <c:bubble3D val="0"/>
            <c:spPr>
              <a:solidFill>
                <a:schemeClr val="accent2"/>
              </a:solidFill>
            </c:spPr>
            <c:extLst>
              <c:ext xmlns:c16="http://schemas.microsoft.com/office/drawing/2014/chart" uri="{C3380CC4-5D6E-409C-BE32-E72D297353CC}">
                <c16:uniqueId val="{00000001-7165-42AB-B96B-A916B784DBAF}"/>
              </c:ext>
            </c:extLst>
          </c:dPt>
          <c:dPt>
            <c:idx val="1"/>
            <c:bubble3D val="0"/>
            <c:spPr>
              <a:solidFill>
                <a:schemeClr val="tx2"/>
              </a:solidFill>
            </c:spPr>
            <c:extLst>
              <c:ext xmlns:c16="http://schemas.microsoft.com/office/drawing/2014/chart" uri="{C3380CC4-5D6E-409C-BE32-E72D297353CC}">
                <c16:uniqueId val="{00000003-7165-42AB-B96B-A916B784DBAF}"/>
              </c:ext>
            </c:extLst>
          </c:dPt>
          <c:dPt>
            <c:idx val="2"/>
            <c:bubble3D val="0"/>
            <c:spPr>
              <a:solidFill>
                <a:schemeClr val="accent4"/>
              </a:solidFill>
            </c:spPr>
            <c:extLst>
              <c:ext xmlns:c16="http://schemas.microsoft.com/office/drawing/2014/chart" uri="{C3380CC4-5D6E-409C-BE32-E72D297353CC}">
                <c16:uniqueId val="{00000005-7165-42AB-B96B-A916B784DBAF}"/>
              </c:ext>
            </c:extLst>
          </c:dPt>
          <c:dPt>
            <c:idx val="3"/>
            <c:bubble3D val="0"/>
            <c:spPr>
              <a:solidFill>
                <a:schemeClr val="accent2">
                  <a:lumMod val="75000"/>
                </a:schemeClr>
              </a:solidFill>
            </c:spPr>
            <c:extLst>
              <c:ext xmlns:c16="http://schemas.microsoft.com/office/drawing/2014/chart" uri="{C3380CC4-5D6E-409C-BE32-E72D297353CC}">
                <c16:uniqueId val="{00000000-E7E8-4002-8430-5D4189CDAC96}"/>
              </c:ext>
            </c:extLst>
          </c:dPt>
          <c:cat>
            <c:strRef>
              <c:f>Sheet1!$A$2:$A$5</c:f>
              <c:strCache>
                <c:ptCount val="4"/>
                <c:pt idx="0">
                  <c:v>TV set - Live viewing</c:v>
                </c:pt>
                <c:pt idx="1">
                  <c:v>TV set - Timeshifted</c:v>
                </c:pt>
                <c:pt idx="2">
                  <c:v>Device - all viewing </c:v>
                </c:pt>
                <c:pt idx="3">
                  <c:v>VOSDAL</c:v>
                </c:pt>
              </c:strCache>
            </c:strRef>
          </c:cat>
          <c:val>
            <c:numRef>
              <c:f>Sheet1!$B$2:$B$5</c:f>
              <c:numCache>
                <c:formatCode>_-* #,##0_-;\-* #,##0_-;_-* "-"??_-;_-@_-</c:formatCode>
                <c:ptCount val="4"/>
                <c:pt idx="0">
                  <c:v>15156800</c:v>
                </c:pt>
                <c:pt idx="1">
                  <c:v>26600</c:v>
                </c:pt>
                <c:pt idx="2">
                  <c:v>664045.30000000005</c:v>
                </c:pt>
                <c:pt idx="3">
                  <c:v>234000</c:v>
                </c:pt>
              </c:numCache>
            </c:numRef>
          </c:val>
          <c:extLst>
            <c:ext xmlns:c16="http://schemas.microsoft.com/office/drawing/2014/chart" uri="{C3380CC4-5D6E-409C-BE32-E72D297353CC}">
              <c16:uniqueId val="{00000006-7165-42AB-B96B-A916B784DBAF}"/>
            </c:ext>
          </c:extLst>
        </c:ser>
        <c:dLbls>
          <c:showLegendKey val="0"/>
          <c:showVal val="0"/>
          <c:showCatName val="0"/>
          <c:showSerName val="0"/>
          <c:showPercent val="0"/>
          <c:showBubbleSize val="0"/>
          <c:showLeaderLines val="1"/>
        </c:dLbls>
        <c:firstSliceAng val="282"/>
        <c:holeSize val="70"/>
      </c:doughnut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38524351122775E-2"/>
          <c:y val="3.7463215521877626E-2"/>
          <c:w val="0.85751904345290186"/>
          <c:h val="0.96253678447812241"/>
        </c:manualLayout>
      </c:layout>
      <c:doughnutChart>
        <c:varyColors val="1"/>
        <c:ser>
          <c:idx val="0"/>
          <c:order val="0"/>
          <c:tx>
            <c:strRef>
              <c:f>Sheet1!$B$1</c:f>
              <c:strCache>
                <c:ptCount val="1"/>
                <c:pt idx="0">
                  <c:v>Column1</c:v>
                </c:pt>
              </c:strCache>
            </c:strRef>
          </c:tx>
          <c:dPt>
            <c:idx val="0"/>
            <c:bubble3D val="0"/>
            <c:spPr>
              <a:solidFill>
                <a:schemeClr val="accent2"/>
              </a:solidFill>
            </c:spPr>
            <c:extLst>
              <c:ext xmlns:c16="http://schemas.microsoft.com/office/drawing/2014/chart" uri="{C3380CC4-5D6E-409C-BE32-E72D297353CC}">
                <c16:uniqueId val="{00000001-7165-42AB-B96B-A916B784DBAF}"/>
              </c:ext>
            </c:extLst>
          </c:dPt>
          <c:dPt>
            <c:idx val="1"/>
            <c:bubble3D val="0"/>
            <c:spPr>
              <a:solidFill>
                <a:schemeClr val="tx2"/>
              </a:solidFill>
            </c:spPr>
            <c:extLst>
              <c:ext xmlns:c16="http://schemas.microsoft.com/office/drawing/2014/chart" uri="{C3380CC4-5D6E-409C-BE32-E72D297353CC}">
                <c16:uniqueId val="{00000003-7165-42AB-B96B-A916B784DBAF}"/>
              </c:ext>
            </c:extLst>
          </c:dPt>
          <c:dPt>
            <c:idx val="2"/>
            <c:bubble3D val="0"/>
            <c:spPr>
              <a:solidFill>
                <a:schemeClr val="accent4"/>
              </a:solidFill>
            </c:spPr>
            <c:extLst>
              <c:ext xmlns:c16="http://schemas.microsoft.com/office/drawing/2014/chart" uri="{C3380CC4-5D6E-409C-BE32-E72D297353CC}">
                <c16:uniqueId val="{00000005-7165-42AB-B96B-A916B784DBAF}"/>
              </c:ext>
            </c:extLst>
          </c:dPt>
          <c:cat>
            <c:strRef>
              <c:f>Sheet1!$A$2:$A$4</c:f>
              <c:strCache>
                <c:ptCount val="3"/>
                <c:pt idx="0">
                  <c:v>TV set - Live viewing</c:v>
                </c:pt>
                <c:pt idx="1">
                  <c:v>TV set - Timeshifted</c:v>
                </c:pt>
                <c:pt idx="2">
                  <c:v>Device - all viewing </c:v>
                </c:pt>
              </c:strCache>
            </c:strRef>
          </c:cat>
          <c:val>
            <c:numRef>
              <c:f>Sheet1!$B$2:$B$4</c:f>
              <c:numCache>
                <c:formatCode>#,##0.00</c:formatCode>
                <c:ptCount val="3"/>
                <c:pt idx="0">
                  <c:v>2073700</c:v>
                </c:pt>
                <c:pt idx="1">
                  <c:v>2137500</c:v>
                </c:pt>
                <c:pt idx="2">
                  <c:v>1308069.5</c:v>
                </c:pt>
              </c:numCache>
            </c:numRef>
          </c:val>
          <c:extLst>
            <c:ext xmlns:c16="http://schemas.microsoft.com/office/drawing/2014/chart" uri="{C3380CC4-5D6E-409C-BE32-E72D297353CC}">
              <c16:uniqueId val="{00000006-7165-42AB-B96B-A916B784DBAF}"/>
            </c:ext>
          </c:extLst>
        </c:ser>
        <c:dLbls>
          <c:showLegendKey val="0"/>
          <c:showVal val="0"/>
          <c:showCatName val="0"/>
          <c:showSerName val="0"/>
          <c:showPercent val="0"/>
          <c:showBubbleSize val="0"/>
          <c:showLeaderLines val="1"/>
        </c:dLbls>
        <c:firstSliceAng val="282"/>
        <c:holeSize val="70"/>
      </c:doughnut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164111692319344E-2"/>
          <c:y val="0.24934604403633856"/>
          <c:w val="0.91551103118824051"/>
          <c:h val="0.54812844763692981"/>
        </c:manualLayout>
      </c:layout>
      <c:barChart>
        <c:barDir val="col"/>
        <c:grouping val="percentStacked"/>
        <c:varyColors val="0"/>
        <c:ser>
          <c:idx val="0"/>
          <c:order val="0"/>
          <c:tx>
            <c:strRef>
              <c:f>Sheet1!$B$1</c:f>
              <c:strCache>
                <c:ptCount val="1"/>
                <c:pt idx="0">
                  <c:v>Device viewing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LOVE ISLAND, ITV2
(17 JUN)</c:v>
                </c:pt>
                <c:pt idx="1">
                  <c:v>MADE IN CHELSEA, E4
(7 NOV)</c:v>
                </c:pt>
                <c:pt idx="2">
                  <c:v>WORLD CUP 2022: 
ARG V KSA, ITV1
(22 NOV)</c:v>
                </c:pt>
                <c:pt idx="3">
                  <c:v>WORLD CUP 2022: 
MAR V CRO, ITV1
(23 NOV)</c:v>
                </c:pt>
                <c:pt idx="4">
                  <c:v>WORLD CUP 2022: 
SUI V CMR, ITV1
(24 NOV)</c:v>
                </c:pt>
              </c:strCache>
            </c:strRef>
          </c:cat>
          <c:val>
            <c:numRef>
              <c:f>Sheet1!$B$2:$B$6</c:f>
              <c:numCache>
                <c:formatCode>0.0%</c:formatCode>
                <c:ptCount val="5"/>
                <c:pt idx="0">
                  <c:v>0.26100000000000001</c:v>
                </c:pt>
                <c:pt idx="1">
                  <c:v>0.20100000000000001</c:v>
                </c:pt>
                <c:pt idx="2">
                  <c:v>0.188</c:v>
                </c:pt>
                <c:pt idx="3">
                  <c:v>0.155</c:v>
                </c:pt>
                <c:pt idx="4">
                  <c:v>0.14699999999999999</c:v>
                </c:pt>
              </c:numCache>
            </c:numRef>
          </c:val>
          <c:extLst>
            <c:ext xmlns:c16="http://schemas.microsoft.com/office/drawing/2014/chart" uri="{C3380CC4-5D6E-409C-BE32-E72D297353CC}">
              <c16:uniqueId val="{00000000-8E6C-4470-9054-67C8164CEBBB}"/>
            </c:ext>
          </c:extLst>
        </c:ser>
        <c:ser>
          <c:idx val="1"/>
          <c:order val="1"/>
          <c:tx>
            <c:strRef>
              <c:f>Sheet1!$C$1</c:f>
              <c:strCache>
                <c:ptCount val="1"/>
                <c:pt idx="0">
                  <c:v>TV set viewing</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LOVE ISLAND, ITV2
(17 JUN)</c:v>
                </c:pt>
                <c:pt idx="1">
                  <c:v>MADE IN CHELSEA, E4
(7 NOV)</c:v>
                </c:pt>
                <c:pt idx="2">
                  <c:v>WORLD CUP 2022: 
ARG V KSA, ITV1
(22 NOV)</c:v>
                </c:pt>
                <c:pt idx="3">
                  <c:v>WORLD CUP 2022: 
MAR V CRO, ITV1
(23 NOV)</c:v>
                </c:pt>
                <c:pt idx="4">
                  <c:v>WORLD CUP 2022: 
SUI V CMR, ITV1
(24 NOV)</c:v>
                </c:pt>
              </c:strCache>
            </c:strRef>
          </c:cat>
          <c:val>
            <c:numRef>
              <c:f>Sheet1!$C$2:$C$6</c:f>
              <c:numCache>
                <c:formatCode>0.0%</c:formatCode>
                <c:ptCount val="5"/>
                <c:pt idx="0">
                  <c:v>0.73899999999999999</c:v>
                </c:pt>
                <c:pt idx="1">
                  <c:v>0.79900000000000004</c:v>
                </c:pt>
                <c:pt idx="2">
                  <c:v>0.81200000000000006</c:v>
                </c:pt>
                <c:pt idx="3">
                  <c:v>0.84499999999999997</c:v>
                </c:pt>
                <c:pt idx="4">
                  <c:v>0.85299999999999998</c:v>
                </c:pt>
              </c:numCache>
            </c:numRef>
          </c:val>
          <c:extLst>
            <c:ext xmlns:c16="http://schemas.microsoft.com/office/drawing/2014/chart" uri="{C3380CC4-5D6E-409C-BE32-E72D297353CC}">
              <c16:uniqueId val="{00000001-8E6C-4470-9054-67C8164CEBBB}"/>
            </c:ext>
          </c:extLst>
        </c:ser>
        <c:dLbls>
          <c:showLegendKey val="0"/>
          <c:showVal val="0"/>
          <c:showCatName val="0"/>
          <c:showSerName val="0"/>
          <c:showPercent val="0"/>
          <c:showBubbleSize val="0"/>
        </c:dLbls>
        <c:gapWidth val="150"/>
        <c:overlap val="100"/>
        <c:axId val="1220490064"/>
        <c:axId val="1221272112"/>
      </c:barChart>
      <c:catAx>
        <c:axId val="1220490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221272112"/>
        <c:crosses val="autoZero"/>
        <c:auto val="1"/>
        <c:lblAlgn val="ctr"/>
        <c:lblOffset val="100"/>
        <c:noMultiLvlLbl val="0"/>
      </c:catAx>
      <c:valAx>
        <c:axId val="1221272112"/>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GB" b="1">
                    <a:solidFill>
                      <a:schemeClr val="tx1"/>
                    </a:solidFill>
                  </a:rPr>
                  <a:t>PROPORTION OF VIEWING</a:t>
                </a:r>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220490064"/>
        <c:crosses val="autoZero"/>
        <c:crossBetween val="between"/>
      </c:valAx>
      <c:spPr>
        <a:noFill/>
        <a:ln>
          <a:noFill/>
        </a:ln>
        <a:effectLst/>
      </c:spPr>
    </c:plotArea>
    <c:legend>
      <c:legendPos val="b"/>
      <c:layout>
        <c:manualLayout>
          <c:xMode val="edge"/>
          <c:yMode val="edge"/>
          <c:x val="0.29344664320562036"/>
          <c:y val="0.16235036364303315"/>
          <c:w val="0.41272152871987261"/>
          <c:h val="5.5775990150048187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0.30947</cdr:x>
      <cdr:y>0.07089</cdr:y>
    </cdr:from>
    <cdr:to>
      <cdr:x>0.38595</cdr:x>
      <cdr:y>0.134</cdr:y>
    </cdr:to>
    <cdr:sp macro="" textlink="">
      <cdr:nvSpPr>
        <cdr:cNvPr id="6" name="TextBox 1">
          <a:extLst xmlns:a="http://schemas.openxmlformats.org/drawingml/2006/main">
            <a:ext uri="{FF2B5EF4-FFF2-40B4-BE49-F238E27FC236}">
              <a16:creationId xmlns:a16="http://schemas.microsoft.com/office/drawing/2014/main" id="{19AE950E-29EB-48EF-9845-6C3AD9289E7A}"/>
            </a:ext>
          </a:extLst>
        </cdr:cNvPr>
        <cdr:cNvSpPr txBox="1"/>
      </cdr:nvSpPr>
      <cdr:spPr>
        <a:xfrm xmlns:a="http://schemas.openxmlformats.org/drawingml/2006/main">
          <a:off x="3507786" y="311140"/>
          <a:ext cx="866887" cy="27699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200" b="1" dirty="0">
              <a:solidFill>
                <a:prstClr val="black"/>
              </a:solidFill>
              <a:latin typeface="Arial"/>
            </a:rPr>
            <a:t>1.03m</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922287-BF0E-414F-B8B4-7EC240524420}" type="datetimeFigureOut">
              <a:rPr lang="en-GB" smtClean="0"/>
              <a:t>24/04/2023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24EC30-80D5-44EB-895A-50BCD3AB8197}" type="slidenum">
              <a:rPr lang="en-GB" smtClean="0"/>
              <a:t>‹#›</a:t>
            </a:fld>
            <a:endParaRPr lang="en-GB"/>
          </a:p>
        </p:txBody>
      </p:sp>
    </p:spTree>
    <p:extLst>
      <p:ext uri="{BB962C8B-B14F-4D97-AF65-F5344CB8AC3E}">
        <p14:creationId xmlns:p14="http://schemas.microsoft.com/office/powerpoint/2010/main" val="2292621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924C00-85C6-4295-BE2C-B41F9E304FE2}" type="slidenum">
              <a:rPr lang="en-GB" smtClean="0"/>
              <a:t>1</a:t>
            </a:fld>
            <a:endParaRPr lang="en-GB"/>
          </a:p>
        </p:txBody>
      </p:sp>
    </p:spTree>
    <p:extLst>
      <p:ext uri="{BB962C8B-B14F-4D97-AF65-F5344CB8AC3E}">
        <p14:creationId xmlns:p14="http://schemas.microsoft.com/office/powerpoint/2010/main" val="769092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a:solidFill>
                  <a:schemeClr val="tx1"/>
                </a:solidFill>
                <a:latin typeface="+mn-lt"/>
                <a:ea typeface="+mn-ea"/>
                <a:cs typeface="+mn-cs"/>
              </a:rPr>
              <a:t>Methodology</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2022 data from Barb, </a:t>
            </a:r>
            <a:r>
              <a:rPr lang="en-GB" sz="18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800">
                <a:effectLst/>
                <a:latin typeface="Calibri" panose="020F0502020204030204" pitchFamily="34" charset="0"/>
                <a:ea typeface="Calibri" panose="020F0502020204030204" pitchFamily="34" charset="0"/>
                <a:cs typeface="Times New Roman" panose="02020603050405020304" pitchFamily="18" charset="0"/>
              </a:rPr>
              <a:t>, Pornhub, the IPA’s </a:t>
            </a:r>
            <a:r>
              <a:rPr lang="en-GB" sz="18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800">
                <a:effectLst/>
                <a:latin typeface="Calibri" panose="020F0502020204030204" pitchFamily="34" charset="0"/>
                <a:ea typeface="Calibri" panose="020F0502020204030204" pitchFamily="34" charset="0"/>
                <a:cs typeface="Times New Roman" panose="02020603050405020304" pitchFamily="18" charset="0"/>
              </a:rPr>
              <a:t> and UK Cinema Association. </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a:t>
            </a:r>
            <a:r>
              <a:rPr lang="en-GB" sz="18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800">
                <a:effectLst/>
                <a:latin typeface="Calibri" panose="020F0502020204030204" pitchFamily="34" charset="0"/>
                <a:ea typeface="Calibri" panose="020F0502020204030204" pitchFamily="34" charset="0"/>
                <a:cs typeface="Times New Roman" panose="02020603050405020304" pitchFamily="18" charset="0"/>
              </a:rPr>
              <a:t> and IPA </a:t>
            </a:r>
            <a:r>
              <a:rPr lang="en-GB" sz="18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800">
                <a:effectLst/>
                <a:latin typeface="Calibri" panose="020F0502020204030204" pitchFamily="34" charset="0"/>
                <a:ea typeface="Calibri" panose="020F0502020204030204" pitchFamily="34" charset="0"/>
                <a:cs typeface="Times New Roman" panose="02020603050405020304" pitchFamily="18" charset="0"/>
              </a:rPr>
              <a:t> data was used to determine the remaining out-of-home consumption.  </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The analysis also used census level broadcaster stream data to estimate the time spent watching Broadcaster VOD on both the TV set and other devices and profiled for each audience using Barb. </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a:t>
            </a:r>
            <a:r>
              <a:rPr lang="en-GB" sz="18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800">
                <a:effectLst/>
                <a:latin typeface="Calibri" panose="020F0502020204030204" pitchFamily="34" charset="0"/>
                <a:ea typeface="Calibri" panose="020F0502020204030204" pitchFamily="34" charset="0"/>
                <a:cs typeface="Times New Roman" panose="02020603050405020304" pitchFamily="18" charset="0"/>
              </a:rPr>
              <a:t> and IPA </a:t>
            </a:r>
            <a:r>
              <a:rPr lang="en-GB" sz="18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800">
                <a:effectLst/>
                <a:latin typeface="Calibri" panose="020F0502020204030204" pitchFamily="34" charset="0"/>
                <a:ea typeface="Calibri" panose="020F0502020204030204" pitchFamily="34" charset="0"/>
                <a:cs typeface="Times New Roman" panose="02020603050405020304" pitchFamily="18" charset="0"/>
              </a:rPr>
              <a:t> data to capture any out-of-home consumption.</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 </a:t>
            </a:r>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5763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i="0" u="none" strike="noStrike" kern="1200" baseline="0">
                <a:solidFill>
                  <a:schemeClr val="tx1"/>
                </a:solidFill>
                <a:latin typeface="+mn-lt"/>
                <a:ea typeface="+mn-ea"/>
                <a:cs typeface="+mn-cs"/>
              </a:rPr>
              <a:t>Methodology</a:t>
            </a: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2022 data from Barb, </a:t>
            </a:r>
            <a:r>
              <a:rPr lang="en-GB" sz="12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200">
                <a:effectLst/>
                <a:latin typeface="Calibri" panose="020F0502020204030204" pitchFamily="34" charset="0"/>
                <a:ea typeface="Calibri" panose="020F0502020204030204" pitchFamily="34" charset="0"/>
                <a:cs typeface="Times New Roman" panose="02020603050405020304" pitchFamily="18" charset="0"/>
              </a:rPr>
              <a:t>, Pornhub, the IPA’s </a:t>
            </a:r>
            <a:r>
              <a:rPr lang="en-GB" sz="12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200">
                <a:effectLst/>
                <a:latin typeface="Calibri" panose="020F0502020204030204" pitchFamily="34" charset="0"/>
                <a:ea typeface="Calibri" panose="020F0502020204030204" pitchFamily="34" charset="0"/>
                <a:cs typeface="Times New Roman" panose="02020603050405020304" pitchFamily="18" charset="0"/>
              </a:rPr>
              <a:t> and UK Cinema Association.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a:t>
            </a:r>
            <a:r>
              <a:rPr lang="en-GB" sz="12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200">
                <a:effectLst/>
                <a:latin typeface="Calibri" panose="020F0502020204030204" pitchFamily="34" charset="0"/>
                <a:ea typeface="Calibri" panose="020F0502020204030204" pitchFamily="34" charset="0"/>
                <a:cs typeface="Times New Roman" panose="02020603050405020304" pitchFamily="18" charset="0"/>
              </a:rPr>
              <a:t> and IPA </a:t>
            </a:r>
            <a:r>
              <a:rPr lang="en-GB" sz="12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200">
                <a:effectLst/>
                <a:latin typeface="Calibri" panose="020F0502020204030204" pitchFamily="34" charset="0"/>
                <a:ea typeface="Calibri" panose="020F0502020204030204" pitchFamily="34" charset="0"/>
                <a:cs typeface="Times New Roman" panose="02020603050405020304" pitchFamily="18" charset="0"/>
              </a:rPr>
              <a:t> data was used to determine the remaining out-of-home consumption.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 analysis also used census level broadcaster stream data to estimate the time spent watching Broadcaster VOD on both the TV set and other devices and profiled for each audience using Barb.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a:t>
            </a:r>
            <a:r>
              <a:rPr lang="en-GB" sz="1200" err="1">
                <a:effectLst/>
                <a:latin typeface="Calibri" panose="020F0502020204030204" pitchFamily="34" charset="0"/>
                <a:ea typeface="Calibri" panose="020F0502020204030204" pitchFamily="34" charset="0"/>
                <a:cs typeface="Times New Roman" panose="02020603050405020304" pitchFamily="18" charset="0"/>
              </a:rPr>
              <a:t>ViewersLogic</a:t>
            </a:r>
            <a:r>
              <a:rPr lang="en-GB" sz="1200">
                <a:effectLst/>
                <a:latin typeface="Calibri" panose="020F0502020204030204" pitchFamily="34" charset="0"/>
                <a:ea typeface="Calibri" panose="020F0502020204030204" pitchFamily="34" charset="0"/>
                <a:cs typeface="Times New Roman" panose="02020603050405020304" pitchFamily="18" charset="0"/>
              </a:rPr>
              <a:t> and IPA </a:t>
            </a:r>
            <a:r>
              <a:rPr lang="en-GB" sz="120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200">
                <a:effectLst/>
                <a:latin typeface="Calibri" panose="020F0502020204030204" pitchFamily="34" charset="0"/>
                <a:ea typeface="Calibri" panose="020F0502020204030204" pitchFamily="34" charset="0"/>
                <a:cs typeface="Times New Roman" panose="02020603050405020304" pitchFamily="18" charset="0"/>
              </a:rPr>
              <a:t> data to capture any out-of-home consumption.</a:t>
            </a:r>
          </a:p>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9089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3277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397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Sport tends to be watched live as it is time sensitive. </a:t>
            </a:r>
          </a:p>
          <a:p>
            <a:r>
              <a:rPr lang="en-GB"/>
              <a:t>For example, if you look at the World Cup Quarter Final between England and France - </a:t>
            </a:r>
            <a:r>
              <a:rPr lang="en-GB" b="1"/>
              <a:t>94% of the viewing was live </a:t>
            </a:r>
          </a:p>
          <a:p>
            <a:endParaRPr lang="en-GB" b="1"/>
          </a:p>
          <a:p>
            <a:r>
              <a:rPr lang="en-GB" b="1"/>
              <a:t>94% live</a:t>
            </a:r>
          </a:p>
          <a:p>
            <a:r>
              <a:rPr lang="en-GB" b="0"/>
              <a:t>1% VOSDAL</a:t>
            </a:r>
          </a:p>
          <a:p>
            <a:r>
              <a:rPr lang="en-GB"/>
              <a:t>0% time shifted</a:t>
            </a:r>
          </a:p>
          <a:p>
            <a:r>
              <a:rPr lang="en-GB"/>
              <a:t>4% device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924C00-85C6-4295-BE2C-B41F9E304FE2}"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6161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For programmes that appeal to young people, who want flexible viewing options, there is much higher levels of device viewing.  </a:t>
            </a:r>
          </a:p>
          <a:p>
            <a:r>
              <a:rPr lang="en-GB"/>
              <a:t>In this example, for one episode of Love Island, 24% of all viewing was done via a device</a:t>
            </a:r>
          </a:p>
          <a:p>
            <a:endParaRPr lang="en-GB"/>
          </a:p>
          <a:p>
            <a:r>
              <a:rPr lang="en-GB"/>
              <a:t>38% live</a:t>
            </a:r>
          </a:p>
          <a:p>
            <a:r>
              <a:rPr lang="en-GB"/>
              <a:t>39% time shifted</a:t>
            </a:r>
          </a:p>
          <a:p>
            <a:r>
              <a:rPr lang="en-GB" b="1"/>
              <a:t>24% device</a:t>
            </a:r>
          </a:p>
          <a:p>
            <a:endParaRPr lang="en-GB"/>
          </a:p>
        </p:txBody>
      </p:sp>
      <p:sp>
        <p:nvSpPr>
          <p:cNvPr id="4" name="Slide Number Placeholder 3"/>
          <p:cNvSpPr>
            <a:spLocks noGrp="1"/>
          </p:cNvSpPr>
          <p:nvPr>
            <p:ph type="sldNum" sz="quarter" idx="5"/>
          </p:nvPr>
        </p:nvSpPr>
        <p:spPr/>
        <p:txBody>
          <a:bodyPr/>
          <a:lstStyle/>
          <a:p>
            <a:pPr marL="0" marR="0" lvl="0" indent="0" algn="r" defTabSz="1387328" rtl="0" eaLnBrk="1" fontAlgn="auto" latinLnBrk="0" hangingPunct="1">
              <a:lnSpc>
                <a:spcPct val="100000"/>
              </a:lnSpc>
              <a:spcBef>
                <a:spcPts val="0"/>
              </a:spcBef>
              <a:spcAft>
                <a:spcPts val="0"/>
              </a:spcAft>
              <a:buClrTx/>
              <a:buSzTx/>
              <a:buFontTx/>
              <a:buNone/>
              <a:tabLst/>
              <a:defRPr/>
            </a:pPr>
            <a:fld id="{0A924C00-85C6-4295-BE2C-B41F9E304FE2}" type="slidenum">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1387328" rtl="0" eaLnBrk="1" fontAlgn="auto" latinLnBrk="0" hangingPunct="1">
                <a:lnSpc>
                  <a:spcPct val="100000"/>
                </a:lnSpc>
                <a:spcBef>
                  <a:spcPts val="0"/>
                </a:spcBef>
                <a:spcAft>
                  <a:spcPts val="0"/>
                </a:spcAft>
                <a:buClrTx/>
                <a:buSzTx/>
                <a:buFontTx/>
                <a:buNone/>
                <a:tabLst/>
                <a:defRPr/>
              </a:pPr>
              <a:t>7</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3861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a:solidFill>
                  <a:schemeClr val="bg1">
                    <a:lumMod val="50000"/>
                  </a:schemeClr>
                </a:solidFill>
              </a:rPr>
              <a:t>Top 5 commercial programmes with largest proportion of device viewing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4DCACC-26D3-42D4-985E-6852C540933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62872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24/04/2023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99607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89723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477398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80155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406102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665252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24/04/2023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434776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24/04/2023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8587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24/04/2023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89520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3228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24/04/2023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1626403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24/04/2023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80374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24/04/2023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2449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24/04/2023</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311716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1291523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63511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53811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503360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54921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83762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24/04/2023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10943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24/04/2023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1905565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677200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2004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24/04/2023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060979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4115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208534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97337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24/04/2023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116006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24/04/2023</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1"/>
    </p:custDataLst>
    <p:extLst>
      <p:ext uri="{BB962C8B-B14F-4D97-AF65-F5344CB8AC3E}">
        <p14:creationId xmlns:p14="http://schemas.microsoft.com/office/powerpoint/2010/main" val="20780061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tags" Target="../tags/tag3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tags" Target="../tags/tag3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playing video games&#10;&#10;Description automatically generated with medium confidence">
            <a:extLst>
              <a:ext uri="{FF2B5EF4-FFF2-40B4-BE49-F238E27FC236}">
                <a16:creationId xmlns:a16="http://schemas.microsoft.com/office/drawing/2014/main" id="{E3C06144-837A-49ED-EF9E-1D1A5F2D3E2A}"/>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a:stretch>
            <a:fillRect/>
          </a:stretch>
        </p:blipFill>
        <p:spPr/>
      </p:pic>
      <p:sp>
        <p:nvSpPr>
          <p:cNvPr id="11" name="Rectangle 10">
            <a:extLst>
              <a:ext uri="{FF2B5EF4-FFF2-40B4-BE49-F238E27FC236}">
                <a16:creationId xmlns:a16="http://schemas.microsoft.com/office/drawing/2014/main" id="{AC2CCDAD-7B20-4255-AE07-230E60239003}"/>
              </a:ext>
            </a:extLst>
          </p:cNvPr>
          <p:cNvSpPr/>
          <p:nvPr/>
        </p:nvSpPr>
        <p:spPr>
          <a:xfrm>
            <a:off x="0" y="1"/>
            <a:ext cx="8089900" cy="4622799"/>
          </a:xfrm>
          <a:prstGeom prst="rect">
            <a:avLst/>
          </a:prstGeom>
          <a:gradFill flip="none" rotWithShape="1">
            <a:gsLst>
              <a:gs pos="14000">
                <a:srgbClr val="000000">
                  <a:alpha val="73000"/>
                </a:srgbClr>
              </a:gs>
              <a:gs pos="45000">
                <a:schemeClr val="tx1">
                  <a:alpha val="0"/>
                </a:schemeClr>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a:ea typeface="+mn-ea"/>
              <a:cs typeface="+mn-cs"/>
            </a:endParaRPr>
          </a:p>
        </p:txBody>
      </p:sp>
      <p:pic>
        <p:nvPicPr>
          <p:cNvPr id="15" name="Pictur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75931" y="6069537"/>
            <a:ext cx="1618438" cy="681207"/>
          </a:xfrm>
          <a:prstGeom prst="rect">
            <a:avLst/>
          </a:prstGeom>
        </p:spPr>
      </p:pic>
      <p:sp>
        <p:nvSpPr>
          <p:cNvPr id="2" name="Title 1"/>
          <p:cNvSpPr>
            <a:spLocks noGrp="1"/>
          </p:cNvSpPr>
          <p:nvPr>
            <p:ph type="ctrTitle"/>
          </p:nvPr>
        </p:nvSpPr>
        <p:spPr/>
        <p:txBody>
          <a:bodyPr/>
          <a:lstStyle/>
          <a:p>
            <a:r>
              <a:rPr lang="en-GB" dirty="0"/>
              <a:t>Beyond the TV set: device viewing </a:t>
            </a:r>
          </a:p>
        </p:txBody>
      </p:sp>
      <p:sp>
        <p:nvSpPr>
          <p:cNvPr id="22" name="TextBox 21">
            <a:extLst>
              <a:ext uri="{FF2B5EF4-FFF2-40B4-BE49-F238E27FC236}">
                <a16:creationId xmlns:a16="http://schemas.microsoft.com/office/drawing/2014/main" id="{1BC8E902-758E-4820-AE3E-4387052EAE3D}"/>
              </a:ext>
            </a:extLst>
          </p:cNvPr>
          <p:cNvSpPr txBox="1"/>
          <p:nvPr/>
        </p:nvSpPr>
        <p:spPr>
          <a:xfrm rot="16200000">
            <a:off x="10189958" y="4027307"/>
            <a:ext cx="3576436" cy="246221"/>
          </a:xfrm>
          <a:prstGeom prst="rect">
            <a:avLst/>
          </a:prstGeom>
          <a:noFill/>
        </p:spPr>
        <p:txBody>
          <a:bodyPr wrap="square" rtlCol="0">
            <a:spAutoFit/>
          </a:bodyPr>
          <a:lstStyle/>
          <a:p>
            <a:pPr algn="l"/>
            <a:r>
              <a:rPr lang="en-GB" sz="1000" dirty="0">
                <a:solidFill>
                  <a:schemeClr val="bg1"/>
                </a:solidFill>
              </a:rPr>
              <a:t>LG Televisions - Mega</a:t>
            </a:r>
          </a:p>
        </p:txBody>
      </p:sp>
    </p:spTree>
    <p:custDataLst>
      <p:tags r:id="rId1"/>
    </p:custDataLst>
    <p:extLst>
      <p:ext uri="{BB962C8B-B14F-4D97-AF65-F5344CB8AC3E}">
        <p14:creationId xmlns:p14="http://schemas.microsoft.com/office/powerpoint/2010/main" val="160612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14232" y="145542"/>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0800" y="360000"/>
            <a:ext cx="3492977" cy="2522956"/>
          </a:xfrm>
        </p:spPr>
        <p:txBody>
          <a:bodyPr>
            <a:normAutofit/>
          </a:bodyPr>
          <a:lstStyle/>
          <a:p>
            <a:r>
              <a:rPr lang="en-GB" dirty="0"/>
              <a:t>2022 video viewing – 16-34s</a:t>
            </a:r>
          </a:p>
        </p:txBody>
      </p:sp>
      <p:sp>
        <p:nvSpPr>
          <p:cNvPr id="4" name="TextBox 3">
            <a:extLst>
              <a:ext uri="{FF2B5EF4-FFF2-40B4-BE49-F238E27FC236}">
                <a16:creationId xmlns:a16="http://schemas.microsoft.com/office/drawing/2014/main" id="{E1558C29-8C2D-42AD-9BD0-A8F8BF15F202}"/>
              </a:ext>
            </a:extLst>
          </p:cNvPr>
          <p:cNvSpPr txBox="1"/>
          <p:nvPr/>
        </p:nvSpPr>
        <p:spPr>
          <a:xfrm>
            <a:off x="8871670" y="900862"/>
            <a:ext cx="27363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4 hrs, 30 mins</a:t>
            </a:r>
          </a:p>
        </p:txBody>
      </p:sp>
      <p:sp>
        <p:nvSpPr>
          <p:cNvPr id="5" name="TextBox 4">
            <a:extLst>
              <a:ext uri="{FF2B5EF4-FFF2-40B4-BE49-F238E27FC236}">
                <a16:creationId xmlns:a16="http://schemas.microsoft.com/office/drawing/2014/main" id="{7D48F3B6-2E03-4928-BB4D-AED96433C4A0}"/>
              </a:ext>
            </a:extLst>
          </p:cNvPr>
          <p:cNvSpPr txBox="1"/>
          <p:nvPr/>
        </p:nvSpPr>
        <p:spPr>
          <a:xfrm>
            <a:off x="8871670" y="1156343"/>
            <a:ext cx="207837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16-34s: 3 hrs, 47 mins</a:t>
            </a:r>
          </a:p>
        </p:txBody>
      </p:sp>
      <p:sp>
        <p:nvSpPr>
          <p:cNvPr id="6" name="TextBox 5">
            <a:extLst>
              <a:ext uri="{FF2B5EF4-FFF2-40B4-BE49-F238E27FC236}">
                <a16:creationId xmlns:a16="http://schemas.microsoft.com/office/drawing/2014/main" id="{4C27D43E-3371-4BC1-92EB-6344B951E35B}"/>
              </a:ext>
            </a:extLst>
          </p:cNvPr>
          <p:cNvSpPr txBox="1"/>
          <p:nvPr/>
        </p:nvSpPr>
        <p:spPr>
          <a:xfrm>
            <a:off x="8871670" y="531530"/>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571644" y="1156343"/>
            <a:ext cx="108012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16-34</a:t>
            </a:r>
          </a:p>
        </p:txBody>
      </p:sp>
      <p:sp>
        <p:nvSpPr>
          <p:cNvPr id="13" name="Text Placeholder 11">
            <a:extLst>
              <a:ext uri="{FF2B5EF4-FFF2-40B4-BE49-F238E27FC236}">
                <a16:creationId xmlns:a16="http://schemas.microsoft.com/office/drawing/2014/main" id="{57CDA6CB-E998-4743-B11E-E8AF91547ED5}"/>
              </a:ext>
            </a:extLst>
          </p:cNvPr>
          <p:cNvSpPr>
            <a:spLocks noGrp="1"/>
          </p:cNvSpPr>
          <p:nvPr>
            <p:ph type="body" sz="quarter" idx="15"/>
          </p:nvPr>
        </p:nvSpPr>
        <p:spPr>
          <a:xfrm>
            <a:off x="360000" y="5400000"/>
            <a:ext cx="11334817" cy="304800"/>
          </a:xfrm>
        </p:spPr>
        <p:txBody>
          <a:bodyPr/>
          <a:lstStyle/>
          <a:p>
            <a:r>
              <a:rPr lang="en-GB">
                <a:solidFill>
                  <a:srgbClr val="4D4D4D"/>
                </a:solidFill>
              </a:rPr>
              <a:t>Source: 2022, Barb / Broadcaster stream data / </a:t>
            </a:r>
            <a:r>
              <a:rPr lang="en-GB" err="1">
                <a:solidFill>
                  <a:srgbClr val="4D4D4D"/>
                </a:solidFill>
              </a:rPr>
              <a:t>ViewersLogic</a:t>
            </a:r>
            <a:r>
              <a:rPr lang="en-GB">
                <a:solidFill>
                  <a:srgbClr val="4D4D4D"/>
                </a:solidFill>
              </a:rPr>
              <a:t> / IPA </a:t>
            </a:r>
            <a:r>
              <a:rPr lang="en-GB" err="1">
                <a:solidFill>
                  <a:srgbClr val="4D4D4D"/>
                </a:solidFill>
              </a:rPr>
              <a:t>TouchPoints</a:t>
            </a:r>
            <a:r>
              <a:rPr lang="en-GB">
                <a:solidFill>
                  <a:srgbClr val="4D4D4D"/>
                </a:solidFill>
              </a:rPr>
              <a:t> 2022 (wave 1 and 2) / Pornhub / </a:t>
            </a:r>
            <a:r>
              <a:rPr lang="en-GB"/>
              <a:t>UK Cinema Association</a:t>
            </a:r>
            <a:endParaRPr lang="en-GB">
              <a:solidFill>
                <a:srgbClr val="4D4D4D"/>
              </a:solidFill>
            </a:endParaRPr>
          </a:p>
        </p:txBody>
      </p:sp>
    </p:spTree>
    <p:extLst>
      <p:ext uri="{BB962C8B-B14F-4D97-AF65-F5344CB8AC3E}">
        <p14:creationId xmlns:p14="http://schemas.microsoft.com/office/powerpoint/2010/main" val="262841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30768" y="128953"/>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1475" y="359944"/>
            <a:ext cx="3492977" cy="2522956"/>
          </a:xfrm>
        </p:spPr>
        <p:txBody>
          <a:bodyPr>
            <a:normAutofit/>
          </a:bodyPr>
          <a:lstStyle/>
          <a:p>
            <a:r>
              <a:rPr lang="en-GB"/>
              <a:t>Device Video Viewing Time – 16-34</a:t>
            </a:r>
          </a:p>
        </p:txBody>
      </p:sp>
      <p:sp>
        <p:nvSpPr>
          <p:cNvPr id="4" name="TextBox 3">
            <a:extLst>
              <a:ext uri="{FF2B5EF4-FFF2-40B4-BE49-F238E27FC236}">
                <a16:creationId xmlns:a16="http://schemas.microsoft.com/office/drawing/2014/main" id="{E1558C29-8C2D-42AD-9BD0-A8F8BF15F202}"/>
              </a:ext>
            </a:extLst>
          </p:cNvPr>
          <p:cNvSpPr txBox="1"/>
          <p:nvPr/>
        </p:nvSpPr>
        <p:spPr>
          <a:xfrm>
            <a:off x="7720149" y="778715"/>
            <a:ext cx="44718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1 hr, 14 mins (27% total video day)</a:t>
            </a:r>
          </a:p>
        </p:txBody>
      </p:sp>
      <p:sp>
        <p:nvSpPr>
          <p:cNvPr id="5" name="TextBox 4">
            <a:extLst>
              <a:ext uri="{FF2B5EF4-FFF2-40B4-BE49-F238E27FC236}">
                <a16:creationId xmlns:a16="http://schemas.microsoft.com/office/drawing/2014/main" id="{7D48F3B6-2E03-4928-BB4D-AED96433C4A0}"/>
              </a:ext>
            </a:extLst>
          </p:cNvPr>
          <p:cNvSpPr txBox="1"/>
          <p:nvPr/>
        </p:nvSpPr>
        <p:spPr>
          <a:xfrm>
            <a:off x="8057699" y="1101645"/>
            <a:ext cx="38330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16-34s: 1 hr, 58 mins (52% total video day)</a:t>
            </a:r>
          </a:p>
        </p:txBody>
      </p:sp>
      <p:sp>
        <p:nvSpPr>
          <p:cNvPr id="6" name="TextBox 5">
            <a:extLst>
              <a:ext uri="{FF2B5EF4-FFF2-40B4-BE49-F238E27FC236}">
                <a16:creationId xmlns:a16="http://schemas.microsoft.com/office/drawing/2014/main" id="{4C27D43E-3371-4BC1-92EB-6344B951E35B}"/>
              </a:ext>
            </a:extLst>
          </p:cNvPr>
          <p:cNvSpPr txBox="1"/>
          <p:nvPr/>
        </p:nvSpPr>
        <p:spPr>
          <a:xfrm>
            <a:off x="8078965" y="455785"/>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 (Device)</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571644" y="1156343"/>
            <a:ext cx="108012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16-34s</a:t>
            </a:r>
          </a:p>
        </p:txBody>
      </p:sp>
      <p:sp>
        <p:nvSpPr>
          <p:cNvPr id="12" name="Text Placeholder 11">
            <a:extLst>
              <a:ext uri="{FF2B5EF4-FFF2-40B4-BE49-F238E27FC236}">
                <a16:creationId xmlns:a16="http://schemas.microsoft.com/office/drawing/2014/main" id="{A01BAFFA-29E8-46F1-B7A0-B3FB25B9E891}"/>
              </a:ext>
            </a:extLst>
          </p:cNvPr>
          <p:cNvSpPr>
            <a:spLocks noGrp="1"/>
          </p:cNvSpPr>
          <p:nvPr>
            <p:ph type="body" sz="quarter" idx="15"/>
          </p:nvPr>
        </p:nvSpPr>
        <p:spPr>
          <a:xfrm>
            <a:off x="360000" y="5400000"/>
            <a:ext cx="11334817" cy="304800"/>
          </a:xfrm>
        </p:spPr>
        <p:txBody>
          <a:bodyPr/>
          <a:lstStyle/>
          <a:p>
            <a:r>
              <a:rPr lang="en-GB">
                <a:solidFill>
                  <a:srgbClr val="4D4D4D"/>
                </a:solidFill>
              </a:rPr>
              <a:t>Source: 2022, Barb / Broadcaster stream data / </a:t>
            </a:r>
            <a:r>
              <a:rPr lang="en-GB" err="1">
                <a:solidFill>
                  <a:srgbClr val="4D4D4D"/>
                </a:solidFill>
              </a:rPr>
              <a:t>ViewersLogic</a:t>
            </a:r>
            <a:r>
              <a:rPr lang="en-GB">
                <a:solidFill>
                  <a:srgbClr val="4D4D4D"/>
                </a:solidFill>
              </a:rPr>
              <a:t> / IPA </a:t>
            </a:r>
            <a:r>
              <a:rPr lang="en-GB" err="1">
                <a:solidFill>
                  <a:srgbClr val="4D4D4D"/>
                </a:solidFill>
              </a:rPr>
              <a:t>TouchPoints</a:t>
            </a:r>
            <a:r>
              <a:rPr lang="en-GB">
                <a:solidFill>
                  <a:srgbClr val="4D4D4D"/>
                </a:solidFill>
              </a:rPr>
              <a:t> 2022 (wave 1 and 2) / Pornhub / </a:t>
            </a:r>
            <a:r>
              <a:rPr lang="en-GB"/>
              <a:t>UK Cinema Association</a:t>
            </a:r>
            <a:endParaRPr lang="en-GB">
              <a:solidFill>
                <a:srgbClr val="4D4D4D"/>
              </a:solidFill>
            </a:endParaRPr>
          </a:p>
        </p:txBody>
      </p:sp>
    </p:spTree>
    <p:extLst>
      <p:ext uri="{BB962C8B-B14F-4D97-AF65-F5344CB8AC3E}">
        <p14:creationId xmlns:p14="http://schemas.microsoft.com/office/powerpoint/2010/main" val="180307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2EE3D-FCE1-4124-9DFC-E69D056545C6}"/>
              </a:ext>
            </a:extLst>
          </p:cNvPr>
          <p:cNvSpPr>
            <a:spLocks noGrp="1"/>
          </p:cNvSpPr>
          <p:nvPr>
            <p:ph type="title"/>
          </p:nvPr>
        </p:nvSpPr>
        <p:spPr/>
        <p:txBody>
          <a:bodyPr/>
          <a:lstStyle/>
          <a:p>
            <a:r>
              <a:rPr lang="en-GB" dirty="0"/>
              <a:t>Viewing to TV content is predominantly done on the larger screen</a:t>
            </a:r>
          </a:p>
        </p:txBody>
      </p:sp>
      <p:sp>
        <p:nvSpPr>
          <p:cNvPr id="3" name="Text Placeholder 2">
            <a:extLst>
              <a:ext uri="{FF2B5EF4-FFF2-40B4-BE49-F238E27FC236}">
                <a16:creationId xmlns:a16="http://schemas.microsoft.com/office/drawing/2014/main" id="{0738A130-91BC-4AE8-888B-841DC03A9989}"/>
              </a:ext>
            </a:extLst>
          </p:cNvPr>
          <p:cNvSpPr>
            <a:spLocks noGrp="1"/>
          </p:cNvSpPr>
          <p:nvPr>
            <p:ph type="body" sz="quarter" idx="15"/>
          </p:nvPr>
        </p:nvSpPr>
        <p:spPr>
          <a:xfrm>
            <a:off x="360000" y="5400000"/>
            <a:ext cx="11334817" cy="304800"/>
          </a:xfrm>
        </p:spPr>
        <p:txBody>
          <a:bodyPr/>
          <a:lstStyle/>
          <a:p>
            <a:r>
              <a:rPr lang="en-GB" dirty="0"/>
              <a:t>Source: </a:t>
            </a:r>
            <a:r>
              <a:rPr lang="fr-FR" dirty="0"/>
              <a:t>Barb 2022</a:t>
            </a:r>
            <a:endParaRPr lang="en-GB" dirty="0"/>
          </a:p>
        </p:txBody>
      </p:sp>
      <p:graphicFrame>
        <p:nvGraphicFramePr>
          <p:cNvPr id="43" name="Table 42">
            <a:extLst>
              <a:ext uri="{FF2B5EF4-FFF2-40B4-BE49-F238E27FC236}">
                <a16:creationId xmlns:a16="http://schemas.microsoft.com/office/drawing/2014/main" id="{9DC0E843-AA69-4A0C-850F-F582E6128DE0}"/>
              </a:ext>
            </a:extLst>
          </p:cNvPr>
          <p:cNvGraphicFramePr>
            <a:graphicFrameLocks noGrp="1"/>
          </p:cNvGraphicFramePr>
          <p:nvPr/>
        </p:nvGraphicFramePr>
        <p:xfrm>
          <a:off x="479425" y="1083212"/>
          <a:ext cx="11233148" cy="4359344"/>
        </p:xfrm>
        <a:graphic>
          <a:graphicData uri="http://schemas.openxmlformats.org/drawingml/2006/table">
            <a:tbl>
              <a:tblPr firstRow="1" bandRow="1">
                <a:tableStyleId>{2D5ABB26-0587-4C30-8999-92F81FD0307C}</a:tableStyleId>
              </a:tblPr>
              <a:tblGrid>
                <a:gridCol w="1425945">
                  <a:extLst>
                    <a:ext uri="{9D8B030D-6E8A-4147-A177-3AD203B41FA5}">
                      <a16:colId xmlns:a16="http://schemas.microsoft.com/office/drawing/2014/main" val="3820613456"/>
                    </a:ext>
                  </a:extLst>
                </a:gridCol>
                <a:gridCol w="1401029">
                  <a:extLst>
                    <a:ext uri="{9D8B030D-6E8A-4147-A177-3AD203B41FA5}">
                      <a16:colId xmlns:a16="http://schemas.microsoft.com/office/drawing/2014/main" val="2444188"/>
                    </a:ext>
                  </a:extLst>
                </a:gridCol>
                <a:gridCol w="1401029">
                  <a:extLst>
                    <a:ext uri="{9D8B030D-6E8A-4147-A177-3AD203B41FA5}">
                      <a16:colId xmlns:a16="http://schemas.microsoft.com/office/drawing/2014/main" val="1702632238"/>
                    </a:ext>
                  </a:extLst>
                </a:gridCol>
                <a:gridCol w="1401029">
                  <a:extLst>
                    <a:ext uri="{9D8B030D-6E8A-4147-A177-3AD203B41FA5}">
                      <a16:colId xmlns:a16="http://schemas.microsoft.com/office/drawing/2014/main" val="2739698495"/>
                    </a:ext>
                  </a:extLst>
                </a:gridCol>
                <a:gridCol w="1401029">
                  <a:extLst>
                    <a:ext uri="{9D8B030D-6E8A-4147-A177-3AD203B41FA5}">
                      <a16:colId xmlns:a16="http://schemas.microsoft.com/office/drawing/2014/main" val="3427061447"/>
                    </a:ext>
                  </a:extLst>
                </a:gridCol>
                <a:gridCol w="1401029">
                  <a:extLst>
                    <a:ext uri="{9D8B030D-6E8A-4147-A177-3AD203B41FA5}">
                      <a16:colId xmlns:a16="http://schemas.microsoft.com/office/drawing/2014/main" val="1759464420"/>
                    </a:ext>
                  </a:extLst>
                </a:gridCol>
                <a:gridCol w="1401029">
                  <a:extLst>
                    <a:ext uri="{9D8B030D-6E8A-4147-A177-3AD203B41FA5}">
                      <a16:colId xmlns:a16="http://schemas.microsoft.com/office/drawing/2014/main" val="3338114437"/>
                    </a:ext>
                  </a:extLst>
                </a:gridCol>
                <a:gridCol w="1401029">
                  <a:extLst>
                    <a:ext uri="{9D8B030D-6E8A-4147-A177-3AD203B41FA5}">
                      <a16:colId xmlns:a16="http://schemas.microsoft.com/office/drawing/2014/main" val="1029218791"/>
                    </a:ext>
                  </a:extLst>
                </a:gridCol>
              </a:tblGrid>
              <a:tr h="5767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1">
                        <a:solidFill>
                          <a:schemeClr val="tx2"/>
                        </a:solidFill>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Live TV</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Playback / BVOD</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SVOD / Other AVOD</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YouTube</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TikTok</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All other online video</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a:solidFill>
                            <a:schemeClr val="tx2"/>
                          </a:solidFill>
                          <a:latin typeface="+mn-lt"/>
                          <a:ea typeface="+mn-ea"/>
                          <a:cs typeface="+mn-cs"/>
                        </a:rPr>
                        <a:t>% of all video time</a:t>
                      </a:r>
                    </a:p>
                  </a:txBody>
                  <a:tcPr anchor="ctr">
                    <a:lnL>
                      <a:noFill/>
                    </a:lnL>
                    <a:lnR>
                      <a:noFill/>
                    </a:lnR>
                    <a:lnT>
                      <a:noFill/>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08193701"/>
                  </a:ext>
                </a:extLst>
              </a:tr>
              <a:tr h="3875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a:solidFill>
                            <a:schemeClr val="tx2"/>
                          </a:solidFill>
                          <a:latin typeface="+mn-lt"/>
                          <a:ea typeface="+mn-ea"/>
                          <a:cs typeface="+mn-cs"/>
                        </a:rPr>
                        <a:t>% of all video time*</a:t>
                      </a:r>
                      <a:endParaRPr lang="en-GB">
                        <a:solidFill>
                          <a:schemeClr val="tx2"/>
                        </a:solidFill>
                      </a:endParaRPr>
                    </a:p>
                  </a:txBody>
                  <a:tcPr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46.7%</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12.8%</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13.7%</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26.5%</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4.4%</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2.0%</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a:solidFill>
                            <a:schemeClr val="tx2"/>
                          </a:solidFill>
                          <a:latin typeface="+mn-lt"/>
                          <a:ea typeface="+mn-ea"/>
                          <a:cs typeface="+mn-cs"/>
                        </a:rPr>
                        <a:t>% of all video time*</a:t>
                      </a:r>
                    </a:p>
                  </a:txBody>
                  <a:tcPr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73999653"/>
                  </a:ext>
                </a:extLst>
              </a:tr>
              <a:tr h="816102">
                <a:tc>
                  <a:txBody>
                    <a:bodyPr/>
                    <a:lstStyle/>
                    <a:p>
                      <a:pPr algn="ctr"/>
                      <a:endParaRPr lang="en-GB"/>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99.2%</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95.0%</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80.5%</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26.1%</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0.2%</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7.1%</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1" i="0" u="none" strike="noStrike">
                          <a:solidFill>
                            <a:schemeClr val="tx2"/>
                          </a:solidFill>
                          <a:effectLst/>
                          <a:latin typeface="+mn-lt"/>
                        </a:rPr>
                        <a:t>84.0%</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112187"/>
                  </a:ext>
                </a:extLst>
              </a:tr>
              <a:tr h="816102">
                <a:tc>
                  <a:txBody>
                    <a:bodyPr/>
                    <a:lstStyle/>
                    <a:p>
                      <a:pPr algn="ctr"/>
                      <a:endParaRPr lang="en-GB"/>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0.3%</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1.3%</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10.7%</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20.0%</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1.3%</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57.1%</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1" i="0" u="none" strike="noStrike">
                          <a:solidFill>
                            <a:schemeClr val="tx2"/>
                          </a:solidFill>
                          <a:effectLst/>
                          <a:latin typeface="+mn-lt"/>
                        </a:rPr>
                        <a:t>4.6%</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74420210"/>
                  </a:ext>
                </a:extLst>
              </a:tr>
              <a:tr h="816102">
                <a:tc>
                  <a:txBody>
                    <a:bodyPr/>
                    <a:lstStyle/>
                    <a:p>
                      <a:pPr algn="ctr"/>
                      <a:endParaRPr lang="en-GB"/>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0.3%</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2.1%</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3.9%</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13.9%</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2.8%</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4.1%</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1" i="0" u="none" strike="noStrike">
                          <a:solidFill>
                            <a:schemeClr val="tx2"/>
                          </a:solidFill>
                          <a:effectLst/>
                          <a:latin typeface="+mn-lt"/>
                        </a:rPr>
                        <a:t>2.8%</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89387049"/>
                  </a:ext>
                </a:extLst>
              </a:tr>
              <a:tr h="816102">
                <a:tc>
                  <a:txBody>
                    <a:bodyPr/>
                    <a:lstStyle/>
                    <a:p>
                      <a:pPr algn="ctr"/>
                      <a:endParaRPr lang="en-GB"/>
                    </a:p>
                  </a:txBody>
                  <a:tcPr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b"/>
                      <a:r>
                        <a:rPr lang="en-GB" sz="1800" b="0" i="0" u="none" strike="noStrike">
                          <a:solidFill>
                            <a:schemeClr val="bg2"/>
                          </a:solidFill>
                          <a:effectLst/>
                          <a:latin typeface="+mn-lt"/>
                        </a:rPr>
                        <a:t>0.2%</a:t>
                      </a:r>
                    </a:p>
                  </a:txBody>
                  <a:tcPr marL="9525" marR="9525" marT="9525"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b"/>
                      <a:r>
                        <a:rPr lang="en-GB" sz="1800" b="0" i="0" u="none" strike="noStrike">
                          <a:solidFill>
                            <a:schemeClr val="bg2"/>
                          </a:solidFill>
                          <a:effectLst/>
                          <a:latin typeface="+mn-lt"/>
                        </a:rPr>
                        <a:t>1.7%</a:t>
                      </a:r>
                    </a:p>
                  </a:txBody>
                  <a:tcPr marL="9525" marR="9525" marT="9525"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b"/>
                      <a:r>
                        <a:rPr lang="en-GB" sz="1800" b="0" i="0" u="none" strike="noStrike">
                          <a:solidFill>
                            <a:schemeClr val="bg2"/>
                          </a:solidFill>
                          <a:effectLst/>
                          <a:latin typeface="+mn-lt"/>
                        </a:rPr>
                        <a:t>4.9%</a:t>
                      </a:r>
                    </a:p>
                  </a:txBody>
                  <a:tcPr marL="9525" marR="9525" marT="9525"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b"/>
                      <a:r>
                        <a:rPr lang="en-GB" sz="1800" b="0" i="0" u="none" strike="noStrike">
                          <a:solidFill>
                            <a:schemeClr val="bg2"/>
                          </a:solidFill>
                          <a:effectLst/>
                          <a:latin typeface="+mn-lt"/>
                        </a:rPr>
                        <a:t>40.0%</a:t>
                      </a:r>
                    </a:p>
                  </a:txBody>
                  <a:tcPr marL="9525" marR="9525" marT="9525"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b"/>
                      <a:r>
                        <a:rPr lang="en-GB" sz="1800" b="0" i="0" u="none" strike="noStrike">
                          <a:solidFill>
                            <a:schemeClr val="bg2"/>
                          </a:solidFill>
                          <a:effectLst/>
                          <a:latin typeface="+mn-lt"/>
                        </a:rPr>
                        <a:t>95.7%</a:t>
                      </a:r>
                    </a:p>
                  </a:txBody>
                  <a:tcPr marL="9525" marR="9525" marT="9525"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b"/>
                      <a:r>
                        <a:rPr lang="en-GB" sz="1800" b="0" i="0" u="none" strike="noStrike">
                          <a:solidFill>
                            <a:schemeClr val="bg2"/>
                          </a:solidFill>
                          <a:effectLst/>
                          <a:latin typeface="+mn-lt"/>
                        </a:rPr>
                        <a:t>31.6%</a:t>
                      </a:r>
                    </a:p>
                  </a:txBody>
                  <a:tcPr marL="9525" marR="9525" marT="9525"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b"/>
                      <a:r>
                        <a:rPr lang="en-GB" sz="1800" b="1" i="0" u="none" strike="noStrike">
                          <a:solidFill>
                            <a:schemeClr val="tx2"/>
                          </a:solidFill>
                          <a:effectLst/>
                          <a:latin typeface="+mn-lt"/>
                        </a:rPr>
                        <a:t>8.7%</a:t>
                      </a:r>
                    </a:p>
                  </a:txBody>
                  <a:tcPr marL="9525" marR="9525" marT="9525" marB="0" anchor="ctr">
                    <a:lnT w="12700" cap="flat" cmpd="sng" algn="ctr">
                      <a:solidFill>
                        <a:schemeClr val="bg2">
                          <a:lumMod val="20000"/>
                          <a:lumOff val="80000"/>
                        </a:schemeClr>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641730711"/>
                  </a:ext>
                </a:extLst>
              </a:tr>
            </a:tbl>
          </a:graphicData>
        </a:graphic>
      </p:graphicFrame>
      <p:pic>
        <p:nvPicPr>
          <p:cNvPr id="44" name="Picture 43">
            <a:extLst>
              <a:ext uri="{FF2B5EF4-FFF2-40B4-BE49-F238E27FC236}">
                <a16:creationId xmlns:a16="http://schemas.microsoft.com/office/drawing/2014/main" id="{9C420A0A-4EFD-4AB4-9658-D83D554A3E62}"/>
              </a:ext>
            </a:extLst>
          </p:cNvPr>
          <p:cNvPicPr>
            <a:picLocks noChangeAspect="1"/>
          </p:cNvPicPr>
          <p:nvPr/>
        </p:nvPicPr>
        <p:blipFill rotWithShape="1">
          <a:blip r:embed="rId4">
            <a:extLst>
              <a:ext uri="{28A0092B-C50C-407E-A947-70E740481C1C}">
                <a14:useLocalDpi xmlns:a14="http://schemas.microsoft.com/office/drawing/2010/main" val="0"/>
              </a:ext>
            </a:extLst>
          </a:blip>
          <a:srcRect l="12264" t="41698" r="16087" b="-1"/>
          <a:stretch/>
        </p:blipFill>
        <p:spPr>
          <a:xfrm>
            <a:off x="689080" y="3899737"/>
            <a:ext cx="1001062" cy="576369"/>
          </a:xfrm>
          <a:prstGeom prst="rect">
            <a:avLst/>
          </a:prstGeom>
        </p:spPr>
      </p:pic>
      <p:pic>
        <p:nvPicPr>
          <p:cNvPr id="45" name="Picture 44">
            <a:extLst>
              <a:ext uri="{FF2B5EF4-FFF2-40B4-BE49-F238E27FC236}">
                <a16:creationId xmlns:a16="http://schemas.microsoft.com/office/drawing/2014/main" id="{D07B9F12-2F9F-4D17-931C-8A2409EC4E29}"/>
              </a:ext>
            </a:extLst>
          </p:cNvPr>
          <p:cNvPicPr>
            <a:picLocks noChangeAspect="1"/>
          </p:cNvPicPr>
          <p:nvPr/>
        </p:nvPicPr>
        <p:blipFill rotWithShape="1">
          <a:blip r:embed="rId5">
            <a:extLst>
              <a:ext uri="{28A0092B-C50C-407E-A947-70E740481C1C}">
                <a14:useLocalDpi xmlns:a14="http://schemas.microsoft.com/office/drawing/2010/main" val="0"/>
              </a:ext>
            </a:extLst>
          </a:blip>
          <a:srcRect l="30084" t="71111" r="29953"/>
          <a:stretch/>
        </p:blipFill>
        <p:spPr>
          <a:xfrm>
            <a:off x="841344" y="4757329"/>
            <a:ext cx="696533" cy="356260"/>
          </a:xfrm>
          <a:prstGeom prst="rect">
            <a:avLst/>
          </a:prstGeom>
        </p:spPr>
      </p:pic>
      <p:pic>
        <p:nvPicPr>
          <p:cNvPr id="46" name="Picture 45">
            <a:extLst>
              <a:ext uri="{FF2B5EF4-FFF2-40B4-BE49-F238E27FC236}">
                <a16:creationId xmlns:a16="http://schemas.microsoft.com/office/drawing/2014/main" id="{64265809-EF92-4D99-8730-F75CFD6553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547" y="2974545"/>
            <a:ext cx="910128" cy="643969"/>
          </a:xfrm>
          <a:prstGeom prst="rect">
            <a:avLst/>
          </a:prstGeom>
        </p:spPr>
      </p:pic>
      <p:pic>
        <p:nvPicPr>
          <p:cNvPr id="47" name="Picture 46">
            <a:extLst>
              <a:ext uri="{FF2B5EF4-FFF2-40B4-BE49-F238E27FC236}">
                <a16:creationId xmlns:a16="http://schemas.microsoft.com/office/drawing/2014/main" id="{637D055A-8C8D-4D77-BD08-3EE23DE46B9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2317" y="2318877"/>
            <a:ext cx="814589" cy="576369"/>
          </a:xfrm>
          <a:prstGeom prst="rect">
            <a:avLst/>
          </a:prstGeom>
        </p:spPr>
      </p:pic>
    </p:spTree>
    <p:custDataLst>
      <p:tags r:id="rId1"/>
    </p:custDataLst>
    <p:extLst>
      <p:ext uri="{BB962C8B-B14F-4D97-AF65-F5344CB8AC3E}">
        <p14:creationId xmlns:p14="http://schemas.microsoft.com/office/powerpoint/2010/main" val="280807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2EE3D-FCE1-4124-9DFC-E69D056545C6}"/>
              </a:ext>
            </a:extLst>
          </p:cNvPr>
          <p:cNvSpPr>
            <a:spLocks noGrp="1"/>
          </p:cNvSpPr>
          <p:nvPr>
            <p:ph type="title"/>
          </p:nvPr>
        </p:nvSpPr>
        <p:spPr/>
        <p:txBody>
          <a:bodyPr/>
          <a:lstStyle/>
          <a:p>
            <a:r>
              <a:rPr lang="en-GB" dirty="0"/>
              <a:t>16-34 viewing to TV content is predominantly done on the larger screen</a:t>
            </a:r>
          </a:p>
        </p:txBody>
      </p:sp>
      <p:sp>
        <p:nvSpPr>
          <p:cNvPr id="3" name="Text Placeholder 2">
            <a:extLst>
              <a:ext uri="{FF2B5EF4-FFF2-40B4-BE49-F238E27FC236}">
                <a16:creationId xmlns:a16="http://schemas.microsoft.com/office/drawing/2014/main" id="{0738A130-91BC-4AE8-888B-841DC03A9989}"/>
              </a:ext>
            </a:extLst>
          </p:cNvPr>
          <p:cNvSpPr>
            <a:spLocks noGrp="1"/>
          </p:cNvSpPr>
          <p:nvPr>
            <p:ph type="body" sz="quarter" idx="15"/>
          </p:nvPr>
        </p:nvSpPr>
        <p:spPr>
          <a:xfrm>
            <a:off x="360000" y="5400000"/>
            <a:ext cx="11334817" cy="304800"/>
          </a:xfrm>
        </p:spPr>
        <p:txBody>
          <a:bodyPr/>
          <a:lstStyle/>
          <a:p>
            <a:r>
              <a:rPr lang="en-GB" dirty="0"/>
              <a:t>Source: </a:t>
            </a:r>
            <a:r>
              <a:rPr lang="fr-FR" dirty="0" err="1"/>
              <a:t>Barb</a:t>
            </a:r>
            <a:r>
              <a:rPr lang="fr-FR" dirty="0"/>
              <a:t> 2022, 16-34s</a:t>
            </a:r>
            <a:endParaRPr lang="en-GB" dirty="0"/>
          </a:p>
        </p:txBody>
      </p:sp>
      <p:graphicFrame>
        <p:nvGraphicFramePr>
          <p:cNvPr id="43" name="Table 42">
            <a:extLst>
              <a:ext uri="{FF2B5EF4-FFF2-40B4-BE49-F238E27FC236}">
                <a16:creationId xmlns:a16="http://schemas.microsoft.com/office/drawing/2014/main" id="{9DC0E843-AA69-4A0C-850F-F582E6128DE0}"/>
              </a:ext>
            </a:extLst>
          </p:cNvPr>
          <p:cNvGraphicFramePr>
            <a:graphicFrameLocks noGrp="1"/>
          </p:cNvGraphicFramePr>
          <p:nvPr/>
        </p:nvGraphicFramePr>
        <p:xfrm>
          <a:off x="479425" y="1083212"/>
          <a:ext cx="11233149" cy="4303177"/>
        </p:xfrm>
        <a:graphic>
          <a:graphicData uri="http://schemas.openxmlformats.org/drawingml/2006/table">
            <a:tbl>
              <a:tblPr firstRow="1" bandRow="1">
                <a:tableStyleId>{2D5ABB26-0587-4C30-8999-92F81FD0307C}</a:tableStyleId>
              </a:tblPr>
              <a:tblGrid>
                <a:gridCol w="1425945">
                  <a:extLst>
                    <a:ext uri="{9D8B030D-6E8A-4147-A177-3AD203B41FA5}">
                      <a16:colId xmlns:a16="http://schemas.microsoft.com/office/drawing/2014/main" val="3820613456"/>
                    </a:ext>
                  </a:extLst>
                </a:gridCol>
                <a:gridCol w="1477105">
                  <a:extLst>
                    <a:ext uri="{9D8B030D-6E8A-4147-A177-3AD203B41FA5}">
                      <a16:colId xmlns:a16="http://schemas.microsoft.com/office/drawing/2014/main" val="2444188"/>
                    </a:ext>
                  </a:extLst>
                </a:gridCol>
                <a:gridCol w="1324954">
                  <a:extLst>
                    <a:ext uri="{9D8B030D-6E8A-4147-A177-3AD203B41FA5}">
                      <a16:colId xmlns:a16="http://schemas.microsoft.com/office/drawing/2014/main" val="1702632238"/>
                    </a:ext>
                  </a:extLst>
                </a:gridCol>
                <a:gridCol w="1401029">
                  <a:extLst>
                    <a:ext uri="{9D8B030D-6E8A-4147-A177-3AD203B41FA5}">
                      <a16:colId xmlns:a16="http://schemas.microsoft.com/office/drawing/2014/main" val="2739698495"/>
                    </a:ext>
                  </a:extLst>
                </a:gridCol>
                <a:gridCol w="1401029">
                  <a:extLst>
                    <a:ext uri="{9D8B030D-6E8A-4147-A177-3AD203B41FA5}">
                      <a16:colId xmlns:a16="http://schemas.microsoft.com/office/drawing/2014/main" val="3427061447"/>
                    </a:ext>
                  </a:extLst>
                </a:gridCol>
                <a:gridCol w="1401029">
                  <a:extLst>
                    <a:ext uri="{9D8B030D-6E8A-4147-A177-3AD203B41FA5}">
                      <a16:colId xmlns:a16="http://schemas.microsoft.com/office/drawing/2014/main" val="1759464420"/>
                    </a:ext>
                  </a:extLst>
                </a:gridCol>
                <a:gridCol w="1401029">
                  <a:extLst>
                    <a:ext uri="{9D8B030D-6E8A-4147-A177-3AD203B41FA5}">
                      <a16:colId xmlns:a16="http://schemas.microsoft.com/office/drawing/2014/main" val="2763439279"/>
                    </a:ext>
                  </a:extLst>
                </a:gridCol>
                <a:gridCol w="1401029">
                  <a:extLst>
                    <a:ext uri="{9D8B030D-6E8A-4147-A177-3AD203B41FA5}">
                      <a16:colId xmlns:a16="http://schemas.microsoft.com/office/drawing/2014/main" val="1305008996"/>
                    </a:ext>
                  </a:extLst>
                </a:gridCol>
              </a:tblGrid>
              <a:tr h="5700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a:solidFill>
                          <a:schemeClr val="tx2"/>
                        </a:solidFill>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Live TV</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Playback / BVOD</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SVOD / Other AVOD</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YouTube</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TikTok</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All other online video</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accent1"/>
                          </a:solidFill>
                        </a:rPr>
                        <a:t>% of all video time</a:t>
                      </a:r>
                    </a:p>
                  </a:txBody>
                  <a:tcPr anchor="ctr">
                    <a:lnL>
                      <a:noFill/>
                    </a:lnL>
                    <a:lnR>
                      <a:noFill/>
                    </a:lnR>
                    <a:lnT>
                      <a:noFill/>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08193701"/>
                  </a:ext>
                </a:extLst>
              </a:tr>
              <a:tr h="3816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accent1"/>
                          </a:solidFill>
                        </a:rPr>
                        <a:t>% of all video time*</a:t>
                      </a:r>
                    </a:p>
                  </a:txBody>
                  <a:tcPr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17.9%</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9.0%</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24.2%</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27.7%</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11.4%</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5.6%</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ctr"/>
                      <a:endParaRPr lang="en-GB" sz="1400" b="1">
                        <a:solidFill>
                          <a:schemeClr val="tx2"/>
                        </a:solidFill>
                      </a:endParaRPr>
                    </a:p>
                  </a:txBody>
                  <a:tcPr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73999653"/>
                  </a:ext>
                </a:extLst>
              </a:tr>
              <a:tr h="803730">
                <a:tc>
                  <a:txBody>
                    <a:bodyPr/>
                    <a:lstStyle/>
                    <a:p>
                      <a:pPr algn="ctr"/>
                      <a:endParaRPr lang="en-GB"/>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97.9%</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90.9%</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77.3%</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23.2%</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0.2%</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8.6%</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1" i="0" u="none" strike="noStrike">
                          <a:solidFill>
                            <a:schemeClr val="tx2"/>
                          </a:solidFill>
                          <a:effectLst/>
                          <a:latin typeface="+mn-lt"/>
                        </a:rPr>
                        <a:t>60.7%</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112187"/>
                  </a:ext>
                </a:extLst>
              </a:tr>
              <a:tr h="803730">
                <a:tc>
                  <a:txBody>
                    <a:bodyPr/>
                    <a:lstStyle/>
                    <a:p>
                      <a:pPr algn="ctr"/>
                      <a:endParaRPr lang="en-GB"/>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0.9%</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2.3%</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13.5%</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23.6%</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0.8%</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57.2%</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1" i="0" u="none" strike="noStrike">
                          <a:solidFill>
                            <a:schemeClr val="tx2"/>
                          </a:solidFill>
                          <a:effectLst/>
                          <a:latin typeface="+mn-lt"/>
                        </a:rPr>
                        <a:t>11.6%</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74420210"/>
                  </a:ext>
                </a:extLst>
              </a:tr>
              <a:tr h="803730">
                <a:tc>
                  <a:txBody>
                    <a:bodyPr/>
                    <a:lstStyle/>
                    <a:p>
                      <a:pPr algn="ctr"/>
                      <a:endParaRPr lang="en-GB"/>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0.5%</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3.1%</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3.6%</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10.1%</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1.8%</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0" i="0" u="none" strike="noStrike">
                          <a:solidFill>
                            <a:schemeClr val="bg2"/>
                          </a:solidFill>
                          <a:effectLst/>
                          <a:latin typeface="+mn-lt"/>
                        </a:rPr>
                        <a:t>2.6%</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GB" sz="1800" b="1" i="0" u="none" strike="noStrike">
                          <a:solidFill>
                            <a:schemeClr val="tx2"/>
                          </a:solidFill>
                          <a:effectLst/>
                          <a:latin typeface="+mn-lt"/>
                        </a:rPr>
                        <a:t>4.3%</a:t>
                      </a:r>
                    </a:p>
                  </a:txBody>
                  <a:tcPr marL="9525" marR="9525" marT="9525"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89387049"/>
                  </a:ext>
                </a:extLst>
              </a:tr>
              <a:tr h="803730">
                <a:tc>
                  <a:txBody>
                    <a:bodyPr/>
                    <a:lstStyle/>
                    <a:p>
                      <a:pPr algn="ctr"/>
                      <a:endParaRPr lang="en-GB" dirty="0"/>
                    </a:p>
                  </a:txBody>
                  <a:tcPr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b"/>
                      <a:r>
                        <a:rPr lang="en-GB" sz="1800" b="0" i="0" u="none" strike="noStrike">
                          <a:solidFill>
                            <a:schemeClr val="bg2"/>
                          </a:solidFill>
                          <a:effectLst/>
                          <a:latin typeface="+mn-lt"/>
                        </a:rPr>
                        <a:t>0.7%</a:t>
                      </a:r>
                    </a:p>
                  </a:txBody>
                  <a:tcPr marL="9525" marR="9525" marT="9525"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b"/>
                      <a:r>
                        <a:rPr lang="en-GB" sz="1800" b="0" i="0" u="none" strike="noStrike">
                          <a:solidFill>
                            <a:schemeClr val="bg2"/>
                          </a:solidFill>
                          <a:effectLst/>
                          <a:latin typeface="+mn-lt"/>
                        </a:rPr>
                        <a:t>3.7%</a:t>
                      </a:r>
                    </a:p>
                  </a:txBody>
                  <a:tcPr marL="9525" marR="9525" marT="9525"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b"/>
                      <a:r>
                        <a:rPr lang="en-GB" sz="1800" b="0" i="0" u="none" strike="noStrike">
                          <a:solidFill>
                            <a:schemeClr val="bg2"/>
                          </a:solidFill>
                          <a:effectLst/>
                          <a:latin typeface="+mn-lt"/>
                        </a:rPr>
                        <a:t>5.5%</a:t>
                      </a:r>
                    </a:p>
                  </a:txBody>
                  <a:tcPr marL="9525" marR="9525" marT="9525"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b"/>
                      <a:r>
                        <a:rPr lang="en-GB" sz="1800" b="0" i="0" u="none" strike="noStrike">
                          <a:solidFill>
                            <a:schemeClr val="bg2"/>
                          </a:solidFill>
                          <a:effectLst/>
                          <a:latin typeface="+mn-lt"/>
                        </a:rPr>
                        <a:t>43.1%</a:t>
                      </a:r>
                    </a:p>
                  </a:txBody>
                  <a:tcPr marL="9525" marR="9525" marT="9525"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b"/>
                      <a:r>
                        <a:rPr lang="en-GB" sz="1800" b="0" i="0" u="none" strike="noStrike">
                          <a:solidFill>
                            <a:schemeClr val="bg2"/>
                          </a:solidFill>
                          <a:effectLst/>
                          <a:latin typeface="+mn-lt"/>
                        </a:rPr>
                        <a:t>97.3%</a:t>
                      </a:r>
                    </a:p>
                  </a:txBody>
                  <a:tcPr marL="9525" marR="9525" marT="9525"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b"/>
                      <a:r>
                        <a:rPr lang="en-GB" sz="1800" b="0" i="0" u="none" strike="noStrike">
                          <a:solidFill>
                            <a:schemeClr val="bg2"/>
                          </a:solidFill>
                          <a:effectLst/>
                          <a:latin typeface="+mn-lt"/>
                        </a:rPr>
                        <a:t>31.6%</a:t>
                      </a:r>
                    </a:p>
                  </a:txBody>
                  <a:tcPr marL="9525" marR="9525" marT="9525"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b"/>
                      <a:r>
                        <a:rPr lang="en-GB" sz="1800" b="1" i="0" u="none" strike="noStrike" dirty="0">
                          <a:solidFill>
                            <a:schemeClr val="tx2"/>
                          </a:solidFill>
                          <a:effectLst/>
                          <a:latin typeface="+mn-lt"/>
                        </a:rPr>
                        <a:t>23.4%</a:t>
                      </a:r>
                    </a:p>
                  </a:txBody>
                  <a:tcPr marL="9525" marR="9525" marT="9525" marB="0" anchor="ctr">
                    <a:lnT w="12700" cap="flat" cmpd="sng" algn="ctr">
                      <a:solidFill>
                        <a:schemeClr val="bg2">
                          <a:lumMod val="20000"/>
                          <a:lumOff val="80000"/>
                        </a:schemeClr>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641730711"/>
                  </a:ext>
                </a:extLst>
              </a:tr>
            </a:tbl>
          </a:graphicData>
        </a:graphic>
      </p:graphicFrame>
      <p:pic>
        <p:nvPicPr>
          <p:cNvPr id="44" name="Picture 43">
            <a:extLst>
              <a:ext uri="{FF2B5EF4-FFF2-40B4-BE49-F238E27FC236}">
                <a16:creationId xmlns:a16="http://schemas.microsoft.com/office/drawing/2014/main" id="{9C420A0A-4EFD-4AB4-9658-D83D554A3E62}"/>
              </a:ext>
            </a:extLst>
          </p:cNvPr>
          <p:cNvPicPr>
            <a:picLocks noChangeAspect="1"/>
          </p:cNvPicPr>
          <p:nvPr/>
        </p:nvPicPr>
        <p:blipFill rotWithShape="1">
          <a:blip r:embed="rId4">
            <a:extLst>
              <a:ext uri="{28A0092B-C50C-407E-A947-70E740481C1C}">
                <a14:useLocalDpi xmlns:a14="http://schemas.microsoft.com/office/drawing/2010/main" val="0"/>
              </a:ext>
            </a:extLst>
          </a:blip>
          <a:srcRect l="12264" t="41698" r="16087" b="-1"/>
          <a:stretch/>
        </p:blipFill>
        <p:spPr>
          <a:xfrm>
            <a:off x="708976" y="3844698"/>
            <a:ext cx="1001062" cy="576369"/>
          </a:xfrm>
          <a:prstGeom prst="rect">
            <a:avLst/>
          </a:prstGeom>
        </p:spPr>
      </p:pic>
      <p:pic>
        <p:nvPicPr>
          <p:cNvPr id="45" name="Picture 44">
            <a:extLst>
              <a:ext uri="{FF2B5EF4-FFF2-40B4-BE49-F238E27FC236}">
                <a16:creationId xmlns:a16="http://schemas.microsoft.com/office/drawing/2014/main" id="{D07B9F12-2F9F-4D17-931C-8A2409EC4E29}"/>
              </a:ext>
            </a:extLst>
          </p:cNvPr>
          <p:cNvPicPr>
            <a:picLocks noChangeAspect="1"/>
          </p:cNvPicPr>
          <p:nvPr/>
        </p:nvPicPr>
        <p:blipFill rotWithShape="1">
          <a:blip r:embed="rId5">
            <a:extLst>
              <a:ext uri="{28A0092B-C50C-407E-A947-70E740481C1C}">
                <a14:useLocalDpi xmlns:a14="http://schemas.microsoft.com/office/drawing/2010/main" val="0"/>
              </a:ext>
            </a:extLst>
          </a:blip>
          <a:srcRect l="30084" t="71111" r="29953"/>
          <a:stretch/>
        </p:blipFill>
        <p:spPr>
          <a:xfrm>
            <a:off x="873668" y="4722180"/>
            <a:ext cx="696533" cy="356260"/>
          </a:xfrm>
          <a:prstGeom prst="rect">
            <a:avLst/>
          </a:prstGeom>
        </p:spPr>
      </p:pic>
      <p:pic>
        <p:nvPicPr>
          <p:cNvPr id="46" name="Picture 45">
            <a:extLst>
              <a:ext uri="{FF2B5EF4-FFF2-40B4-BE49-F238E27FC236}">
                <a16:creationId xmlns:a16="http://schemas.microsoft.com/office/drawing/2014/main" id="{64265809-EF92-4D99-8730-F75CFD6553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443" y="2972310"/>
            <a:ext cx="910128" cy="643969"/>
          </a:xfrm>
          <a:prstGeom prst="rect">
            <a:avLst/>
          </a:prstGeom>
        </p:spPr>
      </p:pic>
      <p:pic>
        <p:nvPicPr>
          <p:cNvPr id="47" name="Picture 46">
            <a:extLst>
              <a:ext uri="{FF2B5EF4-FFF2-40B4-BE49-F238E27FC236}">
                <a16:creationId xmlns:a16="http://schemas.microsoft.com/office/drawing/2014/main" id="{637D055A-8C8D-4D77-BD08-3EE23DE46B9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641" y="2272278"/>
            <a:ext cx="814589" cy="576369"/>
          </a:xfrm>
          <a:prstGeom prst="rect">
            <a:avLst/>
          </a:prstGeom>
        </p:spPr>
      </p:pic>
    </p:spTree>
    <p:custDataLst>
      <p:tags r:id="rId1"/>
    </p:custDataLst>
    <p:extLst>
      <p:ext uri="{BB962C8B-B14F-4D97-AF65-F5344CB8AC3E}">
        <p14:creationId xmlns:p14="http://schemas.microsoft.com/office/powerpoint/2010/main" val="148771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ngland vs France commentators: Who are ITV pundits for World Cup  quarter-final? | The Independent">
            <a:extLst>
              <a:ext uri="{FF2B5EF4-FFF2-40B4-BE49-F238E27FC236}">
                <a16:creationId xmlns:a16="http://schemas.microsoft.com/office/drawing/2014/main" id="{E5A48ECA-4DD7-744E-E0F1-F3BB3DD5D7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008" r="16788"/>
          <a:stretch/>
        </p:blipFill>
        <p:spPr bwMode="auto">
          <a:xfrm>
            <a:off x="6798697" y="0"/>
            <a:ext cx="5393303" cy="59370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A278FA3-1B18-4FC1-B096-D193C4E06EB1}"/>
              </a:ext>
            </a:extLst>
          </p:cNvPr>
          <p:cNvSpPr>
            <a:spLocks noGrp="1"/>
          </p:cNvSpPr>
          <p:nvPr>
            <p:ph type="title"/>
          </p:nvPr>
        </p:nvSpPr>
        <p:spPr>
          <a:xfrm>
            <a:off x="371476" y="359944"/>
            <a:ext cx="6668152" cy="786495"/>
          </a:xfrm>
        </p:spPr>
        <p:txBody>
          <a:bodyPr>
            <a:noAutofit/>
          </a:bodyPr>
          <a:lstStyle/>
          <a:p>
            <a:r>
              <a:rPr lang="en-GB"/>
              <a:t>Sports is time-sensitive so has high levels of live viewing </a:t>
            </a:r>
          </a:p>
        </p:txBody>
      </p:sp>
      <p:sp>
        <p:nvSpPr>
          <p:cNvPr id="3" name="Text Placeholder 2">
            <a:extLst>
              <a:ext uri="{FF2B5EF4-FFF2-40B4-BE49-F238E27FC236}">
                <a16:creationId xmlns:a16="http://schemas.microsoft.com/office/drawing/2014/main" id="{9FE67272-D989-4AF0-99E6-156B94E94FCF}"/>
              </a:ext>
            </a:extLst>
          </p:cNvPr>
          <p:cNvSpPr>
            <a:spLocks noGrp="1"/>
          </p:cNvSpPr>
          <p:nvPr>
            <p:ph type="body" sz="quarter" idx="15"/>
          </p:nvPr>
        </p:nvSpPr>
        <p:spPr>
          <a:xfrm>
            <a:off x="360000" y="5400000"/>
            <a:ext cx="6242564" cy="304800"/>
          </a:xfrm>
        </p:spPr>
        <p:txBody>
          <a:bodyPr/>
          <a:lstStyle/>
          <a:p>
            <a:r>
              <a:rPr lang="en-US"/>
              <a:t>Source: Barb 2022. Individuals</a:t>
            </a:r>
            <a:r>
              <a:rPr lang="en-GB"/>
              <a:t>, Live +3min</a:t>
            </a:r>
            <a:r>
              <a:rPr lang="en-US"/>
              <a:t>. </a:t>
            </a:r>
            <a:r>
              <a:rPr lang="en-GB"/>
              <a:t>World Cup QF: England v France</a:t>
            </a:r>
            <a:r>
              <a:rPr lang="en-US"/>
              <a:t>, ITV, 10 December 2022. Device and time-shifted viewing </a:t>
            </a:r>
            <a:r>
              <a:rPr lang="en-GB"/>
              <a:t>within 28 days of broadcast</a:t>
            </a:r>
            <a:endParaRPr lang="en-US"/>
          </a:p>
          <a:p>
            <a:endParaRPr lang="en-GB"/>
          </a:p>
        </p:txBody>
      </p:sp>
      <p:graphicFrame>
        <p:nvGraphicFramePr>
          <p:cNvPr id="5" name="Content Placeholder 4">
            <a:extLst>
              <a:ext uri="{FF2B5EF4-FFF2-40B4-BE49-F238E27FC236}">
                <a16:creationId xmlns:a16="http://schemas.microsoft.com/office/drawing/2014/main" id="{B729523F-532D-4A30-81E1-728288AEB5CD}"/>
              </a:ext>
            </a:extLst>
          </p:cNvPr>
          <p:cNvGraphicFramePr>
            <a:graphicFrameLocks/>
          </p:cNvGraphicFramePr>
          <p:nvPr/>
        </p:nvGraphicFramePr>
        <p:xfrm>
          <a:off x="1880156" y="1753769"/>
          <a:ext cx="3867802" cy="2997327"/>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Straight Connector 5">
            <a:extLst>
              <a:ext uri="{FF2B5EF4-FFF2-40B4-BE49-F238E27FC236}">
                <a16:creationId xmlns:a16="http://schemas.microsoft.com/office/drawing/2014/main" id="{27603442-6A63-4C29-A388-FDF3696F3BCE}"/>
              </a:ext>
            </a:extLst>
          </p:cNvPr>
          <p:cNvCxnSpPr>
            <a:cxnSpLocks/>
          </p:cNvCxnSpPr>
          <p:nvPr/>
        </p:nvCxnSpPr>
        <p:spPr>
          <a:xfrm>
            <a:off x="4631132" y="2122088"/>
            <a:ext cx="621559"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78D31995-D731-431B-B8B1-70D9A9D64437}"/>
              </a:ext>
            </a:extLst>
          </p:cNvPr>
          <p:cNvSpPr/>
          <p:nvPr/>
        </p:nvSpPr>
        <p:spPr>
          <a:xfrm>
            <a:off x="5228249" y="1989367"/>
            <a:ext cx="1513346" cy="523220"/>
          </a:xfrm>
          <a:prstGeom prst="rect">
            <a:avLst/>
          </a:prstGeom>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808080"/>
                </a:solidFill>
                <a:effectLst/>
                <a:uLnTx/>
                <a:uFillTx/>
                <a:latin typeface="Arial"/>
                <a:ea typeface="+mn-ea"/>
                <a:cs typeface="+mn-cs"/>
              </a:rPr>
              <a:t>Live TV set </a:t>
            </a:r>
            <a:r>
              <a:rPr kumimoji="0" lang="en-GB" sz="1400" b="0" i="0" u="none" strike="noStrike" kern="1200" cap="none" spc="0" normalizeH="0" baseline="0" noProof="0">
                <a:ln>
                  <a:noFill/>
                </a:ln>
                <a:solidFill>
                  <a:srgbClr val="808080"/>
                </a:solidFill>
                <a:effectLst/>
                <a:uLnTx/>
                <a:uFillTx/>
                <a:latin typeface="Arial"/>
                <a:ea typeface="+mn-ea"/>
                <a:cs typeface="+mn-cs"/>
              </a:rPr>
              <a:t>viewing</a:t>
            </a:r>
          </a:p>
        </p:txBody>
      </p:sp>
      <p:sp>
        <p:nvSpPr>
          <p:cNvPr id="8" name="Rectangle 7">
            <a:extLst>
              <a:ext uri="{FF2B5EF4-FFF2-40B4-BE49-F238E27FC236}">
                <a16:creationId xmlns:a16="http://schemas.microsoft.com/office/drawing/2014/main" id="{F308B667-C159-427E-90E7-BA85BAD5F437}"/>
              </a:ext>
            </a:extLst>
          </p:cNvPr>
          <p:cNvSpPr/>
          <p:nvPr/>
        </p:nvSpPr>
        <p:spPr>
          <a:xfrm>
            <a:off x="5162226" y="1775381"/>
            <a:ext cx="1418978" cy="338554"/>
          </a:xfrm>
          <a:prstGeom prst="rect">
            <a:avLst/>
          </a:prstGeom>
        </p:spPr>
        <p:txBody>
          <a:bodyPr wrap="none">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69B4"/>
                </a:solidFill>
                <a:effectLst/>
                <a:uLnTx/>
                <a:uFillTx/>
                <a:latin typeface="Arial"/>
                <a:ea typeface="+mn-ea"/>
                <a:cs typeface="+mn-cs"/>
              </a:rPr>
              <a:t>15.16 million</a:t>
            </a:r>
          </a:p>
        </p:txBody>
      </p:sp>
      <p:cxnSp>
        <p:nvCxnSpPr>
          <p:cNvPr id="9" name="Connector: Elbow 8">
            <a:extLst>
              <a:ext uri="{FF2B5EF4-FFF2-40B4-BE49-F238E27FC236}">
                <a16:creationId xmlns:a16="http://schemas.microsoft.com/office/drawing/2014/main" id="{DF55F9DC-4AF5-4B6A-BB41-EC1EAF4ED043}"/>
              </a:ext>
            </a:extLst>
          </p:cNvPr>
          <p:cNvCxnSpPr>
            <a:cxnSpLocks/>
          </p:cNvCxnSpPr>
          <p:nvPr/>
        </p:nvCxnSpPr>
        <p:spPr>
          <a:xfrm>
            <a:off x="1477198" y="2991288"/>
            <a:ext cx="928220" cy="277449"/>
          </a:xfrm>
          <a:prstGeom prst="bentConnector3">
            <a:avLst>
              <a:gd name="adj1" fmla="val 50000"/>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765A8221-83E3-4CE9-9393-9182B89EFF8F}"/>
              </a:ext>
            </a:extLst>
          </p:cNvPr>
          <p:cNvSpPr/>
          <p:nvPr/>
        </p:nvSpPr>
        <p:spPr>
          <a:xfrm>
            <a:off x="371476" y="3068882"/>
            <a:ext cx="1601370" cy="307777"/>
          </a:xfrm>
          <a:prstGeom prst="rect">
            <a:avLst/>
          </a:prstGeom>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808080"/>
                </a:solidFill>
                <a:effectLst/>
                <a:uLnTx/>
                <a:uFillTx/>
                <a:latin typeface="Arial"/>
                <a:ea typeface="+mn-ea"/>
                <a:cs typeface="+mn-cs"/>
              </a:rPr>
              <a:t>Device </a:t>
            </a:r>
            <a:r>
              <a:rPr kumimoji="0" lang="en-GB" sz="1400" i="0" u="none" strike="noStrike" kern="1200" cap="none" spc="0" normalizeH="0" baseline="0" noProof="0">
                <a:ln>
                  <a:noFill/>
                </a:ln>
                <a:solidFill>
                  <a:srgbClr val="808080"/>
                </a:solidFill>
                <a:effectLst/>
                <a:uLnTx/>
                <a:uFillTx/>
                <a:latin typeface="Arial"/>
                <a:ea typeface="+mn-ea"/>
                <a:cs typeface="+mn-cs"/>
              </a:rPr>
              <a:t>viewing</a:t>
            </a:r>
          </a:p>
        </p:txBody>
      </p:sp>
      <p:sp>
        <p:nvSpPr>
          <p:cNvPr id="11" name="Rectangle 10">
            <a:extLst>
              <a:ext uri="{FF2B5EF4-FFF2-40B4-BE49-F238E27FC236}">
                <a16:creationId xmlns:a16="http://schemas.microsoft.com/office/drawing/2014/main" id="{ED1A03C3-B537-4484-BB0E-475D225F9AC0}"/>
              </a:ext>
            </a:extLst>
          </p:cNvPr>
          <p:cNvSpPr/>
          <p:nvPr/>
        </p:nvSpPr>
        <p:spPr>
          <a:xfrm>
            <a:off x="382605" y="2800065"/>
            <a:ext cx="639919" cy="338554"/>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EB7305"/>
                </a:solidFill>
                <a:effectLst/>
                <a:uLnTx/>
                <a:uFillTx/>
                <a:latin typeface="Arial"/>
                <a:ea typeface="+mn-ea"/>
                <a:cs typeface="+mn-cs"/>
              </a:rPr>
              <a:t>664k</a:t>
            </a:r>
          </a:p>
        </p:txBody>
      </p:sp>
      <p:sp>
        <p:nvSpPr>
          <p:cNvPr id="12" name="Rectangle 11">
            <a:extLst>
              <a:ext uri="{FF2B5EF4-FFF2-40B4-BE49-F238E27FC236}">
                <a16:creationId xmlns:a16="http://schemas.microsoft.com/office/drawing/2014/main" id="{3AAD9E25-9A51-49A0-962F-BF960C3E24F2}"/>
              </a:ext>
            </a:extLst>
          </p:cNvPr>
          <p:cNvSpPr/>
          <p:nvPr/>
        </p:nvSpPr>
        <p:spPr>
          <a:xfrm>
            <a:off x="939775" y="4359377"/>
            <a:ext cx="1408142" cy="523220"/>
          </a:xfrm>
          <a:prstGeom prst="rect">
            <a:avLst/>
          </a:prstGeom>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808080"/>
                </a:solidFill>
                <a:effectLst/>
                <a:uLnTx/>
                <a:uFillTx/>
                <a:latin typeface="Arial"/>
                <a:ea typeface="+mn-ea"/>
                <a:cs typeface="+mn-cs"/>
              </a:rPr>
              <a:t>Time-shifted TV set </a:t>
            </a:r>
            <a:r>
              <a:rPr kumimoji="0" lang="en-GB" sz="1400" b="0" i="0" u="none" strike="noStrike" kern="1200" cap="none" spc="0" normalizeH="0" baseline="0" noProof="0">
                <a:ln>
                  <a:noFill/>
                </a:ln>
                <a:solidFill>
                  <a:srgbClr val="808080"/>
                </a:solidFill>
                <a:effectLst/>
                <a:uLnTx/>
                <a:uFillTx/>
                <a:latin typeface="Arial"/>
                <a:ea typeface="+mn-ea"/>
                <a:cs typeface="+mn-cs"/>
              </a:rPr>
              <a:t>viewing</a:t>
            </a:r>
          </a:p>
        </p:txBody>
      </p:sp>
      <p:sp>
        <p:nvSpPr>
          <p:cNvPr id="13" name="Rectangle 12">
            <a:extLst>
              <a:ext uri="{FF2B5EF4-FFF2-40B4-BE49-F238E27FC236}">
                <a16:creationId xmlns:a16="http://schemas.microsoft.com/office/drawing/2014/main" id="{A5C91A1A-9A7A-43A7-AE4A-EDAC051AFA0F}"/>
              </a:ext>
            </a:extLst>
          </p:cNvPr>
          <p:cNvSpPr/>
          <p:nvPr/>
        </p:nvSpPr>
        <p:spPr>
          <a:xfrm>
            <a:off x="956856" y="4072206"/>
            <a:ext cx="526106" cy="338554"/>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372D87"/>
                </a:solidFill>
                <a:effectLst/>
                <a:uLnTx/>
                <a:uFillTx/>
                <a:latin typeface="Arial"/>
                <a:ea typeface="+mn-ea"/>
                <a:cs typeface="+mn-cs"/>
              </a:rPr>
              <a:t>27k</a:t>
            </a:r>
          </a:p>
        </p:txBody>
      </p:sp>
      <p:sp>
        <p:nvSpPr>
          <p:cNvPr id="15" name="Rectangle 14">
            <a:extLst>
              <a:ext uri="{FF2B5EF4-FFF2-40B4-BE49-F238E27FC236}">
                <a16:creationId xmlns:a16="http://schemas.microsoft.com/office/drawing/2014/main" id="{D9091B24-0B46-43E2-BF0F-0F90D783C1FC}"/>
              </a:ext>
            </a:extLst>
          </p:cNvPr>
          <p:cNvSpPr/>
          <p:nvPr/>
        </p:nvSpPr>
        <p:spPr>
          <a:xfrm>
            <a:off x="3098188" y="2903036"/>
            <a:ext cx="1431738" cy="923330"/>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lumMod val="50000"/>
                  </a:prstClr>
                </a:solidFill>
                <a:effectLst/>
                <a:uLnTx/>
                <a:uFillTx/>
                <a:latin typeface="Arial"/>
                <a:ea typeface="+mn-ea"/>
                <a:cs typeface="+mn-cs"/>
              </a:rPr>
              <a:t>16.08 </a:t>
            </a:r>
            <a:r>
              <a:rPr kumimoji="0" lang="en-GB" sz="1800" b="0" i="0" u="none" strike="noStrike" kern="1200" cap="none" spc="0" normalizeH="0" baseline="0" noProof="0">
                <a:ln>
                  <a:noFill/>
                </a:ln>
                <a:solidFill>
                  <a:prstClr val="white">
                    <a:lumMod val="50000"/>
                  </a:prstClr>
                </a:solidFill>
                <a:effectLst/>
                <a:uLnTx/>
                <a:uFillTx/>
                <a:latin typeface="Arial"/>
                <a:ea typeface="+mn-ea"/>
                <a:cs typeface="+mn-cs"/>
              </a:rPr>
              <a:t>million total viewers</a:t>
            </a:r>
          </a:p>
        </p:txBody>
      </p:sp>
      <p:sp>
        <p:nvSpPr>
          <p:cNvPr id="16" name="Rectangle 15">
            <a:extLst>
              <a:ext uri="{FF2B5EF4-FFF2-40B4-BE49-F238E27FC236}">
                <a16:creationId xmlns:a16="http://schemas.microsoft.com/office/drawing/2014/main" id="{7D1FA1ED-0264-4269-8A5A-189786E87F27}"/>
              </a:ext>
            </a:extLst>
          </p:cNvPr>
          <p:cNvSpPr/>
          <p:nvPr/>
        </p:nvSpPr>
        <p:spPr>
          <a:xfrm>
            <a:off x="618958" y="1794433"/>
            <a:ext cx="1737200" cy="523220"/>
          </a:xfrm>
          <a:prstGeom prst="rect">
            <a:avLst/>
          </a:prstGeom>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808080"/>
                </a:solidFill>
                <a:effectLst/>
                <a:uLnTx/>
                <a:uFillTx/>
                <a:latin typeface="Arial"/>
                <a:ea typeface="+mn-ea"/>
                <a:cs typeface="+mn-cs"/>
              </a:rPr>
              <a:t>Viewed on same day as live </a:t>
            </a:r>
            <a:r>
              <a:rPr kumimoji="0" lang="en-GB" sz="1400" b="0" i="0" u="none" strike="noStrike" kern="1200" cap="none" spc="0" normalizeH="0" baseline="0" noProof="0">
                <a:ln>
                  <a:noFill/>
                </a:ln>
                <a:solidFill>
                  <a:srgbClr val="808080"/>
                </a:solidFill>
                <a:effectLst/>
                <a:uLnTx/>
                <a:uFillTx/>
                <a:latin typeface="Arial"/>
                <a:ea typeface="+mn-ea"/>
                <a:cs typeface="+mn-cs"/>
              </a:rPr>
              <a:t>viewing</a:t>
            </a:r>
          </a:p>
        </p:txBody>
      </p:sp>
      <p:sp>
        <p:nvSpPr>
          <p:cNvPr id="17" name="Rectangle 16">
            <a:extLst>
              <a:ext uri="{FF2B5EF4-FFF2-40B4-BE49-F238E27FC236}">
                <a16:creationId xmlns:a16="http://schemas.microsoft.com/office/drawing/2014/main" id="{747FE65B-7727-4BB9-943A-A98819FF77E7}"/>
              </a:ext>
            </a:extLst>
          </p:cNvPr>
          <p:cNvSpPr/>
          <p:nvPr/>
        </p:nvSpPr>
        <p:spPr>
          <a:xfrm>
            <a:off x="607763" y="1536648"/>
            <a:ext cx="639919" cy="338554"/>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69B4">
                    <a:lumMod val="75000"/>
                  </a:srgbClr>
                </a:solidFill>
                <a:effectLst/>
                <a:uLnTx/>
                <a:uFillTx/>
                <a:latin typeface="Arial"/>
                <a:ea typeface="+mn-ea"/>
                <a:cs typeface="+mn-cs"/>
              </a:rPr>
              <a:t>234k</a:t>
            </a:r>
          </a:p>
        </p:txBody>
      </p:sp>
      <p:cxnSp>
        <p:nvCxnSpPr>
          <p:cNvPr id="23" name="Connector: Elbow 22">
            <a:extLst>
              <a:ext uri="{FF2B5EF4-FFF2-40B4-BE49-F238E27FC236}">
                <a16:creationId xmlns:a16="http://schemas.microsoft.com/office/drawing/2014/main" id="{26346951-8298-46C9-BCDF-A6D42A82D918}"/>
              </a:ext>
            </a:extLst>
          </p:cNvPr>
          <p:cNvCxnSpPr>
            <a:cxnSpLocks/>
          </p:cNvCxnSpPr>
          <p:nvPr/>
        </p:nvCxnSpPr>
        <p:spPr>
          <a:xfrm>
            <a:off x="1922099" y="2337714"/>
            <a:ext cx="767324" cy="751774"/>
          </a:xfrm>
          <a:prstGeom prst="bentConnector3">
            <a:avLst>
              <a:gd name="adj1" fmla="val 50000"/>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E90BE017-8884-61F6-35FE-89B4CE36B3FC}"/>
              </a:ext>
            </a:extLst>
          </p:cNvPr>
          <p:cNvCxnSpPr>
            <a:cxnSpLocks/>
            <a:endCxn id="13" idx="3"/>
          </p:cNvCxnSpPr>
          <p:nvPr/>
        </p:nvCxnSpPr>
        <p:spPr>
          <a:xfrm rot="10800000" flipV="1">
            <a:off x="1482962" y="3531739"/>
            <a:ext cx="919724" cy="709743"/>
          </a:xfrm>
          <a:prstGeom prst="bentConnector3">
            <a:avLst>
              <a:gd name="adj1" fmla="val 50000"/>
            </a:avLst>
          </a:prstGeom>
          <a:ln w="15875">
            <a:solidFill>
              <a:srgbClr val="372D8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370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ove Island 2022: Full list of confirmed contestants heading to the villa |  ITV News Wales">
            <a:extLst>
              <a:ext uri="{FF2B5EF4-FFF2-40B4-BE49-F238E27FC236}">
                <a16:creationId xmlns:a16="http://schemas.microsoft.com/office/drawing/2014/main" id="{F726FF9F-B04E-09E0-5231-D9A9389A57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04" r="5439"/>
          <a:stretch/>
        </p:blipFill>
        <p:spPr bwMode="auto">
          <a:xfrm>
            <a:off x="6806387" y="-1"/>
            <a:ext cx="5385614" cy="593407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A278FA3-1B18-4FC1-B096-D193C4E06EB1}"/>
              </a:ext>
            </a:extLst>
          </p:cNvPr>
          <p:cNvSpPr>
            <a:spLocks noGrp="1"/>
          </p:cNvSpPr>
          <p:nvPr>
            <p:ph type="title"/>
          </p:nvPr>
        </p:nvSpPr>
        <p:spPr>
          <a:xfrm>
            <a:off x="371476" y="359944"/>
            <a:ext cx="6329576" cy="1021181"/>
          </a:xfrm>
        </p:spPr>
        <p:txBody>
          <a:bodyPr>
            <a:noAutofit/>
          </a:bodyPr>
          <a:lstStyle/>
          <a:p>
            <a:r>
              <a:rPr lang="en-GB">
                <a:solidFill>
                  <a:schemeClr val="accent1"/>
                </a:solidFill>
              </a:rPr>
              <a:t>Device viewing allows flexibility in watching reality TV </a:t>
            </a:r>
            <a:br>
              <a:rPr lang="en-GB">
                <a:solidFill>
                  <a:schemeClr val="accent1"/>
                </a:solidFill>
              </a:rPr>
            </a:br>
            <a:endParaRPr lang="en-GB">
              <a:solidFill>
                <a:schemeClr val="accent1"/>
              </a:solidFill>
            </a:endParaRPr>
          </a:p>
        </p:txBody>
      </p:sp>
      <p:sp>
        <p:nvSpPr>
          <p:cNvPr id="3" name="Text Placeholder 2">
            <a:extLst>
              <a:ext uri="{FF2B5EF4-FFF2-40B4-BE49-F238E27FC236}">
                <a16:creationId xmlns:a16="http://schemas.microsoft.com/office/drawing/2014/main" id="{9FE67272-D989-4AF0-99E6-156B94E94FCF}"/>
              </a:ext>
            </a:extLst>
          </p:cNvPr>
          <p:cNvSpPr>
            <a:spLocks noGrp="1"/>
          </p:cNvSpPr>
          <p:nvPr>
            <p:ph type="body" sz="quarter" idx="15"/>
          </p:nvPr>
        </p:nvSpPr>
        <p:spPr>
          <a:xfrm>
            <a:off x="360000" y="5400000"/>
            <a:ext cx="11334817" cy="304800"/>
          </a:xfrm>
        </p:spPr>
        <p:txBody>
          <a:bodyPr/>
          <a:lstStyle/>
          <a:p>
            <a:r>
              <a:rPr lang="en-GB"/>
              <a:t>Source: Barb 2022. Individuals, Live +3min. Love Island, ITV2, 7 July 2022</a:t>
            </a:r>
          </a:p>
        </p:txBody>
      </p:sp>
      <p:graphicFrame>
        <p:nvGraphicFramePr>
          <p:cNvPr id="5" name="Content Placeholder 4">
            <a:extLst>
              <a:ext uri="{FF2B5EF4-FFF2-40B4-BE49-F238E27FC236}">
                <a16:creationId xmlns:a16="http://schemas.microsoft.com/office/drawing/2014/main" id="{B729523F-532D-4A30-81E1-728288AEB5CD}"/>
              </a:ext>
            </a:extLst>
          </p:cNvPr>
          <p:cNvGraphicFramePr>
            <a:graphicFrameLocks/>
          </p:cNvGraphicFramePr>
          <p:nvPr/>
        </p:nvGraphicFramePr>
        <p:xfrm>
          <a:off x="1689084" y="1753769"/>
          <a:ext cx="3867802" cy="2997327"/>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Straight Connector 5">
            <a:extLst>
              <a:ext uri="{FF2B5EF4-FFF2-40B4-BE49-F238E27FC236}">
                <a16:creationId xmlns:a16="http://schemas.microsoft.com/office/drawing/2014/main" id="{27603442-6A63-4C29-A388-FDF3696F3BCE}"/>
              </a:ext>
            </a:extLst>
          </p:cNvPr>
          <p:cNvCxnSpPr>
            <a:cxnSpLocks/>
          </p:cNvCxnSpPr>
          <p:nvPr/>
        </p:nvCxnSpPr>
        <p:spPr>
          <a:xfrm>
            <a:off x="2386285" y="2117976"/>
            <a:ext cx="621559"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78D31995-D731-431B-B8B1-70D9A9D64437}"/>
              </a:ext>
            </a:extLst>
          </p:cNvPr>
          <p:cNvSpPr/>
          <p:nvPr/>
        </p:nvSpPr>
        <p:spPr>
          <a:xfrm>
            <a:off x="1234697" y="2033490"/>
            <a:ext cx="1513346" cy="523220"/>
          </a:xfrm>
          <a:prstGeom prst="rect">
            <a:avLst/>
          </a:prstGeom>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808080"/>
                </a:solidFill>
                <a:effectLst/>
                <a:uLnTx/>
                <a:uFillTx/>
                <a:latin typeface="Arial"/>
                <a:ea typeface="+mn-ea"/>
                <a:cs typeface="+mn-cs"/>
              </a:rPr>
              <a:t>Live TV set </a:t>
            </a:r>
            <a:r>
              <a:rPr kumimoji="0" lang="en-GB" sz="1400" b="0" i="0" u="none" strike="noStrike" kern="1200" cap="none" spc="0" normalizeH="0" baseline="0" noProof="0">
                <a:ln>
                  <a:noFill/>
                </a:ln>
                <a:solidFill>
                  <a:srgbClr val="808080"/>
                </a:solidFill>
                <a:effectLst/>
                <a:uLnTx/>
                <a:uFillTx/>
                <a:latin typeface="Arial"/>
                <a:ea typeface="+mn-ea"/>
                <a:cs typeface="+mn-cs"/>
              </a:rPr>
              <a:t>viewing</a:t>
            </a:r>
          </a:p>
        </p:txBody>
      </p:sp>
      <p:sp>
        <p:nvSpPr>
          <p:cNvPr id="8" name="Rectangle 7">
            <a:extLst>
              <a:ext uri="{FF2B5EF4-FFF2-40B4-BE49-F238E27FC236}">
                <a16:creationId xmlns:a16="http://schemas.microsoft.com/office/drawing/2014/main" id="{F308B667-C159-427E-90E7-BA85BAD5F437}"/>
              </a:ext>
            </a:extLst>
          </p:cNvPr>
          <p:cNvSpPr/>
          <p:nvPr/>
        </p:nvSpPr>
        <p:spPr>
          <a:xfrm>
            <a:off x="1187337" y="1778234"/>
            <a:ext cx="1305165" cy="338554"/>
          </a:xfrm>
          <a:prstGeom prst="rect">
            <a:avLst/>
          </a:prstGeom>
        </p:spPr>
        <p:txBody>
          <a:bodyPr wrap="none">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69B4"/>
                </a:solidFill>
                <a:effectLst/>
                <a:uLnTx/>
                <a:uFillTx/>
                <a:latin typeface="Arial"/>
                <a:ea typeface="+mn-ea"/>
                <a:cs typeface="+mn-cs"/>
              </a:rPr>
              <a:t>2.07 million</a:t>
            </a:r>
          </a:p>
        </p:txBody>
      </p:sp>
      <p:sp>
        <p:nvSpPr>
          <p:cNvPr id="10" name="Rectangle 9">
            <a:extLst>
              <a:ext uri="{FF2B5EF4-FFF2-40B4-BE49-F238E27FC236}">
                <a16:creationId xmlns:a16="http://schemas.microsoft.com/office/drawing/2014/main" id="{765A8221-83E3-4CE9-9393-9182B89EFF8F}"/>
              </a:ext>
            </a:extLst>
          </p:cNvPr>
          <p:cNvSpPr/>
          <p:nvPr/>
        </p:nvSpPr>
        <p:spPr>
          <a:xfrm>
            <a:off x="423151" y="4070424"/>
            <a:ext cx="1513346" cy="738664"/>
          </a:xfrm>
          <a:prstGeom prst="rect">
            <a:avLst/>
          </a:prstGeom>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808080"/>
                </a:solidFill>
                <a:effectLst/>
                <a:uLnTx/>
                <a:uFillTx/>
                <a:latin typeface="Arial"/>
                <a:ea typeface="+mn-ea"/>
                <a:cs typeface="+mn-cs"/>
              </a:rPr>
              <a:t>Device viewing</a:t>
            </a:r>
            <a:endParaRPr kumimoji="0" lang="en-GB" sz="1400" b="0" i="0" u="none" strike="noStrike" kern="1200" cap="none" spc="0" normalizeH="0" baseline="0" noProof="0">
              <a:ln>
                <a:noFill/>
              </a:ln>
              <a:solidFill>
                <a:srgbClr val="808080"/>
              </a:solidFill>
              <a:effectLst/>
              <a:uLnTx/>
              <a:uFillTx/>
              <a:latin typeface="Arial"/>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808080"/>
                </a:solidFill>
                <a:effectLst/>
                <a:uLnTx/>
                <a:uFillTx/>
                <a:latin typeface="Arial"/>
                <a:ea typeface="+mn-ea"/>
                <a:cs typeface="+mn-cs"/>
              </a:rPr>
              <a:t>live, and time-shifted</a:t>
            </a:r>
          </a:p>
        </p:txBody>
      </p:sp>
      <p:sp>
        <p:nvSpPr>
          <p:cNvPr id="11" name="Rectangle 10">
            <a:extLst>
              <a:ext uri="{FF2B5EF4-FFF2-40B4-BE49-F238E27FC236}">
                <a16:creationId xmlns:a16="http://schemas.microsoft.com/office/drawing/2014/main" id="{ED1A03C3-B537-4484-BB0E-475D225F9AC0}"/>
              </a:ext>
            </a:extLst>
          </p:cNvPr>
          <p:cNvSpPr/>
          <p:nvPr/>
        </p:nvSpPr>
        <p:spPr>
          <a:xfrm>
            <a:off x="407042" y="3810344"/>
            <a:ext cx="1305165" cy="338554"/>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EB7305"/>
                </a:solidFill>
                <a:effectLst/>
                <a:uLnTx/>
                <a:uFillTx/>
                <a:latin typeface="Arial"/>
                <a:ea typeface="+mn-ea"/>
                <a:cs typeface="+mn-cs"/>
              </a:rPr>
              <a:t>1.31 million</a:t>
            </a:r>
          </a:p>
        </p:txBody>
      </p:sp>
      <p:sp>
        <p:nvSpPr>
          <p:cNvPr id="12" name="Rectangle 11">
            <a:extLst>
              <a:ext uri="{FF2B5EF4-FFF2-40B4-BE49-F238E27FC236}">
                <a16:creationId xmlns:a16="http://schemas.microsoft.com/office/drawing/2014/main" id="{3AAD9E25-9A51-49A0-962F-BF960C3E24F2}"/>
              </a:ext>
            </a:extLst>
          </p:cNvPr>
          <p:cNvSpPr/>
          <p:nvPr/>
        </p:nvSpPr>
        <p:spPr>
          <a:xfrm>
            <a:off x="5073049" y="4021485"/>
            <a:ext cx="1408142" cy="954107"/>
          </a:xfrm>
          <a:prstGeom prst="rect">
            <a:avLst/>
          </a:prstGeom>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808080"/>
                </a:solidFill>
                <a:effectLst/>
                <a:uLnTx/>
                <a:uFillTx/>
                <a:latin typeface="Arial"/>
                <a:ea typeface="+mn-ea"/>
                <a:cs typeface="+mn-cs"/>
              </a:rPr>
              <a:t>Time-shifted TV set </a:t>
            </a:r>
            <a:r>
              <a:rPr kumimoji="0" lang="en-GB" sz="1400" b="0" i="0" u="none" strike="noStrike" kern="1200" cap="none" spc="0" normalizeH="0" baseline="0" noProof="0">
                <a:ln>
                  <a:noFill/>
                </a:ln>
                <a:solidFill>
                  <a:srgbClr val="808080"/>
                </a:solidFill>
                <a:effectLst/>
                <a:uLnTx/>
                <a:uFillTx/>
                <a:latin typeface="Arial"/>
                <a:ea typeface="+mn-ea"/>
                <a:cs typeface="+mn-cs"/>
              </a:rPr>
              <a:t>viewing within 28 days of broadcast</a:t>
            </a:r>
          </a:p>
        </p:txBody>
      </p:sp>
      <p:sp>
        <p:nvSpPr>
          <p:cNvPr id="13" name="Rectangle 12">
            <a:extLst>
              <a:ext uri="{FF2B5EF4-FFF2-40B4-BE49-F238E27FC236}">
                <a16:creationId xmlns:a16="http://schemas.microsoft.com/office/drawing/2014/main" id="{A5C91A1A-9A7A-43A7-AE4A-EDAC051AFA0F}"/>
              </a:ext>
            </a:extLst>
          </p:cNvPr>
          <p:cNvSpPr/>
          <p:nvPr/>
        </p:nvSpPr>
        <p:spPr>
          <a:xfrm>
            <a:off x="5094279" y="3745894"/>
            <a:ext cx="1305165" cy="338554"/>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372D87"/>
                </a:solidFill>
                <a:effectLst/>
                <a:uLnTx/>
                <a:uFillTx/>
                <a:latin typeface="Arial"/>
                <a:ea typeface="+mn-ea"/>
                <a:cs typeface="+mn-cs"/>
              </a:rPr>
              <a:t>2.14 million</a:t>
            </a:r>
          </a:p>
        </p:txBody>
      </p:sp>
      <p:cxnSp>
        <p:nvCxnSpPr>
          <p:cNvPr id="14" name="Straight Connector 13">
            <a:extLst>
              <a:ext uri="{FF2B5EF4-FFF2-40B4-BE49-F238E27FC236}">
                <a16:creationId xmlns:a16="http://schemas.microsoft.com/office/drawing/2014/main" id="{CF42FA4A-3E4E-4CD0-89E3-471089DC21F4}"/>
              </a:ext>
            </a:extLst>
          </p:cNvPr>
          <p:cNvCxnSpPr>
            <a:cxnSpLocks/>
          </p:cNvCxnSpPr>
          <p:nvPr/>
        </p:nvCxnSpPr>
        <p:spPr>
          <a:xfrm>
            <a:off x="4834085" y="3644193"/>
            <a:ext cx="1020320" cy="2"/>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9091B24-0B46-43E2-BF0F-0F90D783C1FC}"/>
              </a:ext>
            </a:extLst>
          </p:cNvPr>
          <p:cNvSpPr/>
          <p:nvPr/>
        </p:nvSpPr>
        <p:spPr>
          <a:xfrm>
            <a:off x="2907116" y="2903036"/>
            <a:ext cx="1431738" cy="923330"/>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808080"/>
                </a:solidFill>
                <a:effectLst/>
                <a:uLnTx/>
                <a:uFillTx/>
                <a:latin typeface="Arial"/>
                <a:ea typeface="+mn-ea"/>
                <a:cs typeface="+mn-cs"/>
              </a:rPr>
              <a:t>5.52 </a:t>
            </a:r>
            <a:r>
              <a:rPr kumimoji="0" lang="en-GB" sz="1800" b="0" i="0" u="none" strike="noStrike" kern="1200" cap="none" spc="0" normalizeH="0" baseline="0" noProof="0">
                <a:ln>
                  <a:noFill/>
                </a:ln>
                <a:solidFill>
                  <a:srgbClr val="808080"/>
                </a:solidFill>
                <a:effectLst/>
                <a:uLnTx/>
                <a:uFillTx/>
                <a:latin typeface="Arial"/>
                <a:ea typeface="+mn-ea"/>
                <a:cs typeface="+mn-cs"/>
              </a:rPr>
              <a:t>million total viewers</a:t>
            </a:r>
          </a:p>
        </p:txBody>
      </p:sp>
      <p:cxnSp>
        <p:nvCxnSpPr>
          <p:cNvPr id="18" name="Straight Connector 17">
            <a:extLst>
              <a:ext uri="{FF2B5EF4-FFF2-40B4-BE49-F238E27FC236}">
                <a16:creationId xmlns:a16="http://schemas.microsoft.com/office/drawing/2014/main" id="{4B12B389-B5CC-451D-A53C-1DBF1EBB48F2}"/>
              </a:ext>
            </a:extLst>
          </p:cNvPr>
          <p:cNvCxnSpPr>
            <a:cxnSpLocks/>
          </p:cNvCxnSpPr>
          <p:nvPr/>
        </p:nvCxnSpPr>
        <p:spPr>
          <a:xfrm>
            <a:off x="1676744" y="4000499"/>
            <a:ext cx="1020320" cy="2"/>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4547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C51340-18B9-4548-80F1-621B62B653AC}"/>
              </a:ext>
            </a:extLst>
          </p:cNvPr>
          <p:cNvSpPr/>
          <p:nvPr/>
        </p:nvSpPr>
        <p:spPr>
          <a:xfrm>
            <a:off x="428591" y="1517130"/>
            <a:ext cx="11283983" cy="307777"/>
          </a:xfrm>
          <a:prstGeom prst="rect">
            <a:avLst/>
          </a:prstGeom>
          <a:solidFill>
            <a:schemeClr val="bg1">
              <a:lumMod val="85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aphicFrame>
        <p:nvGraphicFramePr>
          <p:cNvPr id="4" name="Chart 3">
            <a:extLst>
              <a:ext uri="{FF2B5EF4-FFF2-40B4-BE49-F238E27FC236}">
                <a16:creationId xmlns:a16="http://schemas.microsoft.com/office/drawing/2014/main" id="{3CC54967-6E82-4F41-81FD-EE68E297C82F}"/>
              </a:ext>
            </a:extLst>
          </p:cNvPr>
          <p:cNvGraphicFramePr/>
          <p:nvPr/>
        </p:nvGraphicFramePr>
        <p:xfrm>
          <a:off x="428591" y="1240077"/>
          <a:ext cx="11334817" cy="4389057"/>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a:extLst>
              <a:ext uri="{FF2B5EF4-FFF2-40B4-BE49-F238E27FC236}">
                <a16:creationId xmlns:a16="http://schemas.microsoft.com/office/drawing/2014/main" id="{56BF15D6-8F8B-46A1-BA89-30B8C49841C3}"/>
              </a:ext>
            </a:extLst>
          </p:cNvPr>
          <p:cNvSpPr>
            <a:spLocks noGrp="1"/>
          </p:cNvSpPr>
          <p:nvPr>
            <p:ph type="title"/>
          </p:nvPr>
        </p:nvSpPr>
        <p:spPr/>
        <p:txBody>
          <a:bodyPr/>
          <a:lstStyle/>
          <a:p>
            <a:r>
              <a:rPr lang="en-GB"/>
              <a:t>Top 5 commercial programmes with largest proportion of device viewing</a:t>
            </a:r>
            <a:endParaRPr lang="en-GB">
              <a:solidFill>
                <a:schemeClr val="accent1"/>
              </a:solidFill>
            </a:endParaRPr>
          </a:p>
        </p:txBody>
      </p:sp>
      <p:sp>
        <p:nvSpPr>
          <p:cNvPr id="7" name="Text Placeholder 6">
            <a:extLst>
              <a:ext uri="{FF2B5EF4-FFF2-40B4-BE49-F238E27FC236}">
                <a16:creationId xmlns:a16="http://schemas.microsoft.com/office/drawing/2014/main" id="{A35191CA-0C7C-4D7A-8219-2169D3C5AC9A}"/>
              </a:ext>
            </a:extLst>
          </p:cNvPr>
          <p:cNvSpPr>
            <a:spLocks noGrp="1"/>
          </p:cNvSpPr>
          <p:nvPr>
            <p:ph type="body" sz="quarter" idx="15"/>
          </p:nvPr>
        </p:nvSpPr>
        <p:spPr>
          <a:xfrm>
            <a:off x="360000" y="5400000"/>
            <a:ext cx="11334817" cy="505749"/>
          </a:xfrm>
        </p:spPr>
        <p:txBody>
          <a:bodyPr/>
          <a:lstStyle/>
          <a:p>
            <a:r>
              <a:rPr lang="en-GB"/>
              <a:t>Source: Barb, 2022, individuals. Average audience figures, TV and Online Pre-broadcast and 1-28 days, TV set and devices viewing. Based on programmes with 1 million+ total TV viewers</a:t>
            </a:r>
          </a:p>
        </p:txBody>
      </p:sp>
      <p:sp>
        <p:nvSpPr>
          <p:cNvPr id="14" name="TextBox 1">
            <a:extLst>
              <a:ext uri="{FF2B5EF4-FFF2-40B4-BE49-F238E27FC236}">
                <a16:creationId xmlns:a16="http://schemas.microsoft.com/office/drawing/2014/main" id="{FF1052AC-0246-42FD-8877-382B5FB2F00B}"/>
              </a:ext>
            </a:extLst>
          </p:cNvPr>
          <p:cNvSpPr txBox="1"/>
          <p:nvPr/>
        </p:nvSpPr>
        <p:spPr>
          <a:xfrm>
            <a:off x="1860942" y="1551866"/>
            <a:ext cx="866909"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prstClr val="black"/>
                </a:solidFill>
                <a:latin typeface="Arial"/>
              </a:rPr>
              <a:t>4.55</a:t>
            </a:r>
            <a:r>
              <a:rPr kumimoji="0" lang="en-GB" sz="1200" b="1" i="0" u="none" strike="noStrike" kern="1200" cap="none" spc="0" normalizeH="0" baseline="0" noProof="0">
                <a:ln>
                  <a:noFill/>
                </a:ln>
                <a:solidFill>
                  <a:prstClr val="black"/>
                </a:solidFill>
                <a:effectLst/>
                <a:uLnTx/>
                <a:uFillTx/>
                <a:latin typeface="Arial"/>
                <a:ea typeface="+mn-ea"/>
                <a:cs typeface="+mn-cs"/>
              </a:rPr>
              <a:t>m</a:t>
            </a:r>
          </a:p>
        </p:txBody>
      </p:sp>
      <p:sp>
        <p:nvSpPr>
          <p:cNvPr id="15" name="TextBox 1">
            <a:extLst>
              <a:ext uri="{FF2B5EF4-FFF2-40B4-BE49-F238E27FC236}">
                <a16:creationId xmlns:a16="http://schemas.microsoft.com/office/drawing/2014/main" id="{D95F3DC6-74AA-45E4-ADAF-D0A3304B7B30}"/>
              </a:ext>
            </a:extLst>
          </p:cNvPr>
          <p:cNvSpPr txBox="1"/>
          <p:nvPr/>
        </p:nvSpPr>
        <p:spPr>
          <a:xfrm>
            <a:off x="5927771" y="1551217"/>
            <a:ext cx="1002724"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prstClr val="black"/>
                </a:solidFill>
                <a:latin typeface="Arial"/>
              </a:rPr>
              <a:t>2.15m</a:t>
            </a:r>
          </a:p>
        </p:txBody>
      </p:sp>
      <p:sp>
        <p:nvSpPr>
          <p:cNvPr id="16" name="TextBox 1">
            <a:extLst>
              <a:ext uri="{FF2B5EF4-FFF2-40B4-BE49-F238E27FC236}">
                <a16:creationId xmlns:a16="http://schemas.microsoft.com/office/drawing/2014/main" id="{F0024A00-DAA1-4621-9A92-C5861C72F1EE}"/>
              </a:ext>
            </a:extLst>
          </p:cNvPr>
          <p:cNvSpPr txBox="1"/>
          <p:nvPr/>
        </p:nvSpPr>
        <p:spPr>
          <a:xfrm>
            <a:off x="8087305" y="1537393"/>
            <a:ext cx="866908"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prstClr val="black"/>
                </a:solidFill>
                <a:latin typeface="Arial"/>
              </a:rPr>
              <a:t>1.57m</a:t>
            </a:r>
          </a:p>
        </p:txBody>
      </p:sp>
      <p:sp>
        <p:nvSpPr>
          <p:cNvPr id="17" name="TextBox 1">
            <a:extLst>
              <a:ext uri="{FF2B5EF4-FFF2-40B4-BE49-F238E27FC236}">
                <a16:creationId xmlns:a16="http://schemas.microsoft.com/office/drawing/2014/main" id="{0B45C1A7-13A8-48FB-91C7-ACEB52545E93}"/>
              </a:ext>
            </a:extLst>
          </p:cNvPr>
          <p:cNvSpPr txBox="1"/>
          <p:nvPr/>
        </p:nvSpPr>
        <p:spPr>
          <a:xfrm>
            <a:off x="10162759" y="1551217"/>
            <a:ext cx="866908"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prstClr val="black"/>
                </a:solidFill>
                <a:latin typeface="Arial"/>
              </a:rPr>
              <a:t>1.46m</a:t>
            </a:r>
          </a:p>
        </p:txBody>
      </p:sp>
      <p:sp>
        <p:nvSpPr>
          <p:cNvPr id="2" name="TextBox 1">
            <a:extLst>
              <a:ext uri="{FF2B5EF4-FFF2-40B4-BE49-F238E27FC236}">
                <a16:creationId xmlns:a16="http://schemas.microsoft.com/office/drawing/2014/main" id="{7A41C181-7330-4155-B9D1-5D4E9F0AFF10}"/>
              </a:ext>
            </a:extLst>
          </p:cNvPr>
          <p:cNvSpPr txBox="1"/>
          <p:nvPr/>
        </p:nvSpPr>
        <p:spPr>
          <a:xfrm>
            <a:off x="150312" y="1517130"/>
            <a:ext cx="1644493"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a:ea typeface="+mn-ea"/>
                <a:cs typeface="+mn-cs"/>
              </a:rPr>
              <a:t>Total audience</a:t>
            </a:r>
          </a:p>
        </p:txBody>
      </p:sp>
    </p:spTree>
    <p:extLst>
      <p:ext uri="{BB962C8B-B14F-4D97-AF65-F5344CB8AC3E}">
        <p14:creationId xmlns:p14="http://schemas.microsoft.com/office/powerpoint/2010/main" val="572722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PASSING_SCORE" val="0.000000"/>
  <p:tag name="ISPRING_ULTRA_SCORM_COURSE_ID" val="2AD21BF8-83C2-4308-AE30-3E619599114F"/>
  <p:tag name="ISPRINGONLINEFOLDERID" val="0"/>
  <p:tag name="ISPRINGONLINEFOLDERPATH" val="Content List"/>
  <p:tag name="ISPRINGCLOUDFOLDERID" val="24"/>
  <p:tag name="ISPRING_PLAYERS_CUSTOMIZATION" val="UEsDBBQAAgAIAHV8+Ui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CZ8AUmzuqfRhAQAAFARAAAdAAAAdW5pdmVyc2FsL2NvbW1vbl9tZXNzYWdlcy5sbmetWG1v2zYQ/l6g/4EQUGADtrQd0KIYEgW0xNhCZMmV6DjZMAiMxNhEKDHVi9vs037Nfth+yY6U7dhNC0lJAdswad1zx3t57ujj0y+5RGteVkIVJ9bbozcW4kWqMlEsT6w5Pfv1g4WqmhUZk6rgJ1ahLHRqv3xxLFmxbNiSw/eXLxA6znlVwbKy9ephjUR2Ys1GiRNOZzi4SvxwHCYjb2zZjsrvWHGPfLVUP/32/sOXt+/e/3z8eiPXByaeYt8/BEIG6d2bHkABjUI/ATTiJwG5pJatP4fJhXPqewGx7M2XYdKziFxYtv7slJtHEQloEvueSxIvToKQGl/4hBLXsq9Ug1ZszVGt0Frwz6hecYhjLUqOKiky80OqYKNoeJcyN5xiL0giEtPIc6gXBpYdq7K8/8XAsqZeqRLUVSgTFbuWPDM6IWPM73clr0A1qyGjELzqlYAnVc5EcdSpOsILLxgnNAz9OCGBu92xbFJkyC2ZVjMQJcIxiQCgZBUvnyCbmCwz4ghLOQxh4o0nPrypNmEilisJ73qoHTMCMZjxoksKcoREkF1xvAgjVzsNVCGG7lhVfVZldpAf+4HqAvYCJ4QUdOgeONUYW2CIsQDeKEue1l1gUxLHeEySUXgJiQx1Fw6RCM+h3M6HSFyRGEqExF0yAb7wxlgnvC6xbf5v6ytlOp3lPWJpCnLafWuhmgp2tEuhCkylVcO0xOTjHKLmYf8bVdwCgmNNvJZizcGEMuvOHuAUh7g6fz7OvT+SM+z5xE0godxwkVBDdloZA3ooVI2YlEofAPSybM2KlKNrnrIGEv4eHstEZh7TwTaWfGrE34jVG2p5tWGlwCWXr44GmnZAZI8tzJsKzKtrnt/VXar3zH+KFTqxv2tCn6M/TX/skABHXvjdIOXsvg1Sn8hUIm9kS73Pjs/OsqEx6jTimZ7qH60fbUncEuzIA9YaCdVfgkBL1U0EuqDsL+UFZ6Bo1vI0ELlX3AzQGYQbgEChp2JcgKsOTLgAFw6QX5BR7FEYkBb8uhJ15+xhqrEN0LdDm8KwJ3nNH4rxmt8o4DHJ2bodQaAVmUh3BnRvwjnoF9SjPpgcAOCyTR6AlCIH+7MemPMp2XqgpfmDkyxUIzNTvFLcGqoH3zY5fzw73ZQqN7uSVdvkbTvN6XOsaA8XtUpnA2aAXf31js9e+T09SjHBkTNJHBw4RE/7ulZlTyEoAe0Kn8aJj0daHGohZ3W6grZ6o5oi6wnUDuwuOcMAtjlzzFmZrv7759+eGF9Z0u6ize7vg0CgsDULkh3Yn4GqefVXFwjFo0M5s+gjtbngbOV63neoB1n4Qy4SrG0tucph66hbLyT5JmiYUuxMplAHsUl71ZRp95S2jzDF0TlwmRnFLXvKylsgQqqUHIRiXG3ZF3qwM9EaIvxw0YS7unbSEOHnNRR9bOrNEuy65toNJShFett2zgwuF+nm/i3h/t0XzJngANj2KzyeiXooYETI7lrth9g1l0VfMf0PRo/aNA1uy2VAF+36gSzWj/vdblWZ/z6OX+/9FfI/UEsDBBQAAgAIACZ8AUlHS1cD/AMAABcRAAAnAAAAdW5pdmVyc2FsL2ZsYXNoX3B1Ymxpc2hpbmdfc2V0dGluZ3MueG1s1VjvctpGEP/OU9yok49BdmrXDgN4PLYYM8FAkdwm0+l4Dt2Crj7dqboThHzq0/TB+iTd02EMASciKZ1kGA/otPvbv79dyc2L96kgM8g1V7LlHdePPAIyVozLacu7izovzz2iDZWMCiWh5UnlkYt2rZkVY8F1EoIxKKoJwkjdyEzLS4zJGr4/n8/rXGe5vatEYRBf12OV+lkOGqSB3M8EXeCXWWSgvSVCBQD8S5VcqrVrNUKaDulWsUIA4Qw9l9wGRUVHUJ14vhMb0/hhmqtCsislVE7y6bjl/XB+aT+PMg7qmqcgbU50Gw/tsWlQxrj1goqQfwCSAJ8m6O7ZiUfmnJmk5b06sSgo7W+jlNgudGpRrhTmQJolfAqGMmqou3T2DLw3+vHAHbGFpCmPI7xDbPwt7zq6D3vd6+C+P4iC8P4muu05H/ZQioK30R5KUTfqBfvIV4W/eTcMRr1u/819NBj0ou7wSQszupGQpr+ZsSZmVhV5DKuENU1SpGNJucAe/SiNGgx2uaD5FCLV4VjECRUaPPJHBtOfCyq4WSAZjpAMDwDZpc4gNiNbtpZn8gK8JzgHiI5hLVctcfp61RJn5xuh+876U1g7vWxSY2icYPPgWela018/ehSbKLkRmr0mYyXYKiBIx8D6NIU1SoQPXHZQ8tgjEyyCwFAHGUgSUok05AbDj1cAuhhrw01Jv85S+jLnVBDEwzkB5DbcSkec0FxvZH2Vedv8cfu3vjKgf3fpcEfPif6qCsHIQhVE8AcgRhEsdZHirwTIOqHIJFdpeYqUN0QLjs7NOMyBXVQx9A5NpAVq4nzJBBhn4c+CfyBjmKgccYHOcBrhOdcOv74XcEa1fgKljz6+cDTp9q+Dty9sgJTNqIz3BMf+gDQzh8CnGLtUaEIIhdlcg8DMxLTQUNaHcVaKVQmz/uUV0TwthKv4f12XNegDVucwVujC1ahKYT7rQWWzCZ2VnLQ8K6GRjRxL4jDxRoyDhssCqgLGVBIlxYLQGIe5tgyfcVVoPHFcdtD6ixx0qoTL0tUpzkM0ljPIq6AdHb/68eT0p7Pz1426/89ff7/8pNJywQ0Ftdbchrt6doNW0/poj35G6RPbdEu3o/LUtijbMrr7CWG5ybbnfNO3O2j3Sio357e6kcLgcnR1Q0ZBeNeLwkaVhugrZJ2JE+yoiX2mrKIzuIuwJEEV0eEo+KWSG1ibSmwIwkpwg0pxvKkiNXKberi2pSu5gON86sYTDnTBU46d+V1Q9Dm2fD27/xeGfvVDo6P4gRgKNI8TrOrBOuG7mIKHTPG3lDV3tXrd23i/a/o736TtnZRLnmIu7aZfvX63T0+O8I1x561aDdE2/5nRrv0LUEsDBBQAAgAIACZ8AUllFrXe5AIAAI8KAAAhAAAAdW5pdmVyc2FsL2ZsYXNoX3NraW5fc2V0dGluZ3MueG1slVbBbuIwEL3vV0TpvenSbstKAQkolSp1u9UW9e4kQ2Lh2JHtQPn7tWOnsYFAGgspnnnPMx4/T4jFBtPpjyCI05pzoHIFZUWQhICiEibhK+yCVYHpJmGfAX6vOKZ58EbQHngYGR4jjL+DlMojtKW1BTibhEktJaPXKaNSLX5NGS8RCadXN80TRw3yEottVbTp1VPzXOCsUQpdmOEUG+PXgx59hJSVFaL7F5az6wSlm5yzmmYX4xT7CjhRRdQb//2wWPYGIFjIZwmll9NyrMcwSsVBCNAp3S/1uMgiKAHSRjp/KgecLtT53R/Qtlhg2dBmP/Xoo1UoB7/I45ke/XiqVvcIN8vR6Pb+PEHCp1TQ25EevdBG8N9anFV19R2NVJzluqA+Z36/mPWr5YtDGMrU9VOE0fzuaXx3kaA3pAMpxuNYjz6GLc/dox4OyL669z7W15Uz8qbretAQ9KEnBKaS1xBH7cz4RMF2f2up7kfrdy0dRnedN1QLmK4RERbWGTvgP9hhmrkoa+kgH4zUJSxMwi7Sd3SExWLeNAsnwy+TkyKH7RHOMXbIV1XXI6Rj7JDvBGfwl5K99TjJHroMqT3kObLHeb7+ygsUqWlmve2s9epIL/rqCidVa2gxJctgKnQ6K1yCPrg4amwmpegop5iiLc6RxIz+0bhk32xGxNGBw2rttLJiiSWBU4JrclRt2i1XM/f1aL2+IM1noducmQdSdfFJyIwuw8ByJmGzhvkYHsMpkyCGgpGUKC1K9ckbTNFNWOGBP9M1G0oqEd8AXzFGeuPEkVOFODpd59gW49QB0LpMgC/VuWFohePbDK7AeUHUT35g2EHmE3qchikLtRxF+EuXjsGKABBPi1a1ZmI8ZU0kJrAFYr2Oodlw385ioVTaJ7iZfIG1dCVnLYM0aXtFd5xen/McJwgfKi/mdx3XMUD2EiWi2Zl389s+7OTitea2n2mduyBjsFryllb+4xoqo/4j+h9QSwMEFAACAAgAJnwBSalgkB/oAwAAqBAAACYAAAB1bml2ZXJzYWwvaHRtbF9wdWJsaXNoaW5nX3NldHRpbmdzLnhtbNVY727aSBD/zlOsfOrH4rSXXlJkiKLEKKgEOOzctaqqaPEOeC/rXde7htJP9zR9sD7Jjb2EQCCpacvlTigCj2d+8/e3Y8c7+ZQIMoVMcyWbzov6gUNARopxOWk6V2H7+bFDtKGSUaEkNB2pHHLSqnlpPhJcxwEYg6qaIIzUjdQ0ndiYtOG6s9msznWaFXeVyA3i63qkEjfNQIM0kLmpoHP8MvMUtLNAqACAf4mSC7NWrUaIZ5EuFcsFEM4wcsmLpKi4MIlwXKs1otHNJFO5ZGdKqIxkk1HT+eX4tPjc6likc56ALEqiWygsxKZBGeNFEFQE/DOQGPgkxmiPDh0y48zETeflYYGC2u4mSoltM6cFypnCEkizgE/AUEYNtZfWn4FPRt8KrIjNJU14FOIdUqTfdM7D66DbOfeve/3QD64vwsuujWEHo9B/G+5gFHbCrr+LflX4i3cDf9jt9N5ch/1+N+wM7qywomsF8dz1inlYWZVnESwL5pk4T0aScoEjeq+MGgwOuaDZBELV5tjEMRUaHPJXCpPfcyq4mSMXDpALNwDpqU4hMsOibU3HZDk4d3AWEAPDXi5H4tXr5UgcHa+l7lrvd2ltjdKjxtAoxuFBWRma566KbtXGSq6lVlyTkRJsmRAkI2A9mmCBB23pkDFWXWBu/RQkCahE2nGD+UZLC52PtOGmpFt7oX2acSoIUgrPBSCXwUb+UUwzvVbmZamLaY9a73vKgP5g87eih1T/VLlgZK5yIvgNEKMI9jZP8FcMZJVBZJyppJQKqg3RgmNwUw4zYCdVHL1DF0mOlniepAKM9fAx55/JCMYqQ1ygUzx9UM61xa/vBJxSre9A6W2MzywvOr1z/+2zIkHKplRGO4LjQECSmn3gU8xdKnQhhMJqrkBgZSKaayj7wzgr1aqkWf/+jmie5MJ2/Gf3ZQV6j93Zjxc6tz2q0phvRlDZbUynJScLnpXQyEaOLbGYeCPCM4jLHKoCRlQSJcWc0AhPb10wfMpVrlFiuWyh9XcFaE0Jl2WoE3wkQGcZg6wK2sGLl78evvrt6Ph1o+5+/fvL80eNFhttIGjhza60swdXZjWre4vzG0aPrM8N27bKkmJE2YbT7Y8Ei9W1ec57brF0tu+gclXeW0Gjp9tBgX86PLsgQz+46oZBo8oI9BTyzEQxztC4eGysYtO/CrEJfhXVwdD/o1IY2I1K8+8HleD6lfJ4U0VraHfzYGUvVwoBD/CJPZDwCBc84TiL/wtSPsSPH+fzv8LJrc+F/FFSWhrviZNAsyjGPu6t90930j1dVf9LhbJXy9e2tfc0z936RlxD+fp/F1q1fwBQSwMEFAACAAgAJnwBSTJio4uQAQAAAwYAAB8AAAB1bml2ZXJzYWwvaHRtbF9za2luX3NldHRpbmdzLmpzjZTLbsIwEEX3fEWUbivUBgppdzyCVIlFpXZXdeGEIUQ4tmU7KSni34sTHrbjtHg28dXJHc9Ynn3POy4/8b0Xb19/1/s3c19roDTJC7g3ddyh50r3Bc5W8JHlgDMCvoWU518v8uFKuIx9UpvG1buyFZqfTx00U9oaYaGL3AEKF1g6wG8XuHOAPxewp9XV1KQ1Oi6kpKSfUCKByD6hPEc149891Esv0YJpCbxBF/VyoGuUgGH6N3l1fBqr0LmE5gyRaklT2o9Rsk05Lciqy3VTMeDHK9+eankezyLDDmdCvkrI7cRRqKKbZByEgFPeUaTCCWMUA9Z82920UMO4XZBFl5nI5JmePKrQaYZSaHUpnKgwMXL0srmHKAgGozYnYScbYhCoMAiMKuC3WFFWsBsukHGaqo600OloNjGv8oJiilYZSRsumA4X4dDJqcMq2wachyp08FrocK7CN54QtZ7QxvH68q7R4Xr3liaNoXTOKqysS9cgwC6RuETqElnnFGoPEmkPErX/9L7+O41t1zv8AlBLAwQUAAIACACiam5KCn/buLAPAAA6JwAAFwAAAHVuaXZlcnNhbC91bml2ZXJzYWwucG5n7Zr9X9Ln+sDx6LKt0nVas2ZEO+2s7bulllMTA2c1rW1KZWaKSs0J+YDPqKBgD3OesxT3/VY6HxAXS3wIzZGgKOh60C0QKwQyFJakKAikPCUIHKjte77nX/i++AEurut1vz9c931d9+e+rtfr/ufRmKgNb7zzBgAA2HDk8KHjAIBHIQDgXrN2jcPSYaudcQi3guNRBwBd/G0LDsUDFREdAQD01KxbPfOaQ38993BCAQDgdcf5cRvNafsaAHh//MihiBMlKepp2aXFYvzoUgGl9mR19O5rwdXRNHTD3diCE29uhK+rGKk9WL5j2zdzj9wPoL94sO7Dd3883BN99UD59aPrIrPaf/+sZeKAb4/PhY3v+bgd9H/rEG6rHvTDsnTR8mIyBxo2EGiRL2Yal771RBXPhQVarPymUB1eUzyXlLBBN6Xzv5ENXX6s/NE3xDRobC52d7ia61tIbj8ZO4ZsgkcoNtWE72EHOKwAJqK3sZndopuoa272W+swDN87tgHlP19mKpWR/QAvDbG7FZ+zvTOL3neqPrDepo9MQ1qz/kun6tecERqPRDl/5ua9DnbKMx5Ax/e5gAteDvHplghPh9hR1eJ04s3IB24OsXbnvHPgNxsLneL2WhfmwlyYC3NhLsyFuTAX5sJcmAtzYS7MhbkwF+bCXJgLc2Eu7P8blrW5UMMynxdSoZZnykyEfU45ILPY7mcF945lSITBN9ChkhHHuABNOTXaypvNsS1c8lVbRD9j6jllyolxQq3F6utJssiK8YYZb0KfXV5/OQbNfdJKR28AAIZnDVJvQgnK61obXpZInsQRM+qTM70woO2o6ZDevAdY5Rcwrf3w3K1WxkIW3F2RukobTV+9uPDBfgAgpoOwNPTRHqpiobsMw+qiJCJ9qBquAPpDqrxFPt8kIL/8jyY2Haq82SU5VgIAZF0jfPhiSue/OHRtilZP056to2oEgtUK7UjEaNMYj2E4MrUiKqZJjcO9QlX502SBDiXF2XvZ3Goqe8lH1l8MMXGsfy+etvDdFQUs6XNGnYb5RGRQlJQPrtRJsSpCn4KT2Sm2rq5ykplTed2p6cbHbVzObF15IV6eSqmlcfXY3hR5Ws1A0nSktclQUEMlt+r2KR+8co6olwqdXompGskkLufgg/4dgRKRpIM0Y+mC9uF+j9++vzAK134blozE4tQ/xU+0A1WsLk9QWS7l8F2kEtqpTpawGPh7RDD7dpSMfP2r8Y/zb8A1feKewsepFD+4+KE4njuBnsAaCuIX2wWZeGVRXV14Rj+ri2VjSRORg1Pp4BqKF7DCEzCcJ0TRFpd5IuwtVaxlDdWABV/gv1Y/yZCeVG8Rk1XEqlMdlB3EAv3Y++LfkEpC57k9zUUGoLcU/HnaYPnIr8efUi6OsmZFJCb/TE01a3GLKaM+kUGQmvtH0zLZ5ryEd9u2H4zaHV8u2tubjdpayM9EMh3pQMGF8bvw2fx8pArCWh+bw26gWVo9SOv20tH4441367w86bpIjMe9vk3jC/UVlzjeKFMacHdcucj68N2z0/kqPlxxc3Rk+Wf5eEI5UVGtOvmQ+tXYMS4tTP0JSczL9gUAIgfM54flPFFpYUKrDW6cNOcceLXMu4Ik58ntO9830yCqiY1buDsP74PQc/es+Z9ZfOilParaMA2mSgQJZmwAq/u4YzFh0YogumQN4FyR7r9HjYhQjZEnwhfWz41Eba/Pvij/a6Hfr858Giv6HTXC7N/WSuw4pSkrYCGffrX+Pa5lef8FPmv02xb65Eun7ifYxzt90pGqcNaXBY/sG00MD1IOXgXvRDVj52pn9Sv+nBcztg/9x/pWl8GRmP7jCHE+PUE6UszRkeB1CP4yDtf/cBk1XYiUmH9Chj3/whrRT9clAq8fI9flNzG/7mG/sYu7s4Wo2wqmYLhAE/jJsZpqdPhBKrC4X7K1EGrsqaFJ7TaTbPn5HW+tFa9tV1SD0UmtfrFUf1SRBAA4GrOMuFJjGaFbH2EsLAje1mZq5+abwaju0pqGSXMNo166hmu1p1TaQkcx7wirEDUCao0kLx070Mg7AoUppi7yp4tlbFb+7H234qm8USUXYVu2/bWTTboGZgfz9rHLov0DBb69nK5ZJH2wOgqE14tmw03942qSiD7YnJJ9azUhhDTJgLbLPUjS18mkePDchOFW3q5mQdx5CjOnohp64XpMZ9+jYzR7cZuZdfuLaVjUbqZmsJ6y3Rdj29JiznOs2QKwRqnwDa+kEkRgddvsE/UbYFVzqhJ04fh4Ml2nwmaHvoyo+eOrl3mLmEzrox7UlBgd350CeTO1VlH3ZJQ2q1Sl3ewjWM3SBTlhNQ/F2BAp4fVtGDEo/Y5KTq8S2lsZCXiI8ZyZFdOpzn2cxn28jlGPDocpki7GhH+fkTohvh6SqN5i0JN6qt5j92SwhvFzgeR+DMmAX1CepIIYZ+qYe6C/ZqJudFFQWAg7SZYimzuCZNBgHUUjNd/598bKwsSBm9+qFamfFezFIE48a1MnlRPzKF/9tghtE4zuTPaCa9p0tURc1pXv9uDxwKufW6cwVrz0xb4b2rCZG/AuoYEoxj9BCmBT1rKj5XZLKKU5M8Pc3wnr1KnGzRziowT+IsMN0De1nZVXYBfOGAXdsZmyPmOmZcd3XpvY3fBuhEqVwrn2JQyPqLX0sYcgHA5NoLqVByJcrkdXPgwWqE6MGDoMbYIM9qh2lHA0I4OdQfocPy0TLwtBSksKB2ESG9u1sPxvYmCQt5GSVFLBOjCeahrZQg0hiNk2TkgWDEFoSmyN6eRWFTxegHAl855YsrS4ZGwZp7TkNzj26vBkY3R4RN3SSkczRRmaWgaF2w6etOeKVrj108EAQJ0kfbX7ZKVaYoSqly24aLgMhAIxESZiVIvJPxw1dHc/n8e4c7axHdMufg48jYMX+sxjtNpRDIgqps3E2//C9A/j5zeSRyZSzzAgolBmi8C3K3g5v9b75p3gGNLJkdBFr1AlMVEaaV+fvEN1/kFlxu5uKkcreHIExaCdp4c02sI4VUEQ6+pxJOw5/U+fePkyxsFDaolIz8kmpXD1ptTv27XcLBBTliK0jOKtku1X90q8KOhWZoR2vLh4Xqy2NrCHusUr7GZugFAclDKej6uXzlGD6Ooefr8nKXFpVu/eEbJ8xpca85F8WxFbld2NxPpaAydMmEqR2PApLSEFhh8qfFSPzvx9cazVngIyrj4c979OPkhsmES7A3L7SSN6jvq45w9SMTCubZ8ysBBnbrvqdWjzQSR5K3bqVTwlLa0iGqeLPIBg+l/kn11pGKIcXcCkxMikeabXiGFOZyr2HaC63//sdTDm1GRJm+g/4jSk7avKIXeU65UWM30cJKPAA2139v2RZBwLW6sdSpwi4GQMY69KBQ44s3pzRiqm6cxnG78DyvWZkkm9pEu5bC2ioWXZcYF/rE80MPQEQgzF2we5LbHc8Vb48Nkp0PyCRNWc+05sTcWk8ZQiKfyt/uCRrOulinYYGfIrzrOjK7XpjuZ7iqZtFhiwhtSwhK/gqhwBSOdnwbt1SjKbZe4R26eUccVSzKekk4oxP/fBqSzzSstEeJUB367ogOZ3k30/h6CEK0Bqnf1TkfPVfY6r3lQT3mPPyLMkaCR+VIRERN68SxmEVsePEx+EZuFAbPv+3yoB4858W0A/EHRzLfpEUwMFHIHoIvIWdmIySHUFE8EypLInQLJd1ZT5YMHzOKREqXrk/Y+l72nQnzKTukIe/+yxvahSv4ABYlJUQBqHw3E3o3y136cgsVZ5uvo97/mGSUZz+6nYp3O2TG2CdQWxKlTqEC9m3Mhl+iXhdE7p6ZytZzyJwY3myi5vYVKH4gp4yMYXi+lpI4pLzc5cGBZzbGPW+CpJNNt4Q9xSea/CEYXwTBH+g3ytrDYPxPSPRWpZk18jJadvjemD5xd2os0oDSb8xqYqxzkrtnhwmSkGNZAxFkLCrecx7h3jB81P6C+mn/BN33qIVVVtDpHL9ZHasB+pMIQyLB/rqR8Pkr4rl/zXiEoriNzF3omS4BaCcvoZuFlgztSlYJnNyPQ2VKPI0/BWR93E61pX8hsrAeot1A2X/JqGnx7/O3orqfRl0VCcbB1W3gOt5trj5HP0KWZyjFZl5ORGg049/PEagkusFYvPP7s5fjVUw2P84oxCQAzog+O46UyS+dax6NHGnugJMSaRZik5JDgmKbvcbuFsd6ej864UeIODeo9l3JOcifW9Ube1+FpRHtLhZFw4xqQ05az+8skMb8JR5U5i3PxDu19u8iuV2VNT5cI+SyDc/jCt0ReE/ZoFJMoZHkDdcj1a9RC2ynMvzbneUNGI0eBNOV1Ss6r8FktrJm+cexpuFQuHyuX2U3J/+0o4tRwRnJcSOIAGAM6SzYuXLd3bikuRKijry5cXYf5dYbRBF/uggaitWVDbQnkCfr7GfgaGZ++3/3OIkG9oLV7VfLIld2nsb2s8x2ycrJlBpPM0D8BpVnyMCIhG80cdFN+JlmUIX9VZENy9TNlNc7edMPfpjZUBqk2e5tYS41uHneu001m6ZtNgVuhe3l/+84EsO14M02PBrwfCtQ/T6k2E53cEBtk3LQURjrMrqrtkDAZaG5T2NuB+fj950JIsmO17gXS7eBHpnOV2+2kR+mUZVKsMjCvCIlX7WesLHFVVq4rzYYTiAi8LXuNB4qa/HbDvrNGUtsnAEdKbL3NC3nZsvtn9KRRp18uaWfGJaUOwF3iA8EKs/kG+aiQYazvNvKY0wCkCkchMSmt8bb1XgxU/eTcBJEoUJzP3ONd2H+9V2l8ZCDT076FjgMK9A2AMmS/Cwh09S7JfBTOTGDuvHAKR8R8sR4HsqzSS3YzDEhyar8wm8fybW+if84jTIiCXygNUYJic3QMAJEEHXmDBo5OmaeFc7ttD89P75pO+9U4Hj4dqSOZNOZwcjL3XNPjx422z00PG0s5SgoEiODV8r0h9kNy8Zj3hmax5RbYg8wEAHr9m4P6SPGmHajhav+DKRDL9xWeOfoXaJMyh+0uyzBJLPEcz1gmDml98MvVnQgIAuUvq2zZTq4UzMLEtONkU7eji+iApeFOYEfqFwtv+TC44J+AsLdJLuf+LAPo9SAGbzyp1hQQ5k4AyrPiXLaXtUeTYbSCTtCGO+49Qx5ibjR6ko+G21tL4bpaui23nl52gCrF0rrNVHIh41T8WzN6ySz52WvgxvU0fhYCwWbh/X80ah9hv/5+rWUr7Z/a7ctiXPk7L7zNt38bSfQozoIbJXdR1f3Fe2rLEDSz0by7MaLbdj4/3nu4LZb/pHKroTowOagSNZRjsvMi1pARQ0VOn+chnMYe6Dpy+8C9QSwMEFAACAAgAompuSg9k3CZKAAAAawAAABsAAAB1bml2ZXJzYWwvdW5pdmVyc2FsLnBuZy54bWyzsa/IzVEoSy0qzszPs1Uy1DNQsrfj5bIpKEoty0wtV6gAigEFIUBJoRLINUJwyzNTSjJAKgzNEIIZqZnpGSW2ShbG5nBBfaCZAFBLAQIAABQAAgAIAHV8+UipAcR2+wIAALAIAAAUAAAAAAAAAAEAAAAAAAAAAAB1bml2ZXJzYWwvcGxheWVyLnhtbFBLAQIAABQAAgAIACZ8AUmzuqfRhAQAAFARAAAdAAAAAAAAAAEAAAAAAC0DAAB1bml2ZXJzYWwvY29tbW9uX21lc3NhZ2VzLmxuZ1BLAQIAABQAAgAIACZ8AUlHS1cD/AMAABcRAAAnAAAAAAAAAAEAAAAAAOwHAAB1bml2ZXJzYWwvZmxhc2hfcHVibGlzaGluZ19zZXR0aW5ncy54bWxQSwECAAAUAAIACAAmfAFJZRa13uQCAACPCgAAIQAAAAAAAAABAAAAAAAtDAAAdW5pdmVyc2FsL2ZsYXNoX3NraW5fc2V0dGluZ3MueG1sUEsBAgAAFAACAAgAJnwBSalgkB/oAwAAqBAAACYAAAAAAAAAAQAAAAAAUA8AAHVuaXZlcnNhbC9odG1sX3B1Ymxpc2hpbmdfc2V0dGluZ3MueG1sUEsBAgAAFAACAAgAJnwBSTJio4uQAQAAAwYAAB8AAAAAAAAAAQAAAAAAfBMAAHVuaXZlcnNhbC9odG1sX3NraW5fc2V0dGluZ3MuanNQSwECAAAUAAIACACiam5KCn/buLAPAAA6JwAAFwAAAAAAAAAAAAAAAABJFQAAdW5pdmVyc2FsL3VuaXZlcnNhbC5wbmdQSwECAAAUAAIACACiam5KD2TcJkoAAABrAAAAGwAAAAAAAAABAAAAAAAuJQAAdW5pdmVyc2FsL3VuaXZlcnNhbC5wbmcueG1sUEsFBgAAAAAIAAgAYAIAALElAAAAAA=="/>
  <p:tag name="ISPRING_FIRST_PUBLISH" val="1"/>
  <p:tag name="ISPRINGCLOUDFOLDERDOMAIN" val="https://thinkbox.ispringcloud.eu"/>
  <p:tag name="ISPRING_PRESENTATION_TITLE" val="Beyond the TV set device viewing"/>
  <p:tag name="ISPRING_SCORM_RATE_QUIZZES" val="0"/>
  <p:tag name="ISPRING_SCORM_ENDPOINT" val="&lt;endpoint&gt;&lt;enable&gt;0&lt;/enable&gt;&lt;lrs&gt;http://&lt;/lrs&gt;&lt;auth&gt;0&lt;/auth&gt;&lt;login&gt;&lt;/login&gt;&lt;password&gt;&lt;/password&gt;&lt;key&gt;&lt;/key&gt;&lt;name&gt;&lt;/name&gt;&lt;email&gt;&lt;/email&gt;&lt;/endpoint&gt;&#10;"/>
  <p:tag name="ISPRINGCLOUDFOLDERPATH" val="Repository/Nickable Charts/Advanced TV/"/>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918</TotalTime>
  <Words>1169</Words>
  <Application>Microsoft Office PowerPoint</Application>
  <PresentationFormat>Widescreen</PresentationFormat>
  <Paragraphs>201</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Thinkbox</vt:lpstr>
      <vt:lpstr>Beyond the TV set: device viewing </vt:lpstr>
      <vt:lpstr>2022 video viewing – 16-34s</vt:lpstr>
      <vt:lpstr>Device Video Viewing Time – 16-34</vt:lpstr>
      <vt:lpstr>Viewing to TV content is predominantly done on the larger screen</vt:lpstr>
      <vt:lpstr>16-34 viewing to TV content is predominantly done on the larger screen</vt:lpstr>
      <vt:lpstr>Sports is time-sensitive so has high levels of live viewing </vt:lpstr>
      <vt:lpstr>Device viewing allows flexibility in watching reality TV  </vt:lpstr>
      <vt:lpstr>Top 5 commercial programmes with largest proportion of device viewing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the TV set device viewing</dc:title>
  <dc:creator>Kate Allinson</dc:creator>
  <cp:lastModifiedBy>Nailah Uddin</cp:lastModifiedBy>
  <cp:revision>55</cp:revision>
  <dcterms:created xsi:type="dcterms:W3CDTF">2018-03-14T15:23:56Z</dcterms:created>
  <dcterms:modified xsi:type="dcterms:W3CDTF">2023-04-24T15:20:45Z</dcterms:modified>
</cp:coreProperties>
</file>