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3"/>
  </p:notesMasterIdLst>
  <p:sldIdLst>
    <p:sldId id="379" r:id="rId3"/>
    <p:sldId id="2147376277" r:id="rId4"/>
    <p:sldId id="2147376278" r:id="rId5"/>
    <p:sldId id="2147376212" r:id="rId6"/>
    <p:sldId id="2147377089" r:id="rId7"/>
    <p:sldId id="2147377096" r:id="rId8"/>
    <p:sldId id="2147377097" r:id="rId9"/>
    <p:sldId id="2147377099" r:id="rId10"/>
    <p:sldId id="2147376265" r:id="rId11"/>
    <p:sldId id="2147377101"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9198" autoAdjust="0"/>
  </p:normalViewPr>
  <p:slideViewPr>
    <p:cSldViewPr snapToGrid="0">
      <p:cViewPr varScale="1">
        <p:scale>
          <a:sx n="87" d="100"/>
          <a:sy n="87" d="100"/>
        </p:scale>
        <p:origin x="1224" y="9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33.345800411119889</c:v>
                </c:pt>
                <c:pt idx="1">
                  <c:v>95.221213789020453</c:v>
                </c:pt>
                <c:pt idx="2" formatCode="0.0">
                  <c:v>16.180641401216292</c:v>
                </c:pt>
                <c:pt idx="3" formatCode="0.0">
                  <c:v>9.7499759539672262</c:v>
                </c:pt>
                <c:pt idx="4" formatCode="0.0">
                  <c:v>1.639706536586016</c:v>
                </c:pt>
                <c:pt idx="5" formatCode="0.0">
                  <c:v>0.31666666666666665</c:v>
                </c:pt>
                <c:pt idx="6" formatCode="0.0">
                  <c:v>56.15539754556675</c:v>
                </c:pt>
                <c:pt idx="7" formatCode="0.0">
                  <c:v>58.947008928571421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13.621679402711834</c:v>
                </c:pt>
                <c:pt idx="1">
                  <c:v>63.210831037369282</c:v>
                </c:pt>
                <c:pt idx="2" formatCode="0.0">
                  <c:v>6.775314571115346</c:v>
                </c:pt>
                <c:pt idx="3" formatCode="0.0">
                  <c:v>5.1083333333333334</c:v>
                </c:pt>
                <c:pt idx="4" formatCode="0.0">
                  <c:v>0.86781524389813558</c:v>
                </c:pt>
                <c:pt idx="5" formatCode="0.0">
                  <c:v>0.98333333333333328</c:v>
                </c:pt>
                <c:pt idx="6" formatCode="0.0">
                  <c:v>40.713708238374423</c:v>
                </c:pt>
                <c:pt idx="7" formatCode="0.0">
                  <c:v>155.83892857142857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33.095800411119889</c:v>
                </c:pt>
                <c:pt idx="1">
                  <c:v>76.854547122353779</c:v>
                </c:pt>
                <c:pt idx="2" formatCode="0.0">
                  <c:v>10.473003706942823</c:v>
                </c:pt>
                <c:pt idx="3" formatCode="0.0">
                  <c:v>5.6243043609401351</c:v>
                </c:pt>
                <c:pt idx="4" formatCode="0.0">
                  <c:v>9.7499759539672262</c:v>
                </c:pt>
                <c:pt idx="5" formatCode="0.0">
                  <c:v>10.572064212233418</c:v>
                </c:pt>
                <c:pt idx="6" formatCode="0.0">
                  <c:v>3.1166666666666671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c:v>13.488346069378501</c:v>
                </c:pt>
                <c:pt idx="1">
                  <c:v>47.17749770403595</c:v>
                </c:pt>
                <c:pt idx="2" formatCode="0.0">
                  <c:v>4.8632293702435998</c:v>
                </c:pt>
                <c:pt idx="3" formatCode="0.0">
                  <c:v>1.8787518675384127</c:v>
                </c:pt>
                <c:pt idx="4" formatCode="0.0">
                  <c:v>5.1083333333333334</c:v>
                </c:pt>
                <c:pt idx="5" formatCode="0.0">
                  <c:v>5.6470415717077547</c:v>
                </c:pt>
                <c:pt idx="6" formatCode="0.0">
                  <c:v>2.8166666666666664</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Device</c:v>
                </c:pt>
                <c:pt idx="1">
                  <c:v>TV Set</c:v>
                </c:pt>
              </c:strCache>
            </c:strRef>
          </c:cat>
          <c:val>
            <c:numRef>
              <c:f>Sheet1!$B$2:$B$3</c:f>
              <c:numCache>
                <c:formatCode>_-* #,##0_-;\-* #,##0_-;_-* "-"??_-;_-@_-</c:formatCode>
                <c:ptCount val="2"/>
                <c:pt idx="0">
                  <c:v>122424.23</c:v>
                </c:pt>
                <c:pt idx="1">
                  <c:v>1316700</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Device viewing</c:v>
                </c:pt>
                <c:pt idx="1">
                  <c:v>TV Set viewing</c:v>
                </c:pt>
              </c:strCache>
            </c:strRef>
          </c:cat>
          <c:val>
            <c:numRef>
              <c:f>Sheet1!$B$2:$B$3</c:f>
              <c:numCache>
                <c:formatCode>#,##0.00</c:formatCode>
                <c:ptCount val="2"/>
                <c:pt idx="0">
                  <c:v>579211.35</c:v>
                </c:pt>
                <c:pt idx="1">
                  <c:v>1648434.36</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Device</c:v>
                </c:pt>
                <c:pt idx="1">
                  <c:v>TV Set</c:v>
                </c:pt>
              </c:strCache>
            </c:strRef>
          </c:cat>
          <c:val>
            <c:numRef>
              <c:f>Sheet1!$B$2:$B$3</c:f>
              <c:numCache>
                <c:formatCode>#,##0.00</c:formatCode>
                <c:ptCount val="2"/>
                <c:pt idx="0">
                  <c:v>205990.71999999997</c:v>
                </c:pt>
                <c:pt idx="1">
                  <c:v>6809032.4400000004</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Device viewing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Love Island, ITV1
(3 Jun)</c:v>
                </c:pt>
                <c:pt idx="1">
                  <c:v>Love Island All Stars, ITV2
(30 Jan)</c:v>
                </c:pt>
                <c:pt idx="2">
                  <c:v>Married at First Sight UK, E4
(21 Oct)</c:v>
                </c:pt>
                <c:pt idx="3">
                  <c:v>Married at First Sight Australia, E4
(28 Feb)</c:v>
                </c:pt>
                <c:pt idx="4">
                  <c:v>Coleen Rooney: The Real Wagatha Story, E4
(9 Dec)</c:v>
                </c:pt>
              </c:strCache>
            </c:strRef>
          </c:cat>
          <c:val>
            <c:numRef>
              <c:f>Sheet1!$B$2:$B$6</c:f>
              <c:numCache>
                <c:formatCode>0.0%</c:formatCode>
                <c:ptCount val="5"/>
                <c:pt idx="0">
                  <c:v>0.29099999999999998</c:v>
                </c:pt>
                <c:pt idx="1">
                  <c:v>0.26</c:v>
                </c:pt>
                <c:pt idx="2">
                  <c:v>0.14799999999999999</c:v>
                </c:pt>
                <c:pt idx="3">
                  <c:v>0.13500000000000001</c:v>
                </c:pt>
                <c:pt idx="4">
                  <c:v>0.129</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TV set viewing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Love Island, ITV1
(3 Jun)</c:v>
                </c:pt>
                <c:pt idx="1">
                  <c:v>Love Island All Stars, ITV2
(30 Jan)</c:v>
                </c:pt>
                <c:pt idx="2">
                  <c:v>Married at First Sight UK, E4
(21 Oct)</c:v>
                </c:pt>
                <c:pt idx="3">
                  <c:v>Married at First Sight Australia, E4
(28 Feb)</c:v>
                </c:pt>
                <c:pt idx="4">
                  <c:v>Coleen Rooney: The Real Wagatha Story, E4
(9 Dec)</c:v>
                </c:pt>
              </c:strCache>
            </c:strRef>
          </c:cat>
          <c:val>
            <c:numRef>
              <c:f>Sheet1!$C$2:$C$6</c:f>
              <c:numCache>
                <c:formatCode>0.0%</c:formatCode>
                <c:ptCount val="5"/>
                <c:pt idx="0">
                  <c:v>0.70899999999999996</c:v>
                </c:pt>
                <c:pt idx="1">
                  <c:v>0.74</c:v>
                </c:pt>
                <c:pt idx="2">
                  <c:v>0.85199999999999998</c:v>
                </c:pt>
                <c:pt idx="3">
                  <c:v>0.86499999999999999</c:v>
                </c:pt>
                <c:pt idx="4">
                  <c:v>0.871</c:v>
                </c:pt>
              </c:numCache>
            </c:numRef>
          </c:val>
          <c:extLst>
            <c:ext xmlns:c16="http://schemas.microsoft.com/office/drawing/2014/chart" uri="{C3380CC4-5D6E-409C-BE32-E72D297353CC}">
              <c16:uniqueId val="{00000001-8E6C-4470-9054-67C8164CEBBB}"/>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6"/>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581E-2"/>
          <c:y val="5.5679800000000002E-2"/>
          <c:w val="0.98094199999999998"/>
          <c:h val="0.85092800000000002"/>
        </c:manualLayout>
      </c:layout>
      <c:barChart>
        <c:barDir val="col"/>
        <c:grouping val="stacked"/>
        <c:varyColors val="0"/>
        <c:ser>
          <c:idx val="0"/>
          <c:order val="0"/>
          <c:tx>
            <c:strRef>
              <c:f>Sheet1!$B$1</c:f>
              <c:strCache>
                <c:ptCount val="1"/>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2-A051-4831-8AFF-E52700A3BAC6}"/>
              </c:ext>
            </c:extLst>
          </c:dPt>
          <c:dPt>
            <c:idx val="2"/>
            <c:invertIfNegative val="0"/>
            <c:bubble3D val="0"/>
            <c:spPr>
              <a:noFill/>
              <a:ln>
                <a:noFill/>
              </a:ln>
              <a:effectLst/>
            </c:spPr>
            <c:extLst>
              <c:ext xmlns:c16="http://schemas.microsoft.com/office/drawing/2014/chart" uri="{C3380CC4-5D6E-409C-BE32-E72D297353CC}">
                <c16:uniqueId val="{00000001-A051-4831-8AFF-E52700A3BAC6}"/>
              </c:ext>
            </c:extLst>
          </c:dPt>
          <c:cat>
            <c:strRef>
              <c:f>Sheet1!$A$2:$A$5</c:f>
              <c:strCache>
                <c:ptCount val="4"/>
                <c:pt idx="0">
                  <c:v>Total Broadcaster</c:v>
                </c:pt>
                <c:pt idx="1">
                  <c:v>Total SVOD/AVOD</c:v>
                </c:pt>
                <c:pt idx="2">
                  <c:v>Total Video-sharing</c:v>
                </c:pt>
                <c:pt idx="3">
                  <c:v>Total Identified</c:v>
                </c:pt>
              </c:strCache>
            </c:strRef>
          </c:cat>
          <c:val>
            <c:numRef>
              <c:f>Sheet1!$B$2:$B$5</c:f>
              <c:numCache>
                <c:formatCode>0.00</c:formatCode>
                <c:ptCount val="4"/>
                <c:pt idx="0" formatCode="General">
                  <c:v>0</c:v>
                </c:pt>
                <c:pt idx="1">
                  <c:v>150.45000000000002</c:v>
                </c:pt>
                <c:pt idx="2">
                  <c:v>190.49999999999997</c:v>
                </c:pt>
                <c:pt idx="3" formatCode="General">
                  <c:v>0</c:v>
                </c:pt>
              </c:numCache>
            </c:numRef>
          </c:val>
          <c:extLst>
            <c:ext xmlns:c16="http://schemas.microsoft.com/office/drawing/2014/chart" uri="{C3380CC4-5D6E-409C-BE32-E72D297353CC}">
              <c16:uniqueId val="{00000000-260D-45CF-8F94-015AA72578F9}"/>
            </c:ext>
          </c:extLst>
        </c:ser>
        <c:ser>
          <c:idx val="1"/>
          <c:order val="1"/>
          <c:tx>
            <c:strRef>
              <c:f>Sheet1!$C$1</c:f>
              <c:strCache>
                <c:ptCount val="1"/>
                <c:pt idx="0">
                  <c:v>TV set</c:v>
                </c:pt>
              </c:strCache>
            </c:strRef>
          </c:tx>
          <c:spPr>
            <a:solidFill>
              <a:schemeClr val="accent2"/>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Sheet1!$C$2:$C$5</c:f>
              <c:numCache>
                <c:formatCode>0.00</c:formatCode>
                <c:ptCount val="4"/>
                <c:pt idx="0">
                  <c:v>147.63333333333335</c:v>
                </c:pt>
                <c:pt idx="1">
                  <c:v>35.1</c:v>
                </c:pt>
                <c:pt idx="2">
                  <c:v>16.2</c:v>
                </c:pt>
                <c:pt idx="3">
                  <c:v>198.93333333333334</c:v>
                </c:pt>
              </c:numCache>
            </c:numRef>
          </c:val>
          <c:extLst>
            <c:ext xmlns:c16="http://schemas.microsoft.com/office/drawing/2014/chart" uri="{C3380CC4-5D6E-409C-BE32-E72D297353CC}">
              <c16:uniqueId val="{00000001-260D-45CF-8F94-015AA72578F9}"/>
            </c:ext>
          </c:extLst>
        </c:ser>
        <c:ser>
          <c:idx val="2"/>
          <c:order val="2"/>
          <c:tx>
            <c:strRef>
              <c:f>Sheet1!$D$1</c:f>
              <c:strCache>
                <c:ptCount val="1"/>
                <c:pt idx="0">
                  <c:v>PCs</c:v>
                </c:pt>
              </c:strCache>
            </c:strRef>
          </c:tx>
          <c:spPr>
            <a:solidFill>
              <a:schemeClr val="accent3"/>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Sheet1!$D$2:$D$5</c:f>
              <c:numCache>
                <c:formatCode>0.00</c:formatCode>
                <c:ptCount val="4"/>
                <c:pt idx="0">
                  <c:v>0.7</c:v>
                </c:pt>
                <c:pt idx="1">
                  <c:v>1.9833333333333332</c:v>
                </c:pt>
                <c:pt idx="2">
                  <c:v>6.5333333333333341</c:v>
                </c:pt>
                <c:pt idx="3">
                  <c:v>9.2166666666666668</c:v>
                </c:pt>
              </c:numCache>
            </c:numRef>
          </c:val>
          <c:extLst>
            <c:ext xmlns:c16="http://schemas.microsoft.com/office/drawing/2014/chart" uri="{C3380CC4-5D6E-409C-BE32-E72D297353CC}">
              <c16:uniqueId val="{00000002-260D-45CF-8F94-015AA72578F9}"/>
            </c:ext>
          </c:extLst>
        </c:ser>
        <c:ser>
          <c:idx val="3"/>
          <c:order val="3"/>
          <c:tx>
            <c:strRef>
              <c:f>Sheet1!$E$1</c:f>
              <c:strCache>
                <c:ptCount val="1"/>
                <c:pt idx="0">
                  <c:v>Tablets</c:v>
                </c:pt>
              </c:strCache>
            </c:strRef>
          </c:tx>
          <c:spPr>
            <a:solidFill>
              <a:schemeClr val="accent4"/>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Sheet1!$E$2:$E$5</c:f>
              <c:numCache>
                <c:formatCode>0.00</c:formatCode>
                <c:ptCount val="4"/>
                <c:pt idx="0">
                  <c:v>1.1500000000000001</c:v>
                </c:pt>
                <c:pt idx="1">
                  <c:v>1.4833333333333334</c:v>
                </c:pt>
                <c:pt idx="2">
                  <c:v>5.8166666666666673</c:v>
                </c:pt>
                <c:pt idx="3">
                  <c:v>8.4500000000000011</c:v>
                </c:pt>
              </c:numCache>
            </c:numRef>
          </c:val>
          <c:extLst>
            <c:ext xmlns:c16="http://schemas.microsoft.com/office/drawing/2014/chart" uri="{C3380CC4-5D6E-409C-BE32-E72D297353CC}">
              <c16:uniqueId val="{00000003-260D-45CF-8F94-015AA72578F9}"/>
            </c:ext>
          </c:extLst>
        </c:ser>
        <c:ser>
          <c:idx val="4"/>
          <c:order val="4"/>
          <c:tx>
            <c:strRef>
              <c:f>Sheet1!$F$1</c:f>
              <c:strCache>
                <c:ptCount val="1"/>
                <c:pt idx="0">
                  <c:v>Smartphones</c:v>
                </c:pt>
              </c:strCache>
            </c:strRef>
          </c:tx>
          <c:spPr>
            <a:solidFill>
              <a:schemeClr val="accent5"/>
            </a:solidFill>
            <a:ln>
              <a:noFill/>
            </a:ln>
            <a:effectLst>
              <a:outerShdw blurRad="38100" dist="23000" dir="5400000" algn="tl">
                <a:srgbClr val="000000">
                  <a:alpha val="35000"/>
                </a:srgbClr>
              </a:outerShdw>
            </a:effectLst>
          </c:spPr>
          <c:invertIfNegative val="0"/>
          <c:cat>
            <c:strRef>
              <c:f>Sheet1!$A$2:$A$5</c:f>
              <c:strCache>
                <c:ptCount val="4"/>
                <c:pt idx="0">
                  <c:v>Total Broadcaster</c:v>
                </c:pt>
                <c:pt idx="1">
                  <c:v>Total SVOD/AVOD</c:v>
                </c:pt>
                <c:pt idx="2">
                  <c:v>Total Video-sharing</c:v>
                </c:pt>
                <c:pt idx="3">
                  <c:v>Total Identified</c:v>
                </c:pt>
              </c:strCache>
            </c:strRef>
          </c:cat>
          <c:val>
            <c:numRef>
              <c:f>Sheet1!$F$2:$F$5</c:f>
              <c:numCache>
                <c:formatCode>0.00</c:formatCode>
                <c:ptCount val="4"/>
                <c:pt idx="0">
                  <c:v>0.96666666666666656</c:v>
                </c:pt>
                <c:pt idx="1">
                  <c:v>1.4833333333333334</c:v>
                </c:pt>
                <c:pt idx="2">
                  <c:v>22.216666666666665</c:v>
                </c:pt>
                <c:pt idx="3">
                  <c:v>24.666666666666664</c:v>
                </c:pt>
              </c:numCache>
            </c:numRef>
          </c:val>
          <c:extLst>
            <c:ext xmlns:c16="http://schemas.microsoft.com/office/drawing/2014/chart" uri="{C3380CC4-5D6E-409C-BE32-E72D297353CC}">
              <c16:uniqueId val="{00000004-260D-45CF-8F94-015AA72578F9}"/>
            </c:ext>
          </c:extLst>
        </c:ser>
        <c:dLbls>
          <c:showLegendKey val="0"/>
          <c:showVal val="0"/>
          <c:showCatName val="0"/>
          <c:showSerName val="0"/>
          <c:showPercent val="0"/>
          <c:showBubbleSize val="0"/>
        </c:dLbls>
        <c:gapWidth val="1"/>
        <c:overlap val="100"/>
        <c:axId val="2094734552"/>
        <c:axId val="2094734553"/>
      </c:barChart>
      <c:catAx>
        <c:axId val="2094734552"/>
        <c:scaling>
          <c:orientation val="minMax"/>
        </c:scaling>
        <c:delete val="0"/>
        <c:axPos val="b"/>
        <c:numFmt formatCode="General" sourceLinked="0"/>
        <c:majorTickMark val="none"/>
        <c:minorTickMark val="none"/>
        <c:tickLblPos val="low"/>
        <c:spPr>
          <a:noFill/>
          <a:ln w="12700" cap="flat" cmpd="sng" algn="ctr">
            <a:noFill/>
            <a:prstDash val="solid"/>
            <a:round/>
          </a:ln>
          <a:effectLst/>
        </c:spPr>
        <c:txPr>
          <a:bodyPr rot="0" spcFirstLastPara="1" vertOverflow="ellipsis" wrap="square" anchor="ctr" anchorCtr="1"/>
          <a:lstStyle/>
          <a:p>
            <a:pPr>
              <a:defRPr sz="1200" b="1" i="0" u="none" strike="noStrike" kern="1200" baseline="0">
                <a:solidFill>
                  <a:schemeClr val="bg2"/>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max val="280"/>
          <c:min val="0"/>
        </c:scaling>
        <c:delete val="0"/>
        <c:axPos val="l"/>
        <c:numFmt formatCode="&quot; &quot;;&quot; &quot;;&quot; &quot;" sourceLinked="0"/>
        <c:majorTickMark val="none"/>
        <c:minorTickMark val="none"/>
        <c:tickLblPos val="nextTo"/>
        <c:spPr>
          <a:noFill/>
          <a:ln w="12700" cap="flat" cmpd="sng" algn="ctr">
            <a:noFill/>
            <a:prstDash val="solid"/>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2094734552"/>
        <c:crosses val="autoZero"/>
        <c:crossBetween val="between"/>
        <c:majorUnit val="46.666699999999999"/>
        <c:minorUnit val="23.333300000000001"/>
      </c:valAx>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0.30947</cdr:x>
      <cdr:y>0.07089</cdr:y>
    </cdr:from>
    <cdr:to>
      <cdr:x>0.38595</cdr:x>
      <cdr:y>0.134</cdr:y>
    </cdr:to>
    <cdr:sp macro="" textlink="">
      <cdr:nvSpPr>
        <cdr:cNvPr id="6" name="TextBox 1">
          <a:extLst xmlns:a="http://schemas.openxmlformats.org/drawingml/2006/main">
            <a:ext uri="{FF2B5EF4-FFF2-40B4-BE49-F238E27FC236}">
              <a16:creationId xmlns:a16="http://schemas.microsoft.com/office/drawing/2014/main" id="{19AE950E-29EB-48EF-9845-6C3AD9289E7A}"/>
            </a:ext>
          </a:extLst>
        </cdr:cNvPr>
        <cdr:cNvSpPr txBox="1"/>
      </cdr:nvSpPr>
      <cdr:spPr>
        <a:xfrm xmlns:a="http://schemas.openxmlformats.org/drawingml/2006/main">
          <a:off x="3507786" y="311140"/>
          <a:ext cx="866887" cy="276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prstClr val="black"/>
              </a:solidFill>
              <a:latin typeface="Arial"/>
            </a:rPr>
            <a:t>2.23m</a:t>
          </a:r>
        </a:p>
      </cdr:txBody>
    </cdr:sp>
  </cdr:relSizeAnchor>
</c:userShapes>
</file>

<file path=ppt/drawings/drawing2.xml><?xml version="1.0" encoding="utf-8"?>
<c:userShapes xmlns:c="http://schemas.openxmlformats.org/drawingml/2006/chart">
  <cdr:relSizeAnchor xmlns:cdr="http://schemas.openxmlformats.org/drawingml/2006/chartDrawing">
    <cdr:from>
      <cdr:x>0.07076</cdr:x>
      <cdr:y>0.29508</cdr:y>
    </cdr:from>
    <cdr:to>
      <cdr:x>0.21313</cdr:x>
      <cdr:y>0.35246</cdr:y>
    </cdr:to>
    <cdr:sp macro="" textlink="">
      <cdr:nvSpPr>
        <cdr:cNvPr id="2" name="TextBox 1">
          <a:extLst xmlns:a="http://schemas.openxmlformats.org/drawingml/2006/main">
            <a:ext uri="{FF2B5EF4-FFF2-40B4-BE49-F238E27FC236}">
              <a16:creationId xmlns:a16="http://schemas.microsoft.com/office/drawing/2014/main" id="{5A61B535-9F05-65F4-C993-C8C2EDCEE024}"/>
            </a:ext>
          </a:extLst>
        </cdr:cNvPr>
        <cdr:cNvSpPr txBox="1"/>
      </cdr:nvSpPr>
      <cdr:spPr>
        <a:xfrm xmlns:a="http://schemas.openxmlformats.org/drawingml/2006/main">
          <a:off x="743289" y="1371600"/>
          <a:ext cx="14954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b="1" dirty="0">
              <a:solidFill>
                <a:schemeClr val="bg1"/>
              </a:solidFill>
            </a:rPr>
            <a:t>177 minutes daily</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22287-BF0E-414F-B8B4-7EC240524420}"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4EC30-80D5-44EB-895A-50BCD3AB8197}" type="slidenum">
              <a:rPr lang="en-GB" smtClean="0"/>
              <a:t>‹#›</a:t>
            </a:fld>
            <a:endParaRPr lang="en-GB"/>
          </a:p>
        </p:txBody>
      </p:sp>
    </p:spTree>
    <p:extLst>
      <p:ext uri="{BB962C8B-B14F-4D97-AF65-F5344CB8AC3E}">
        <p14:creationId xmlns:p14="http://schemas.microsoft.com/office/powerpoint/2010/main" val="229262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Analysis from Barb shows that people in the UK spent an average of 4 hours, 1 minutes a day viewing content during 2024. Using Barb’s definition of ‘total identified viewing’*, this chart shows that the majority of this viewing (3 hours, 10 minutes) was spent watching broadcaster channels and VOD services.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In terms of devices, the TV set is the most popular screen for broadcaster viewing (2 hours, 28 minutes) and SVOD/AVOD viewing (35 minutes). For video-sharing services like YouTube, TV set viewing accounts for the smallest proportion (16 minutes).</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Total identified viewing includes:</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broadcaster viewing</a:t>
            </a:r>
            <a:r>
              <a:rPr lang="en-US" sz="12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SVOD/AVOD viewing</a:t>
            </a:r>
            <a:r>
              <a:rPr lang="en-US" sz="1200" dirty="0">
                <a:effectLst/>
                <a:latin typeface="Calibri" panose="020F0502020204030204" pitchFamily="34" charset="0"/>
                <a:ea typeface="Times New Roman" panose="02020603050405020304" pitchFamily="18" charset="0"/>
              </a:rPr>
              <a:t> – this covers 24 VOD services, notably Amazon Prime Video, Disney+, and Netflix. Viewing is reported on all four screens, although this only includes viewing through a home’s Wi-Fi network as these services are not tagged.</a:t>
            </a:r>
            <a:endParaRPr lang="en-GB"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200" b="1" dirty="0">
                <a:effectLst/>
                <a:latin typeface="Calibri" panose="020F0502020204030204" pitchFamily="34" charset="0"/>
                <a:ea typeface="Times New Roman" panose="02020603050405020304" pitchFamily="18" charset="0"/>
              </a:rPr>
              <a:t>Total video-sharing </a:t>
            </a:r>
            <a:r>
              <a:rPr lang="en-US" sz="12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8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54.3% of video viewing for all individuals and 21.7%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r>
              <a:rPr lang="en-GB" sz="1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800" i="0" u="sng" dirty="0">
                <a:solidFill>
                  <a:srgbClr val="0563C1"/>
                </a:solidFill>
                <a:effectLst/>
                <a:latin typeface="Calibri" panose="020F0502020204030204" pitchFamily="34" charset="0"/>
                <a:ea typeface="Aptos" panose="020B0004020202020204" pitchFamily="34" charset="0"/>
                <a:hlinkClick r:id="rId3"/>
              </a:rPr>
              <a:t>here</a:t>
            </a:r>
            <a:r>
              <a:rPr lang="en-GB" sz="1800" i="0" dirty="0">
                <a:effectLst/>
                <a:latin typeface="Calibri" panose="020F0502020204030204" pitchFamily="34" charset="0"/>
                <a:ea typeface="Aptos" panose="020B0004020202020204" pitchFamily="34" charset="0"/>
              </a:rPr>
              <a:t>.</a:t>
            </a:r>
            <a:endParaRPr lang="en-US" sz="1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i="0" u="none" strike="noStrike" kern="1200" baseline="0" dirty="0">
                <a:solidFill>
                  <a:schemeClr val="tx1"/>
                </a:solidFill>
                <a:latin typeface="+mn-lt"/>
                <a:ea typeface="+mn-ea"/>
                <a:cs typeface="+mn-cs"/>
              </a:rPr>
              <a:t>Methodology</a:t>
            </a: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800" i="0" dirty="0">
              <a:effectLst/>
              <a:latin typeface="Calibri" panose="020F0502020204030204" pitchFamily="34" charset="0"/>
              <a:ea typeface="Aptos" panose="020B0004020202020204" pitchFamily="34" charset="0"/>
            </a:endParaRPr>
          </a:p>
          <a:p>
            <a:pPr>
              <a:buNone/>
            </a:pPr>
            <a:r>
              <a:rPr lang="en-GB" sz="800" i="0" dirty="0">
                <a:effectLst/>
                <a:latin typeface="Calibri" panose="020F0502020204030204" pitchFamily="34" charset="0"/>
                <a:ea typeface="Aptos" panose="020B0004020202020204" pitchFamily="34" charset="0"/>
              </a:rPr>
              <a:t> </a:t>
            </a:r>
            <a:endParaRPr lang="en-US" sz="800" i="0" dirty="0">
              <a:effectLst/>
              <a:latin typeface="Calibri" panose="020F0502020204030204" pitchFamily="34" charset="0"/>
              <a:ea typeface="Aptos" panose="020B0004020202020204" pitchFamily="34" charset="0"/>
            </a:endParaRPr>
          </a:p>
          <a:p>
            <a:r>
              <a:rPr lang="en-GB" sz="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800" i="0" u="sng" dirty="0">
                <a:solidFill>
                  <a:srgbClr val="0563C1"/>
                </a:solidFill>
                <a:effectLst/>
                <a:latin typeface="Calibri" panose="020F0502020204030204" pitchFamily="34" charset="0"/>
                <a:ea typeface="Aptos" panose="020B0004020202020204" pitchFamily="34" charset="0"/>
                <a:hlinkClick r:id="rId3"/>
              </a:rPr>
              <a:t>here</a:t>
            </a:r>
            <a:r>
              <a:rPr lang="en-GB" sz="800" i="0" dirty="0">
                <a:effectLst/>
                <a:latin typeface="Calibri" panose="020F0502020204030204" pitchFamily="34" charset="0"/>
                <a:ea typeface="Aptos" panose="020B0004020202020204" pitchFamily="34" charset="0"/>
              </a:rPr>
              <a:t>.</a:t>
            </a:r>
            <a:endParaRPr lang="en-US" sz="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8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D7191-9115-D3A2-71D7-2D2099FC1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51FFC-6188-1F9B-FCB7-C86DA3AFA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56F18-0886-9816-F060-6F1462457A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45FCE0-BBA2-C1F8-6B89-D957A03E0D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79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F5D2-2CAE-2A21-8FC2-74DCB33ED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44670-8CFA-5500-B71A-0271C7E4B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58F5A-1915-E898-1F1F-D69C68195D45}"/>
              </a:ext>
            </a:extLst>
          </p:cNvPr>
          <p:cNvSpPr>
            <a:spLocks noGrp="1"/>
          </p:cNvSpPr>
          <p:nvPr>
            <p:ph type="body" idx="1"/>
          </p:nvPr>
        </p:nvSpPr>
        <p:spPr/>
        <p:txBody>
          <a:bodyPr/>
          <a:lstStyle/>
          <a:p>
            <a:r>
              <a:rPr lang="en-GB"/>
              <a:t>Sport tends to be watched live as it is time sensitive, </a:t>
            </a:r>
            <a:r>
              <a:rPr lang="en-US"/>
              <a:t>with many viewers streaming on devices for added flexibility.</a:t>
            </a:r>
            <a:endParaRPr lang="en-GB"/>
          </a:p>
          <a:p>
            <a:r>
              <a:rPr lang="en-GB"/>
              <a:t>For example, if you look at the PDC World Championship Darts on Sky Sports Main Event - </a:t>
            </a:r>
            <a:r>
              <a:rPr lang="en-GB" b="1"/>
              <a:t>9% of the viewing was on device</a:t>
            </a:r>
          </a:p>
          <a:p>
            <a:endParaRPr lang="en-GB" b="1"/>
          </a:p>
          <a:p>
            <a:r>
              <a:rPr lang="en-GB" b="0"/>
              <a:t>91% TV set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9% Device</a:t>
            </a:r>
          </a:p>
          <a:p>
            <a:endParaRPr lang="en-GB"/>
          </a:p>
          <a:p>
            <a:endParaRPr lang="en-GB"/>
          </a:p>
        </p:txBody>
      </p:sp>
      <p:sp>
        <p:nvSpPr>
          <p:cNvPr id="4" name="Slide Number Placeholder 3">
            <a:extLst>
              <a:ext uri="{FF2B5EF4-FFF2-40B4-BE49-F238E27FC236}">
                <a16:creationId xmlns:a16="http://schemas.microsoft.com/office/drawing/2014/main" id="{50077D02-F1C3-C8EF-4F6D-EDE16B530B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0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EB3D-18AE-6DD3-67CF-289124C27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B9E10-E825-E6F4-BC7F-54B0C92FB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1683D-1E1D-BFD3-3142-39F01002F932}"/>
              </a:ext>
            </a:extLst>
          </p:cNvPr>
          <p:cNvSpPr>
            <a:spLocks noGrp="1"/>
          </p:cNvSpPr>
          <p:nvPr>
            <p:ph type="body" idx="1"/>
          </p:nvPr>
        </p:nvSpPr>
        <p:spPr/>
        <p:txBody>
          <a:bodyPr/>
          <a:lstStyle/>
          <a:p>
            <a:r>
              <a:rPr lang="en-GB"/>
              <a:t>For programmes that appeal to young people, who want flexible viewing options, there is much higher levels of device viewing.  </a:t>
            </a:r>
          </a:p>
          <a:p>
            <a:r>
              <a:rPr lang="en-GB"/>
              <a:t>In this example, an episode of Love Island on ITV2 saw </a:t>
            </a:r>
            <a:r>
              <a:rPr lang="en-GB" b="1"/>
              <a:t>26% of all viewing done on a device</a:t>
            </a:r>
            <a:r>
              <a:rPr lang="en-GB" b="0"/>
              <a:t>.</a:t>
            </a:r>
          </a:p>
          <a:p>
            <a:endParaRPr lang="en-GB" b="1"/>
          </a:p>
          <a:p>
            <a:r>
              <a:rPr lang="en-GB" b="0"/>
              <a:t>74% TV set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26% Device</a:t>
            </a:r>
          </a:p>
          <a:p>
            <a:endParaRPr lang="en-GB"/>
          </a:p>
          <a:p>
            <a:endParaRPr lang="en-GB"/>
          </a:p>
          <a:p>
            <a:endParaRPr lang="en-GB"/>
          </a:p>
        </p:txBody>
      </p:sp>
      <p:sp>
        <p:nvSpPr>
          <p:cNvPr id="4" name="Slide Number Placeholder 3">
            <a:extLst>
              <a:ext uri="{FF2B5EF4-FFF2-40B4-BE49-F238E27FC236}">
                <a16:creationId xmlns:a16="http://schemas.microsoft.com/office/drawing/2014/main" id="{49003B21-C254-B83E-DDB9-E2FBBA830C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1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811F-1022-AA61-85D2-B25D76E40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0F23E-7A72-286F-51C4-0DF1C1FD1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6E33F-E47D-C518-C2A1-75BAF5F9C3FA}"/>
              </a:ext>
            </a:extLst>
          </p:cNvPr>
          <p:cNvSpPr>
            <a:spLocks noGrp="1"/>
          </p:cNvSpPr>
          <p:nvPr>
            <p:ph type="body" idx="1"/>
          </p:nvPr>
        </p:nvSpPr>
        <p:spPr/>
        <p:txBody>
          <a:bodyPr/>
          <a:lstStyle/>
          <a:p>
            <a:r>
              <a:rPr lang="en-GB"/>
              <a:t>Entertainment shows with broad appeal, have high TV set viewing.</a:t>
            </a:r>
          </a:p>
          <a:p>
            <a:r>
              <a:rPr lang="en-GB"/>
              <a:t>In this example, an episode of The Great British Bake Off on Channel 4 saw </a:t>
            </a:r>
            <a:r>
              <a:rPr lang="en-GB" b="1"/>
              <a:t>97% of all viewing done by TV Set</a:t>
            </a:r>
            <a:r>
              <a:rPr lang="en-GB" b="0"/>
              <a:t>.</a:t>
            </a:r>
          </a:p>
          <a:p>
            <a:endParaRPr lang="en-GB" b="1"/>
          </a:p>
          <a:p>
            <a:r>
              <a:rPr lang="en-GB" b="1"/>
              <a:t>97% TV set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3% Device</a:t>
            </a:r>
          </a:p>
          <a:p>
            <a:endParaRPr lang="en-GB"/>
          </a:p>
          <a:p>
            <a:endParaRPr lang="en-GB"/>
          </a:p>
          <a:p>
            <a:endParaRPr lang="en-GB"/>
          </a:p>
        </p:txBody>
      </p:sp>
      <p:sp>
        <p:nvSpPr>
          <p:cNvPr id="4" name="Slide Number Placeholder 3">
            <a:extLst>
              <a:ext uri="{FF2B5EF4-FFF2-40B4-BE49-F238E27FC236}">
                <a16:creationId xmlns:a16="http://schemas.microsoft.com/office/drawing/2014/main" id="{23177258-6710-D154-69CF-090ED3DF8C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14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Top 5 commercial programmes with largest proportion of device viewing.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In 2024, Love Island on ITV2 received the highest proportion of device viewing, with 29.1% of viewers tuning in via laptop, tablet, or mobile.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87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9960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89723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7739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0155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4061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6525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43477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58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9520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22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62640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0374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2449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11716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9152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63511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381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033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492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3762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094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9055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67720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a:t>
            </a:r>
            <a:endParaRPr lang="en-GB"/>
          </a:p>
        </p:txBody>
      </p:sp>
    </p:spTree>
    <p:custDataLst>
      <p:tags r:id="rId1"/>
    </p:custDataLst>
    <p:extLst>
      <p:ext uri="{BB962C8B-B14F-4D97-AF65-F5344CB8AC3E}">
        <p14:creationId xmlns:p14="http://schemas.microsoft.com/office/powerpoint/2010/main" val="95073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a:t>EDIT MASTER TEXT STYLES</a:t>
            </a:r>
          </a:p>
        </p:txBody>
      </p:sp>
    </p:spTree>
    <p:custDataLst>
      <p:tags r:id="rId1"/>
    </p:custDataLst>
    <p:extLst>
      <p:ext uri="{BB962C8B-B14F-4D97-AF65-F5344CB8AC3E}">
        <p14:creationId xmlns:p14="http://schemas.microsoft.com/office/powerpoint/2010/main" val="18807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2092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a:t>Click to edit </a:t>
            </a:r>
            <a:br>
              <a:rPr lang="en-US"/>
            </a:br>
            <a:r>
              <a:rPr lang="en-US"/>
              <a:t>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947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786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2954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7494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88892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14776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19847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200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57192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82947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84056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38706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52613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9061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6EF22D-7DBE-4099-99F0-B83DD9779912}" type="datetimeFigureOut">
              <a:rPr lang="en-GB" smtClean="0"/>
              <a:t>30/04/2025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67581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a:t>XXX%</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2226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7477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5115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097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3097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59731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0337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422555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4711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7701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79652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15979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E6EF22D-7DBE-4099-99F0-B83DD9779912}" type="datetimeFigureOut">
              <a:rPr lang="en-GB" smtClean="0"/>
              <a:t>30/04/2025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12292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30/04/2025</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12916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411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0853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733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1600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30/04/2025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07800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a:t>Click to edit </a:t>
            </a:r>
            <a:br>
              <a:rPr lang="en-US"/>
            </a:br>
            <a:r>
              <a:rPr lang="en-US"/>
              <a:t>Master title style</a:t>
            </a:r>
            <a:endParaRPr lang="en-GB"/>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30/04/2025</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32"/>
    </p:custDataLst>
    <p:extLst>
      <p:ext uri="{BB962C8B-B14F-4D97-AF65-F5344CB8AC3E}">
        <p14:creationId xmlns:p14="http://schemas.microsoft.com/office/powerpoint/2010/main" val="23561121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32.xml"/><Relationship Id="rId1" Type="http://schemas.openxmlformats.org/officeDocument/2006/relationships/tags" Target="../tags/tag6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standing in a room with people working on computers&#10;&#10;AI-generated content may be incorrect.">
            <a:extLst>
              <a:ext uri="{FF2B5EF4-FFF2-40B4-BE49-F238E27FC236}">
                <a16:creationId xmlns:a16="http://schemas.microsoft.com/office/drawing/2014/main" id="{7B151D1F-D113-25C2-4477-DA043F9F9D0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Beyond the TV set: device viewing </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err="1">
                <a:solidFill>
                  <a:schemeClr val="bg1"/>
                </a:solidFill>
              </a:rPr>
              <a:t>Hubspot</a:t>
            </a:r>
            <a:r>
              <a:rPr lang="en-GB" sz="1000" dirty="0">
                <a:solidFill>
                  <a:schemeClr val="bg1"/>
                </a:solidFill>
              </a:rPr>
              <a:t> – Spread Too Thin</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D Stacked Column Chart">
            <a:extLst>
              <a:ext uri="{FF2B5EF4-FFF2-40B4-BE49-F238E27FC236}">
                <a16:creationId xmlns:a16="http://schemas.microsoft.com/office/drawing/2014/main" id="{65543131-C1B7-03A9-12AE-E0871D772990}"/>
              </a:ext>
            </a:extLst>
          </p:cNvPr>
          <p:cNvGraphicFramePr/>
          <p:nvPr/>
        </p:nvGraphicFramePr>
        <p:xfrm>
          <a:off x="843975" y="1181100"/>
          <a:ext cx="10119300" cy="42189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03988937-1D34-91E3-C256-64222ABF1E9A}"/>
              </a:ext>
            </a:extLst>
          </p:cNvPr>
          <p:cNvSpPr txBox="1"/>
          <p:nvPr/>
        </p:nvSpPr>
        <p:spPr>
          <a:xfrm>
            <a:off x="6475732" y="161339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 51 minutes</a:t>
            </a:r>
            <a:endParaRPr kumimoji="0" lang="en-US" sz="1100" b="1" i="0" u="none" strike="noStrike" kern="1200" cap="none" spc="0" normalizeH="0" baseline="0" noProof="0">
              <a:ln>
                <a:noFill/>
              </a:ln>
              <a:solidFill>
                <a:prstClr val="black"/>
              </a:solidFill>
              <a:effectLst/>
              <a:uLnTx/>
              <a:uFillTx/>
              <a:latin typeface="Arial"/>
              <a:ea typeface="+mn-ea"/>
              <a:cs typeface="+mn-cs"/>
            </a:endParaRPr>
          </a:p>
        </p:txBody>
      </p:sp>
      <p:sp>
        <p:nvSpPr>
          <p:cNvPr id="7" name="TextBox 1">
            <a:extLst>
              <a:ext uri="{FF2B5EF4-FFF2-40B4-BE49-F238E27FC236}">
                <a16:creationId xmlns:a16="http://schemas.microsoft.com/office/drawing/2014/main" id="{DBE789B2-1421-5982-D75F-C4657F8C7A31}"/>
              </a:ext>
            </a:extLst>
          </p:cNvPr>
          <p:cNvSpPr txBox="1"/>
          <p:nvPr/>
        </p:nvSpPr>
        <p:spPr>
          <a:xfrm>
            <a:off x="8903970" y="161339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4 hours 1 minutes</a:t>
            </a:r>
            <a:endParaRPr kumimoji="0" lang="en-US" sz="1100" b="1"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
            <a:extLst>
              <a:ext uri="{FF2B5EF4-FFF2-40B4-BE49-F238E27FC236}">
                <a16:creationId xmlns:a16="http://schemas.microsoft.com/office/drawing/2014/main" id="{56C7B4EC-5453-5067-21A3-DE8F7723DAD9}"/>
              </a:ext>
            </a:extLst>
          </p:cNvPr>
          <p:cNvSpPr txBox="1"/>
          <p:nvPr/>
        </p:nvSpPr>
        <p:spPr>
          <a:xfrm>
            <a:off x="10754359" y="188711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B050"/>
                </a:solidFill>
                <a:effectLst/>
                <a:uLnTx/>
                <a:uFillTx/>
                <a:latin typeface="Arial"/>
                <a:ea typeface="+mn-ea"/>
                <a:cs typeface="+mn-cs"/>
              </a:rPr>
              <a:t>Smartphones</a:t>
            </a:r>
            <a:endParaRPr kumimoji="0" lang="en-US" sz="1200" b="1" i="0" u="none" strike="noStrike" kern="1200" cap="none" spc="0" normalizeH="0" baseline="0" noProof="0">
              <a:ln>
                <a:noFill/>
              </a:ln>
              <a:solidFill>
                <a:srgbClr val="00B050"/>
              </a:solidFill>
              <a:effectLst/>
              <a:uLnTx/>
              <a:uFillTx/>
              <a:latin typeface="Arial"/>
              <a:ea typeface="+mn-ea"/>
              <a:cs typeface="+mn-cs"/>
            </a:endParaRPr>
          </a:p>
        </p:txBody>
      </p:sp>
      <p:sp>
        <p:nvSpPr>
          <p:cNvPr id="13" name="TextBox 1">
            <a:extLst>
              <a:ext uri="{FF2B5EF4-FFF2-40B4-BE49-F238E27FC236}">
                <a16:creationId xmlns:a16="http://schemas.microsoft.com/office/drawing/2014/main" id="{601138BC-391E-0D97-C341-A0250475E178}"/>
              </a:ext>
            </a:extLst>
          </p:cNvPr>
          <p:cNvSpPr txBox="1"/>
          <p:nvPr/>
        </p:nvSpPr>
        <p:spPr>
          <a:xfrm>
            <a:off x="10788015" y="2116952"/>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B7305"/>
                </a:solidFill>
                <a:effectLst/>
                <a:uLnTx/>
                <a:uFillTx/>
                <a:latin typeface="Arial"/>
                <a:ea typeface="+mn-ea"/>
                <a:cs typeface="+mn-cs"/>
              </a:rPr>
              <a:t>Tablets</a:t>
            </a:r>
            <a:endParaRPr kumimoji="0" lang="en-US" sz="1200" b="1" i="0" u="none" strike="noStrike" kern="1200" cap="none" spc="0" normalizeH="0" baseline="0" noProof="0">
              <a:ln>
                <a:noFill/>
              </a:ln>
              <a:solidFill>
                <a:srgbClr val="EB7305"/>
              </a:solidFill>
              <a:effectLst/>
              <a:uLnTx/>
              <a:uFillTx/>
              <a:latin typeface="Arial"/>
              <a:ea typeface="+mn-ea"/>
              <a:cs typeface="+mn-cs"/>
            </a:endParaRPr>
          </a:p>
        </p:txBody>
      </p:sp>
      <p:sp>
        <p:nvSpPr>
          <p:cNvPr id="14" name="TextBox 1">
            <a:extLst>
              <a:ext uri="{FF2B5EF4-FFF2-40B4-BE49-F238E27FC236}">
                <a16:creationId xmlns:a16="http://schemas.microsoft.com/office/drawing/2014/main" id="{8360CFB0-DEA2-D6F9-B67A-9F887FBFAB16}"/>
              </a:ext>
            </a:extLst>
          </p:cNvPr>
          <p:cNvSpPr txBox="1"/>
          <p:nvPr/>
        </p:nvSpPr>
        <p:spPr>
          <a:xfrm>
            <a:off x="10788015" y="2289741"/>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10514"/>
                </a:solidFill>
                <a:effectLst/>
                <a:uLnTx/>
                <a:uFillTx/>
                <a:latin typeface="Arial"/>
                <a:ea typeface="+mn-ea"/>
                <a:cs typeface="+mn-cs"/>
              </a:rPr>
              <a:t>PCs</a:t>
            </a:r>
            <a:endParaRPr kumimoji="0" lang="en-US" sz="1200" b="1" i="0" u="none" strike="noStrike" kern="1200" cap="none" spc="0" normalizeH="0" baseline="0" noProof="0">
              <a:ln>
                <a:noFill/>
              </a:ln>
              <a:solidFill>
                <a:srgbClr val="E10514"/>
              </a:solidFill>
              <a:effectLst/>
              <a:uLnTx/>
              <a:uFillTx/>
              <a:latin typeface="Arial"/>
              <a:ea typeface="+mn-ea"/>
              <a:cs typeface="+mn-cs"/>
            </a:endParaRPr>
          </a:p>
        </p:txBody>
      </p:sp>
      <p:sp>
        <p:nvSpPr>
          <p:cNvPr id="15" name="TextBox 1">
            <a:extLst>
              <a:ext uri="{FF2B5EF4-FFF2-40B4-BE49-F238E27FC236}">
                <a16:creationId xmlns:a16="http://schemas.microsoft.com/office/drawing/2014/main" id="{456EBF4E-E7BE-91B7-4578-0B75644CC96C}"/>
              </a:ext>
            </a:extLst>
          </p:cNvPr>
          <p:cNvSpPr txBox="1"/>
          <p:nvPr/>
        </p:nvSpPr>
        <p:spPr>
          <a:xfrm>
            <a:off x="10757535" y="2655501"/>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69B4"/>
                </a:solidFill>
                <a:effectLst/>
                <a:uLnTx/>
                <a:uFillTx/>
                <a:latin typeface="Arial"/>
                <a:ea typeface="+mn-ea"/>
                <a:cs typeface="+mn-cs"/>
              </a:rPr>
              <a:t>TV Sets</a:t>
            </a:r>
            <a:endParaRPr kumimoji="0" lang="en-US" sz="1200" b="1" i="0" u="none" strike="noStrike" kern="1200" cap="none" spc="0" normalizeH="0" baseline="0" noProof="0">
              <a:ln>
                <a:noFill/>
              </a:ln>
              <a:solidFill>
                <a:srgbClr val="0069B4"/>
              </a:solidFill>
              <a:effectLst/>
              <a:uLnTx/>
              <a:uFillTx/>
              <a:latin typeface="Arial"/>
              <a:ea typeface="+mn-ea"/>
              <a:cs typeface="+mn-cs"/>
            </a:endParaRPr>
          </a:p>
        </p:txBody>
      </p:sp>
      <p:sp>
        <p:nvSpPr>
          <p:cNvPr id="16" name="TextBox 1">
            <a:extLst>
              <a:ext uri="{FF2B5EF4-FFF2-40B4-BE49-F238E27FC236}">
                <a16:creationId xmlns:a16="http://schemas.microsoft.com/office/drawing/2014/main" id="{690302C3-230C-D573-A5B0-22E001BD406B}"/>
              </a:ext>
            </a:extLst>
          </p:cNvPr>
          <p:cNvSpPr txBox="1"/>
          <p:nvPr/>
        </p:nvSpPr>
        <p:spPr>
          <a:xfrm>
            <a:off x="1228725" y="1624089"/>
            <a:ext cx="1877367"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 2 hours 30 minutes</a:t>
            </a:r>
            <a:endParaRPr kumimoji="0" lang="en-US" sz="1100" b="1" i="0" u="none" strike="noStrike" kern="1200" cap="none" spc="0" normalizeH="0" baseline="0" noProof="0">
              <a:ln>
                <a:noFill/>
              </a:ln>
              <a:solidFill>
                <a:prstClr val="black"/>
              </a:solidFill>
              <a:effectLst/>
              <a:uLnTx/>
              <a:uFillTx/>
              <a:latin typeface="Arial"/>
              <a:ea typeface="+mn-ea"/>
              <a:cs typeface="+mn-cs"/>
            </a:endParaRPr>
          </a:p>
        </p:txBody>
      </p:sp>
      <p:sp>
        <p:nvSpPr>
          <p:cNvPr id="17" name="TextBox 1">
            <a:extLst>
              <a:ext uri="{FF2B5EF4-FFF2-40B4-BE49-F238E27FC236}">
                <a16:creationId xmlns:a16="http://schemas.microsoft.com/office/drawing/2014/main" id="{2CF47831-3250-7804-76D8-54E24AC64B45}"/>
              </a:ext>
            </a:extLst>
          </p:cNvPr>
          <p:cNvSpPr txBox="1"/>
          <p:nvPr/>
        </p:nvSpPr>
        <p:spPr>
          <a:xfrm>
            <a:off x="3990607" y="1613397"/>
            <a:ext cx="1495425" cy="2667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40 minutes</a:t>
            </a:r>
            <a:endParaRPr kumimoji="0" lang="en-US" sz="1100" b="1" i="0" u="none" strike="noStrike" kern="1200" cap="none" spc="0" normalizeH="0" baseline="0" noProof="0">
              <a:ln>
                <a:noFill/>
              </a:ln>
              <a:solidFill>
                <a:prstClr val="black"/>
              </a:solidFill>
              <a:effectLst/>
              <a:uLnTx/>
              <a:uFillTx/>
              <a:latin typeface="Arial"/>
              <a:ea typeface="+mn-ea"/>
              <a:cs typeface="+mn-cs"/>
            </a:endParaRPr>
          </a:p>
        </p:txBody>
      </p:sp>
      <p:sp>
        <p:nvSpPr>
          <p:cNvPr id="8" name="Title 1">
            <a:extLst>
              <a:ext uri="{FF2B5EF4-FFF2-40B4-BE49-F238E27FC236}">
                <a16:creationId xmlns:a16="http://schemas.microsoft.com/office/drawing/2014/main" id="{79C454F3-51B2-8B9C-FE39-79908D058862}"/>
              </a:ext>
            </a:extLst>
          </p:cNvPr>
          <p:cNvSpPr>
            <a:spLocks noGrp="1"/>
          </p:cNvSpPr>
          <p:nvPr>
            <p:ph type="title"/>
          </p:nvPr>
        </p:nvSpPr>
        <p:spPr>
          <a:xfrm>
            <a:off x="371475" y="360363"/>
            <a:ext cx="11341100" cy="1020762"/>
          </a:xfrm>
        </p:spPr>
        <p:txBody>
          <a:bodyPr/>
          <a:lstStyle/>
          <a:p>
            <a:r>
              <a:rPr lang="en-GB"/>
              <a:t>According to Barb, TV sets account for the largest proportion of viewing for broadcaster and SVOD/AVOD content</a:t>
            </a:r>
          </a:p>
        </p:txBody>
      </p:sp>
      <p:sp>
        <p:nvSpPr>
          <p:cNvPr id="9" name="Text Placeholder 8">
            <a:extLst>
              <a:ext uri="{FF2B5EF4-FFF2-40B4-BE49-F238E27FC236}">
                <a16:creationId xmlns:a16="http://schemas.microsoft.com/office/drawing/2014/main" id="{6F641262-A24E-90B2-0F37-619E8AD12F90}"/>
              </a:ext>
            </a:extLst>
          </p:cNvPr>
          <p:cNvSpPr>
            <a:spLocks noGrp="1"/>
          </p:cNvSpPr>
          <p:nvPr>
            <p:ph type="body" sz="quarter" idx="15"/>
          </p:nvPr>
        </p:nvSpPr>
        <p:spPr/>
        <p:txBody>
          <a:bodyPr/>
          <a:lstStyle/>
          <a:p>
            <a:r>
              <a:rPr lang="en-US" dirty="0"/>
              <a:t>Source: Barb, 2024. Individuals. Online Multiple Screens Network</a:t>
            </a:r>
            <a:endParaRPr lang="en-GB" dirty="0"/>
          </a:p>
          <a:p>
            <a:endParaRPr lang="en-GB" dirty="0"/>
          </a:p>
          <a:p>
            <a:endParaRPr lang="en-US" dirty="0"/>
          </a:p>
        </p:txBody>
      </p:sp>
    </p:spTree>
    <p:extLst>
      <p:ext uri="{BB962C8B-B14F-4D97-AF65-F5344CB8AC3E}">
        <p14:creationId xmlns:p14="http://schemas.microsoft.com/office/powerpoint/2010/main" val="3721706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1815973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21 mins (28%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2 hrs, 29 mins (55%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213360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US" dirty="0"/>
              <a:t>Viewing to TV content is mainly on the larger screen</a:t>
            </a:r>
            <a:endParaRPr lang="en-GB" dirty="0"/>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2024, live +3 mins, *</a:t>
            </a:r>
            <a:r>
              <a:rPr lang="fr-FR" dirty="0" err="1"/>
              <a:t>taken</a:t>
            </a:r>
            <a:r>
              <a:rPr lang="fr-FR" dirty="0"/>
              <a:t> </a:t>
            </a:r>
            <a:r>
              <a:rPr lang="fr-FR" dirty="0" err="1"/>
              <a:t>from</a:t>
            </a:r>
            <a:r>
              <a:rPr lang="fr-FR" dirty="0"/>
              <a:t> </a:t>
            </a:r>
            <a:r>
              <a:rPr lang="fr-FR" dirty="0" err="1"/>
              <a:t>Thinkbox’s</a:t>
            </a:r>
            <a:r>
              <a:rPr lang="fr-FR" dirty="0"/>
              <a:t> 2024 </a:t>
            </a:r>
            <a:r>
              <a:rPr lang="fr-FR" dirty="0" err="1"/>
              <a:t>video</a:t>
            </a:r>
            <a:r>
              <a:rPr lang="fr-FR" dirty="0"/>
              <a:t> </a:t>
            </a:r>
            <a:r>
              <a:rPr lang="fr-FR" dirty="0" err="1"/>
              <a:t>viewing</a:t>
            </a:r>
            <a:r>
              <a:rPr lang="fr-FR" dirty="0"/>
              <a:t> </a:t>
            </a:r>
            <a:r>
              <a:rPr lang="fr-FR" dirty="0" err="1"/>
              <a:t>day</a:t>
            </a:r>
            <a:r>
              <a:rPr lang="fr-FR" dirty="0"/>
              <a:t>. </a:t>
            </a:r>
            <a:r>
              <a:rPr lang="fr-FR" dirty="0" err="1"/>
              <a:t>Adults</a:t>
            </a:r>
            <a:r>
              <a:rPr lang="fr-FR" dirty="0"/>
              <a:t>.</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14.9%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13.6%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19.0%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99.3%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94.7%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87.4%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38.9%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84.0%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16.3%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51.4%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3.8%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2.7%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0.2%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dirty="0">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40.4%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dirty="0">
                          <a:solidFill>
                            <a:srgbClr val="372D87"/>
                          </a:solidFill>
                          <a:effectLst/>
                          <a:latin typeface="Arial" panose="020B0604020202020204" pitchFamily="34" charset="0"/>
                        </a:rPr>
                        <a:t>9.5%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28080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AAD0-362E-9BDF-4A30-609ADBBB5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2C8F5-DBFB-DD1C-FBAE-66C513F5B74B}"/>
              </a:ext>
            </a:extLst>
          </p:cNvPr>
          <p:cNvSpPr>
            <a:spLocks noGrp="1"/>
          </p:cNvSpPr>
          <p:nvPr>
            <p:ph type="title"/>
          </p:nvPr>
        </p:nvSpPr>
        <p:spPr/>
        <p:txBody>
          <a:bodyPr/>
          <a:lstStyle/>
          <a:p>
            <a:r>
              <a:rPr lang="en-US" dirty="0"/>
              <a:t>16-34 viewing to TV content is mainly on the larger screen</a:t>
            </a:r>
            <a:endParaRPr lang="en-GB" dirty="0"/>
          </a:p>
        </p:txBody>
      </p:sp>
      <p:sp>
        <p:nvSpPr>
          <p:cNvPr id="3" name="Text Placeholder 2">
            <a:extLst>
              <a:ext uri="{FF2B5EF4-FFF2-40B4-BE49-F238E27FC236}">
                <a16:creationId xmlns:a16="http://schemas.microsoft.com/office/drawing/2014/main" id="{0CAB0C43-E3DA-A5D1-5643-9399BE400148}"/>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2024, live +3 mins, *</a:t>
            </a:r>
            <a:r>
              <a:rPr lang="fr-FR" dirty="0" err="1"/>
              <a:t>taken</a:t>
            </a:r>
            <a:r>
              <a:rPr lang="fr-FR" dirty="0"/>
              <a:t> </a:t>
            </a:r>
            <a:r>
              <a:rPr lang="fr-FR" dirty="0" err="1"/>
              <a:t>from</a:t>
            </a:r>
            <a:r>
              <a:rPr lang="fr-FR" dirty="0"/>
              <a:t> </a:t>
            </a:r>
            <a:r>
              <a:rPr lang="fr-FR" dirty="0" err="1"/>
              <a:t>Thinkbox’s</a:t>
            </a:r>
            <a:r>
              <a:rPr lang="fr-FR" dirty="0"/>
              <a:t> 2024 </a:t>
            </a:r>
            <a:r>
              <a:rPr lang="fr-FR" dirty="0" err="1"/>
              <a:t>video</a:t>
            </a:r>
            <a:r>
              <a:rPr lang="fr-FR" dirty="0"/>
              <a:t> </a:t>
            </a:r>
            <a:r>
              <a:rPr lang="fr-FR" dirty="0" err="1"/>
              <a:t>viewing</a:t>
            </a:r>
            <a:r>
              <a:rPr lang="fr-FR" dirty="0"/>
              <a:t> </a:t>
            </a:r>
            <a:r>
              <a:rPr lang="fr-FR" dirty="0" err="1"/>
              <a:t>day</a:t>
            </a:r>
            <a:r>
              <a:rPr lang="fr-FR" dirty="0"/>
              <a:t>. 16-34s.</a:t>
            </a:r>
            <a:endParaRPr lang="en-GB" dirty="0"/>
          </a:p>
        </p:txBody>
      </p:sp>
      <p:graphicFrame>
        <p:nvGraphicFramePr>
          <p:cNvPr id="43" name="Table 42">
            <a:extLst>
              <a:ext uri="{FF2B5EF4-FFF2-40B4-BE49-F238E27FC236}">
                <a16:creationId xmlns:a16="http://schemas.microsoft.com/office/drawing/2014/main" id="{FAFDE64D-FCB0-B9D1-1EE1-A0085EB4A868}"/>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9.7%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20.7%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35.1%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6.0%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97.7%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89.3%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83.1%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61.0%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7.5%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20.4%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54.8%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10.1%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7.8%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0.8%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dirty="0">
                          <a:solidFill>
                            <a:schemeClr val="bg2"/>
                          </a:solidFill>
                          <a:effectLst/>
                          <a:latin typeface="Arial" panose="020B0604020202020204" pitchFamily="34" charset="0"/>
                        </a:rPr>
                        <a:t>5.4%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36.3%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94.6%</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42.5%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dirty="0">
                          <a:solidFill>
                            <a:srgbClr val="372D87"/>
                          </a:solidFill>
                          <a:effectLst/>
                          <a:latin typeface="Arial" panose="020B0604020202020204" pitchFamily="34" charset="0"/>
                        </a:rPr>
                        <a:t>24.9%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45AE97A-2AF6-B41E-2A57-4ECE80805A54}"/>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46BDF1A1-5F28-E300-A352-5B13C4D76DF2}"/>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E1F728F7-11CC-5877-1988-B4B4EF68AF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A6EA4B02-BC48-066E-1EB7-66B66AEC76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73235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380D8-F106-3FC4-735A-183F6F9CD545}"/>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F9EF94C9-AFB4-64FD-6B15-8C3D48DE266C}"/>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63D1476-F577-B8E2-1C1E-1A82C2015B92}"/>
              </a:ext>
            </a:extLst>
          </p:cNvPr>
          <p:cNvSpPr>
            <a:spLocks noGrp="1"/>
          </p:cNvSpPr>
          <p:nvPr>
            <p:ph type="title"/>
          </p:nvPr>
        </p:nvSpPr>
        <p:spPr/>
        <p:txBody>
          <a:bodyPr>
            <a:noAutofit/>
          </a:bodyPr>
          <a:lstStyle/>
          <a:p>
            <a:r>
              <a:rPr lang="en-GB" sz="2400">
                <a:solidFill>
                  <a:schemeClr val="accent1"/>
                </a:solidFill>
              </a:rPr>
              <a:t>Device viewing allows flexibility in watching live sport</a:t>
            </a:r>
            <a:br>
              <a:rPr lang="en-GB" sz="2400">
                <a:solidFill>
                  <a:schemeClr val="accent1"/>
                </a:solidFill>
              </a:rPr>
            </a:br>
            <a:endParaRPr lang="en-GB" sz="2400"/>
          </a:p>
        </p:txBody>
      </p:sp>
      <p:sp>
        <p:nvSpPr>
          <p:cNvPr id="5" name="Text Placeholder 4">
            <a:extLst>
              <a:ext uri="{FF2B5EF4-FFF2-40B4-BE49-F238E27FC236}">
                <a16:creationId xmlns:a16="http://schemas.microsoft.com/office/drawing/2014/main" id="{123E0D7D-34D0-908C-1085-38C7C254B517}"/>
              </a:ext>
            </a:extLst>
          </p:cNvPr>
          <p:cNvSpPr>
            <a:spLocks noGrp="1"/>
          </p:cNvSpPr>
          <p:nvPr>
            <p:ph type="body" sz="quarter" idx="15"/>
          </p:nvPr>
        </p:nvSpPr>
        <p:spPr>
          <a:xfrm>
            <a:off x="377758" y="5365115"/>
            <a:ext cx="5442018" cy="327546"/>
          </a:xfrm>
        </p:spPr>
        <p:txBody>
          <a:bodyPr/>
          <a:lstStyle/>
          <a:p>
            <a:r>
              <a:rPr lang="en-GB"/>
              <a:t>Source: Barb 2024. Individuals, PDC World Championship Darts, Sky Sports Main Event, 3 Jan, Device and time-shifted viewing within 28 days of broadcast.</a:t>
            </a:r>
          </a:p>
        </p:txBody>
      </p:sp>
      <p:sp>
        <p:nvSpPr>
          <p:cNvPr id="15" name="Rectangle 14">
            <a:extLst>
              <a:ext uri="{FF2B5EF4-FFF2-40B4-BE49-F238E27FC236}">
                <a16:creationId xmlns:a16="http://schemas.microsoft.com/office/drawing/2014/main" id="{6CF92279-C638-F09F-185A-A0667010E678}"/>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1.44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1C0BA1C3-2B09-A573-6AF5-F191724AA2AC}"/>
              </a:ext>
            </a:extLst>
          </p:cNvPr>
          <p:cNvCxnSpPr>
            <a:cxnSpLocks/>
          </p:cNvCxnSpPr>
          <p:nvPr/>
        </p:nvCxnSpPr>
        <p:spPr>
          <a:xfrm>
            <a:off x="1037856" y="2704324"/>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BC0A989-3A08-24A4-63DE-E157F8C8839C}"/>
              </a:ext>
            </a:extLst>
          </p:cNvPr>
          <p:cNvSpPr/>
          <p:nvPr/>
        </p:nvSpPr>
        <p:spPr>
          <a:xfrm>
            <a:off x="292319" y="2768094"/>
            <a:ext cx="1431738"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rgbClr val="808080"/>
                </a:solidFill>
                <a:latin typeface="Arial"/>
              </a:rPr>
              <a:t>9</a:t>
            </a:r>
            <a:r>
              <a:rPr kumimoji="0" lang="en-GB" sz="1400" b="1" i="0" u="none" strike="noStrike" kern="1200" cap="none" spc="0" normalizeH="0" baseline="0" noProof="0">
                <a:ln>
                  <a:noFill/>
                </a:ln>
                <a:solidFill>
                  <a:srgbClr val="808080"/>
                </a:solidFill>
                <a:effectLst/>
                <a:uLnTx/>
                <a:uFillTx/>
                <a:latin typeface="Arial"/>
                <a:ea typeface="+mn-ea"/>
                <a:cs typeface="+mn-cs"/>
              </a:rPr>
              <a:t>% Device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2" name="Rectangle 11">
            <a:extLst>
              <a:ext uri="{FF2B5EF4-FFF2-40B4-BE49-F238E27FC236}">
                <a16:creationId xmlns:a16="http://schemas.microsoft.com/office/drawing/2014/main" id="{639356AC-51C4-42AB-48F5-3DE91A24DDEB}"/>
              </a:ext>
            </a:extLst>
          </p:cNvPr>
          <p:cNvSpPr/>
          <p:nvPr/>
        </p:nvSpPr>
        <p:spPr>
          <a:xfrm>
            <a:off x="511465" y="4131153"/>
            <a:ext cx="766557"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1.32m</a:t>
            </a:r>
          </a:p>
        </p:txBody>
      </p:sp>
      <p:sp>
        <p:nvSpPr>
          <p:cNvPr id="13" name="Rectangle 12">
            <a:extLst>
              <a:ext uri="{FF2B5EF4-FFF2-40B4-BE49-F238E27FC236}">
                <a16:creationId xmlns:a16="http://schemas.microsoft.com/office/drawing/2014/main" id="{811BB049-89A0-95C6-2F78-7A1D8CADB8D6}"/>
              </a:ext>
            </a:extLst>
          </p:cNvPr>
          <p:cNvSpPr/>
          <p:nvPr/>
        </p:nvSpPr>
        <p:spPr>
          <a:xfrm>
            <a:off x="518384" y="4373713"/>
            <a:ext cx="156131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91%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4" name="Rectangle 13">
            <a:extLst>
              <a:ext uri="{FF2B5EF4-FFF2-40B4-BE49-F238E27FC236}">
                <a16:creationId xmlns:a16="http://schemas.microsoft.com/office/drawing/2014/main" id="{EF192E71-002F-1224-2E2E-2731DACFF885}"/>
              </a:ext>
            </a:extLst>
          </p:cNvPr>
          <p:cNvSpPr/>
          <p:nvPr/>
        </p:nvSpPr>
        <p:spPr>
          <a:xfrm>
            <a:off x="271299" y="2537581"/>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122k</a:t>
            </a:r>
          </a:p>
        </p:txBody>
      </p:sp>
      <p:cxnSp>
        <p:nvCxnSpPr>
          <p:cNvPr id="17" name="Straight Connector 16">
            <a:extLst>
              <a:ext uri="{FF2B5EF4-FFF2-40B4-BE49-F238E27FC236}">
                <a16:creationId xmlns:a16="http://schemas.microsoft.com/office/drawing/2014/main" id="{C33BD182-4999-26C2-05D1-BD53B5C0F92D}"/>
              </a:ext>
            </a:extLst>
          </p:cNvPr>
          <p:cNvCxnSpPr>
            <a:cxnSpLocks/>
          </p:cNvCxnSpPr>
          <p:nvPr/>
        </p:nvCxnSpPr>
        <p:spPr>
          <a:xfrm>
            <a:off x="1225293" y="4309655"/>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pic>
        <p:nvPicPr>
          <p:cNvPr id="3074" name="Picture 2" descr="PDC World Darts Championship 2024/25 | Essential reading | Darts News | Sky  Sports">
            <a:extLst>
              <a:ext uri="{FF2B5EF4-FFF2-40B4-BE49-F238E27FC236}">
                <a16:creationId xmlns:a16="http://schemas.microsoft.com/office/drawing/2014/main" id="{154A0221-8ED8-A6CF-C777-8D51B9E9E64D}"/>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20764" r="207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33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64C6-8DE2-B017-0A22-641EA40A131F}"/>
            </a:ext>
          </a:extLst>
        </p:cNvPr>
        <p:cNvGrpSpPr/>
        <p:nvPr/>
      </p:nvGrpSpPr>
      <p:grpSpPr>
        <a:xfrm>
          <a:off x="0" y="0"/>
          <a:ext cx="0" cy="0"/>
          <a:chOff x="0" y="0"/>
          <a:chExt cx="0" cy="0"/>
        </a:xfrm>
      </p:grpSpPr>
      <p:pic>
        <p:nvPicPr>
          <p:cNvPr id="1028" name="Picture 4" descr="Love Island: All Stars - Your ultimate recap of the 2024 series">
            <a:extLst>
              <a:ext uri="{FF2B5EF4-FFF2-40B4-BE49-F238E27FC236}">
                <a16:creationId xmlns:a16="http://schemas.microsoft.com/office/drawing/2014/main" id="{A22E9A58-ED77-BC47-A5DE-6E7CCBD35D3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790" r="2079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EF1EEFE3-1DF6-B6AA-24DD-A8886F40789D}"/>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9670F3F-970E-5123-7918-D0AC26B8E2EF}"/>
              </a:ext>
            </a:extLst>
          </p:cNvPr>
          <p:cNvSpPr>
            <a:spLocks noGrp="1"/>
          </p:cNvSpPr>
          <p:nvPr>
            <p:ph type="title"/>
          </p:nvPr>
        </p:nvSpPr>
        <p:spPr/>
        <p:txBody>
          <a:bodyPr>
            <a:noAutofit/>
          </a:bodyPr>
          <a:lstStyle/>
          <a:p>
            <a:r>
              <a:rPr lang="en-GB" sz="2400">
                <a:solidFill>
                  <a:schemeClr val="accent1"/>
                </a:solidFill>
              </a:rPr>
              <a:t>Device viewing allows flexibility in watching reality TV </a:t>
            </a:r>
            <a:br>
              <a:rPr lang="en-GB" sz="2400">
                <a:solidFill>
                  <a:schemeClr val="accent1"/>
                </a:solidFill>
              </a:rPr>
            </a:br>
            <a:endParaRPr lang="en-GB" sz="2400"/>
          </a:p>
        </p:txBody>
      </p:sp>
      <p:sp>
        <p:nvSpPr>
          <p:cNvPr id="5" name="Text Placeholder 4">
            <a:extLst>
              <a:ext uri="{FF2B5EF4-FFF2-40B4-BE49-F238E27FC236}">
                <a16:creationId xmlns:a16="http://schemas.microsoft.com/office/drawing/2014/main" id="{D3EDFEFB-6568-91C7-85B8-E4514257B553}"/>
              </a:ext>
            </a:extLst>
          </p:cNvPr>
          <p:cNvSpPr>
            <a:spLocks noGrp="1"/>
          </p:cNvSpPr>
          <p:nvPr>
            <p:ph type="body" sz="quarter" idx="15"/>
          </p:nvPr>
        </p:nvSpPr>
        <p:spPr>
          <a:xfrm>
            <a:off x="377758" y="5365115"/>
            <a:ext cx="5442018" cy="327546"/>
          </a:xfrm>
        </p:spPr>
        <p:txBody>
          <a:bodyPr/>
          <a:lstStyle/>
          <a:p>
            <a:r>
              <a:rPr lang="en-GB"/>
              <a:t>Source: Barb 2024. Individuals, Love Island All Stars, ITV2, 30 Jan, Device and time-shifted viewing within 28 days of broadcast.</a:t>
            </a:r>
          </a:p>
        </p:txBody>
      </p:sp>
      <p:sp>
        <p:nvSpPr>
          <p:cNvPr id="15" name="Rectangle 14">
            <a:extLst>
              <a:ext uri="{FF2B5EF4-FFF2-40B4-BE49-F238E27FC236}">
                <a16:creationId xmlns:a16="http://schemas.microsoft.com/office/drawing/2014/main" id="{F190040C-91F0-5D37-FCF9-286019E0424E}"/>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2.23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CEF2DE78-237F-6EB1-00DD-F57F76AB41D8}"/>
              </a:ext>
            </a:extLst>
          </p:cNvPr>
          <p:cNvCxnSpPr>
            <a:cxnSpLocks/>
          </p:cNvCxnSpPr>
          <p:nvPr/>
        </p:nvCxnSpPr>
        <p:spPr>
          <a:xfrm>
            <a:off x="1275981" y="2425355"/>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854CFA7-EBAF-5817-0810-10D37B21346D}"/>
              </a:ext>
            </a:extLst>
          </p:cNvPr>
          <p:cNvSpPr/>
          <p:nvPr/>
        </p:nvSpPr>
        <p:spPr>
          <a:xfrm>
            <a:off x="461799" y="2499635"/>
            <a:ext cx="1431738"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26% Device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2" name="Rectangle 11">
            <a:extLst>
              <a:ext uri="{FF2B5EF4-FFF2-40B4-BE49-F238E27FC236}">
                <a16:creationId xmlns:a16="http://schemas.microsoft.com/office/drawing/2014/main" id="{0A49D964-37CF-CC01-2DA1-DF4300B69AFC}"/>
              </a:ext>
            </a:extLst>
          </p:cNvPr>
          <p:cNvSpPr/>
          <p:nvPr/>
        </p:nvSpPr>
        <p:spPr>
          <a:xfrm>
            <a:off x="511465" y="4131153"/>
            <a:ext cx="766557"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1.65m</a:t>
            </a:r>
          </a:p>
        </p:txBody>
      </p:sp>
      <p:sp>
        <p:nvSpPr>
          <p:cNvPr id="13" name="Rectangle 12">
            <a:extLst>
              <a:ext uri="{FF2B5EF4-FFF2-40B4-BE49-F238E27FC236}">
                <a16:creationId xmlns:a16="http://schemas.microsoft.com/office/drawing/2014/main" id="{F029FC80-D085-D161-FA05-516AEF597D56}"/>
              </a:ext>
            </a:extLst>
          </p:cNvPr>
          <p:cNvSpPr/>
          <p:nvPr/>
        </p:nvSpPr>
        <p:spPr>
          <a:xfrm>
            <a:off x="539405" y="4352693"/>
            <a:ext cx="156131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74%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4" name="Rectangle 13">
            <a:extLst>
              <a:ext uri="{FF2B5EF4-FFF2-40B4-BE49-F238E27FC236}">
                <a16:creationId xmlns:a16="http://schemas.microsoft.com/office/drawing/2014/main" id="{4A5BB0CD-9F28-824A-4020-09380BE9C595}"/>
              </a:ext>
            </a:extLst>
          </p:cNvPr>
          <p:cNvSpPr/>
          <p:nvPr/>
        </p:nvSpPr>
        <p:spPr>
          <a:xfrm>
            <a:off x="461799" y="2258612"/>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5</a:t>
            </a:r>
            <a:r>
              <a:rPr lang="en-GB" sz="1600" b="1">
                <a:solidFill>
                  <a:srgbClr val="0069B4"/>
                </a:solidFill>
                <a:latin typeface="Arial"/>
              </a:rPr>
              <a:t>79</a:t>
            </a:r>
            <a:r>
              <a:rPr kumimoji="0" lang="en-GB" sz="1600" b="1" i="0" u="none" strike="noStrike" kern="1200" cap="none" spc="0" normalizeH="0" baseline="0" noProof="0">
                <a:ln>
                  <a:noFill/>
                </a:ln>
                <a:solidFill>
                  <a:srgbClr val="0069B4"/>
                </a:solidFill>
                <a:effectLst/>
                <a:uLnTx/>
                <a:uFillTx/>
                <a:latin typeface="Arial"/>
                <a:ea typeface="+mn-ea"/>
                <a:cs typeface="+mn-cs"/>
              </a:rPr>
              <a:t>k</a:t>
            </a:r>
          </a:p>
        </p:txBody>
      </p:sp>
      <p:cxnSp>
        <p:nvCxnSpPr>
          <p:cNvPr id="17" name="Straight Connector 16">
            <a:extLst>
              <a:ext uri="{FF2B5EF4-FFF2-40B4-BE49-F238E27FC236}">
                <a16:creationId xmlns:a16="http://schemas.microsoft.com/office/drawing/2014/main" id="{7C2B7A40-24B7-EA26-5DC0-7840BDA731C8}"/>
              </a:ext>
            </a:extLst>
          </p:cNvPr>
          <p:cNvCxnSpPr>
            <a:cxnSpLocks/>
          </p:cNvCxnSpPr>
          <p:nvPr/>
        </p:nvCxnSpPr>
        <p:spPr>
          <a:xfrm>
            <a:off x="1225293" y="4309655"/>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AEF93-9C25-5BB8-0A2C-31D94ADA20A4}"/>
            </a:ext>
          </a:extLst>
        </p:cNvPr>
        <p:cNvGrpSpPr/>
        <p:nvPr/>
      </p:nvGrpSpPr>
      <p:grpSpPr>
        <a:xfrm>
          <a:off x="0" y="0"/>
          <a:ext cx="0" cy="0"/>
          <a:chOff x="0" y="0"/>
          <a:chExt cx="0" cy="0"/>
        </a:xfrm>
      </p:grpSpPr>
      <p:pic>
        <p:nvPicPr>
          <p:cNvPr id="1026" name="Picture 2" descr="Watch The Great British Bake Off | Stream free on Channel 4">
            <a:extLst>
              <a:ext uri="{FF2B5EF4-FFF2-40B4-BE49-F238E27FC236}">
                <a16:creationId xmlns:a16="http://schemas.microsoft.com/office/drawing/2014/main" id="{D3B94B98-8D9A-C5D3-94B3-47C88AB79929}"/>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40BD9929-E874-4620-89D0-47FF2588AD11}"/>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87B9143D-5E72-47D4-FC6D-FA16F40E5A57}"/>
              </a:ext>
            </a:extLst>
          </p:cNvPr>
          <p:cNvSpPr>
            <a:spLocks noGrp="1"/>
          </p:cNvSpPr>
          <p:nvPr>
            <p:ph type="title"/>
          </p:nvPr>
        </p:nvSpPr>
        <p:spPr/>
        <p:txBody>
          <a:bodyPr>
            <a:noAutofit/>
          </a:bodyPr>
          <a:lstStyle/>
          <a:p>
            <a:r>
              <a:rPr lang="en-GB" sz="2400">
                <a:solidFill>
                  <a:schemeClr val="accent1"/>
                </a:solidFill>
              </a:rPr>
              <a:t>Broad appeal entertainment shows have high TV set viewing</a:t>
            </a:r>
            <a:endParaRPr lang="en-GB" sz="2400"/>
          </a:p>
        </p:txBody>
      </p:sp>
      <p:sp>
        <p:nvSpPr>
          <p:cNvPr id="5" name="Text Placeholder 4">
            <a:extLst>
              <a:ext uri="{FF2B5EF4-FFF2-40B4-BE49-F238E27FC236}">
                <a16:creationId xmlns:a16="http://schemas.microsoft.com/office/drawing/2014/main" id="{367947AD-5576-6A93-874B-AF8EA21E2413}"/>
              </a:ext>
            </a:extLst>
          </p:cNvPr>
          <p:cNvSpPr>
            <a:spLocks noGrp="1"/>
          </p:cNvSpPr>
          <p:nvPr>
            <p:ph type="body" sz="quarter" idx="15"/>
          </p:nvPr>
        </p:nvSpPr>
        <p:spPr>
          <a:xfrm>
            <a:off x="377758" y="5365115"/>
            <a:ext cx="5442018" cy="327546"/>
          </a:xfrm>
        </p:spPr>
        <p:txBody>
          <a:bodyPr/>
          <a:lstStyle/>
          <a:p>
            <a:r>
              <a:rPr lang="en-GB"/>
              <a:t>Source: Barb 2024. Individuals, The Great British Bake Off, Channel 4, 26</a:t>
            </a:r>
            <a:r>
              <a:rPr lang="en-GB" baseline="30000"/>
              <a:t>th</a:t>
            </a:r>
            <a:r>
              <a:rPr lang="en-GB"/>
              <a:t> Nov, Device and time-shifted viewing within 28 days of broadcast.</a:t>
            </a:r>
          </a:p>
        </p:txBody>
      </p:sp>
      <p:sp>
        <p:nvSpPr>
          <p:cNvPr id="15" name="Rectangle 14">
            <a:extLst>
              <a:ext uri="{FF2B5EF4-FFF2-40B4-BE49-F238E27FC236}">
                <a16:creationId xmlns:a16="http://schemas.microsoft.com/office/drawing/2014/main" id="{F217CC97-B1EE-689E-01D6-B4E43A5A9FB8}"/>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7.02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ACAD6042-2762-0468-C758-B0F9CEDDDEEB}"/>
              </a:ext>
            </a:extLst>
          </p:cNvPr>
          <p:cNvCxnSpPr>
            <a:cxnSpLocks/>
          </p:cNvCxnSpPr>
          <p:nvPr/>
        </p:nvCxnSpPr>
        <p:spPr>
          <a:xfrm>
            <a:off x="1212413" y="3082599"/>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4C1208-BAE2-B9A0-780B-A7021AB7E816}"/>
              </a:ext>
            </a:extLst>
          </p:cNvPr>
          <p:cNvSpPr/>
          <p:nvPr/>
        </p:nvSpPr>
        <p:spPr>
          <a:xfrm>
            <a:off x="445856" y="3167390"/>
            <a:ext cx="1431738"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3% Device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2" name="Rectangle 11">
            <a:extLst>
              <a:ext uri="{FF2B5EF4-FFF2-40B4-BE49-F238E27FC236}">
                <a16:creationId xmlns:a16="http://schemas.microsoft.com/office/drawing/2014/main" id="{14F15D3F-EF0A-36BF-B3B6-F5B01D27CAE8}"/>
              </a:ext>
            </a:extLst>
          </p:cNvPr>
          <p:cNvSpPr/>
          <p:nvPr/>
        </p:nvSpPr>
        <p:spPr>
          <a:xfrm>
            <a:off x="511465" y="4131153"/>
            <a:ext cx="766557"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6.81m</a:t>
            </a:r>
          </a:p>
        </p:txBody>
      </p:sp>
      <p:sp>
        <p:nvSpPr>
          <p:cNvPr id="13" name="Rectangle 12">
            <a:extLst>
              <a:ext uri="{FF2B5EF4-FFF2-40B4-BE49-F238E27FC236}">
                <a16:creationId xmlns:a16="http://schemas.microsoft.com/office/drawing/2014/main" id="{6B4E986C-2E50-F5F0-D511-3FE114E0E698}"/>
              </a:ext>
            </a:extLst>
          </p:cNvPr>
          <p:cNvSpPr/>
          <p:nvPr/>
        </p:nvSpPr>
        <p:spPr>
          <a:xfrm>
            <a:off x="518384" y="4384223"/>
            <a:ext cx="156131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97%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4" name="Rectangle 13">
            <a:extLst>
              <a:ext uri="{FF2B5EF4-FFF2-40B4-BE49-F238E27FC236}">
                <a16:creationId xmlns:a16="http://schemas.microsoft.com/office/drawing/2014/main" id="{458DE888-7AC5-7FE8-E84B-E69DBF35C184}"/>
              </a:ext>
            </a:extLst>
          </p:cNvPr>
          <p:cNvSpPr/>
          <p:nvPr/>
        </p:nvSpPr>
        <p:spPr>
          <a:xfrm>
            <a:off x="445856" y="2915856"/>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206k</a:t>
            </a:r>
          </a:p>
        </p:txBody>
      </p:sp>
      <p:cxnSp>
        <p:nvCxnSpPr>
          <p:cNvPr id="17" name="Straight Connector 16">
            <a:extLst>
              <a:ext uri="{FF2B5EF4-FFF2-40B4-BE49-F238E27FC236}">
                <a16:creationId xmlns:a16="http://schemas.microsoft.com/office/drawing/2014/main" id="{98B272DF-1F2D-C1B3-7577-622E16DDFB10}"/>
              </a:ext>
            </a:extLst>
          </p:cNvPr>
          <p:cNvCxnSpPr>
            <a:cxnSpLocks/>
          </p:cNvCxnSpPr>
          <p:nvPr/>
        </p:nvCxnSpPr>
        <p:spPr>
          <a:xfrm>
            <a:off x="1225293" y="4309655"/>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41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5 commercial programmes with largest proportion of device viewing</a:t>
            </a:r>
            <a:endParaRPr lang="en-GB">
              <a:solidFill>
                <a:schemeClr val="accent1"/>
              </a:solidFill>
            </a:endParaRPr>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78000" y="5364000"/>
            <a:ext cx="11334817" cy="505749"/>
          </a:xfrm>
        </p:spPr>
        <p:txBody>
          <a:bodyPr/>
          <a:lstStyle/>
          <a:p>
            <a:r>
              <a:rPr lang="en-GB"/>
              <a:t>Source: Barb, 2024, Individuals, Average audience figures, TV and Online Pre-broadcast and 1-28 days, TV set and devices viewing. Based on programmes with 1 million+ total TV viewers</a:t>
            </a:r>
          </a:p>
        </p:txBody>
      </p:sp>
      <p:sp>
        <p:nvSpPr>
          <p:cNvPr id="14" name="TextBox 1">
            <a:extLst>
              <a:ext uri="{FF2B5EF4-FFF2-40B4-BE49-F238E27FC236}">
                <a16:creationId xmlns:a16="http://schemas.microsoft.com/office/drawing/2014/main" id="{FF1052AC-0246-42FD-8877-382B5FB2F00B}"/>
              </a:ext>
            </a:extLst>
          </p:cNvPr>
          <p:cNvSpPr txBox="1"/>
          <p:nvPr/>
        </p:nvSpPr>
        <p:spPr>
          <a:xfrm>
            <a:off x="1860942" y="1551866"/>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2.14m</a:t>
            </a:r>
          </a:p>
        </p:txBody>
      </p:sp>
      <p:sp>
        <p:nvSpPr>
          <p:cNvPr id="15" name="TextBox 1">
            <a:extLst>
              <a:ext uri="{FF2B5EF4-FFF2-40B4-BE49-F238E27FC236}">
                <a16:creationId xmlns:a16="http://schemas.microsoft.com/office/drawing/2014/main" id="{D95F3DC6-74AA-45E4-ADAF-D0A3304B7B30}"/>
              </a:ext>
            </a:extLst>
          </p:cNvPr>
          <p:cNvSpPr txBox="1"/>
          <p:nvPr/>
        </p:nvSpPr>
        <p:spPr>
          <a:xfrm>
            <a:off x="5927771" y="1551217"/>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2.53m</a:t>
            </a:r>
          </a:p>
        </p:txBody>
      </p:sp>
      <p:sp>
        <p:nvSpPr>
          <p:cNvPr id="16" name="TextBox 1">
            <a:extLst>
              <a:ext uri="{FF2B5EF4-FFF2-40B4-BE49-F238E27FC236}">
                <a16:creationId xmlns:a16="http://schemas.microsoft.com/office/drawing/2014/main" id="{F0024A00-DAA1-4621-9A92-C5861C72F1EE}"/>
              </a:ext>
            </a:extLst>
          </p:cNvPr>
          <p:cNvSpPr txBox="1"/>
          <p:nvPr/>
        </p:nvSpPr>
        <p:spPr>
          <a:xfrm>
            <a:off x="8087305" y="1537393"/>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1.57m</a:t>
            </a:r>
          </a:p>
        </p:txBody>
      </p:sp>
      <p:sp>
        <p:nvSpPr>
          <p:cNvPr id="17" name="TextBox 1">
            <a:extLst>
              <a:ext uri="{FF2B5EF4-FFF2-40B4-BE49-F238E27FC236}">
                <a16:creationId xmlns:a16="http://schemas.microsoft.com/office/drawing/2014/main" id="{0B45C1A7-13A8-48FB-91C7-ACEB52545E93}"/>
              </a:ext>
            </a:extLst>
          </p:cNvPr>
          <p:cNvSpPr txBox="1"/>
          <p:nvPr/>
        </p:nvSpPr>
        <p:spPr>
          <a:xfrm>
            <a:off x="10162759" y="1551217"/>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1.04m</a:t>
            </a: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Tree>
    <p:extLst>
      <p:ext uri="{BB962C8B-B14F-4D97-AF65-F5344CB8AC3E}">
        <p14:creationId xmlns:p14="http://schemas.microsoft.com/office/powerpoint/2010/main" val="3496139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2AD21BF8-83C2-4308-AE30-3E619599114F"/>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Beyond the TV set device viewing"/>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C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4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2029</Words>
  <Application>Microsoft Office PowerPoint</Application>
  <PresentationFormat>Widescreen</PresentationFormat>
  <Paragraphs>244</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Symbol</vt:lpstr>
      <vt:lpstr>Thinkbox</vt:lpstr>
      <vt:lpstr>4_Thinkbox</vt:lpstr>
      <vt:lpstr>Beyond the TV set: device viewing </vt:lpstr>
      <vt:lpstr>2024 video viewing – 16-34</vt:lpstr>
      <vt:lpstr>Device Video Viewing Time – 16-34</vt:lpstr>
      <vt:lpstr>Viewing to TV content is mainly on the larger screen</vt:lpstr>
      <vt:lpstr>16-34 viewing to TV content is mainly on the larger screen</vt:lpstr>
      <vt:lpstr>Device viewing allows flexibility in watching live sport </vt:lpstr>
      <vt:lpstr>Device viewing allows flexibility in watching reality TV  </vt:lpstr>
      <vt:lpstr>Broad appeal entertainment shows have high TV set viewing</vt:lpstr>
      <vt:lpstr>Top 5 commercial programmes with largest proportion of device viewing</vt:lpstr>
      <vt:lpstr>According to Barb, TV sets account for the largest proportion of viewing for broadcaster and SVOD/AVOD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TV set device viewing</dc:title>
  <dc:creator>Kate Allinson</dc:creator>
  <cp:lastModifiedBy>Nailah Uddin</cp:lastModifiedBy>
  <cp:revision>65</cp:revision>
  <dcterms:created xsi:type="dcterms:W3CDTF">2018-03-14T15:23:56Z</dcterms:created>
  <dcterms:modified xsi:type="dcterms:W3CDTF">2025-04-30T10:45:31Z</dcterms:modified>
</cp:coreProperties>
</file>