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2985" autoAdjust="0"/>
  </p:normalViewPr>
  <p:slideViewPr>
    <p:cSldViewPr snapToGrid="0">
      <p:cViewPr varScale="1">
        <p:scale>
          <a:sx n="72" d="100"/>
          <a:sy n="72" d="100"/>
        </p:scale>
        <p:origin x="178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04/02/2021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Challenge</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err="1">
                <a:effectLst/>
                <a:latin typeface="Calibri" panose="020F0502020204030204" pitchFamily="34" charset="0"/>
                <a:ea typeface="Calibri" panose="020F0502020204030204" pitchFamily="34" charset="0"/>
                <a:cs typeface="Times New Roman" panose="02020603050405020304" pitchFamily="18" charset="0"/>
              </a:rPr>
              <a:t>Freshpet</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a U.S. fresh pet food brand with unique refrigerated pet food, had seen success in growing their sales in the U.S, largely through TV advertising. Until 2019, distribution in the UK hadn’t been enough for them to consider broadcast media. However, when distribution had reached critical mass, they felt it was time to take the next step to grow the brand.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The UK pet food market had been flat for a number of years but is also highly competitive, with several well-established brands as well as some new, emerging challenger brands, making it difficult for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Freshpet</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to grow sales. The challenge was made harder by the fact that the main players all had bigger budgets and that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Freshpet</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were trying to establish a new category of refrigerated pet food at a premium price point.</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err="1">
                <a:effectLst/>
                <a:latin typeface="Calibri" panose="020F0502020204030204" pitchFamily="34" charset="0"/>
                <a:ea typeface="Calibri" panose="020F0502020204030204" pitchFamily="34" charset="0"/>
                <a:cs typeface="Times New Roman" panose="02020603050405020304" pitchFamily="18" charset="0"/>
              </a:rPr>
              <a:t>Freshpet</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tasked their agency, Total Media, to turn around the fortunes of the brand and grow sales by 10%.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TV Solution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When Total Media explored the market, they found that pet owners consider their pets to be part of the family and care a lot about their pets’ health. As a result, they are prepared to spend more on pet food to cater for their pets’ allergies and intolerances, so Total Media knew there was an audience for this product. After further analysis of the 15 million pet owners, they identified 5.5 million people who were both health conscious and prepared to pay more for pet food. This audience skewed towards women aged 35 to 54.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Total Media felt it was important that TV formed a key part of the media plan for the following reasons:</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TV offers a premium environment which can prime viewers with the idea that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Freshpet</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is a premium product that pet owners can be proud to give to their pets</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TV is a medium that generates emotion and so is able to showcase the emotional connection between pet owners and their dog or cat</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TV is the most efficient channel at delivering ROI on small budgets, which was crucial for a new brand with a new proposition as they need to make the budget work as hard as possible</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TV’s ability to reach large audiences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Plan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For the TV campaign, Total Media selected the channels that indexed best for their target audience and were cost efficient. These included E4, Film 4, 4Music, Gold, Sky Cinema, Sky Arts, Sky Atlantic and Animal Planet. Channel 4 was the key coverage builder channel in week one with spots in peak programming such as The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Supervet</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Jamie’s Quick and Easy Food and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Hollyoaks</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Total Media identified that, to maximise sales, they should optimise the plan for 1+ reach because for new brands, the response is greatest on the first exposure. They adopted a pulse strategy which allowed them to build cumulative reach over time.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To reach their core audience of women aged 35 to 54 and to ensure they had access to the programmes they wanted, they bought a blend of ABC1 women and 16-34 adults.</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Total Media’s research had shown that VOD over indexed for their target audience. Therefore, they opted to use BVOD strategically, focussing on upmarket female programming on All4 and Sky On Demand during the breaks in the TV airtime. This allowed them a continuous presence when combining the TV and BVOD.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Results</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Freshpet’s</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total sales grew by 15% overall, peaking at 21% during the campaign period</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The campaign delivered over 230 women 35-54 TVRs with a reach of over 60% at a frequency of 3.8</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The TV and BVOD campaign had a lasting effect on sales, with total sales revenue remaining above the base line and peaking at 18% after the campaign had finished for the remainder of the year, which is impressive as there was no other above the line media running during that time</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Organic traffic to the website increased by 490% over the campaign period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04/02/2021</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04/02/2021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04/02/2021</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a:xfrm>
            <a:off x="371476" y="359944"/>
            <a:ext cx="4518576" cy="1021181"/>
          </a:xfrm>
        </p:spPr>
        <p:txBody>
          <a:bodyPr>
            <a:normAutofit fontScale="90000"/>
          </a:bodyPr>
          <a:lstStyle/>
          <a:p>
            <a:r>
              <a:rPr lang="en-GB" dirty="0" err="1">
                <a:solidFill>
                  <a:schemeClr val="accent6"/>
                </a:solidFill>
              </a:rPr>
              <a:t>Freshpet</a:t>
            </a:r>
            <a:r>
              <a:rPr lang="en-GB" dirty="0">
                <a:solidFill>
                  <a:schemeClr val="accent6"/>
                </a:solidFill>
              </a:rPr>
              <a:t> introduces a new kind of pet food</a:t>
            </a:r>
            <a:br>
              <a:rPr lang="en-GB" dirty="0"/>
            </a:b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7758" y="1752600"/>
            <a:ext cx="4918142" cy="4257675"/>
          </a:xfrm>
        </p:spPr>
        <p:txBody>
          <a:bodyPr>
            <a:normAutofit/>
          </a:bodyPr>
          <a:lstStyle/>
          <a:p>
            <a:r>
              <a:rPr lang="en-GB" sz="1500" u="sng" dirty="0"/>
              <a:t>Challenge</a:t>
            </a:r>
          </a:p>
          <a:p>
            <a:pPr marL="285750" lvl="0" indent="-285750">
              <a:buFont typeface="Arial" panose="020B0604020202020204" pitchFamily="34" charset="0"/>
              <a:buChar char="•"/>
            </a:pPr>
            <a:r>
              <a:rPr lang="en-GB" sz="1500" dirty="0" err="1"/>
              <a:t>Freshpet</a:t>
            </a:r>
            <a:r>
              <a:rPr lang="en-GB" sz="1500" dirty="0"/>
              <a:t> wanted to establish a new category of refrigerated pet food at a premium price point</a:t>
            </a:r>
          </a:p>
          <a:p>
            <a:pPr marL="285750" lvl="0" indent="-285750">
              <a:buFont typeface="Arial" panose="020B0604020202020204" pitchFamily="34" charset="0"/>
              <a:buChar char="•"/>
            </a:pPr>
            <a:r>
              <a:rPr lang="en-GB" sz="1500" dirty="0"/>
              <a:t>They needed to drive sales in a competitive market </a:t>
            </a:r>
          </a:p>
          <a:p>
            <a:r>
              <a:rPr lang="en-GB" sz="1500" u="sng" dirty="0"/>
              <a:t>Solution</a:t>
            </a:r>
          </a:p>
          <a:p>
            <a:pPr marL="285750" indent="-285750">
              <a:buFont typeface="Arial" panose="020B0604020202020204" pitchFamily="34" charset="0"/>
              <a:buChar char="•"/>
            </a:pPr>
            <a:r>
              <a:rPr lang="en-GB" sz="1500" dirty="0"/>
              <a:t>Total Media identified an audience that were health conscious and willing to pay more for pet food</a:t>
            </a:r>
          </a:p>
          <a:p>
            <a:pPr marL="285750" indent="-285750">
              <a:buFont typeface="Arial" panose="020B0604020202020204" pitchFamily="34" charset="0"/>
              <a:buChar char="•"/>
            </a:pPr>
            <a:r>
              <a:rPr lang="en-GB" sz="1500" dirty="0"/>
              <a:t>They constructed an efficient TV + BVOD schedule and optimised 1+ reach with a </a:t>
            </a:r>
            <a:r>
              <a:rPr lang="en-GB" sz="1500"/>
              <a:t>pulse strategy</a:t>
            </a:r>
            <a:endParaRPr lang="en-GB" sz="1500" dirty="0"/>
          </a:p>
          <a:p>
            <a:r>
              <a:rPr lang="en-GB" sz="1500" u="sng" dirty="0"/>
              <a:t>Results</a:t>
            </a:r>
          </a:p>
          <a:p>
            <a:pPr marL="285750" indent="-285750">
              <a:buFont typeface="Arial" panose="020B0604020202020204" pitchFamily="34" charset="0"/>
              <a:buChar char="•"/>
            </a:pPr>
            <a:r>
              <a:rPr lang="en-GB" sz="1500" dirty="0" err="1"/>
              <a:t>Freshpet’s</a:t>
            </a:r>
            <a:r>
              <a:rPr lang="en-GB" sz="1500" dirty="0"/>
              <a:t> total sales grew by 15% overall</a:t>
            </a:r>
          </a:p>
          <a:p>
            <a:pPr marL="285750" indent="-285750">
              <a:buFont typeface="Arial" panose="020B0604020202020204" pitchFamily="34" charset="0"/>
              <a:buChar char="•"/>
            </a:pPr>
            <a:r>
              <a:rPr lang="en-GB" sz="1500" dirty="0"/>
              <a:t>Organic web traffic increased by 490%</a:t>
            </a:r>
          </a:p>
        </p:txBody>
      </p:sp>
      <p:pic>
        <p:nvPicPr>
          <p:cNvPr id="6" name="Picture 5" descr="Text&#10;&#10;Description automatically generated">
            <a:extLst>
              <a:ext uri="{FF2B5EF4-FFF2-40B4-BE49-F238E27FC236}">
                <a16:creationId xmlns:a16="http://schemas.microsoft.com/office/drawing/2014/main" id="{0D2CC574-79A7-4858-B1CF-9F66CAB53B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8147" y="496876"/>
            <a:ext cx="2467605" cy="747315"/>
          </a:xfrm>
          <a:prstGeom prst="rect">
            <a:avLst/>
          </a:prstGeom>
        </p:spPr>
      </p:pic>
      <p:pic>
        <p:nvPicPr>
          <p:cNvPr id="19" name="Picture 18" descr="Logo&#10;&#10;Description automatically generated">
            <a:extLst>
              <a:ext uri="{FF2B5EF4-FFF2-40B4-BE49-F238E27FC236}">
                <a16:creationId xmlns:a16="http://schemas.microsoft.com/office/drawing/2014/main" id="{3520DCA3-B8A9-4B29-A989-27665F3347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52284" y="385320"/>
            <a:ext cx="2032552" cy="821876"/>
          </a:xfrm>
          <a:prstGeom prst="rect">
            <a:avLst/>
          </a:prstGeom>
        </p:spPr>
      </p:pic>
      <p:pic>
        <p:nvPicPr>
          <p:cNvPr id="23" name="Picture Placeholder 22" descr="A dog lying on a table&#10;&#10;Description automatically generated with medium confidence">
            <a:extLst>
              <a:ext uri="{FF2B5EF4-FFF2-40B4-BE49-F238E27FC236}">
                <a16:creationId xmlns:a16="http://schemas.microsoft.com/office/drawing/2014/main" id="{8B4CEE1C-26CC-44D5-9A0E-9862A62D3F92}"/>
              </a:ext>
            </a:extLst>
          </p:cNvPr>
          <p:cNvPicPr>
            <a:picLocks noGrp="1" noChangeAspect="1"/>
          </p:cNvPicPr>
          <p:nvPr>
            <p:ph type="pic" sz="quarter" idx="14"/>
          </p:nvPr>
        </p:nvPicPr>
        <p:blipFill>
          <a:blip r:embed="rId5">
            <a:extLst>
              <a:ext uri="{28A0092B-C50C-407E-A947-70E740481C1C}">
                <a14:useLocalDpi xmlns:a14="http://schemas.microsoft.com/office/drawing/2010/main" val="0"/>
              </a:ext>
            </a:extLst>
          </a:blip>
          <a:srcRect l="5640" r="5640"/>
          <a:stretch>
            <a:fillRect/>
          </a:stretch>
        </p:blipFill>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818</Words>
  <Application>Microsoft Office PowerPoint</Application>
  <PresentationFormat>Widescreen</PresentationFormat>
  <Paragraphs>44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vt:lpstr>
      <vt:lpstr>Thinkbox_Red</vt:lpstr>
      <vt:lpstr>Freshpet introduces a new kind of pet food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dc:title>
  <dc:creator>Sam Olive</dc:creator>
  <cp:lastModifiedBy>Zoe Harkness</cp:lastModifiedBy>
  <cp:revision>10</cp:revision>
  <dcterms:created xsi:type="dcterms:W3CDTF">2020-01-24T16:35:16Z</dcterms:created>
  <dcterms:modified xsi:type="dcterms:W3CDTF">2021-02-04T15:54:04Z</dcterms:modified>
</cp:coreProperties>
</file>